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67" r:id="rId1"/>
    <p:sldMasterId id="2147483779" r:id="rId2"/>
  </p:sldMasterIdLst>
  <p:notesMasterIdLst>
    <p:notesMasterId r:id="rId14"/>
  </p:notesMasterIdLst>
  <p:handoutMasterIdLst>
    <p:handoutMasterId r:id="rId15"/>
  </p:handoutMasterIdLst>
  <p:sldIdLst>
    <p:sldId id="549" r:id="rId3"/>
    <p:sldId id="540" r:id="rId4"/>
    <p:sldId id="541" r:id="rId5"/>
    <p:sldId id="543" r:id="rId6"/>
    <p:sldId id="545" r:id="rId7"/>
    <p:sldId id="561" r:id="rId8"/>
    <p:sldId id="559" r:id="rId9"/>
    <p:sldId id="554" r:id="rId10"/>
    <p:sldId id="552" r:id="rId11"/>
    <p:sldId id="568" r:id="rId12"/>
    <p:sldId id="573" r:id="rId13"/>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CCFFFF"/>
    <a:srgbClr val="CCECFF"/>
    <a:srgbClr val="99FFCC"/>
    <a:srgbClr val="99CCFF"/>
    <a:srgbClr val="FFFF99"/>
    <a:srgbClr val="FFFF00"/>
    <a:srgbClr val="00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855" autoAdjust="0"/>
    <p:restoredTop sz="94686" autoAdjust="0"/>
  </p:normalViewPr>
  <p:slideViewPr>
    <p:cSldViewPr>
      <p:cViewPr varScale="1">
        <p:scale>
          <a:sx n="98" d="100"/>
          <a:sy n="98" d="100"/>
        </p:scale>
        <p:origin x="-114" y="-180"/>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p:cViewPr varScale="1">
        <p:scale>
          <a:sx n="63" d="100"/>
          <a:sy n="63" d="100"/>
        </p:scale>
        <p:origin x="-2946"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565" cy="493868"/>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defTabSz="908028">
              <a:defRPr sz="1200" dirty="0">
                <a:latin typeface="Arial"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bwMode="auto">
          <a:xfrm>
            <a:off x="3814626" y="0"/>
            <a:ext cx="2919565" cy="493868"/>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4EE9371A-CEED-407D-815D-ECFC6F096A55}" type="datetimeFigureOut">
              <a:rPr lang="ja-JP" altLang="en-US"/>
              <a:pPr>
                <a:defRPr/>
              </a:pPr>
              <a:t>2011/3/25</a:t>
            </a:fld>
            <a:endParaRPr lang="en-US" altLang="ja-JP" dirty="0"/>
          </a:p>
        </p:txBody>
      </p:sp>
      <p:sp>
        <p:nvSpPr>
          <p:cNvPr id="4" name="フッター プレースホルダ 3"/>
          <p:cNvSpPr>
            <a:spLocks noGrp="1"/>
          </p:cNvSpPr>
          <p:nvPr>
            <p:ph type="ftr" sz="quarter" idx="2"/>
          </p:nvPr>
        </p:nvSpPr>
        <p:spPr bwMode="auto">
          <a:xfrm>
            <a:off x="0" y="9370868"/>
            <a:ext cx="2919565" cy="493867"/>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defTabSz="908028">
              <a:defRPr sz="1200" dirty="0">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bwMode="auto">
          <a:xfrm>
            <a:off x="3814626" y="9370868"/>
            <a:ext cx="2919565" cy="493867"/>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A74D403C-74AB-440D-9606-57400B4C4001}" type="slidenum">
              <a:rPr lang="ja-JP" altLang="en-US"/>
              <a:pPr>
                <a:defRPr/>
              </a:pPr>
              <a:t>&lt;#&gt;</a:t>
            </a:fld>
            <a:endParaRPr lang="en-US" altLang="ja-JP"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565" cy="493868"/>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defTabSz="908028">
              <a:defRPr sz="1200" dirty="0">
                <a:latin typeface="Arial"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14626" y="0"/>
            <a:ext cx="2919565" cy="493868"/>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algn="r" defTabSz="908028">
              <a:defRPr sz="1200" dirty="0">
                <a:latin typeface="Arial" pitchFamily="34" charset="0"/>
                <a:ea typeface="ＭＳ Ｐゴシック" pitchFamily="50" charset="-128"/>
              </a:defRPr>
            </a:lvl1pPr>
          </a:lstStyle>
          <a:p>
            <a:pPr>
              <a:defRPr/>
            </a:pPr>
            <a:endParaRPr lang="en-US" altLang="ja-JP"/>
          </a:p>
        </p:txBody>
      </p:sp>
      <p:sp>
        <p:nvSpPr>
          <p:cNvPr id="26628"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3262" y="4686223"/>
            <a:ext cx="5389240" cy="4440077"/>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370868"/>
            <a:ext cx="2919565" cy="493867"/>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defTabSz="908028">
              <a:defRPr sz="1200" dirty="0">
                <a:latin typeface="Arial"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14626" y="9370868"/>
            <a:ext cx="2919565" cy="493867"/>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0C6E5797-6718-40D3-A1F0-500381D88896}" type="slidenum">
              <a:rPr lang="en-US" altLang="ja-JP"/>
              <a:pPr>
                <a:defRPr/>
              </a:pPr>
              <a:t>&lt;#&gt;</a:t>
            </a:fld>
            <a:endParaRPr lang="en-US" altLang="ja-JP"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 1"/>
          <p:cNvSpPr>
            <a:spLocks noGrp="1" noRot="1" noChangeAspect="1"/>
          </p:cNvSpPr>
          <p:nvPr>
            <p:ph type="sldImg"/>
          </p:nvPr>
        </p:nvSpPr>
        <p:spPr>
          <a:ln/>
        </p:spPr>
      </p:sp>
      <p:sp>
        <p:nvSpPr>
          <p:cNvPr id="30722"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p:cNvSpPr>
          <p:nvPr>
            <p:ph type="sldImg"/>
          </p:nvPr>
        </p:nvSpPr>
        <p:spPr>
          <a:ln/>
        </p:spPr>
      </p:sp>
      <p:sp>
        <p:nvSpPr>
          <p:cNvPr id="32770"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 1"/>
          <p:cNvSpPr>
            <a:spLocks noGrp="1" noRot="1" noChangeAspect="1"/>
          </p:cNvSpPr>
          <p:nvPr>
            <p:ph type="sldImg"/>
          </p:nvPr>
        </p:nvSpPr>
        <p:spPr>
          <a:ln/>
        </p:spPr>
      </p:sp>
      <p:sp>
        <p:nvSpPr>
          <p:cNvPr id="34818"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 1"/>
          <p:cNvSpPr>
            <a:spLocks noGrp="1" noRot="1" noChangeAspect="1"/>
          </p:cNvSpPr>
          <p:nvPr>
            <p:ph type="sldImg"/>
          </p:nvPr>
        </p:nvSpPr>
        <p:spPr>
          <a:ln/>
        </p:spPr>
      </p:sp>
      <p:sp>
        <p:nvSpPr>
          <p:cNvPr id="37890"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 1"/>
          <p:cNvSpPr>
            <a:spLocks noGrp="1" noRot="1" noChangeAspect="1"/>
          </p:cNvSpPr>
          <p:nvPr>
            <p:ph type="sldImg"/>
          </p:nvPr>
        </p:nvSpPr>
        <p:spPr>
          <a:ln/>
        </p:spPr>
      </p:sp>
      <p:sp>
        <p:nvSpPr>
          <p:cNvPr id="40962"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noTextEdit="1"/>
          </p:cNvSpPr>
          <p:nvPr>
            <p:ph type="sldImg"/>
          </p:nvPr>
        </p:nvSpPr>
        <p:spPr>
          <a:xfrm>
            <a:off x="695325" y="738188"/>
            <a:ext cx="5345113" cy="3702050"/>
          </a:xfrm>
          <a:ln/>
        </p:spPr>
      </p:sp>
      <p:sp>
        <p:nvSpPr>
          <p:cNvPr id="45058" name="ノート プレースホルダ 2"/>
          <p:cNvSpPr>
            <a:spLocks noGrp="1"/>
          </p:cNvSpPr>
          <p:nvPr>
            <p:ph type="body" idx="1"/>
          </p:nvPr>
        </p:nvSpPr>
        <p:spPr>
          <a:xfrm>
            <a:off x="673262" y="4686223"/>
            <a:ext cx="5389240" cy="4441656"/>
          </a:xfrm>
          <a:noFill/>
          <a:ln/>
        </p:spPr>
        <p:txBody>
          <a:bodyPr lIns="91424" tIns="45712" rIns="91424" bIns="45712"/>
          <a:lstStyle/>
          <a:p>
            <a:endParaRPr lang="ja-JP" altLang="en-US" smtClean="0">
              <a:latin typeface="Arial" pitchFamily="34" charset="0"/>
            </a:endParaRPr>
          </a:p>
        </p:txBody>
      </p:sp>
      <p:sp>
        <p:nvSpPr>
          <p:cNvPr id="45059" name="スライド番号プレースホルダ 3"/>
          <p:cNvSpPr txBox="1">
            <a:spLocks noGrp="1"/>
          </p:cNvSpPr>
          <p:nvPr/>
        </p:nvSpPr>
        <p:spPr bwMode="auto">
          <a:xfrm>
            <a:off x="3814626" y="9370868"/>
            <a:ext cx="2919565" cy="493867"/>
          </a:xfrm>
          <a:prstGeom prst="rect">
            <a:avLst/>
          </a:prstGeom>
          <a:noFill/>
          <a:ln w="9525">
            <a:noFill/>
            <a:miter lim="800000"/>
            <a:headEnd/>
            <a:tailEnd/>
          </a:ln>
        </p:spPr>
        <p:txBody>
          <a:bodyPr lIns="91424" tIns="45712" rIns="91424" bIns="45712" anchor="b"/>
          <a:lstStyle/>
          <a:p>
            <a:pPr algn="r" defTabSz="913936"/>
            <a:fld id="{CA1C88AE-ADF8-4DDF-945C-798FF6CCB1FB}" type="slidenum">
              <a:rPr lang="ja-JP" altLang="en-US" sz="1200"/>
              <a:pPr algn="r" defTabSz="913936"/>
              <a:t>10</a:t>
            </a:fld>
            <a:endParaRPr lang="en-US" altLang="ja-JP"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4" y="2130430"/>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0D366A5E-B691-4C09-B58D-ADA84DC13C9C}" type="datetime1">
              <a:rPr lang="ja-JP" altLang="en-US"/>
              <a:pPr>
                <a:defRPr/>
              </a:pPr>
              <a:t>2011/3/25</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9C6D22F-6B0D-4D00-8DDD-F47BDF122226}" type="slidenum">
              <a:rPr lang="ja-JP" altLang="en-US"/>
              <a:pPr>
                <a:defRPr/>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11886BB9-8463-4112-9DD0-1FDB2103DC22}" type="datetime1">
              <a:rPr lang="ja-JP" altLang="en-US"/>
              <a:pPr>
                <a:defRPr/>
              </a:pPr>
              <a:t>2011/3/25</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8233C92-BB54-4530-B966-F1DD373EFE2B}" type="slidenum">
              <a:rPr lang="ja-JP" altLang="en-US"/>
              <a:pPr>
                <a:defRPr/>
              </a:pPr>
              <a:t>&lt;#&gt;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4"/>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FB3DF286-8BD2-4777-9CB9-530E5FD66D43}" type="datetime1">
              <a:rPr lang="ja-JP" altLang="en-US"/>
              <a:pPr>
                <a:defRPr/>
              </a:pPr>
              <a:t>2011/3/25</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625F908C-45BE-4E85-B96A-6CFBB68E2932}" type="slidenum">
              <a:rPr lang="ja-JP" altLang="en-US"/>
              <a:pPr>
                <a:defRPr/>
              </a:pPr>
              <a:t>&lt;#&gt;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42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F49B25C-AF22-4DDE-8791-3B2FEA8E562F}" type="datetime1">
              <a:rPr lang="ja-JP" altLang="en-US"/>
              <a:pPr>
                <a:defRPr/>
              </a:pPr>
              <a:t>2011/3/25</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ECD948F-9B33-4017-BD92-858E85DFEA31}" type="slidenum">
              <a:rPr lang="en-US" altLang="ja-JP"/>
              <a:pPr>
                <a:defRPr/>
              </a:pPr>
              <a:t>&lt;#&gt;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9A292726-C084-45E3-B8A5-A1623226545F}" type="datetime1">
              <a:rPr lang="ja-JP" altLang="en-US"/>
              <a:pPr>
                <a:defRPr/>
              </a:pPr>
              <a:t>2011/3/25</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E904D6-3C95-46E6-881C-F164E4508B79}" type="slidenum">
              <a:rPr lang="en-US" altLang="ja-JP"/>
              <a:pPr>
                <a:defRPr/>
              </a:pPr>
              <a:t>&lt;#&gt;</a:t>
            </a:fld>
            <a:endParaRPr lang="en-US" altLang="ja-JP"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0" y="440690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0" y="2906713"/>
            <a:ext cx="84201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4777A060-DF78-4A63-A416-54AADD8C5093}" type="datetime1">
              <a:rPr lang="ja-JP" altLang="en-US"/>
              <a:pPr>
                <a:defRPr/>
              </a:pPr>
              <a:t>2011/3/25</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A1F5A4-F718-4570-A86F-6C59EEDC9A6F}" type="slidenum">
              <a:rPr lang="en-US" altLang="ja-JP"/>
              <a:pPr>
                <a:defRPr/>
              </a:pPr>
              <a:t>&lt;#&gt;</a:t>
            </a:fld>
            <a:endParaRPr lang="en-US" altLang="ja-JP"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2" y="1600203"/>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03"/>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988DEC72-4537-4FA6-A8C5-9C09A5F982CE}" type="datetime1">
              <a:rPr lang="ja-JP" altLang="en-US"/>
              <a:pPr>
                <a:defRPr/>
              </a:pPr>
              <a:t>2011/3/25</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9256550-8439-4D17-835E-36CF25FD08DD}" type="slidenum">
              <a:rPr lang="en-US" altLang="ja-JP"/>
              <a:pPr>
                <a:defRPr/>
              </a:pPr>
              <a:t>&lt;#&gt;</a:t>
            </a:fld>
            <a:endParaRPr lang="en-US" altLang="ja-JP"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8"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97814541-FC69-4C5A-B086-BA57DD12BC62}" type="datetime1">
              <a:rPr lang="ja-JP" altLang="en-US"/>
              <a:pPr>
                <a:defRPr/>
              </a:pPr>
              <a:t>2011/3/25</a:t>
            </a:fld>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629E55C-BC71-4FF3-B385-48B9CA418ED5}" type="slidenum">
              <a:rPr lang="en-US" altLang="ja-JP"/>
              <a:pPr>
                <a:defRPr/>
              </a:pPr>
              <a:t>&lt;#&gt;</a:t>
            </a:fld>
            <a:endParaRPr lang="en-US" altLang="ja-JP"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75B47F5E-F979-4FEF-B25E-7DF505859F29}" type="datetime1">
              <a:rPr lang="ja-JP" altLang="en-US"/>
              <a:pPr>
                <a:defRPr/>
              </a:pPr>
              <a:t>2011/3/25</a:t>
            </a:fld>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63657FF-F781-4F23-A7CF-4CB5D47B3E8A}" type="slidenum">
              <a:rPr lang="en-US" altLang="ja-JP"/>
              <a:pPr>
                <a:defRPr/>
              </a:pPr>
              <a:t>&lt;#&gt;</a:t>
            </a:fld>
            <a:endParaRPr lang="en-US" altLang="ja-JP"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CC56694-33C2-418A-A11E-1341D2173D0C}" type="datetime1">
              <a:rPr lang="ja-JP" altLang="en-US"/>
              <a:pPr>
                <a:defRPr/>
              </a:pPr>
              <a:t>2011/3/25</a:t>
            </a:fld>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0CC5AD4-A9D3-4A4B-98DD-DDE3FCB665F1}" type="slidenum">
              <a:rPr lang="en-US" altLang="ja-JP"/>
              <a:pPr>
                <a:defRPr/>
              </a:pPr>
              <a:t>&lt;#&gt;</a:t>
            </a:fld>
            <a:endParaRPr lang="en-US" altLang="ja-JP"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3" y="273053"/>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3"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03421DBA-FA12-40E9-B926-9EF9ABE7F451}" type="datetime1">
              <a:rPr lang="ja-JP" altLang="en-US"/>
              <a:pPr>
                <a:defRPr/>
              </a:pPr>
              <a:t>2011/3/25</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6E1186B-F6E6-4E26-99A3-BF052B7C32C7}"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1A14011-F5E9-4495-93BD-495B3CC0DB9C}" type="datetime1">
              <a:rPr lang="ja-JP" altLang="en-US"/>
              <a:pPr>
                <a:defRPr/>
              </a:pPr>
              <a:t>2011/3/25</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1DA83F8-CCA2-441C-B5A1-8D3815DC2769}" type="slidenum">
              <a:rPr lang="ja-JP" altLang="en-US"/>
              <a:pPr>
                <a:defRPr/>
              </a:pPr>
              <a:t>&lt;#&gt;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7DB2997-66A3-4A53-895A-3975A0552680}" type="datetime1">
              <a:rPr lang="ja-JP" altLang="en-US"/>
              <a:pPr>
                <a:defRPr/>
              </a:pPr>
              <a:t>2011/3/25</a:t>
            </a:fld>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0B96C70-B5F2-4550-B5D7-168AC6521358}" type="slidenum">
              <a:rPr lang="en-US" altLang="ja-JP"/>
              <a:pPr>
                <a:defRPr/>
              </a:pPr>
              <a:t>&lt;#&gt;</a:t>
            </a:fld>
            <a:endParaRPr lang="en-US" altLang="ja-JP"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7B2E5217-E4E1-4C25-9FEE-1F8AF039FEFF}" type="datetime1">
              <a:rPr lang="ja-JP" altLang="en-US"/>
              <a:pPr>
                <a:defRPr/>
              </a:pPr>
              <a:t>2011/3/25</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FAB95-24A8-437E-AC40-389E1B785FB2}" type="slidenum">
              <a:rPr lang="en-US" altLang="ja-JP"/>
              <a:pPr>
                <a:defRPr/>
              </a:pPr>
              <a:t>&lt;#&gt;</a:t>
            </a:fld>
            <a:endParaRPr lang="en-US" altLang="ja-JP"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CCB77E4-C685-46F6-AB75-DD48D500F8FC}" type="datetime1">
              <a:rPr lang="ja-JP" altLang="en-US"/>
              <a:pPr>
                <a:defRPr/>
              </a:pPr>
              <a:t>2011/3/25</a:t>
            </a:fld>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72CB57C-7D98-411C-90E7-C13C3D10CBD5}" type="slidenum">
              <a:rPr lang="en-US" altLang="ja-JP"/>
              <a:pPr>
                <a:defRPr/>
              </a:pPr>
              <a:t>&lt;#&gt;</a:t>
            </a:fld>
            <a:endParaRPr lang="en-US" altLang="ja-JP"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74641"/>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79CE11D5-E41C-478C-BCC2-4F1D05C1AB78}" type="datetime1">
              <a:rPr lang="ja-JP" altLang="en-US"/>
              <a:pPr>
                <a:defRPr/>
              </a:pPr>
              <a:t>2011/3/25</a:t>
            </a:fld>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C9786DF6-C18D-4970-9A98-5BF43AC49EEB}"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0" y="4406906"/>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10" y="2906713"/>
            <a:ext cx="84201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5E8FE48-F30E-44AC-8729-D1865C4D12BD}" type="datetime1">
              <a:rPr lang="ja-JP" altLang="en-US"/>
              <a:pPr>
                <a:defRPr/>
              </a:pPr>
              <a:t>2011/3/25</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E695FC2-4730-420C-B129-00E8BC3E3730}" type="slidenum">
              <a:rPr lang="ja-JP" altLang="en-US"/>
              <a:pPr>
                <a:defRPr/>
              </a:pPr>
              <a:t>&lt;#&gt;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FCD25788-0DE5-4E19-B67B-4D6C60434273}" type="datetime1">
              <a:rPr lang="ja-JP" altLang="en-US"/>
              <a:pPr>
                <a:defRPr/>
              </a:pPr>
              <a:t>2011/3/25</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69BEC81-4BA3-48FF-9813-93FA0D489A66}" type="slidenum">
              <a:rPr lang="ja-JP" altLang="en-US"/>
              <a:pPr>
                <a:defRPr/>
              </a:pPr>
              <a:t>&lt;#&gt;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15C2937-A5CD-49DB-A29A-A60402CCEAF9}" type="datetime1">
              <a:rPr lang="ja-JP" altLang="en-US"/>
              <a:pPr>
                <a:defRPr/>
              </a:pPr>
              <a:t>2011/3/25</a:t>
            </a:fld>
            <a:endParaRPr lang="ja-JP" altLang="en-US" dirty="0"/>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9715786-D1AE-4AC1-8F1A-51A1C41467F4}" type="slidenum">
              <a:rPr lang="ja-JP" altLang="en-US"/>
              <a:pPr>
                <a:defRPr/>
              </a:pPr>
              <a:t>&lt;#&gt;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3A350A3-15C5-4AA0-A914-4B0DF8A78AB7}" type="datetime1">
              <a:rPr lang="ja-JP" altLang="en-US"/>
              <a:pPr>
                <a:defRPr/>
              </a:pPr>
              <a:t>2011/3/25</a:t>
            </a:fld>
            <a:endParaRPr lang="ja-JP" altLang="en-US" dirty="0"/>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7AE3B43-BEDE-4CBD-B3F7-F0891FF633D1}" type="slidenum">
              <a:rPr lang="ja-JP" altLang="en-US"/>
              <a:pPr>
                <a:defRPr/>
              </a:pPr>
              <a:t>&lt;#&gt;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62550F3-4C0F-48CE-BAF3-509B2891AD45}" type="datetime1">
              <a:rPr lang="ja-JP" altLang="en-US"/>
              <a:pPr>
                <a:defRPr/>
              </a:pPr>
              <a:t>2011/3/25</a:t>
            </a:fld>
            <a:endParaRPr lang="ja-JP" altLang="en-US" dirty="0"/>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201CE13-5B7F-4AFF-A6DB-C6B301C5CA4D}" type="slidenum">
              <a:rPr lang="ja-JP" altLang="en-US"/>
              <a:pPr>
                <a:defRPr/>
              </a:pPr>
              <a:t>&lt;#&gt;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4"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2A0F0FD-E4C1-43A7-979D-F5CAF52F736B}" type="datetime1">
              <a:rPr lang="ja-JP" altLang="en-US"/>
              <a:pPr>
                <a:defRPr/>
              </a:pPr>
              <a:t>2011/3/25</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2C96BE3A-FCD0-4A10-8887-D1610DB5D038}" type="slidenum">
              <a:rPr lang="ja-JP" altLang="en-US"/>
              <a:pPr>
                <a:defRPr/>
              </a:pPr>
              <a:t>&lt;#&gt;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8AF2ACE-9416-4D12-9E70-0F01BD6D26B9}" type="datetime1">
              <a:rPr lang="ja-JP" altLang="en-US"/>
              <a:pPr>
                <a:defRPr/>
              </a:pPr>
              <a:t>2011/3/25</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dirty="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2CF7C59C-F1CD-4521-983E-4CA82FBCBE15}" type="slidenum">
              <a:rPr lang="ja-JP" altLang="en-US"/>
              <a:pPr>
                <a:defRPr/>
              </a:pPr>
              <a:t>&lt;#&gt;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FA363B36-A152-42B6-A0D6-A067B6C58334}" type="datetime1">
              <a:rPr lang="ja-JP" altLang="en-US"/>
              <a:pPr>
                <a:defRPr/>
              </a:pPr>
              <a:t>2011/3/25</a:t>
            </a:fld>
            <a:endParaRPr lang="ja-JP" altLang="en-US" dirty="0"/>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dirty="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DA8D844A-011B-428D-BC7F-EBB2C9769C68}" type="slidenum">
              <a:rPr lang="ja-JP" altLang="en-US"/>
              <a:pPr>
                <a:defRPr/>
              </a:pPr>
              <a:t>&lt;#&gt;</a:t>
            </a:fld>
            <a:endParaRPr lang="ja-JP" altLang="en-US" dirty="0"/>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3315"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fld id="{57C3A601-74B3-4E0C-BE89-42F3C12C90B3}" type="datetime1">
              <a:rPr lang="ja-JP" altLang="en-US"/>
              <a:pPr>
                <a:defRPr/>
              </a:pPr>
              <a:t>2011/3/25</a:t>
            </a:fld>
            <a:endParaRPr lang="en-US" altLang="ja-JP"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89850" y="66198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2835BA83-03FB-4667-9E6E-E8CA92389254}" type="slidenum">
              <a:rPr lang="en-US" altLang="ja-JP"/>
              <a:pPr>
                <a:defRPr/>
              </a:pPr>
              <a:t>&lt;#&gt;</a:t>
            </a:fld>
            <a:endParaRPr lang="en-US" altLang="ja-JP" dirty="0"/>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1"/>
          <p:cNvSpPr>
            <a:spLocks noGrp="1"/>
          </p:cNvSpPr>
          <p:nvPr>
            <p:ph type="ctrTitle"/>
          </p:nvPr>
        </p:nvSpPr>
        <p:spPr>
          <a:xfrm>
            <a:off x="776288" y="2349500"/>
            <a:ext cx="8420100" cy="1584325"/>
          </a:xfrm>
        </p:spPr>
        <p:txBody>
          <a:bodyPr/>
          <a:lstStyle/>
          <a:p>
            <a:pPr eaLnBrk="1" hangingPunct="1"/>
            <a:r>
              <a:rPr lang="en-US" altLang="ja-JP" sz="3600" smtClean="0">
                <a:latin typeface="Arial" pitchFamily="34" charset="0"/>
              </a:rPr>
              <a:t>Past, Present and Future of Decentralization</a:t>
            </a:r>
          </a:p>
        </p:txBody>
      </p:sp>
      <p:sp>
        <p:nvSpPr>
          <p:cNvPr id="6" name="テキスト ボックス 5"/>
          <p:cNvSpPr txBox="1"/>
          <p:nvPr/>
        </p:nvSpPr>
        <p:spPr>
          <a:xfrm>
            <a:off x="200025" y="5876925"/>
            <a:ext cx="9705975" cy="244475"/>
          </a:xfrm>
          <a:prstGeom prst="rect">
            <a:avLst/>
          </a:prstGeom>
          <a:noFill/>
        </p:spPr>
        <p:txBody>
          <a:bodyPr>
            <a:spAutoFit/>
          </a:bodyPr>
          <a:lstStyle/>
          <a:p>
            <a:pPr>
              <a:defRPr/>
            </a:pPr>
            <a:r>
              <a:rPr lang="ja-JP" altLang="en-US" sz="1050" dirty="0">
                <a:solidFill>
                  <a:srgbClr val="000000"/>
                </a:solidFill>
                <a:latin typeface="ＭＳ Ｐ明朝" pitchFamily="18" charset="-128"/>
                <a:ea typeface="ＭＳ Ｐ明朝" pitchFamily="18" charset="-128"/>
                <a:cs typeface="Times New Roman" pitchFamily="18" charset="0"/>
              </a:rPr>
              <a:t>　　　　　</a:t>
            </a:r>
            <a:endParaRPr lang="ja-JP" altLang="ja-JP" sz="1050" dirty="0">
              <a:solidFill>
                <a:prstClr val="black"/>
              </a:solidFill>
              <a:latin typeface="ＭＳ Ｐ明朝" pitchFamily="18" charset="-128"/>
              <a:ea typeface="ＭＳ Ｐ明朝" pitchFamily="18"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344488" y="3429000"/>
            <a:ext cx="9217025" cy="3168650"/>
          </a:xfrm>
          <a:prstGeom prst="roundRect">
            <a:avLst/>
          </a:prstGeom>
          <a:solidFill>
            <a:srgbClr val="CCFFFF">
              <a:alpha val="45000"/>
            </a:srgb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6" name="テキスト ボックス 5"/>
          <p:cNvSpPr txBox="1"/>
          <p:nvPr/>
        </p:nvSpPr>
        <p:spPr>
          <a:xfrm flipH="1">
            <a:off x="2578100" y="2420938"/>
            <a:ext cx="8497888" cy="1128712"/>
          </a:xfrm>
          <a:prstGeom prst="rect">
            <a:avLst/>
          </a:prstGeom>
          <a:noFill/>
          <a:ln w="53975" cmpd="thickThin">
            <a:noFill/>
          </a:ln>
        </p:spPr>
        <p:txBody>
          <a:bodyPr>
            <a:spAutoFit/>
          </a:bodyPr>
          <a:lstStyle/>
          <a:p>
            <a:pPr>
              <a:defRPr/>
            </a:pPr>
            <a:r>
              <a:rPr lang="ja-JP" altLang="en-US" sz="1400" dirty="0">
                <a:latin typeface="Arial" charset="0"/>
              </a:rPr>
              <a:t>     </a:t>
            </a:r>
            <a:endParaRPr lang="en-US" altLang="ja-JP" dirty="0">
              <a:latin typeface="+mn-ea"/>
              <a:ea typeface="+mn-ea"/>
            </a:endParaRPr>
          </a:p>
          <a:p>
            <a:pPr>
              <a:defRPr/>
            </a:pPr>
            <a:r>
              <a:rPr lang="ja-JP" altLang="en-US" dirty="0">
                <a:latin typeface="+mn-ea"/>
                <a:ea typeface="+mn-ea"/>
              </a:rPr>
              <a:t>　</a:t>
            </a:r>
            <a:endParaRPr lang="en-US" altLang="ja-JP" dirty="0">
              <a:latin typeface="+mn-ea"/>
              <a:ea typeface="+mn-ea"/>
            </a:endParaRPr>
          </a:p>
          <a:p>
            <a:pPr>
              <a:defRPr/>
            </a:pPr>
            <a:endParaRPr lang="en-US" altLang="ja-JP" dirty="0">
              <a:latin typeface="+mn-ea"/>
              <a:ea typeface="+mn-ea"/>
            </a:endParaRPr>
          </a:p>
          <a:p>
            <a:pPr>
              <a:defRPr/>
            </a:pPr>
            <a:r>
              <a:rPr lang="ja-JP" altLang="en-US" dirty="0">
                <a:latin typeface="+mn-ea"/>
                <a:ea typeface="+mn-ea"/>
              </a:rPr>
              <a:t>　　　　　</a:t>
            </a:r>
            <a:endParaRPr lang="en-US" altLang="ja-JP" sz="1400" dirty="0">
              <a:latin typeface="Arial" charset="0"/>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dirty="0">
                <a:solidFill>
                  <a:srgbClr val="000000"/>
                </a:solidFill>
              </a:rPr>
              <a:t>Future </a:t>
            </a:r>
            <a:r>
              <a:rPr lang="en-US" altLang="ja-JP" sz="2000" dirty="0">
                <a:solidFill>
                  <a:srgbClr val="000000"/>
                </a:solidFill>
              </a:rPr>
              <a:t>of Decentralization</a:t>
            </a:r>
          </a:p>
        </p:txBody>
      </p:sp>
      <p:sp>
        <p:nvSpPr>
          <p:cNvPr id="9" name="テキスト ボックス 8"/>
          <p:cNvSpPr txBox="1"/>
          <p:nvPr/>
        </p:nvSpPr>
        <p:spPr>
          <a:xfrm>
            <a:off x="128588" y="1125538"/>
            <a:ext cx="9648825" cy="55594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r>
              <a:rPr lang="ja-JP" altLang="en-US" dirty="0">
                <a:latin typeface="Arial" charset="0"/>
              </a:rPr>
              <a:t>　　　　</a:t>
            </a:r>
            <a:endParaRPr lang="en-US" altLang="ja-JP" sz="2000" dirty="0">
              <a:latin typeface="Arial" charset="0"/>
              <a:ea typeface="ＤＦ特太ゴシック体" pitchFamily="1" charset="-128"/>
            </a:endParaRPr>
          </a:p>
          <a:p>
            <a:pPr>
              <a:defRPr/>
            </a:pPr>
            <a:endParaRPr lang="en-US" altLang="ja-JP" sz="2000" u="sng" dirty="0">
              <a:latin typeface="+mn-ea"/>
              <a:ea typeface="+mn-ea"/>
            </a:endParaRPr>
          </a:p>
          <a:p>
            <a:pPr>
              <a:defRPr/>
            </a:pPr>
            <a:r>
              <a:rPr lang="ja-JP" altLang="en-US" sz="2000" dirty="0">
                <a:latin typeface="+mn-ea"/>
                <a:ea typeface="+mn-ea"/>
              </a:rPr>
              <a:t>　　　　　　　　</a:t>
            </a:r>
            <a:endParaRPr lang="en-US" altLang="ja-JP" sz="2000" dirty="0">
              <a:latin typeface="+mj-ea"/>
              <a:ea typeface="+mj-ea"/>
            </a:endParaRPr>
          </a:p>
          <a:p>
            <a:pPr>
              <a:defRPr/>
            </a:pPr>
            <a:endParaRPr lang="en-US" altLang="ja-JP" sz="2000" dirty="0">
              <a:latin typeface="+mj-ea"/>
              <a:ea typeface="+mj-ea"/>
            </a:endParaRPr>
          </a:p>
          <a:p>
            <a:pPr>
              <a:defRPr/>
            </a:pPr>
            <a:r>
              <a:rPr lang="ja-JP" altLang="en-US" sz="2000" dirty="0">
                <a:latin typeface="+mj-ea"/>
                <a:ea typeface="+mj-ea"/>
              </a:rPr>
              <a:t>　　　　　　　　</a:t>
            </a:r>
            <a:endParaRPr lang="en-US" altLang="ja-JP" sz="2000" dirty="0">
              <a:latin typeface="+mj-ea"/>
              <a:ea typeface="+mj-ea"/>
            </a:endParaRPr>
          </a:p>
          <a:p>
            <a:pPr>
              <a:defRPr/>
            </a:pPr>
            <a:endParaRPr lang="en-US" altLang="ja-JP" sz="2000" dirty="0">
              <a:latin typeface="+mj-ea"/>
              <a:ea typeface="+mj-ea"/>
            </a:endParaRPr>
          </a:p>
          <a:p>
            <a:pPr>
              <a:defRPr/>
            </a:pPr>
            <a:endParaRPr lang="en-US" altLang="ja-JP" sz="2000" dirty="0">
              <a:latin typeface="+mj-ea"/>
              <a:ea typeface="+mj-ea"/>
            </a:endParaRPr>
          </a:p>
          <a:p>
            <a:pPr>
              <a:defRPr/>
            </a:pPr>
            <a:endParaRPr lang="en-US" altLang="ja-JP" sz="2000" dirty="0">
              <a:latin typeface="+mn-ea"/>
              <a:ea typeface="+mn-ea"/>
            </a:endParaRPr>
          </a:p>
          <a:p>
            <a:pPr>
              <a:defRPr/>
            </a:pPr>
            <a:r>
              <a:rPr lang="ja-JP" altLang="en-US" sz="2000" dirty="0">
                <a:latin typeface="+mn-ea"/>
                <a:ea typeface="+mn-ea"/>
              </a:rPr>
              <a:t>　　　　　　　　　　　</a:t>
            </a:r>
            <a:endParaRPr lang="en-US" altLang="ja-JP" sz="2000" dirty="0">
              <a:latin typeface="+mn-ea"/>
              <a:ea typeface="+mn-ea"/>
            </a:endParaRPr>
          </a:p>
          <a:p>
            <a:pPr>
              <a:defRPr/>
            </a:pPr>
            <a:endParaRPr lang="en-US" altLang="ja-JP" sz="2000" u="sng" dirty="0">
              <a:latin typeface="+mn-ea"/>
              <a:ea typeface="+mn-ea"/>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43013" name="テキスト ボックス 6"/>
          <p:cNvSpPr txBox="1">
            <a:spLocks noChangeArrowheads="1"/>
          </p:cNvSpPr>
          <p:nvPr/>
        </p:nvSpPr>
        <p:spPr bwMode="auto">
          <a:xfrm>
            <a:off x="704850" y="1557338"/>
            <a:ext cx="8496300" cy="1558925"/>
          </a:xfrm>
          <a:prstGeom prst="rect">
            <a:avLst/>
          </a:prstGeom>
          <a:noFill/>
          <a:ln w="22225">
            <a:noFill/>
            <a:miter lim="800000"/>
            <a:headEnd/>
            <a:tailEnd/>
          </a:ln>
        </p:spPr>
        <p:txBody>
          <a:bodyPr>
            <a:spAutoFit/>
          </a:bodyPr>
          <a:lstStyle/>
          <a:p>
            <a:pPr marL="628650" indent="-361950"/>
            <a:r>
              <a:rPr lang="ja-JP" altLang="en-US" sz="1600" dirty="0">
                <a:ea typeface="ＭＳ ゴシック" pitchFamily="49" charset="-128"/>
                <a:cs typeface="Arial" pitchFamily="34" charset="0"/>
              </a:rPr>
              <a:t>○</a:t>
            </a:r>
            <a:r>
              <a:rPr lang="en-US" altLang="ja-JP" sz="1600" dirty="0">
                <a:ea typeface="ＭＳ ゴシック" pitchFamily="49" charset="-128"/>
                <a:cs typeface="Arial" pitchFamily="34" charset="0"/>
              </a:rPr>
              <a:t>	Population decreasing,</a:t>
            </a:r>
            <a:r>
              <a:rPr lang="ja-JP" altLang="en-US" sz="1600" dirty="0">
                <a:ea typeface="ＭＳ ゴシック" pitchFamily="49" charset="-128"/>
                <a:cs typeface="Arial" pitchFamily="34" charset="0"/>
              </a:rPr>
              <a:t> </a:t>
            </a:r>
            <a:r>
              <a:rPr lang="en-US" altLang="ja-JP" sz="1600" dirty="0">
                <a:ea typeface="ＭＳ ゴシック" pitchFamily="49" charset="-128"/>
                <a:cs typeface="Arial" pitchFamily="34" charset="0"/>
              </a:rPr>
              <a:t>graying society</a:t>
            </a:r>
          </a:p>
          <a:p>
            <a:pPr marL="628650" indent="-361950"/>
            <a:r>
              <a:rPr lang="ja-JP" altLang="en-US" sz="1600" dirty="0">
                <a:ea typeface="ＭＳ ゴシック" pitchFamily="49" charset="-128"/>
                <a:cs typeface="Arial" pitchFamily="34" charset="0"/>
              </a:rPr>
              <a:t>○</a:t>
            </a:r>
            <a:r>
              <a:rPr lang="en-US" altLang="ja-JP" sz="1600" dirty="0">
                <a:ea typeface="ＭＳ ゴシック" pitchFamily="49" charset="-128"/>
                <a:cs typeface="Arial" pitchFamily="34" charset="0"/>
              </a:rPr>
              <a:t>	Unlinked society (problem of missing elderly persons)</a:t>
            </a:r>
            <a:br>
              <a:rPr lang="en-US" altLang="ja-JP" sz="1600" dirty="0">
                <a:ea typeface="ＭＳ ゴシック" pitchFamily="49" charset="-128"/>
                <a:cs typeface="Arial" pitchFamily="34" charset="0"/>
              </a:rPr>
            </a:br>
            <a:r>
              <a:rPr lang="ja-JP" altLang="en-US" sz="1600" b="1" dirty="0">
                <a:ea typeface="ＭＳ ゴシック" pitchFamily="49" charset="-128"/>
                <a:cs typeface="Arial" pitchFamily="34" charset="0"/>
              </a:rPr>
              <a:t>－ </a:t>
            </a:r>
            <a:r>
              <a:rPr lang="en-US" altLang="ja-JP" sz="1600" b="1" dirty="0">
                <a:ea typeface="ＭＳ ゴシック" pitchFamily="49" charset="-128"/>
                <a:cs typeface="Arial" pitchFamily="34" charset="0"/>
              </a:rPr>
              <a:t>Decay of family – regional community –</a:t>
            </a:r>
            <a:r>
              <a:rPr lang="ja-JP" altLang="en-US" sz="1600" b="1" dirty="0">
                <a:ea typeface="ＭＳ ゴシック" pitchFamily="49" charset="-128"/>
                <a:cs typeface="Arial" pitchFamily="34" charset="0"/>
              </a:rPr>
              <a:t> </a:t>
            </a:r>
            <a:r>
              <a:rPr lang="en-US" altLang="ja-JP" sz="1600" b="1" dirty="0">
                <a:ea typeface="ＭＳ ゴシック" pitchFamily="49" charset="-128"/>
                <a:cs typeface="Arial" pitchFamily="34" charset="0"/>
              </a:rPr>
              <a:t>“company”</a:t>
            </a:r>
            <a:r>
              <a:rPr lang="ja-JP" altLang="en-US" sz="1600" b="1" dirty="0">
                <a:ea typeface="ＭＳ ゴシック" pitchFamily="49" charset="-128"/>
                <a:cs typeface="Arial" pitchFamily="34" charset="0"/>
              </a:rPr>
              <a:t>   </a:t>
            </a:r>
            <a:endParaRPr lang="en-US" altLang="ja-JP" sz="1600" b="1" dirty="0">
              <a:ea typeface="ＭＳ ゴシック" pitchFamily="49" charset="-128"/>
              <a:cs typeface="Arial" pitchFamily="34" charset="0"/>
            </a:endParaRPr>
          </a:p>
          <a:p>
            <a:pPr marL="628650" indent="-361950"/>
            <a:r>
              <a:rPr lang="ja-JP" altLang="en-US" sz="1600" dirty="0">
                <a:ea typeface="ＭＳ ゴシック" pitchFamily="49" charset="-128"/>
                <a:cs typeface="Arial" pitchFamily="34" charset="0"/>
              </a:rPr>
              <a:t>○</a:t>
            </a:r>
            <a:r>
              <a:rPr lang="en-US" altLang="ja-JP" sz="1600" dirty="0">
                <a:ea typeface="ＭＳ ゴシック" pitchFamily="49" charset="-128"/>
                <a:cs typeface="Arial" pitchFamily="34" charset="0"/>
              </a:rPr>
              <a:t>	 Critical financial situation</a:t>
            </a:r>
          </a:p>
          <a:p>
            <a:pPr marL="628650" indent="-361950"/>
            <a:r>
              <a:rPr lang="ja-JP" altLang="en-US" sz="1600" dirty="0">
                <a:ea typeface="ＭＳ ゴシック" pitchFamily="49" charset="-128"/>
                <a:cs typeface="Arial" pitchFamily="34" charset="0"/>
              </a:rPr>
              <a:t>　　　　　　　　　　　　　　　　　　　　　　　　</a:t>
            </a:r>
            <a:endParaRPr lang="en-US" altLang="ja-JP" sz="1600" dirty="0">
              <a:ea typeface="ＭＳ ゴシック" pitchFamily="49" charset="-128"/>
              <a:cs typeface="Arial" pitchFamily="34" charset="0"/>
            </a:endParaRPr>
          </a:p>
          <a:p>
            <a:pPr marL="628650" indent="-361950"/>
            <a:r>
              <a:rPr lang="ja-JP" altLang="en-US" sz="1600" dirty="0">
                <a:ea typeface="ＭＳ ゴシック" pitchFamily="49" charset="-128"/>
                <a:cs typeface="Arial" pitchFamily="34" charset="0"/>
              </a:rPr>
              <a:t>          </a:t>
            </a:r>
            <a:endParaRPr lang="en-US" altLang="ja-JP" sz="1600" b="1" dirty="0">
              <a:ea typeface="ＭＳ ゴシック" pitchFamily="49" charset="-128"/>
              <a:cs typeface="Arial" pitchFamily="34" charset="0"/>
            </a:endParaRPr>
          </a:p>
        </p:txBody>
      </p:sp>
      <p:sp>
        <p:nvSpPr>
          <p:cNvPr id="43014" name="テキスト ボックス 11"/>
          <p:cNvSpPr txBox="1">
            <a:spLocks noChangeArrowheads="1"/>
          </p:cNvSpPr>
          <p:nvPr/>
        </p:nvSpPr>
        <p:spPr bwMode="auto">
          <a:xfrm>
            <a:off x="344488" y="3860800"/>
            <a:ext cx="9217025" cy="1368425"/>
          </a:xfrm>
          <a:prstGeom prst="rect">
            <a:avLst/>
          </a:prstGeom>
          <a:noFill/>
          <a:ln w="9525">
            <a:noFill/>
            <a:miter lim="800000"/>
            <a:headEnd/>
            <a:tailEnd/>
          </a:ln>
        </p:spPr>
        <p:txBody>
          <a:bodyPr>
            <a:spAutoFit/>
          </a:bodyPr>
          <a:lstStyle/>
          <a:p>
            <a:pPr marL="895350" indent="-361950"/>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Strengthening and enhancement of safety net</a:t>
            </a:r>
          </a:p>
          <a:p>
            <a:pPr marL="895350" indent="-361950"/>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Restructuring of government by both central and local governments</a:t>
            </a:r>
            <a:br>
              <a:rPr lang="en-US" altLang="ja-JP" sz="1400" dirty="0">
                <a:ea typeface="ＭＳ ゴシック" pitchFamily="49" charset="-128"/>
                <a:cs typeface="Arial" pitchFamily="34" charset="0"/>
              </a:rPr>
            </a:br>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Purification and strengthening of roles of the central government</a:t>
            </a:r>
            <a:br>
              <a:rPr lang="en-US" altLang="ja-JP" sz="1400" dirty="0">
                <a:ea typeface="ＭＳ ゴシック" pitchFamily="49" charset="-128"/>
                <a:cs typeface="Arial" pitchFamily="34" charset="0"/>
              </a:rPr>
            </a:br>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Restructuring of relationship between central and local governments: from advance regulation to subsequent correction</a:t>
            </a:r>
            <a:br>
              <a:rPr lang="en-US" altLang="ja-JP" sz="1400" dirty="0">
                <a:ea typeface="ＭＳ ゴシック" pitchFamily="49" charset="-128"/>
                <a:cs typeface="Arial" pitchFamily="34" charset="0"/>
              </a:rPr>
            </a:br>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Elimination of double administration, reduction in negotiating cost</a:t>
            </a:r>
          </a:p>
        </p:txBody>
      </p:sp>
      <p:sp>
        <p:nvSpPr>
          <p:cNvPr id="43015" name="テキスト ボックス 12"/>
          <p:cNvSpPr txBox="1">
            <a:spLocks noChangeArrowheads="1"/>
          </p:cNvSpPr>
          <p:nvPr/>
        </p:nvSpPr>
        <p:spPr bwMode="auto">
          <a:xfrm>
            <a:off x="0" y="3500438"/>
            <a:ext cx="9648825"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a:ea typeface="ＤＦ特太ゴシック体"/>
                <a:cs typeface="ＤＦ特太ゴシック体"/>
              </a:rPr>
              <a:t>  ● </a:t>
            </a:r>
            <a:r>
              <a:rPr lang="en-US" altLang="ja-JP">
                <a:ea typeface="ＤＦ特太ゴシック体"/>
                <a:cs typeface="ＤＦ特太ゴシック体"/>
              </a:rPr>
              <a:t>Optimal central government </a:t>
            </a:r>
            <a:r>
              <a:rPr lang="ja-JP" altLang="en-US">
                <a:ea typeface="ＤＦ特太ゴシック体"/>
                <a:cs typeface="ＤＦ特太ゴシック体"/>
              </a:rPr>
              <a:t>　</a:t>
            </a:r>
          </a:p>
        </p:txBody>
      </p:sp>
      <p:sp>
        <p:nvSpPr>
          <p:cNvPr id="43016" name="テキスト ボックス 15"/>
          <p:cNvSpPr txBox="1">
            <a:spLocks noChangeArrowheads="1"/>
          </p:cNvSpPr>
          <p:nvPr/>
        </p:nvSpPr>
        <p:spPr bwMode="auto">
          <a:xfrm>
            <a:off x="257175" y="1196975"/>
            <a:ext cx="9648825"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a:ea typeface="ＤＦ特太ゴシック体"/>
                <a:cs typeface="ＤＦ特太ゴシック体"/>
              </a:rPr>
              <a:t>● </a:t>
            </a:r>
            <a:r>
              <a:rPr lang="en-US" altLang="ja-JP" u="sng">
                <a:ea typeface="ＤＦ特太ゴシック体"/>
                <a:cs typeface="ＤＦ特太ゴシック体"/>
              </a:rPr>
              <a:t>Changes in Japanese society </a:t>
            </a:r>
            <a:r>
              <a:rPr lang="ja-JP" altLang="en-US">
                <a:ea typeface="ＤＦ特太ゴシック体"/>
                <a:cs typeface="ＤＦ特太ゴシック体"/>
              </a:rPr>
              <a:t>　</a:t>
            </a:r>
          </a:p>
        </p:txBody>
      </p:sp>
      <p:sp>
        <p:nvSpPr>
          <p:cNvPr id="17" name="雲 16"/>
          <p:cNvSpPr/>
          <p:nvPr/>
        </p:nvSpPr>
        <p:spPr>
          <a:xfrm>
            <a:off x="6702701" y="1773238"/>
            <a:ext cx="2736850" cy="1079500"/>
          </a:xfrm>
          <a:prstGeom prst="cloud">
            <a:avLst/>
          </a:prstGeom>
          <a:solidFill>
            <a:srgbClr val="002060">
              <a:alpha val="80000"/>
            </a:srgbClr>
          </a:solidFill>
          <a:ln w="38100" cmpd="thinThick">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5" name="テキスト ボックス 14"/>
          <p:cNvSpPr txBox="1"/>
          <p:nvPr/>
        </p:nvSpPr>
        <p:spPr>
          <a:xfrm>
            <a:off x="6679905" y="1990744"/>
            <a:ext cx="2858240" cy="769441"/>
          </a:xfrm>
          <a:prstGeom prst="rect">
            <a:avLst/>
          </a:prstGeom>
          <a:noFill/>
          <a:ln w="38100" cmpd="thinThick">
            <a:noFill/>
          </a:ln>
        </p:spPr>
        <p:txBody>
          <a:bodyPr wrap="square">
            <a:spAutoFit/>
          </a:bodyPr>
          <a:lstStyle/>
          <a:p>
            <a:pPr algn="ctr"/>
            <a:r>
              <a:rPr lang="en-US" altLang="ja-JP" sz="1100" b="1" dirty="0">
                <a:solidFill>
                  <a:schemeClr val="bg1"/>
                </a:solidFill>
              </a:rPr>
              <a:t>Concentration of population in major cities and fading of local communities</a:t>
            </a:r>
            <a:r>
              <a:rPr lang="ja-JP" altLang="en-US" sz="1100" b="1" dirty="0">
                <a:solidFill>
                  <a:schemeClr val="bg1"/>
                </a:solidFill>
              </a:rPr>
              <a:t>  </a:t>
            </a:r>
            <a:endParaRPr lang="en-US" altLang="ja-JP" sz="1100" b="1" dirty="0">
              <a:solidFill>
                <a:schemeClr val="bg1"/>
              </a:solidFill>
            </a:endParaRPr>
          </a:p>
          <a:p>
            <a:pPr algn="ctr"/>
            <a:r>
              <a:rPr lang="en-US" altLang="ja-JP" sz="1100" b="1" dirty="0">
                <a:solidFill>
                  <a:schemeClr val="bg1"/>
                </a:solidFill>
              </a:rPr>
              <a:t>(marginal communities</a:t>
            </a:r>
            <a:r>
              <a:rPr lang="ja-JP" altLang="en-US" sz="1100" b="1" dirty="0" err="1">
                <a:solidFill>
                  <a:schemeClr val="bg1"/>
                </a:solidFill>
              </a:rPr>
              <a:t>,</a:t>
            </a:r>
            <a:r>
              <a:rPr lang="ja-JP" altLang="en-US" sz="1100" b="1" dirty="0">
                <a:solidFill>
                  <a:schemeClr val="bg1"/>
                </a:solidFill>
              </a:rPr>
              <a:t> </a:t>
            </a:r>
            <a:r>
              <a:rPr lang="en-US" altLang="ja-JP" sz="1100" b="1" dirty="0">
                <a:solidFill>
                  <a:schemeClr val="bg1"/>
                </a:solidFill>
              </a:rPr>
              <a:t>shuttered streets)</a:t>
            </a:r>
          </a:p>
        </p:txBody>
      </p:sp>
      <p:sp>
        <p:nvSpPr>
          <p:cNvPr id="43019" name="テキスト ボックス 17"/>
          <p:cNvSpPr txBox="1">
            <a:spLocks noChangeArrowheads="1"/>
          </p:cNvSpPr>
          <p:nvPr/>
        </p:nvSpPr>
        <p:spPr bwMode="auto">
          <a:xfrm>
            <a:off x="0" y="5291138"/>
            <a:ext cx="9648825" cy="366712"/>
          </a:xfrm>
          <a:prstGeom prst="rect">
            <a:avLst/>
          </a:prstGeom>
          <a:noFill/>
          <a:ln w="9525">
            <a:noFill/>
            <a:miter lim="800000"/>
            <a:headEnd/>
            <a:tailEnd/>
          </a:ln>
        </p:spPr>
        <p:txBody>
          <a:bodyPr>
            <a:spAutoFit/>
          </a:bodyPr>
          <a:lstStyle/>
          <a:p>
            <a:r>
              <a:rPr lang="ja-JP" altLang="en-US">
                <a:ea typeface="ＤＦ特太ゴシック体"/>
                <a:cs typeface="ＤＦ特太ゴシック体"/>
              </a:rPr>
              <a:t>          ● </a:t>
            </a:r>
            <a:r>
              <a:rPr lang="en-US" altLang="ja-JP">
                <a:ea typeface="ＤＦ特太ゴシック体"/>
                <a:cs typeface="ＤＦ特太ゴシック体"/>
              </a:rPr>
              <a:t>Optimal local governments</a:t>
            </a:r>
            <a:endParaRPr lang="ja-JP" altLang="en-US">
              <a:ea typeface="ＤＦ特太ゴシック体"/>
              <a:cs typeface="ＤＦ特太ゴシック体"/>
            </a:endParaRPr>
          </a:p>
        </p:txBody>
      </p:sp>
      <p:sp>
        <p:nvSpPr>
          <p:cNvPr id="43020" name="テキスト ボックス 18"/>
          <p:cNvSpPr txBox="1">
            <a:spLocks noChangeArrowheads="1"/>
          </p:cNvSpPr>
          <p:nvPr/>
        </p:nvSpPr>
        <p:spPr bwMode="auto">
          <a:xfrm>
            <a:off x="344488" y="5589588"/>
            <a:ext cx="9217025" cy="942975"/>
          </a:xfrm>
          <a:prstGeom prst="rect">
            <a:avLst/>
          </a:prstGeom>
          <a:noFill/>
          <a:ln w="22225">
            <a:noFill/>
            <a:miter lim="800000"/>
            <a:headEnd/>
            <a:tailEnd/>
          </a:ln>
        </p:spPr>
        <p:txBody>
          <a:bodyPr>
            <a:spAutoFit/>
          </a:bodyPr>
          <a:lstStyle/>
          <a:p>
            <a:pPr marL="895350" indent="-361950"/>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Reflection of residents’ wishes (optimal parliament/members, referendum)</a:t>
            </a:r>
          </a:p>
          <a:p>
            <a:pPr marL="895350" indent="-361950"/>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Internal decentralization within foundation of local government (municipalities) (“autonomous district” with predetermined organization and system) </a:t>
            </a:r>
            <a:r>
              <a:rPr lang="ja-JP" altLang="en-US" sz="1400" dirty="0">
                <a:ea typeface="ＭＳ ゴシック" pitchFamily="49" charset="-128"/>
                <a:cs typeface="Arial" pitchFamily="34" charset="0"/>
              </a:rPr>
              <a:t>　</a:t>
            </a:r>
            <a:endParaRPr lang="en-US" altLang="ja-JP" sz="1400" dirty="0">
              <a:ea typeface="ＭＳ ゴシック" pitchFamily="49" charset="-128"/>
              <a:cs typeface="Arial" pitchFamily="34" charset="0"/>
            </a:endParaRPr>
          </a:p>
          <a:p>
            <a:pPr marL="895350" indent="-361950"/>
            <a:r>
              <a:rPr lang="ja-JP" altLang="en-US" sz="1400" dirty="0">
                <a:ea typeface="ＭＳ ゴシック" pitchFamily="49" charset="-128"/>
                <a:cs typeface="Arial" pitchFamily="34" charset="0"/>
              </a:rPr>
              <a:t>◆ </a:t>
            </a:r>
            <a:r>
              <a:rPr lang="en-US" altLang="ja-JP" sz="1400" dirty="0">
                <a:ea typeface="ＭＳ ゴシック" pitchFamily="49" charset="-128"/>
                <a:cs typeface="Arial" pitchFamily="34" charset="0"/>
              </a:rPr>
              <a:t>Restructuring of major city system (ward system in Tokyo, designated city (19 cities) system, etc.)</a:t>
            </a:r>
          </a:p>
        </p:txBody>
      </p:sp>
      <p:sp>
        <p:nvSpPr>
          <p:cNvPr id="43021" name="テキスト ボックス 20"/>
          <p:cNvSpPr txBox="1">
            <a:spLocks noChangeArrowheads="1"/>
          </p:cNvSpPr>
          <p:nvPr/>
        </p:nvSpPr>
        <p:spPr bwMode="auto">
          <a:xfrm>
            <a:off x="1768475" y="2636838"/>
            <a:ext cx="8137525" cy="581025"/>
          </a:xfrm>
          <a:prstGeom prst="rect">
            <a:avLst/>
          </a:prstGeom>
          <a:noFill/>
          <a:ln w="9525">
            <a:noFill/>
            <a:miter lim="800000"/>
            <a:headEnd/>
            <a:tailEnd/>
          </a:ln>
        </p:spPr>
        <p:txBody>
          <a:bodyPr>
            <a:spAutoFit/>
          </a:bodyPr>
          <a:lstStyle/>
          <a:p>
            <a:r>
              <a:rPr lang="en-US" altLang="ja-JP" sz="1600" b="1">
                <a:ea typeface="ＭＳ ゴシック" pitchFamily="49" charset="-128"/>
              </a:rPr>
              <a:t>“A human cannot live alone, and yet no family, region </a:t>
            </a:r>
          </a:p>
          <a:p>
            <a:r>
              <a:rPr lang="en-US" altLang="ja-JP" sz="1600" b="1">
                <a:ea typeface="ＭＳ ゴシック" pitchFamily="49" charset="-128"/>
              </a:rPr>
              <a:t>or company will take care of me”</a:t>
            </a:r>
          </a:p>
        </p:txBody>
      </p:sp>
      <p:sp>
        <p:nvSpPr>
          <p:cNvPr id="10" name="下矢印 9"/>
          <p:cNvSpPr/>
          <p:nvPr/>
        </p:nvSpPr>
        <p:spPr>
          <a:xfrm>
            <a:off x="4305300" y="3284538"/>
            <a:ext cx="1008063" cy="576262"/>
          </a:xfrm>
          <a:prstGeom prst="downArrow">
            <a:avLst/>
          </a:prstGeom>
          <a:solidFill>
            <a:srgbClr val="66CCFF"/>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ja-JP" altLang="en-US" dirty="0"/>
          </a:p>
        </p:txBody>
      </p:sp>
      <p:sp>
        <p:nvSpPr>
          <p:cNvPr id="43023"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E6AD2AAB-CADC-40D6-9CAB-0A6639BED14E}" type="slidenum">
              <a:rPr lang="en-US" altLang="ja-JP" sz="1400">
                <a:solidFill>
                  <a:srgbClr val="000000"/>
                </a:solidFill>
              </a:rPr>
              <a:pPr algn="r"/>
              <a:t>9</a:t>
            </a:fld>
            <a:endParaRPr lang="en-US" altLang="ja-JP" sz="14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ChangeArrowheads="1"/>
          </p:cNvSpPr>
          <p:nvPr/>
        </p:nvSpPr>
        <p:spPr bwMode="auto">
          <a:xfrm>
            <a:off x="776288" y="1052513"/>
            <a:ext cx="8580437" cy="619125"/>
          </a:xfrm>
          <a:prstGeom prst="rect">
            <a:avLst/>
          </a:prstGeom>
          <a:noFill/>
          <a:ln w="38100" cmpd="dbl">
            <a:solidFill>
              <a:schemeClr val="tx1"/>
            </a:solidFill>
            <a:miter lim="800000"/>
            <a:headEnd/>
            <a:tailEnd/>
          </a:ln>
        </p:spPr>
        <p:txBody>
          <a:bodyPr>
            <a:spAutoFit/>
          </a:bodyPr>
          <a:lstStyle/>
          <a:p>
            <a:pPr algn="ctr"/>
            <a:r>
              <a:rPr lang="en-US" altLang="ja-JP" sz="1600" b="1"/>
              <a:t>(Ordinary allocation tax) = (Base financial needs) </a:t>
            </a:r>
            <a:r>
              <a:rPr lang="ja-JP" altLang="en-US" sz="1600" b="1"/>
              <a:t>－ </a:t>
            </a:r>
            <a:r>
              <a:rPr lang="en-US" altLang="ja-JP" sz="1600" b="1"/>
              <a:t>(Base revenues)</a:t>
            </a:r>
          </a:p>
          <a:p>
            <a:pPr algn="ctr"/>
            <a:r>
              <a:rPr lang="en-US" altLang="ja-JP" sz="1600" b="1"/>
              <a:t>Base revenues = Standard projected tax revenue</a:t>
            </a:r>
            <a:r>
              <a:rPr lang="ja-JP" altLang="en-US" sz="1600" b="1"/>
              <a:t>　</a:t>
            </a:r>
            <a:r>
              <a:rPr lang="en-US" altLang="ja-JP" sz="1600" b="1"/>
              <a:t>×</a:t>
            </a:r>
            <a:r>
              <a:rPr lang="ja-JP" altLang="en-US" sz="1600" b="1"/>
              <a:t>　</a:t>
            </a:r>
            <a:r>
              <a:rPr lang="en-US" altLang="ja-JP" sz="1600" b="1"/>
              <a:t>75%</a:t>
            </a:r>
            <a:endParaRPr lang="ja-JP" altLang="en-US" sz="1600" b="1"/>
          </a:p>
        </p:txBody>
      </p:sp>
      <p:sp>
        <p:nvSpPr>
          <p:cNvPr id="5" name="角丸四角形 4"/>
          <p:cNvSpPr/>
          <p:nvPr/>
        </p:nvSpPr>
        <p:spPr>
          <a:xfrm>
            <a:off x="488950" y="188913"/>
            <a:ext cx="9072563" cy="719137"/>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a:solidFill>
                  <a:srgbClr val="000000"/>
                </a:solidFill>
              </a:rPr>
              <a:t>Method of Calculating Ordinary Allocation Tax</a:t>
            </a:r>
          </a:p>
        </p:txBody>
      </p:sp>
      <p:sp>
        <p:nvSpPr>
          <p:cNvPr id="6" name="テキスト ボックス 5"/>
          <p:cNvSpPr txBox="1"/>
          <p:nvPr/>
        </p:nvSpPr>
        <p:spPr>
          <a:xfrm>
            <a:off x="128588" y="981075"/>
            <a:ext cx="9648825" cy="56229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pic>
        <p:nvPicPr>
          <p:cNvPr id="44036" name="Picture 2"/>
          <p:cNvPicPr>
            <a:picLocks noChangeAspect="1" noChangeArrowheads="1"/>
          </p:cNvPicPr>
          <p:nvPr/>
        </p:nvPicPr>
        <p:blipFill>
          <a:blip r:embed="rId3" cstate="print"/>
          <a:srcRect/>
          <a:stretch>
            <a:fillRect/>
          </a:stretch>
        </p:blipFill>
        <p:spPr bwMode="auto">
          <a:xfrm>
            <a:off x="273050" y="1989138"/>
            <a:ext cx="9359900" cy="4530725"/>
          </a:xfrm>
          <a:prstGeom prst="rect">
            <a:avLst/>
          </a:prstGeom>
          <a:noFill/>
          <a:ln w="9525">
            <a:noFill/>
            <a:miter lim="800000"/>
            <a:headEnd/>
            <a:tailEnd/>
          </a:ln>
        </p:spPr>
      </p:pic>
      <p:sp>
        <p:nvSpPr>
          <p:cNvPr id="44037" name="スライド番号プレースホルダ 45"/>
          <p:cNvSpPr txBox="1">
            <a:spLocks noGrp="1"/>
          </p:cNvSpPr>
          <p:nvPr/>
        </p:nvSpPr>
        <p:spPr bwMode="auto">
          <a:xfrm>
            <a:off x="7594600" y="6619875"/>
            <a:ext cx="2311400" cy="238125"/>
          </a:xfrm>
          <a:prstGeom prst="rect">
            <a:avLst/>
          </a:prstGeom>
          <a:noFill/>
          <a:ln w="9525">
            <a:noFill/>
            <a:miter lim="800000"/>
            <a:headEnd/>
            <a:tailEnd/>
          </a:ln>
        </p:spPr>
        <p:txBody>
          <a:bodyPr/>
          <a:lstStyle/>
          <a:p>
            <a:pPr algn="r"/>
            <a:fld id="{E349A623-475D-40F1-9D5F-AAEC91B17265}" type="slidenum">
              <a:rPr lang="en-US" altLang="ja-JP" sz="1400">
                <a:solidFill>
                  <a:srgbClr val="000000"/>
                </a:solidFill>
              </a:rPr>
              <a:pPr algn="r"/>
              <a:t>10</a:t>
            </a:fld>
            <a:endParaRPr lang="en-US" altLang="ja-JP" sz="1400">
              <a:solidFill>
                <a:srgbClr val="000000"/>
              </a:solidFill>
            </a:endParaRPr>
          </a:p>
        </p:txBody>
      </p:sp>
      <p:sp>
        <p:nvSpPr>
          <p:cNvPr id="7" name="テキスト ボックス 6"/>
          <p:cNvSpPr txBox="1"/>
          <p:nvPr/>
        </p:nvSpPr>
        <p:spPr>
          <a:xfrm>
            <a:off x="560388" y="2205038"/>
            <a:ext cx="863600" cy="369887"/>
          </a:xfrm>
          <a:prstGeom prst="rect">
            <a:avLst/>
          </a:prstGeom>
          <a:solidFill>
            <a:schemeClr val="bg1"/>
          </a:solidFill>
          <a:effectLst/>
        </p:spPr>
        <p:txBody>
          <a:bodyPr lIns="0" tIns="0" rIns="0" bIns="0"/>
          <a:lstStyle/>
          <a:p>
            <a:pPr algn="ctr"/>
            <a:r>
              <a:rPr lang="en-US" altLang="ja-JP" sz="900"/>
              <a:t>Base financial needs</a:t>
            </a:r>
            <a:endParaRPr lang="ja-JP" altLang="en-US" sz="900"/>
          </a:p>
        </p:txBody>
      </p:sp>
      <p:sp>
        <p:nvSpPr>
          <p:cNvPr id="8" name="テキスト ボックス 7"/>
          <p:cNvSpPr txBox="1"/>
          <p:nvPr/>
        </p:nvSpPr>
        <p:spPr>
          <a:xfrm>
            <a:off x="1712913" y="2224494"/>
            <a:ext cx="576262" cy="503237"/>
          </a:xfrm>
          <a:prstGeom prst="rect">
            <a:avLst/>
          </a:prstGeom>
          <a:solidFill>
            <a:schemeClr val="bg1"/>
          </a:solidFill>
          <a:effectLst/>
        </p:spPr>
        <p:txBody>
          <a:bodyPr lIns="0" tIns="0" rIns="0" bIns="0"/>
          <a:lstStyle/>
          <a:p>
            <a:pPr>
              <a:defRPr/>
            </a:pPr>
            <a:r>
              <a:rPr lang="en-US" altLang="ja-JP" sz="900" dirty="0">
                <a:latin typeface="+mn-lt"/>
              </a:rPr>
              <a:t>City A</a:t>
            </a:r>
          </a:p>
          <a:p>
            <a:pPr>
              <a:defRPr/>
            </a:pPr>
            <a:r>
              <a:rPr lang="en-US" altLang="ja-JP" sz="900" dirty="0">
                <a:latin typeface="+mn-lt"/>
              </a:rPr>
              <a:t>City B</a:t>
            </a:r>
          </a:p>
          <a:p>
            <a:pPr>
              <a:defRPr/>
            </a:pPr>
            <a:r>
              <a:rPr lang="en-US" altLang="ja-JP" sz="900" dirty="0">
                <a:latin typeface="+mn-lt"/>
              </a:rPr>
              <a:t>City C</a:t>
            </a:r>
            <a:endParaRPr lang="ja-JP" altLang="en-US" sz="900" dirty="0">
              <a:latin typeface="+mn-lt"/>
            </a:endParaRPr>
          </a:p>
        </p:txBody>
      </p:sp>
      <p:sp>
        <p:nvSpPr>
          <p:cNvPr id="9" name="テキスト ボックス 8"/>
          <p:cNvSpPr txBox="1"/>
          <p:nvPr/>
        </p:nvSpPr>
        <p:spPr>
          <a:xfrm>
            <a:off x="2720975" y="2492375"/>
            <a:ext cx="2016125" cy="215900"/>
          </a:xfrm>
          <a:prstGeom prst="rect">
            <a:avLst/>
          </a:prstGeom>
          <a:solidFill>
            <a:schemeClr val="bg1"/>
          </a:solidFill>
          <a:effectLst/>
        </p:spPr>
        <p:txBody>
          <a:bodyPr lIns="0" tIns="0" rIns="0" bIns="0"/>
          <a:lstStyle/>
          <a:p>
            <a:pPr algn="ctr"/>
            <a:r>
              <a:rPr lang="en-US" altLang="ja-JP" sz="1000" dirty="0"/>
              <a:t>Base financial needs</a:t>
            </a:r>
            <a:endParaRPr lang="ja-JP" altLang="en-US" sz="1000" dirty="0"/>
          </a:p>
        </p:txBody>
      </p:sp>
      <p:sp>
        <p:nvSpPr>
          <p:cNvPr id="10" name="テキスト ボックス 9"/>
          <p:cNvSpPr txBox="1"/>
          <p:nvPr/>
        </p:nvSpPr>
        <p:spPr>
          <a:xfrm>
            <a:off x="1639888" y="3429000"/>
            <a:ext cx="576262" cy="215900"/>
          </a:xfrm>
          <a:prstGeom prst="rect">
            <a:avLst/>
          </a:prstGeom>
          <a:solidFill>
            <a:schemeClr val="bg1"/>
          </a:solidFill>
          <a:effectLst/>
        </p:spPr>
        <p:txBody>
          <a:bodyPr lIns="0" tIns="0" rIns="0" bIns="0"/>
          <a:lstStyle/>
          <a:p>
            <a:pPr>
              <a:defRPr/>
            </a:pPr>
            <a:r>
              <a:rPr lang="en-US" altLang="ja-JP" sz="1000" dirty="0">
                <a:latin typeface="+mn-lt"/>
              </a:rPr>
              <a:t>City A</a:t>
            </a:r>
          </a:p>
        </p:txBody>
      </p:sp>
      <p:sp>
        <p:nvSpPr>
          <p:cNvPr id="11" name="テキスト ボックス 10"/>
          <p:cNvSpPr txBox="1"/>
          <p:nvPr/>
        </p:nvSpPr>
        <p:spPr>
          <a:xfrm>
            <a:off x="1684338" y="4595813"/>
            <a:ext cx="574675" cy="215900"/>
          </a:xfrm>
          <a:prstGeom prst="rect">
            <a:avLst/>
          </a:prstGeom>
          <a:solidFill>
            <a:schemeClr val="bg1"/>
          </a:solidFill>
          <a:effectLst/>
        </p:spPr>
        <p:txBody>
          <a:bodyPr lIns="0" tIns="0" rIns="0" bIns="0"/>
          <a:lstStyle/>
          <a:p>
            <a:pPr>
              <a:defRPr/>
            </a:pPr>
            <a:r>
              <a:rPr lang="en-US" altLang="ja-JP" sz="1000" dirty="0">
                <a:latin typeface="+mn-lt"/>
              </a:rPr>
              <a:t>City B</a:t>
            </a:r>
          </a:p>
        </p:txBody>
      </p:sp>
      <p:sp>
        <p:nvSpPr>
          <p:cNvPr id="12" name="テキスト ボックス 11"/>
          <p:cNvSpPr txBox="1"/>
          <p:nvPr/>
        </p:nvSpPr>
        <p:spPr>
          <a:xfrm>
            <a:off x="1712913" y="5776913"/>
            <a:ext cx="576262" cy="215900"/>
          </a:xfrm>
          <a:prstGeom prst="rect">
            <a:avLst/>
          </a:prstGeom>
          <a:solidFill>
            <a:schemeClr val="bg1"/>
          </a:solidFill>
          <a:effectLst/>
        </p:spPr>
        <p:txBody>
          <a:bodyPr lIns="0" tIns="0" rIns="0" bIns="0"/>
          <a:lstStyle/>
          <a:p>
            <a:pPr>
              <a:defRPr/>
            </a:pPr>
            <a:r>
              <a:rPr lang="en-US" altLang="ja-JP" sz="1000" dirty="0">
                <a:latin typeface="+mn-lt"/>
              </a:rPr>
              <a:t>City C</a:t>
            </a:r>
          </a:p>
        </p:txBody>
      </p:sp>
      <p:sp>
        <p:nvSpPr>
          <p:cNvPr id="13" name="テキスト ボックス 12"/>
          <p:cNvSpPr txBox="1"/>
          <p:nvPr/>
        </p:nvSpPr>
        <p:spPr>
          <a:xfrm>
            <a:off x="2936875" y="4005263"/>
            <a:ext cx="1655763" cy="215900"/>
          </a:xfrm>
          <a:prstGeom prst="rect">
            <a:avLst/>
          </a:prstGeom>
          <a:solidFill>
            <a:schemeClr val="bg1"/>
          </a:solidFill>
          <a:effectLst/>
        </p:spPr>
        <p:txBody>
          <a:bodyPr lIns="0" tIns="0" rIns="0" bIns="0"/>
          <a:lstStyle/>
          <a:p>
            <a:pPr algn="ctr">
              <a:defRPr/>
            </a:pPr>
            <a:r>
              <a:rPr lang="en-US" altLang="ja-JP" sz="1000" dirty="0">
                <a:latin typeface="+mn-lt"/>
              </a:rPr>
              <a:t>Ordinary allocation tax</a:t>
            </a:r>
            <a:endParaRPr lang="ja-JP" altLang="en-US" sz="1000" dirty="0">
              <a:latin typeface="+mn-lt"/>
            </a:endParaRPr>
          </a:p>
        </p:txBody>
      </p:sp>
      <p:sp>
        <p:nvSpPr>
          <p:cNvPr id="14" name="テキスト ボックス 13"/>
          <p:cNvSpPr txBox="1"/>
          <p:nvPr/>
        </p:nvSpPr>
        <p:spPr>
          <a:xfrm>
            <a:off x="3873500" y="4610100"/>
            <a:ext cx="1584325" cy="360363"/>
          </a:xfrm>
          <a:prstGeom prst="rect">
            <a:avLst/>
          </a:prstGeom>
          <a:solidFill>
            <a:schemeClr val="bg1"/>
          </a:solidFill>
          <a:effectLst/>
        </p:spPr>
        <p:txBody>
          <a:bodyPr lIns="0" tIns="0" rIns="0" bIns="0"/>
          <a:lstStyle/>
          <a:p>
            <a:pPr algn="ctr"/>
            <a:r>
              <a:rPr lang="en-US" altLang="ja-JP" sz="1000"/>
              <a:t>Base financial needs</a:t>
            </a:r>
            <a:endParaRPr lang="ja-JP" altLang="en-US" sz="1000"/>
          </a:p>
        </p:txBody>
      </p:sp>
      <p:sp>
        <p:nvSpPr>
          <p:cNvPr id="15" name="テキスト ボックス 14"/>
          <p:cNvSpPr txBox="1"/>
          <p:nvPr/>
        </p:nvSpPr>
        <p:spPr>
          <a:xfrm>
            <a:off x="2662238" y="5084763"/>
            <a:ext cx="649287" cy="360362"/>
          </a:xfrm>
          <a:prstGeom prst="rect">
            <a:avLst/>
          </a:prstGeom>
          <a:solidFill>
            <a:schemeClr val="bg1"/>
          </a:solidFill>
          <a:effectLst/>
        </p:spPr>
        <p:txBody>
          <a:bodyPr lIns="0" tIns="0" rIns="0" bIns="0"/>
          <a:lstStyle/>
          <a:p>
            <a:pPr algn="ctr">
              <a:defRPr/>
            </a:pPr>
            <a:r>
              <a:rPr lang="en-US" altLang="ja-JP" sz="900" dirty="0">
                <a:latin typeface="+mn-lt"/>
              </a:rPr>
              <a:t>Ordinary allocation tax</a:t>
            </a:r>
            <a:endParaRPr lang="ja-JP" altLang="en-US" sz="900" dirty="0">
              <a:latin typeface="+mn-lt"/>
            </a:endParaRPr>
          </a:p>
        </p:txBody>
      </p:sp>
      <p:sp>
        <p:nvSpPr>
          <p:cNvPr id="16" name="テキスト ボックス 15"/>
          <p:cNvSpPr txBox="1"/>
          <p:nvPr/>
        </p:nvSpPr>
        <p:spPr>
          <a:xfrm>
            <a:off x="7578725" y="3068638"/>
            <a:ext cx="1657350" cy="215900"/>
          </a:xfrm>
          <a:prstGeom prst="rect">
            <a:avLst/>
          </a:prstGeom>
          <a:solidFill>
            <a:schemeClr val="bg1"/>
          </a:solidFill>
          <a:effectLst/>
        </p:spPr>
        <p:txBody>
          <a:bodyPr lIns="0" tIns="0" rIns="0" bIns="0"/>
          <a:lstStyle/>
          <a:p>
            <a:r>
              <a:rPr lang="en-US" altLang="ja-JP" sz="1000"/>
              <a:t>Base revenues</a:t>
            </a:r>
            <a:endParaRPr lang="ja-JP" altLang="en-US" sz="1000"/>
          </a:p>
        </p:txBody>
      </p:sp>
      <p:sp>
        <p:nvSpPr>
          <p:cNvPr id="17" name="テキスト ボックス 16"/>
          <p:cNvSpPr txBox="1"/>
          <p:nvPr/>
        </p:nvSpPr>
        <p:spPr>
          <a:xfrm>
            <a:off x="7473950" y="3471863"/>
            <a:ext cx="755650" cy="173037"/>
          </a:xfrm>
          <a:prstGeom prst="rect">
            <a:avLst/>
          </a:prstGeom>
          <a:solidFill>
            <a:schemeClr val="bg1"/>
          </a:solidFill>
          <a:effectLst/>
        </p:spPr>
        <p:txBody>
          <a:bodyPr lIns="0" tIns="0" rIns="0" bIns="0"/>
          <a:lstStyle/>
          <a:p>
            <a:pPr>
              <a:defRPr/>
            </a:pPr>
            <a:r>
              <a:rPr lang="en-US" altLang="ja-JP" sz="600" dirty="0">
                <a:latin typeface="+mn-lt"/>
              </a:rPr>
              <a:t>Reserved revenues</a:t>
            </a:r>
            <a:endParaRPr lang="ja-JP" altLang="en-US" sz="600" dirty="0">
              <a:latin typeface="+mn-lt"/>
            </a:endParaRPr>
          </a:p>
        </p:txBody>
      </p:sp>
      <p:sp>
        <p:nvSpPr>
          <p:cNvPr id="18" name="テキスト ボックス 17"/>
          <p:cNvSpPr txBox="1"/>
          <p:nvPr/>
        </p:nvSpPr>
        <p:spPr>
          <a:xfrm>
            <a:off x="7519988" y="3860800"/>
            <a:ext cx="879475" cy="174625"/>
          </a:xfrm>
          <a:prstGeom prst="rect">
            <a:avLst/>
          </a:prstGeom>
          <a:solidFill>
            <a:schemeClr val="bg1"/>
          </a:solidFill>
          <a:effectLst/>
        </p:spPr>
        <p:txBody>
          <a:bodyPr lIns="0" tIns="0" rIns="0" bIns="0"/>
          <a:lstStyle/>
          <a:p>
            <a:pPr>
              <a:defRPr/>
            </a:pPr>
            <a:r>
              <a:rPr lang="en-US" altLang="ja-JP" sz="700" dirty="0">
                <a:latin typeface="+mn-lt"/>
              </a:rPr>
              <a:t>Standard tax revenue</a:t>
            </a:r>
            <a:endParaRPr lang="ja-JP" altLang="en-US" sz="700" dirty="0">
              <a:latin typeface="+mn-lt"/>
            </a:endParaRPr>
          </a:p>
        </p:txBody>
      </p:sp>
      <p:sp>
        <p:nvSpPr>
          <p:cNvPr id="19" name="テキスト ボックス 18"/>
          <p:cNvSpPr txBox="1"/>
          <p:nvPr/>
        </p:nvSpPr>
        <p:spPr>
          <a:xfrm>
            <a:off x="8039100" y="4408488"/>
            <a:ext cx="757238" cy="173037"/>
          </a:xfrm>
          <a:prstGeom prst="rect">
            <a:avLst/>
          </a:prstGeom>
          <a:solidFill>
            <a:schemeClr val="bg1"/>
          </a:solidFill>
          <a:effectLst/>
        </p:spPr>
        <p:txBody>
          <a:bodyPr lIns="0" tIns="0" rIns="0" bIns="0"/>
          <a:lstStyle/>
          <a:p>
            <a:pPr>
              <a:defRPr/>
            </a:pPr>
            <a:r>
              <a:rPr lang="en-US" altLang="ja-JP" sz="600" dirty="0">
                <a:latin typeface="+mn-lt"/>
              </a:rPr>
              <a:t>Reserved revenues</a:t>
            </a:r>
            <a:endParaRPr lang="ja-JP" altLang="en-US" sz="600" dirty="0">
              <a:latin typeface="+mn-lt"/>
            </a:endParaRPr>
          </a:p>
        </p:txBody>
      </p:sp>
      <p:sp>
        <p:nvSpPr>
          <p:cNvPr id="20" name="テキスト ボックス 19"/>
          <p:cNvSpPr txBox="1"/>
          <p:nvPr/>
        </p:nvSpPr>
        <p:spPr>
          <a:xfrm>
            <a:off x="8337550" y="5300663"/>
            <a:ext cx="755650" cy="173037"/>
          </a:xfrm>
          <a:prstGeom prst="rect">
            <a:avLst/>
          </a:prstGeom>
          <a:solidFill>
            <a:schemeClr val="bg1"/>
          </a:solidFill>
          <a:effectLst/>
        </p:spPr>
        <p:txBody>
          <a:bodyPr lIns="0" tIns="0" rIns="0" bIns="0"/>
          <a:lstStyle/>
          <a:p>
            <a:pPr>
              <a:defRPr/>
            </a:pPr>
            <a:r>
              <a:rPr lang="en-US" altLang="ja-JP" sz="600" dirty="0">
                <a:latin typeface="+mn-lt"/>
              </a:rPr>
              <a:t>Reserved revenues</a:t>
            </a:r>
            <a:endParaRPr lang="ja-JP" altLang="en-US" sz="600" dirty="0">
              <a:latin typeface="+mn-lt"/>
            </a:endParaRPr>
          </a:p>
        </p:txBody>
      </p:sp>
      <p:sp>
        <p:nvSpPr>
          <p:cNvPr id="21" name="テキスト ボックス 20"/>
          <p:cNvSpPr txBox="1"/>
          <p:nvPr/>
        </p:nvSpPr>
        <p:spPr>
          <a:xfrm>
            <a:off x="4352925" y="5119688"/>
            <a:ext cx="960438" cy="147637"/>
          </a:xfrm>
          <a:prstGeom prst="rect">
            <a:avLst/>
          </a:prstGeom>
          <a:solidFill>
            <a:schemeClr val="bg1"/>
          </a:solidFill>
          <a:effectLst/>
        </p:spPr>
        <p:txBody>
          <a:bodyPr lIns="0" tIns="0" rIns="0" bIns="0"/>
          <a:lstStyle/>
          <a:p>
            <a:pPr>
              <a:defRPr/>
            </a:pPr>
            <a:r>
              <a:rPr lang="en-US" altLang="ja-JP" sz="700" dirty="0">
                <a:latin typeface="+mn-lt"/>
              </a:rPr>
              <a:t>Standard tax revenue</a:t>
            </a:r>
            <a:endParaRPr lang="ja-JP" altLang="en-US" sz="700" dirty="0">
              <a:latin typeface="+mn-lt"/>
            </a:endParaRPr>
          </a:p>
        </p:txBody>
      </p:sp>
      <p:sp>
        <p:nvSpPr>
          <p:cNvPr id="22" name="テキスト ボックス 21"/>
          <p:cNvSpPr txBox="1"/>
          <p:nvPr/>
        </p:nvSpPr>
        <p:spPr>
          <a:xfrm>
            <a:off x="4198938" y="6308725"/>
            <a:ext cx="960437" cy="149225"/>
          </a:xfrm>
          <a:prstGeom prst="rect">
            <a:avLst/>
          </a:prstGeom>
          <a:solidFill>
            <a:schemeClr val="bg1"/>
          </a:solidFill>
          <a:effectLst/>
        </p:spPr>
        <p:txBody>
          <a:bodyPr lIns="0" tIns="0" rIns="0" bIns="0"/>
          <a:lstStyle/>
          <a:p>
            <a:pPr>
              <a:defRPr/>
            </a:pPr>
            <a:r>
              <a:rPr lang="en-US" altLang="ja-JP" sz="700" dirty="0">
                <a:latin typeface="+mn-lt"/>
              </a:rPr>
              <a:t>Standard tax revenue</a:t>
            </a:r>
            <a:endParaRPr lang="ja-JP" altLang="en-US" sz="700" dirty="0">
              <a:latin typeface="+mn-lt"/>
            </a:endParaRPr>
          </a:p>
        </p:txBody>
      </p:sp>
      <p:sp>
        <p:nvSpPr>
          <p:cNvPr id="23" name="テキスト ボックス 22"/>
          <p:cNvSpPr txBox="1"/>
          <p:nvPr/>
        </p:nvSpPr>
        <p:spPr>
          <a:xfrm>
            <a:off x="3873500" y="5761038"/>
            <a:ext cx="1584325" cy="360362"/>
          </a:xfrm>
          <a:prstGeom prst="rect">
            <a:avLst/>
          </a:prstGeom>
          <a:solidFill>
            <a:schemeClr val="bg1"/>
          </a:solidFill>
          <a:effectLst/>
        </p:spPr>
        <p:txBody>
          <a:bodyPr lIns="0" tIns="0" rIns="0" bIns="0"/>
          <a:lstStyle/>
          <a:p>
            <a:pPr algn="ctr"/>
            <a:r>
              <a:rPr lang="en-US" altLang="ja-JP" sz="1000"/>
              <a:t>Base financial needs</a:t>
            </a:r>
            <a:endParaRPr lang="ja-JP" altLang="en-US" sz="1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50813" y="1065213"/>
            <a:ext cx="985837" cy="56499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altLang="ja-JP" sz="1000">
                <a:solidFill>
                  <a:schemeClr val="tx1"/>
                </a:solidFill>
                <a:latin typeface="Arial" pitchFamily="34" charset="0"/>
              </a:rPr>
              <a:t>1868</a:t>
            </a: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1871</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1878</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1880</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1888</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1889</a:t>
            </a:r>
          </a:p>
          <a:p>
            <a:pPr algn="ctr"/>
            <a:r>
              <a:rPr lang="en-US" altLang="ja-JP" sz="1000">
                <a:solidFill>
                  <a:schemeClr val="tx1"/>
                </a:solidFill>
                <a:latin typeface="Arial" pitchFamily="34" charset="0"/>
              </a:rPr>
              <a:t>1890</a:t>
            </a:r>
          </a:p>
        </p:txBody>
      </p:sp>
      <p:sp>
        <p:nvSpPr>
          <p:cNvPr id="29698" name="Rectangle 3"/>
          <p:cNvSpPr>
            <a:spLocks noChangeArrowheads="1"/>
          </p:cNvSpPr>
          <p:nvPr/>
        </p:nvSpPr>
        <p:spPr bwMode="auto">
          <a:xfrm>
            <a:off x="0" y="182563"/>
            <a:ext cx="9906000" cy="400050"/>
          </a:xfrm>
          <a:prstGeom prst="rect">
            <a:avLst/>
          </a:prstGeom>
          <a:noFill/>
          <a:ln w="9525">
            <a:noFill/>
            <a:miter lim="800000"/>
            <a:headEnd/>
            <a:tailEnd/>
          </a:ln>
        </p:spPr>
        <p:txBody>
          <a:bodyPr anchor="ctr"/>
          <a:lstStyle/>
          <a:p>
            <a:pPr algn="ctr"/>
            <a:r>
              <a:rPr lang="en-US" altLang="ja-JP" sz="2000">
                <a:solidFill>
                  <a:srgbClr val="000000"/>
                </a:solidFill>
                <a:ea typeface="ＭＳ ゴシック" pitchFamily="49" charset="-128"/>
                <a:cs typeface="Times New Roman" pitchFamily="18" charset="0"/>
              </a:rPr>
              <a:t>History of Japanese Local Autonomy System</a:t>
            </a:r>
          </a:p>
        </p:txBody>
      </p:sp>
      <p:sp>
        <p:nvSpPr>
          <p:cNvPr id="29699" name="正方形/長方形 7"/>
          <p:cNvSpPr>
            <a:spLocks noChangeArrowheads="1"/>
          </p:cNvSpPr>
          <p:nvPr/>
        </p:nvSpPr>
        <p:spPr bwMode="auto">
          <a:xfrm>
            <a:off x="153988" y="785813"/>
            <a:ext cx="982662" cy="285750"/>
          </a:xfrm>
          <a:prstGeom prst="rect">
            <a:avLst/>
          </a:prstGeom>
          <a:solidFill>
            <a:schemeClr val="bg1"/>
          </a:solidFill>
          <a:ln w="9525" algn="ctr">
            <a:solidFill>
              <a:schemeClr val="tx1"/>
            </a:solidFill>
            <a:miter lim="800000"/>
            <a:headEnd/>
            <a:tailEnd/>
          </a:ln>
        </p:spPr>
        <p:txBody>
          <a:bodyPr anchor="ctr"/>
          <a:lstStyle/>
          <a:p>
            <a:pPr algn="ctr"/>
            <a:r>
              <a:rPr lang="en-US" altLang="ja-JP" sz="1400">
                <a:ea typeface="ＭＳ ゴシック" pitchFamily="49" charset="-128"/>
              </a:rPr>
              <a:t>Year</a:t>
            </a:r>
            <a:endParaRPr lang="ja-JP" altLang="en-US" sz="1400">
              <a:ea typeface="ＭＳ ゴシック" pitchFamily="49" charset="-128"/>
            </a:endParaRPr>
          </a:p>
        </p:txBody>
      </p:sp>
      <p:sp>
        <p:nvSpPr>
          <p:cNvPr id="10" name="正方形/長方形 9"/>
          <p:cNvSpPr/>
          <p:nvPr/>
        </p:nvSpPr>
        <p:spPr>
          <a:xfrm>
            <a:off x="1136650" y="785813"/>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ea typeface="ＭＳ ゴシック" pitchFamily="49" charset="-128"/>
              </a:rPr>
              <a:t>Local Autonomy System</a:t>
            </a:r>
          </a:p>
        </p:txBody>
      </p:sp>
      <p:sp>
        <p:nvSpPr>
          <p:cNvPr id="11" name="正方形/長方形 10"/>
          <p:cNvSpPr/>
          <p:nvPr/>
        </p:nvSpPr>
        <p:spPr>
          <a:xfrm>
            <a:off x="8024813" y="785813"/>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ea typeface="ＭＳ ゴシック" pitchFamily="49" charset="-128"/>
              </a:rPr>
              <a:t>Related events</a:t>
            </a:r>
          </a:p>
        </p:txBody>
      </p:sp>
      <p:sp>
        <p:nvSpPr>
          <p:cNvPr id="2" name="正方形/長方形 12"/>
          <p:cNvSpPr/>
          <p:nvPr/>
        </p:nvSpPr>
        <p:spPr>
          <a:xfrm>
            <a:off x="1136650" y="1071563"/>
            <a:ext cx="6888163" cy="564356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276225" indent="-276225"/>
            <a:r>
              <a:rPr lang="ja-JP" altLang="ja-JP"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Territory of former </a:t>
            </a:r>
            <a:r>
              <a:rPr lang="en-US" altLang="ja-JP" sz="1000" dirty="0" err="1">
                <a:solidFill>
                  <a:schemeClr val="tx1"/>
                </a:solidFill>
                <a:latin typeface="Arial" pitchFamily="34" charset="0"/>
                <a:ea typeface="ＭＳ ゴシック" pitchFamily="49" charset="-128"/>
              </a:rPr>
              <a:t>Shogunate</a:t>
            </a:r>
            <a:r>
              <a:rPr lang="en-US" altLang="ja-JP" sz="1000" dirty="0">
                <a:solidFill>
                  <a:schemeClr val="tx1"/>
                </a:solidFill>
                <a:latin typeface="Arial" pitchFamily="34" charset="0"/>
                <a:ea typeface="ＭＳ ゴシック" pitchFamily="49" charset="-128"/>
              </a:rPr>
              <a:t> was divided into prefectures.</a:t>
            </a:r>
          </a:p>
          <a:p>
            <a:pPr marL="276225" indent="-276225"/>
            <a:endParaRPr lang="en-US" altLang="ja-JP" sz="1000" dirty="0">
              <a:solidFill>
                <a:schemeClr val="tx1"/>
              </a:solidFill>
              <a:latin typeface="Arial" pitchFamily="34" charset="0"/>
              <a:ea typeface="ＭＳ ゴシック" pitchFamily="49" charset="-128"/>
            </a:endParaRPr>
          </a:p>
          <a:p>
            <a:pPr marL="276225" indent="-276225"/>
            <a:r>
              <a:rPr lang="ja-JP" altLang="ja-JP"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The Law for Family Registers was enacted.</a:t>
            </a:r>
            <a:br>
              <a:rPr lang="en-US" altLang="ja-JP" sz="1000" dirty="0">
                <a:solidFill>
                  <a:schemeClr val="tx1"/>
                </a:solidFill>
                <a:latin typeface="Arial" pitchFamily="34" charset="0"/>
                <a:ea typeface="ＭＳ ゴシック" pitchFamily="49" charset="-128"/>
              </a:rPr>
            </a:br>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Establishment of Ku (administrative section) throughout the country, allocation of heads and vice-heads of </a:t>
            </a:r>
            <a:r>
              <a:rPr lang="en-US" altLang="ja-JP" sz="1000" dirty="0" err="1">
                <a:solidFill>
                  <a:schemeClr val="tx1"/>
                </a:solidFill>
                <a:latin typeface="Arial" pitchFamily="34" charset="0"/>
                <a:ea typeface="ＭＳ ゴシック" pitchFamily="49" charset="-128"/>
              </a:rPr>
              <a:t>Ko</a:t>
            </a:r>
            <a:r>
              <a:rPr lang="en-US" altLang="ja-JP" sz="1000" dirty="0">
                <a:solidFill>
                  <a:schemeClr val="tx1"/>
                </a:solidFill>
                <a:latin typeface="Arial" pitchFamily="34" charset="0"/>
                <a:ea typeface="ＭＳ ゴシック" pitchFamily="49" charset="-128"/>
              </a:rPr>
              <a:t> </a:t>
            </a:r>
            <a:endParaRPr lang="ja-JP" altLang="ja-JP" sz="1000" dirty="0">
              <a:solidFill>
                <a:schemeClr val="tx1"/>
              </a:solidFill>
              <a:latin typeface="Arial" pitchFamily="34" charset="0"/>
              <a:ea typeface="ＭＳ ゴシック" pitchFamily="49" charset="-128"/>
            </a:endParaRPr>
          </a:p>
          <a:p>
            <a:pPr marL="276225" indent="-276225"/>
            <a:r>
              <a:rPr lang="ja-JP" altLang="ja-JP"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Abolition of clans and establishment of prefectures; governors were appointed in prefectures.</a:t>
            </a:r>
          </a:p>
          <a:p>
            <a:pPr marL="276225" indent="-276225"/>
            <a:endParaRPr lang="en-US" altLang="ja-JP" sz="1000" dirty="0">
              <a:solidFill>
                <a:schemeClr val="tx1"/>
              </a:solidFill>
              <a:latin typeface="Arial" pitchFamily="34" charset="0"/>
              <a:ea typeface="ＭＳ ゴシック" pitchFamily="49" charset="-128"/>
            </a:endParaRPr>
          </a:p>
          <a:p>
            <a:pPr marL="276225" indent="-276225"/>
            <a:endParaRPr lang="en-US" altLang="ja-JP" sz="1000" dirty="0" smtClean="0">
              <a:solidFill>
                <a:schemeClr val="tx1"/>
              </a:solidFill>
              <a:latin typeface="Arial" pitchFamily="34" charset="0"/>
              <a:ea typeface="ＭＳ ゴシック" pitchFamily="49" charset="-128"/>
            </a:endParaRPr>
          </a:p>
          <a:p>
            <a:pPr marL="276225" indent="-276225"/>
            <a:r>
              <a:rPr lang="ja-JP" altLang="ja-JP" sz="1000" dirty="0" smtClean="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Establishment of gun, </a:t>
            </a:r>
            <a:r>
              <a:rPr lang="en-US" altLang="ja-JP" sz="1000" dirty="0" err="1">
                <a:solidFill>
                  <a:schemeClr val="tx1"/>
                </a:solidFill>
                <a:latin typeface="Arial" pitchFamily="34" charset="0"/>
                <a:ea typeface="ＭＳ ゴシック" pitchFamily="49" charset="-128"/>
              </a:rPr>
              <a:t>ku</a:t>
            </a:r>
            <a:r>
              <a:rPr lang="en-US" altLang="ja-JP" sz="1000" dirty="0">
                <a:solidFill>
                  <a:schemeClr val="tx1"/>
                </a:solidFill>
                <a:latin typeface="Arial" pitchFamily="34" charset="0"/>
                <a:ea typeface="ＭＳ ゴシック" pitchFamily="49" charset="-128"/>
              </a:rPr>
              <a:t>, town, and village under prefecture.</a:t>
            </a:r>
          </a:p>
          <a:p>
            <a:pPr marL="276225" indent="-276225"/>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Establishment of prefectural assemblies of publicly elected parliament members in prefectures</a:t>
            </a:r>
          </a:p>
          <a:p>
            <a:pPr marL="276225" indent="-276225"/>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Establishment of local tax rules</a:t>
            </a:r>
          </a:p>
          <a:p>
            <a:pPr marL="276225" indent="-276225"/>
            <a:endParaRPr lang="en-US" altLang="ja-JP" sz="1000" dirty="0">
              <a:solidFill>
                <a:schemeClr val="tx1"/>
              </a:solidFill>
              <a:latin typeface="Arial" pitchFamily="34" charset="0"/>
              <a:ea typeface="ＭＳ ゴシック" pitchFamily="49" charset="-128"/>
            </a:endParaRPr>
          </a:p>
          <a:p>
            <a:pPr marL="276225" indent="-276225"/>
            <a:r>
              <a:rPr lang="ja-JP" altLang="ja-JP" sz="1000" dirty="0">
                <a:solidFill>
                  <a:schemeClr val="tx1"/>
                </a:solidFill>
                <a:latin typeface="Arial" pitchFamily="34" charset="0"/>
                <a:ea typeface="ＭＳ ゴシック" pitchFamily="49" charset="-128"/>
              </a:rPr>
              <a:t>○</a:t>
            </a:r>
            <a:r>
              <a:rPr lang="ja-JP" altLang="en-US" sz="1000" dirty="0">
                <a:solidFill>
                  <a:schemeClr val="tx1"/>
                </a:solidFill>
                <a:latin typeface="Arial" pitchFamily="34" charset="0"/>
                <a:ea typeface="ＭＳ ゴシック" pitchFamily="49" charset="-128"/>
              </a:rPr>
              <a:t>　</a:t>
            </a:r>
            <a:r>
              <a:rPr lang="en-US" altLang="ja-JP" sz="1000" dirty="0">
                <a:solidFill>
                  <a:schemeClr val="tx1"/>
                </a:solidFill>
                <a:latin typeface="Arial" pitchFamily="34" charset="0"/>
                <a:ea typeface="ＭＳ ゴシック" pitchFamily="49" charset="-128"/>
              </a:rPr>
              <a:t> Establishment of municipal assemblies publicly elected in municipalities, granting of decisions on public matters, methods of disbursement and collection of costs </a:t>
            </a:r>
            <a:r>
              <a:rPr lang="en-US" altLang="ja-JP" sz="1000" dirty="0" err="1">
                <a:solidFill>
                  <a:schemeClr val="tx1"/>
                </a:solidFill>
                <a:latin typeface="Arial" pitchFamily="34" charset="0"/>
                <a:ea typeface="ＭＳ ゴシック" pitchFamily="49" charset="-128"/>
              </a:rPr>
              <a:t>therefor</a:t>
            </a:r>
            <a:endParaRPr lang="en-US" altLang="ja-JP" sz="1000" dirty="0">
              <a:solidFill>
                <a:schemeClr val="tx1"/>
              </a:solidFill>
              <a:latin typeface="Arial" pitchFamily="34" charset="0"/>
              <a:ea typeface="ＭＳ ゴシック" pitchFamily="49" charset="-128"/>
            </a:endParaRPr>
          </a:p>
          <a:p>
            <a:pPr marL="276225" indent="-276225"/>
            <a:endParaRPr lang="en-US" altLang="ja-JP" sz="1000" dirty="0">
              <a:solidFill>
                <a:schemeClr val="tx1"/>
              </a:solidFill>
              <a:latin typeface="Arial" pitchFamily="34" charset="0"/>
              <a:ea typeface="ＭＳ ゴシック" pitchFamily="49" charset="-128"/>
            </a:endParaRPr>
          </a:p>
          <a:p>
            <a:pPr marL="276225" indent="-276225"/>
            <a:endParaRPr lang="en-US" altLang="ja-JP" sz="1000" dirty="0">
              <a:solidFill>
                <a:schemeClr val="tx1"/>
              </a:solidFill>
              <a:latin typeface="Arial" pitchFamily="34" charset="0"/>
              <a:ea typeface="ＭＳ ゴシック" pitchFamily="49" charset="-128"/>
            </a:endParaRPr>
          </a:p>
          <a:p>
            <a:pPr marL="276225" indent="-276225"/>
            <a:endParaRPr lang="en-US" altLang="ja-JP" sz="1000" dirty="0">
              <a:solidFill>
                <a:schemeClr val="tx1"/>
              </a:solidFill>
              <a:latin typeface="Arial" pitchFamily="34" charset="0"/>
            </a:endParaRPr>
          </a:p>
          <a:p>
            <a:pPr marL="276225" indent="-276225"/>
            <a:endParaRPr lang="en-US" altLang="ja-JP" sz="1000" dirty="0">
              <a:solidFill>
                <a:schemeClr val="tx1"/>
              </a:solidFill>
              <a:latin typeface="Arial" pitchFamily="34" charset="0"/>
              <a:ea typeface="ＭＳ 明朝" pitchFamily="17" charset="-128"/>
            </a:endParaRPr>
          </a:p>
          <a:p>
            <a:pPr marL="276225" indent="-276225"/>
            <a:endParaRPr lang="en-US" altLang="ja-JP" sz="1000" dirty="0">
              <a:solidFill>
                <a:schemeClr val="tx1"/>
              </a:solidFill>
              <a:latin typeface="Arial" pitchFamily="34" charset="0"/>
              <a:ea typeface="ＭＳ 明朝" pitchFamily="17" charset="-128"/>
            </a:endParaRPr>
          </a:p>
        </p:txBody>
      </p:sp>
      <p:sp>
        <p:nvSpPr>
          <p:cNvPr id="15" name="正方形/長方形 14"/>
          <p:cNvSpPr/>
          <p:nvPr/>
        </p:nvSpPr>
        <p:spPr>
          <a:xfrm>
            <a:off x="8024813" y="1071563"/>
            <a:ext cx="1727200" cy="564356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dirty="0">
              <a:solidFill>
                <a:prstClr val="black"/>
              </a:solidFill>
            </a:endParaRPr>
          </a:p>
        </p:txBody>
      </p:sp>
      <p:sp>
        <p:nvSpPr>
          <p:cNvPr id="31752" name="テキスト ボックス 8"/>
          <p:cNvSpPr txBox="1">
            <a:spLocks noChangeArrowheads="1"/>
          </p:cNvSpPr>
          <p:nvPr/>
        </p:nvSpPr>
        <p:spPr bwMode="auto">
          <a:xfrm>
            <a:off x="8048625" y="1052513"/>
            <a:ext cx="1657350" cy="4494212"/>
          </a:xfrm>
          <a:prstGeom prst="rect">
            <a:avLst/>
          </a:prstGeom>
          <a:noFill/>
          <a:ln w="9525">
            <a:noFill/>
            <a:miter lim="800000"/>
            <a:headEnd/>
            <a:tailEnd/>
          </a:ln>
        </p:spPr>
        <p:txBody>
          <a:bodyPr/>
          <a:lstStyle/>
          <a:p>
            <a:r>
              <a:rPr lang="ja-JP" altLang="en-US" sz="1000" dirty="0"/>
              <a:t>○ </a:t>
            </a:r>
            <a:r>
              <a:rPr lang="en-US" altLang="ja-JP" sz="1000" dirty="0"/>
              <a:t>Collapse of Edo </a:t>
            </a:r>
            <a:r>
              <a:rPr lang="en-US" altLang="ja-JP" sz="1000" dirty="0" err="1"/>
              <a:t>Shogunate</a:t>
            </a:r>
            <a:endParaRPr lang="en-US" altLang="ja-JP" sz="1000" dirty="0"/>
          </a:p>
          <a:p>
            <a:r>
              <a:rPr lang="ja-JP" altLang="en-US" sz="1000" dirty="0"/>
              <a:t> </a:t>
            </a:r>
            <a:r>
              <a:rPr lang="en-US" altLang="ja-JP" sz="1000" dirty="0"/>
              <a:t>(Established in 1603)</a:t>
            </a:r>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endParaRPr lang="en-US" altLang="ja-JP" sz="1000" dirty="0"/>
          </a:p>
          <a:p>
            <a:r>
              <a:rPr lang="ja-JP" altLang="en-US" sz="1000" dirty="0" smtClean="0"/>
              <a:t>○ </a:t>
            </a:r>
            <a:r>
              <a:rPr lang="en-US" altLang="ja-JP" sz="1000" dirty="0"/>
              <a:t>Promulgation of Constitution of Empire of Japan</a:t>
            </a:r>
          </a:p>
        </p:txBody>
      </p:sp>
      <p:sp>
        <p:nvSpPr>
          <p:cNvPr id="31753" name="正方形/長方形 19"/>
          <p:cNvSpPr>
            <a:spLocks noChangeArrowheads="1"/>
          </p:cNvSpPr>
          <p:nvPr/>
        </p:nvSpPr>
        <p:spPr bwMode="auto">
          <a:xfrm>
            <a:off x="1136650" y="3193520"/>
            <a:ext cx="6911975" cy="1481137"/>
          </a:xfrm>
          <a:prstGeom prst="rect">
            <a:avLst/>
          </a:prstGeom>
          <a:noFill/>
          <a:ln w="9525">
            <a:noFill/>
            <a:miter lim="800000"/>
            <a:headEnd/>
            <a:tailEnd/>
          </a:ln>
        </p:spPr>
        <p:txBody>
          <a:bodyPr/>
          <a:lstStyle/>
          <a:p>
            <a:pPr marL="276225" indent="-276225"/>
            <a:r>
              <a:rPr lang="ja-JP" altLang="ja-JP" sz="1000" dirty="0">
                <a:ea typeface="ＭＳ ゴシック" pitchFamily="49" charset="-128"/>
              </a:rPr>
              <a:t>○</a:t>
            </a:r>
            <a:r>
              <a:rPr lang="en-US" altLang="ja-JP" sz="1000" dirty="0">
                <a:ea typeface="ＭＳ ゴシック" pitchFamily="49" charset="-128"/>
              </a:rPr>
              <a:t>	Establishment of municipal system</a:t>
            </a:r>
            <a:br>
              <a:rPr lang="en-US" altLang="ja-JP" sz="1000" dirty="0">
                <a:ea typeface="ＭＳ ゴシック" pitchFamily="49" charset="-128"/>
              </a:rPr>
            </a:br>
            <a:r>
              <a:rPr lang="ja-JP" altLang="en-US" sz="1000" dirty="0">
                <a:ea typeface="ＭＳ ゴシック" pitchFamily="49" charset="-128"/>
              </a:rPr>
              <a:t>・</a:t>
            </a:r>
            <a:r>
              <a:rPr lang="en-US" altLang="ja-JP" sz="1000" dirty="0">
                <a:ea typeface="ＭＳ ゴシック" pitchFamily="49" charset="-128"/>
              </a:rPr>
              <a:t> Granting of independent juridical status to municipalities, resolution of public and delegated matters, right to establish local ordinances and rules </a:t>
            </a:r>
            <a:br>
              <a:rPr lang="en-US" altLang="ja-JP" sz="1000" dirty="0">
                <a:ea typeface="ＭＳ ゴシック" pitchFamily="49" charset="-128"/>
              </a:rPr>
            </a:br>
            <a:r>
              <a:rPr lang="ja-JP" altLang="ja-JP" sz="1000" dirty="0">
                <a:ea typeface="ＭＳ ゴシック" pitchFamily="49" charset="-128"/>
              </a:rPr>
              <a:t>・</a:t>
            </a:r>
            <a:r>
              <a:rPr lang="en-US" altLang="ja-JP" sz="1000" dirty="0">
                <a:ea typeface="ＭＳ ゴシック" pitchFamily="49" charset="-128"/>
              </a:rPr>
              <a:t> Municipal assembly: members – publicly elected honorable members based on classified election of citizens; role – decisions on all matters relating to municipalities and delegated matters </a:t>
            </a:r>
            <a:br>
              <a:rPr lang="en-US" altLang="ja-JP" sz="1000" dirty="0">
                <a:ea typeface="ＭＳ ゴシック" pitchFamily="49" charset="-128"/>
              </a:rPr>
            </a:br>
            <a:r>
              <a:rPr lang="ja-JP" altLang="ja-JP" sz="1000" dirty="0">
                <a:ea typeface="ＭＳ ゴシック" pitchFamily="49" charset="-128"/>
              </a:rPr>
              <a:t>・</a:t>
            </a:r>
            <a:r>
              <a:rPr lang="en-US" altLang="ja-JP" sz="1000" dirty="0">
                <a:ea typeface="ＭＳ ゴシック" pitchFamily="49" charset="-128"/>
              </a:rPr>
              <a:t> Management: city – mayor and city council (members – mayor, vice-mayor, honorable council members), municipalities: head of municipality, mayor: appointed by the Minister of Internal Affairs, others: election by municipality assembly</a:t>
            </a:r>
          </a:p>
        </p:txBody>
      </p:sp>
      <p:sp>
        <p:nvSpPr>
          <p:cNvPr id="31754" name="正方形/長方形 22"/>
          <p:cNvSpPr>
            <a:spLocks noChangeArrowheads="1"/>
          </p:cNvSpPr>
          <p:nvPr/>
        </p:nvSpPr>
        <p:spPr bwMode="auto">
          <a:xfrm>
            <a:off x="1136650" y="4880475"/>
            <a:ext cx="6911975" cy="1282700"/>
          </a:xfrm>
          <a:prstGeom prst="rect">
            <a:avLst/>
          </a:prstGeom>
          <a:noFill/>
          <a:ln w="9525">
            <a:noFill/>
            <a:miter lim="800000"/>
            <a:headEnd/>
            <a:tailEnd/>
          </a:ln>
        </p:spPr>
        <p:txBody>
          <a:bodyPr/>
          <a:lstStyle/>
          <a:p>
            <a:pPr marL="276225" indent="-276225"/>
            <a:r>
              <a:rPr lang="ja-JP" altLang="ja-JP" sz="1000" dirty="0">
                <a:ea typeface="ＭＳ ゴシック" pitchFamily="49" charset="-128"/>
              </a:rPr>
              <a:t>○</a:t>
            </a:r>
            <a:r>
              <a:rPr lang="en-US" altLang="ja-JP" sz="1000" dirty="0">
                <a:ea typeface="ＭＳ ゴシック" pitchFamily="49" charset="-128"/>
              </a:rPr>
              <a:t>	Establishment of prefecture system, gun system</a:t>
            </a:r>
            <a:br>
              <a:rPr lang="en-US" altLang="ja-JP" sz="1000" dirty="0">
                <a:ea typeface="ＭＳ ゴシック" pitchFamily="49" charset="-128"/>
              </a:rPr>
            </a:br>
            <a:r>
              <a:rPr lang="ja-JP" altLang="ja-JP" sz="1000" dirty="0">
                <a:ea typeface="ＭＳ ゴシック" pitchFamily="49" charset="-128"/>
              </a:rPr>
              <a:t>・</a:t>
            </a:r>
            <a:r>
              <a:rPr lang="en-US" altLang="ja-JP" sz="1000" dirty="0">
                <a:ea typeface="ＭＳ ゴシック" pitchFamily="49" charset="-128"/>
              </a:rPr>
              <a:t> Prefectures and guns were regulated </a:t>
            </a:r>
            <a:br>
              <a:rPr lang="en-US" altLang="ja-JP" sz="1000" dirty="0">
                <a:ea typeface="ＭＳ ゴシック" pitchFamily="49" charset="-128"/>
              </a:rPr>
            </a:br>
            <a:r>
              <a:rPr lang="ja-JP" altLang="ja-JP" sz="1000" dirty="0">
                <a:ea typeface="ＭＳ ゴシック" pitchFamily="49" charset="-128"/>
              </a:rPr>
              <a:t>・</a:t>
            </a:r>
            <a:r>
              <a:rPr lang="en-US" altLang="ja-JP" sz="1000" dirty="0">
                <a:ea typeface="ＭＳ ゴシック" pitchFamily="49" charset="-128"/>
              </a:rPr>
              <a:t> Prefectural assembly: members – honorable members elected by multiple elections in gun and city in the prefecture; role – decisions on budget, approval of accounts </a:t>
            </a:r>
            <a:br>
              <a:rPr lang="en-US" altLang="ja-JP" sz="1000" dirty="0">
                <a:ea typeface="ＭＳ ゴシック" pitchFamily="49" charset="-128"/>
              </a:rPr>
            </a:br>
            <a:r>
              <a:rPr lang="ja-JP" altLang="en-US" sz="1000" dirty="0">
                <a:ea typeface="ＭＳ ゴシック" pitchFamily="49" charset="-128"/>
              </a:rPr>
              <a:t>・</a:t>
            </a:r>
            <a:r>
              <a:rPr lang="en-US" altLang="ja-JP" sz="1000" dirty="0">
                <a:ea typeface="ＭＳ ゴシック" pitchFamily="49" charset="-128"/>
              </a:rPr>
              <a:t> Prefectural council: members – governor, high-ranking officers, honorable council members, role – decisions on delegated matters, urgent matters, stating opinions on matters requested by governor</a:t>
            </a:r>
            <a:endParaRPr lang="ja-JP" altLang="ja-JP" sz="1000" dirty="0">
              <a:ea typeface="ＭＳ ゴシック" pitchFamily="49" charset="-128"/>
            </a:endParaRPr>
          </a:p>
        </p:txBody>
      </p:sp>
      <p:sp>
        <p:nvSpPr>
          <p:cNvPr id="29707"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ABA22F2A-6715-46F9-AA22-1F7DF908E59F}" type="slidenum">
              <a:rPr lang="en-US" altLang="ja-JP" sz="1400">
                <a:solidFill>
                  <a:srgbClr val="000000"/>
                </a:solidFill>
              </a:rPr>
              <a:pPr algn="r"/>
              <a:t>1</a:t>
            </a:fld>
            <a:endParaRPr lang="en-US" altLang="ja-JP" sz="14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50813" y="485775"/>
            <a:ext cx="985837" cy="62611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1899</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1911</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1921</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1926</a:t>
            </a:r>
          </a:p>
          <a:p>
            <a:pPr algn="ctr"/>
            <a:endParaRPr lang="en-US" altLang="ja-JP" sz="1000">
              <a:solidFill>
                <a:schemeClr val="tx1"/>
              </a:solidFill>
              <a:latin typeface="Arial" pitchFamily="34" charset="0"/>
            </a:endParaRPr>
          </a:p>
          <a:p>
            <a:pPr algn="ctr"/>
            <a:endParaRPr lang="ja-JP" altLang="en-US" sz="1000">
              <a:solidFill>
                <a:schemeClr val="tx1"/>
              </a:solidFill>
              <a:latin typeface="Arial" pitchFamily="34" charset="0"/>
            </a:endParaRPr>
          </a:p>
          <a:p>
            <a:pPr algn="ctr"/>
            <a:r>
              <a:rPr lang="en-US" altLang="ja-JP" sz="1000">
                <a:solidFill>
                  <a:schemeClr val="tx1"/>
                </a:solidFill>
                <a:latin typeface="Arial" pitchFamily="34" charset="0"/>
              </a:rPr>
              <a:t>1943</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1946</a:t>
            </a:r>
          </a:p>
          <a:p>
            <a:pPr algn="ctr"/>
            <a:endParaRPr lang="ja-JP" altLang="en-US" sz="1000">
              <a:solidFill>
                <a:schemeClr val="tx1"/>
              </a:solidFill>
              <a:latin typeface="Arial" pitchFamily="34" charset="0"/>
            </a:endParaRPr>
          </a:p>
          <a:p>
            <a:pPr algn="ctr"/>
            <a:endParaRPr lang="ja-JP" altLang="en-US"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1947</a:t>
            </a:r>
          </a:p>
        </p:txBody>
      </p:sp>
      <p:sp>
        <p:nvSpPr>
          <p:cNvPr id="15" name="正方形/長方形 14"/>
          <p:cNvSpPr/>
          <p:nvPr/>
        </p:nvSpPr>
        <p:spPr>
          <a:xfrm>
            <a:off x="8024813" y="492125"/>
            <a:ext cx="1727200" cy="6249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lnSpc>
                <a:spcPts val="1100"/>
              </a:lnSpc>
              <a:defRPr/>
            </a:pPr>
            <a:endParaRPr lang="en-US" altLang="ja-JP" sz="1300" spc="-150" dirty="0">
              <a:solidFill>
                <a:schemeClr val="tx1"/>
              </a:solidFill>
            </a:endParaRPr>
          </a:p>
          <a:p>
            <a:pPr>
              <a:lnSpc>
                <a:spcPts val="1200"/>
              </a:lnSpc>
              <a:defRPr/>
            </a:pPr>
            <a:endParaRPr lang="en-US" altLang="ja-JP" sz="1300" spc="-150" dirty="0">
              <a:solidFill>
                <a:schemeClr val="tx1"/>
              </a:solidFill>
            </a:endParaRPr>
          </a:p>
          <a:p>
            <a:pPr algn="ctr" fontAlgn="auto">
              <a:spcBef>
                <a:spcPts val="0"/>
              </a:spcBef>
              <a:spcAft>
                <a:spcPts val="0"/>
              </a:spcAft>
              <a:defRPr/>
            </a:pPr>
            <a:endParaRPr lang="ja-JP" altLang="en-US" spc="-150" dirty="0">
              <a:solidFill>
                <a:prstClr val="black"/>
              </a:solidFill>
            </a:endParaRPr>
          </a:p>
        </p:txBody>
      </p:sp>
      <p:sp>
        <p:nvSpPr>
          <p:cNvPr id="16" name="正方形/長方形 15"/>
          <p:cNvSpPr>
            <a:spLocks noChangeArrowheads="1"/>
          </p:cNvSpPr>
          <p:nvPr/>
        </p:nvSpPr>
        <p:spPr bwMode="auto">
          <a:xfrm>
            <a:off x="153988" y="206375"/>
            <a:ext cx="982662" cy="285750"/>
          </a:xfrm>
          <a:prstGeom prst="rect">
            <a:avLst/>
          </a:prstGeom>
          <a:solidFill>
            <a:schemeClr val="bg1"/>
          </a:solidFill>
          <a:ln w="9525" algn="ctr">
            <a:solidFill>
              <a:schemeClr val="tx1"/>
            </a:solidFill>
            <a:miter lim="800000"/>
            <a:headEnd/>
            <a:tailEnd/>
          </a:ln>
        </p:spPr>
        <p:txBody>
          <a:bodyPr anchor="ctr"/>
          <a:lstStyle/>
          <a:p>
            <a:pPr algn="ctr"/>
            <a:r>
              <a:rPr lang="en-US" altLang="ja-JP" sz="1400">
                <a:solidFill>
                  <a:srgbClr val="000000"/>
                </a:solidFill>
              </a:rPr>
              <a:t>Year</a:t>
            </a:r>
            <a:endParaRPr lang="ja-JP" altLang="en-US" sz="1400">
              <a:solidFill>
                <a:srgbClr val="000000"/>
              </a:solidFill>
            </a:endParaRPr>
          </a:p>
        </p:txBody>
      </p:sp>
      <p:sp>
        <p:nvSpPr>
          <p:cNvPr id="18" name="正方形/長方形 17"/>
          <p:cNvSpPr/>
          <p:nvPr/>
        </p:nvSpPr>
        <p:spPr>
          <a:xfrm>
            <a:off x="8024813" y="206375"/>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Related events</a:t>
            </a:r>
          </a:p>
        </p:txBody>
      </p:sp>
      <p:sp>
        <p:nvSpPr>
          <p:cNvPr id="8" name="正方形/長方形 7"/>
          <p:cNvSpPr/>
          <p:nvPr/>
        </p:nvSpPr>
        <p:spPr>
          <a:xfrm>
            <a:off x="1136650" y="2002207"/>
            <a:ext cx="6888163" cy="19446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6700" indent="-266700"/>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Complete amendment of provisions of city/municipality system </a:t>
            </a:r>
            <a:br>
              <a:rPr lang="en-US" altLang="ja-JP" sz="1000" dirty="0">
                <a:solidFill>
                  <a:schemeClr val="tx1"/>
                </a:solidFill>
                <a:latin typeface="Arial" pitchFamily="34" charset="0"/>
                <a:ea typeface="ＭＳ ゴシック" pitchFamily="49" charset="-128"/>
              </a:rPr>
            </a:br>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Granting of juridical status to municipalities; clarification of power, scope of burden; enforcement organ – independent mayor; city council – sub-organ for decisions; establishment of municipal union system</a:t>
            </a:r>
          </a:p>
          <a:p>
            <a:pPr marL="266700" indent="-266700"/>
            <a:endParaRPr lang="en-US" altLang="ja-JP" sz="1000" dirty="0" smtClean="0">
              <a:solidFill>
                <a:schemeClr val="tx1"/>
              </a:solidFill>
              <a:latin typeface="Arial" pitchFamily="34" charset="0"/>
              <a:ea typeface="ＭＳ ゴシック" pitchFamily="49" charset="-128"/>
            </a:endParaRPr>
          </a:p>
          <a:p>
            <a:pPr marL="266700" indent="-266700"/>
            <a:r>
              <a:rPr lang="ja-JP" altLang="ja-JP" sz="1000" dirty="0" smtClean="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Abolition of gun system </a:t>
            </a:r>
            <a:br>
              <a:rPr lang="en-US" altLang="ja-JP" sz="1000" dirty="0">
                <a:solidFill>
                  <a:schemeClr val="tx1"/>
                </a:solidFill>
                <a:latin typeface="Arial" pitchFamily="34" charset="0"/>
                <a:ea typeface="ＭＳ ゴシック" pitchFamily="49" charset="-128"/>
              </a:rPr>
            </a:br>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Abolition of gun as a local public entity; dual structure; purely an administrative section of the central government</a:t>
            </a:r>
          </a:p>
          <a:p>
            <a:pPr marL="266700" indent="-266700"/>
            <a:endParaRPr lang="en-US" altLang="ja-JP" sz="1000" dirty="0">
              <a:solidFill>
                <a:schemeClr val="tx1"/>
              </a:solidFill>
              <a:latin typeface="Arial" pitchFamily="34" charset="0"/>
              <a:ea typeface="ＭＳ ゴシック" pitchFamily="49" charset="-128"/>
            </a:endParaRPr>
          </a:p>
          <a:p>
            <a:pPr marL="266700" indent="-266700"/>
            <a:r>
              <a:rPr lang="ja-JP" altLang="ja-JP"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Introduction of popular election to municipality/prefecture parliament (males only)</a:t>
            </a:r>
          </a:p>
          <a:p>
            <a:pPr marL="266700" indent="-266700"/>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Mayor – appointment by city assembly election; abolition of authorization by governor for appointment of head of municipality</a:t>
            </a:r>
          </a:p>
        </p:txBody>
      </p:sp>
      <p:sp>
        <p:nvSpPr>
          <p:cNvPr id="9" name="正方形/長方形 8"/>
          <p:cNvSpPr/>
          <p:nvPr/>
        </p:nvSpPr>
        <p:spPr>
          <a:xfrm>
            <a:off x="1136650" y="3685696"/>
            <a:ext cx="6911975" cy="701675"/>
          </a:xfrm>
          <a:prstGeom prst="rect">
            <a:avLst/>
          </a:prstGeom>
        </p:spPr>
        <p:txBody>
          <a:bodyPr>
            <a:spAutoFit/>
          </a:bodyPr>
          <a:lstStyle/>
          <a:p>
            <a:pPr marL="266700" indent="-266700"/>
            <a:r>
              <a:rPr lang="ja-JP" altLang="ja-JP" sz="1000" dirty="0">
                <a:solidFill>
                  <a:srgbClr val="000000"/>
                </a:solidFill>
                <a:ea typeface="ＭＳ ゴシック" pitchFamily="49" charset="-128"/>
              </a:rPr>
              <a:t>○</a:t>
            </a:r>
            <a:r>
              <a:rPr lang="ja-JP" altLang="en-US" sz="1000" dirty="0">
                <a:solidFill>
                  <a:srgbClr val="000000"/>
                </a:solidFill>
                <a:ea typeface="ＭＳ ゴシック" pitchFamily="49" charset="-128"/>
              </a:rPr>
              <a:t> </a:t>
            </a:r>
            <a:r>
              <a:rPr lang="en-US" altLang="ja-JP" sz="1000" dirty="0">
                <a:solidFill>
                  <a:srgbClr val="000000"/>
                </a:solidFill>
                <a:ea typeface="ＭＳ ゴシック" pitchFamily="49" charset="-128"/>
              </a:rPr>
              <a:t>	Establishment of Tokyo Metropolitan Government system</a:t>
            </a:r>
            <a:br>
              <a:rPr lang="en-US" altLang="ja-JP" sz="1000" dirty="0">
                <a:solidFill>
                  <a:srgbClr val="000000"/>
                </a:solidFill>
                <a:ea typeface="ＭＳ ゴシック" pitchFamily="49" charset="-128"/>
              </a:rPr>
            </a:br>
            <a:r>
              <a:rPr lang="ja-JP" altLang="ja-JP" sz="1000" dirty="0">
                <a:solidFill>
                  <a:srgbClr val="000000"/>
                </a:solidFill>
                <a:ea typeface="ＭＳ ゴシック" pitchFamily="49" charset="-128"/>
              </a:rPr>
              <a:t>・</a:t>
            </a:r>
            <a:r>
              <a:rPr lang="en-US" altLang="ja-JP" sz="1000" dirty="0">
                <a:solidFill>
                  <a:srgbClr val="000000"/>
                </a:solidFill>
                <a:ea typeface="ＭＳ ゴシック" pitchFamily="49" charset="-128"/>
              </a:rPr>
              <a:t> Abolition of Tokyo Fu, Tokyo City/Ku; establishment of Tokyo To; establishment of ward having juridical status in the area of former Tokyo City; establishment of director-general of Tokyo as the head of the metropolitan government</a:t>
            </a:r>
          </a:p>
        </p:txBody>
      </p:sp>
      <p:sp>
        <p:nvSpPr>
          <p:cNvPr id="31751"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2DF2B93B-361E-43DE-8798-D20463BEA1EF}" type="slidenum">
              <a:rPr lang="en-US" altLang="ja-JP" sz="1400">
                <a:solidFill>
                  <a:srgbClr val="000000"/>
                </a:solidFill>
              </a:rPr>
              <a:pPr algn="r"/>
              <a:t>2</a:t>
            </a:fld>
            <a:endParaRPr lang="en-US" altLang="ja-JP" sz="1400">
              <a:solidFill>
                <a:srgbClr val="000000"/>
              </a:solidFill>
            </a:endParaRPr>
          </a:p>
        </p:txBody>
      </p:sp>
      <p:sp>
        <p:nvSpPr>
          <p:cNvPr id="11" name="正方形/長方形 10"/>
          <p:cNvSpPr/>
          <p:nvPr/>
        </p:nvSpPr>
        <p:spPr>
          <a:xfrm>
            <a:off x="1136650" y="4458403"/>
            <a:ext cx="6911975" cy="1311275"/>
          </a:xfrm>
          <a:prstGeom prst="rect">
            <a:avLst/>
          </a:prstGeom>
        </p:spPr>
        <p:txBody>
          <a:bodyPr>
            <a:spAutoFit/>
          </a:bodyPr>
          <a:lstStyle/>
          <a:p>
            <a:pPr marL="266700" indent="-266700"/>
            <a:r>
              <a:rPr lang="ja-JP" altLang="en-US" sz="1000" dirty="0">
                <a:ea typeface="ＭＳ ゴシック" pitchFamily="49" charset="-128"/>
              </a:rPr>
              <a:t>○</a:t>
            </a:r>
            <a:r>
              <a:rPr lang="en-US" altLang="ja-JP" sz="1000" dirty="0">
                <a:ea typeface="ＭＳ ゴシック" pitchFamily="49" charset="-128"/>
              </a:rPr>
              <a:t>	Public election for the director-general of Tokyo/Hokkaido, governor of prefecture, mayor of municipalities, head of ward in Tokyo; strengthening of power of parliament; granting of right to dissolve parliament to the head; establishment of the system of election control commission, audit committee members; establishment of referendum</a:t>
            </a:r>
          </a:p>
          <a:p>
            <a:pPr marL="266700" indent="-266700"/>
            <a:endParaRPr lang="en-US" altLang="ja-JP" sz="1000" dirty="0">
              <a:ea typeface="ＭＳ ゴシック" pitchFamily="49" charset="-128"/>
            </a:endParaRPr>
          </a:p>
          <a:p>
            <a:pPr marL="266700" indent="-266700"/>
            <a:r>
              <a:rPr lang="ja-JP" altLang="ja-JP" sz="1000" dirty="0">
                <a:ea typeface="ＭＳ ゴシック" pitchFamily="49" charset="-128"/>
              </a:rPr>
              <a:t>○</a:t>
            </a:r>
            <a:r>
              <a:rPr lang="en-US" altLang="ja-JP" sz="1000" dirty="0">
                <a:ea typeface="ＭＳ ゴシック" pitchFamily="49" charset="-128"/>
              </a:rPr>
              <a:t>	Enactment of the Local Autonomy Law</a:t>
            </a:r>
            <a:br>
              <a:rPr lang="en-US" altLang="ja-JP" sz="1000" dirty="0">
                <a:ea typeface="ＭＳ ゴシック" pitchFamily="49" charset="-128"/>
              </a:rPr>
            </a:br>
            <a:r>
              <a:rPr lang="ja-JP" altLang="en-US" sz="1000" dirty="0">
                <a:ea typeface="ＭＳ ゴシック" pitchFamily="49" charset="-128"/>
              </a:rPr>
              <a:t>・</a:t>
            </a:r>
            <a:r>
              <a:rPr lang="en-US" altLang="ja-JP" sz="1000" dirty="0">
                <a:ea typeface="ＭＳ ゴシック" pitchFamily="49" charset="-128"/>
              </a:rPr>
              <a:t> Integration of systems of Tokyo To, prefecture, municipality; code for systematizing the local autonomy system</a:t>
            </a:r>
          </a:p>
          <a:p>
            <a:pPr marL="266700" indent="-266700"/>
            <a:r>
              <a:rPr lang="ja-JP" altLang="ja-JP" sz="1000" dirty="0">
                <a:ea typeface="ＭＳ ゴシック" pitchFamily="49" charset="-128"/>
              </a:rPr>
              <a:t>○</a:t>
            </a:r>
            <a:r>
              <a:rPr lang="en-US" altLang="ja-JP" sz="1000" dirty="0">
                <a:ea typeface="ＭＳ ゴシック" pitchFamily="49" charset="-128"/>
              </a:rPr>
              <a:t>	Implementation of the Local Autonomy Law with the Constitution of Japan (May 3)</a:t>
            </a:r>
          </a:p>
        </p:txBody>
      </p:sp>
      <p:sp>
        <p:nvSpPr>
          <p:cNvPr id="14" name="正方形/長方形 13"/>
          <p:cNvSpPr/>
          <p:nvPr/>
        </p:nvSpPr>
        <p:spPr>
          <a:xfrm>
            <a:off x="8048625" y="4458403"/>
            <a:ext cx="1728788" cy="1768475"/>
          </a:xfrm>
          <a:prstGeom prst="rect">
            <a:avLst/>
          </a:prstGeom>
        </p:spPr>
        <p:txBody>
          <a:bodyPr>
            <a:spAutoFit/>
          </a:bodyPr>
          <a:lstStyle/>
          <a:p>
            <a:r>
              <a:rPr lang="ja-JP" altLang="ja-JP" sz="1000" dirty="0"/>
              <a:t>○</a:t>
            </a:r>
            <a:r>
              <a:rPr lang="ja-JP" altLang="en-US" sz="1000" dirty="0"/>
              <a:t> </a:t>
            </a:r>
            <a:r>
              <a:rPr lang="en-US" altLang="ja-JP" sz="1000" dirty="0"/>
              <a:t>Enactment of the Constitution of Japan</a:t>
            </a:r>
          </a:p>
          <a:p>
            <a:r>
              <a:rPr lang="ja-JP" altLang="en-US" sz="1000" dirty="0"/>
              <a:t>　　</a:t>
            </a:r>
            <a:endParaRPr lang="en-US" altLang="ja-JP" sz="1000" dirty="0"/>
          </a:p>
          <a:p>
            <a:endParaRPr lang="en-US" altLang="ja-JP" sz="1000" dirty="0"/>
          </a:p>
          <a:p>
            <a:endParaRPr lang="en-US" altLang="ja-JP" sz="1000" dirty="0"/>
          </a:p>
          <a:p>
            <a:r>
              <a:rPr lang="ja-JP" altLang="ja-JP" sz="1000" dirty="0"/>
              <a:t>○</a:t>
            </a:r>
            <a:r>
              <a:rPr lang="ja-JP" altLang="en-US" sz="1000" dirty="0"/>
              <a:t>　</a:t>
            </a:r>
            <a:r>
              <a:rPr lang="en-US" altLang="ja-JP" sz="1000" dirty="0"/>
              <a:t> Enactment of the Police Law: establishment of national local police and municipality police (city and with population of more than 5000) </a:t>
            </a:r>
          </a:p>
        </p:txBody>
      </p:sp>
      <p:sp>
        <p:nvSpPr>
          <p:cNvPr id="33802" name="正方形/長方形 7"/>
          <p:cNvSpPr>
            <a:spLocks noChangeArrowheads="1"/>
          </p:cNvSpPr>
          <p:nvPr/>
        </p:nvSpPr>
        <p:spPr bwMode="auto">
          <a:xfrm>
            <a:off x="1136650" y="481013"/>
            <a:ext cx="6888163" cy="6262687"/>
          </a:xfrm>
          <a:prstGeom prst="rect">
            <a:avLst/>
          </a:prstGeom>
          <a:noFill/>
          <a:ln w="9525" algn="ctr">
            <a:solidFill>
              <a:schemeClr val="tx1"/>
            </a:solidFill>
            <a:miter lim="800000"/>
            <a:headEnd/>
            <a:tailEnd/>
          </a:ln>
        </p:spPr>
        <p:txBody>
          <a:bodyPr/>
          <a:lstStyle/>
          <a:p>
            <a:pPr marL="266700" indent="-266700"/>
            <a:r>
              <a:rPr lang="en-US" altLang="ja-JP" sz="1000">
                <a:ea typeface="ＭＳ ゴシック" pitchFamily="49" charset="-128"/>
              </a:rPr>
              <a:t>	</a:t>
            </a:r>
            <a:r>
              <a:rPr lang="ja-JP" altLang="ja-JP" sz="1000">
                <a:ea typeface="ＭＳ ゴシック" pitchFamily="49" charset="-128"/>
              </a:rPr>
              <a:t>・</a:t>
            </a:r>
            <a:r>
              <a:rPr lang="en-US" altLang="ja-JP" sz="1000">
                <a:ea typeface="ＭＳ ゴシック" pitchFamily="49" charset="-128"/>
              </a:rPr>
              <a:t> Enforcement organ of prefecture: governor (organ of the central government) – enforcement of decisions by prefectural assembly and prefectural council, management of assets, implementation of construction funded by prefecture</a:t>
            </a:r>
            <a:endParaRPr lang="ja-JP" altLang="ja-JP" sz="1000">
              <a:ea typeface="ＭＳ ゴシック" pitchFamily="49" charset="-128"/>
            </a:endParaRPr>
          </a:p>
          <a:p>
            <a:pPr marL="266700" indent="-266700"/>
            <a:endParaRPr lang="ja-JP" altLang="en-US" sz="1000">
              <a:ea typeface="ＭＳ ゴシック" pitchFamily="49" charset="-128"/>
            </a:endParaRPr>
          </a:p>
          <a:p>
            <a:pPr marL="266700" indent="-266700"/>
            <a:r>
              <a:rPr lang="ja-JP" altLang="ja-JP" sz="1000">
                <a:ea typeface="ＭＳ ゴシック" pitchFamily="49" charset="-128"/>
              </a:rPr>
              <a:t>○</a:t>
            </a:r>
            <a:r>
              <a:rPr lang="en-US" altLang="ja-JP" sz="1000">
                <a:ea typeface="ＭＳ ゴシック" pitchFamily="49" charset="-128"/>
              </a:rPr>
              <a:t>	Complete amendment of provisions of prefecture/gun system</a:t>
            </a:r>
            <a:br>
              <a:rPr lang="en-US" altLang="ja-JP" sz="1000">
                <a:ea typeface="ＭＳ ゴシック" pitchFamily="49" charset="-128"/>
              </a:rPr>
            </a:br>
            <a:r>
              <a:rPr lang="ja-JP" altLang="ja-JP" sz="1000">
                <a:ea typeface="ＭＳ ゴシック" pitchFamily="49" charset="-128"/>
              </a:rPr>
              <a:t>・</a:t>
            </a:r>
            <a:r>
              <a:rPr lang="en-US" altLang="ja-JP" sz="1000">
                <a:ea typeface="ＭＳ ゴシック" pitchFamily="49" charset="-128"/>
              </a:rPr>
              <a:t> Granting of juridical status to prefectures. Prefectures – subject to supervision by the central government, resolution of public matters and delegated matters within the scope of laws and orders </a:t>
            </a:r>
            <a:br>
              <a:rPr lang="en-US" altLang="ja-JP" sz="1000">
                <a:ea typeface="ＭＳ ゴシック" pitchFamily="49" charset="-128"/>
              </a:rPr>
            </a:br>
            <a:r>
              <a:rPr lang="ja-JP" altLang="en-US" sz="1000">
                <a:ea typeface="ＭＳ ゴシック" pitchFamily="49" charset="-128"/>
              </a:rPr>
              <a:t>・</a:t>
            </a:r>
            <a:r>
              <a:rPr lang="en-US" altLang="ja-JP" sz="1000">
                <a:ea typeface="ＭＳ ゴシック" pitchFamily="49" charset="-128"/>
              </a:rPr>
              <a:t>Governor –</a:t>
            </a:r>
            <a:r>
              <a:rPr lang="ja-JP" altLang="en-US" sz="1000">
                <a:ea typeface="ＭＳ ゴシック" pitchFamily="49" charset="-128"/>
              </a:rPr>
              <a:t> </a:t>
            </a:r>
            <a:r>
              <a:rPr lang="en-US" altLang="ja-JP" sz="1000">
                <a:ea typeface="ＭＳ ゴシック" pitchFamily="49" charset="-128"/>
              </a:rPr>
              <a:t>representative of prefecture: outline of its duties, strengthening of power</a:t>
            </a:r>
          </a:p>
          <a:p>
            <a:pPr marL="266700" indent="-266700"/>
            <a:endParaRPr lang="ja-JP" altLang="en-US" sz="1000">
              <a:ea typeface="ＭＳ ゴシック" pitchFamily="49" charset="-128"/>
            </a:endParaRPr>
          </a:p>
          <a:p>
            <a:pPr marL="266700" indent="-266700"/>
            <a:endParaRPr lang="ja-JP" altLang="en-US" sz="1000">
              <a:ea typeface="ＭＳ ゴシック" pitchFamily="49" charset="-128"/>
            </a:endParaRPr>
          </a:p>
          <a:p>
            <a:pPr marL="266700" indent="-266700"/>
            <a:endParaRPr lang="ja-JP" altLang="ja-JP" sz="1000">
              <a:ea typeface="ＭＳ ゴシック" pitchFamily="49" charset="-128"/>
            </a:endParaRPr>
          </a:p>
        </p:txBody>
      </p:sp>
      <p:sp>
        <p:nvSpPr>
          <p:cNvPr id="17" name="正方形/長方形 16"/>
          <p:cNvSpPr>
            <a:spLocks noChangeArrowheads="1"/>
          </p:cNvSpPr>
          <p:nvPr/>
        </p:nvSpPr>
        <p:spPr bwMode="auto">
          <a:xfrm>
            <a:off x="1136650" y="206375"/>
            <a:ext cx="6888163" cy="285750"/>
          </a:xfrm>
          <a:prstGeom prst="rect">
            <a:avLst/>
          </a:prstGeom>
          <a:solidFill>
            <a:schemeClr val="bg1"/>
          </a:solidFill>
          <a:ln w="9525" algn="ctr">
            <a:solidFill>
              <a:schemeClr val="tx1"/>
            </a:solidFill>
            <a:miter lim="800000"/>
            <a:headEnd/>
            <a:tailEnd/>
          </a:ln>
        </p:spPr>
        <p:txBody>
          <a:bodyPr anchor="ctr"/>
          <a:lstStyle/>
          <a:p>
            <a:pPr algn="ctr"/>
            <a:r>
              <a:rPr lang="en-US" altLang="ja-JP" sz="1400">
                <a:solidFill>
                  <a:srgbClr val="000000"/>
                </a:solidFill>
              </a:rPr>
              <a:t>Local Autonomy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3988" y="428625"/>
            <a:ext cx="982662"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1952</a:t>
            </a: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1954</a:t>
            </a:r>
            <a:endParaRPr lang="ja-JP"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1956</a:t>
            </a: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1974</a:t>
            </a:r>
          </a:p>
          <a:p>
            <a:pPr algn="ctr"/>
            <a:endParaRPr lang="en-US" altLang="ja-JP" sz="1000">
              <a:solidFill>
                <a:schemeClr val="tx1"/>
              </a:solidFill>
              <a:latin typeface="Arial" pitchFamily="34" charset="0"/>
            </a:endParaRPr>
          </a:p>
          <a:p>
            <a:pPr algn="ctr"/>
            <a:endParaRPr lang="ja-JP" altLang="ja-JP" sz="1000">
              <a:solidFill>
                <a:schemeClr val="tx1"/>
              </a:solidFill>
              <a:latin typeface="Arial" pitchFamily="34" charset="0"/>
            </a:endParaRPr>
          </a:p>
          <a:p>
            <a:pPr algn="ctr"/>
            <a:r>
              <a:rPr lang="en-US" altLang="ja-JP" sz="1000">
                <a:solidFill>
                  <a:schemeClr val="tx1"/>
                </a:solidFill>
                <a:latin typeface="Arial" pitchFamily="34" charset="0"/>
              </a:rPr>
              <a:t>1991</a:t>
            </a: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1994</a:t>
            </a:r>
            <a:endParaRPr lang="ja-JP" altLang="ja-JP" sz="1000">
              <a:solidFill>
                <a:schemeClr val="tx1"/>
              </a:solidFill>
              <a:latin typeface="Arial" pitchFamily="34" charset="0"/>
            </a:endParaRPr>
          </a:p>
        </p:txBody>
      </p:sp>
      <p:sp>
        <p:nvSpPr>
          <p:cNvPr id="13" name="正方形/長方形 12"/>
          <p:cNvSpPr/>
          <p:nvPr/>
        </p:nvSpPr>
        <p:spPr>
          <a:xfrm>
            <a:off x="1136650" y="428625"/>
            <a:ext cx="6888163"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mn-ea"/>
            </a:endParaRPr>
          </a:p>
          <a:p>
            <a:pPr>
              <a:defRPr/>
            </a:pPr>
            <a:endParaRPr lang="ja-JP" altLang="ja-JP" sz="1300" dirty="0">
              <a:solidFill>
                <a:schemeClr val="tx1"/>
              </a:solidFill>
              <a:latin typeface="+mn-ea"/>
            </a:endParaRPr>
          </a:p>
        </p:txBody>
      </p:sp>
      <p:sp>
        <p:nvSpPr>
          <p:cNvPr id="15" name="正方形/長方形 14"/>
          <p:cNvSpPr/>
          <p:nvPr/>
        </p:nvSpPr>
        <p:spPr>
          <a:xfrm>
            <a:off x="8024813" y="428625"/>
            <a:ext cx="1727200"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ja-JP" altLang="ja-JP" sz="1000" dirty="0">
                <a:solidFill>
                  <a:schemeClr val="tx1"/>
                </a:solidFill>
                <a:latin typeface="Arial" pitchFamily="34" charset="0"/>
              </a:rPr>
              <a:t>○</a:t>
            </a:r>
            <a:r>
              <a:rPr lang="ja-JP" altLang="en-US" sz="1000" dirty="0">
                <a:solidFill>
                  <a:schemeClr val="tx1"/>
                </a:solidFill>
                <a:latin typeface="Arial" pitchFamily="34" charset="0"/>
              </a:rPr>
              <a:t>　</a:t>
            </a:r>
            <a:r>
              <a:rPr lang="en-US" altLang="ja-JP" sz="1000" dirty="0">
                <a:solidFill>
                  <a:schemeClr val="tx1"/>
                </a:solidFill>
                <a:latin typeface="Arial" pitchFamily="34" charset="0"/>
              </a:rPr>
              <a:t> Enactment of the Local Finance Law</a:t>
            </a:r>
            <a:endParaRPr lang="ja-JP" altLang="ja-JP" sz="1000" dirty="0">
              <a:solidFill>
                <a:schemeClr val="tx1"/>
              </a:solidFill>
              <a:latin typeface="Arial" pitchFamily="34" charset="0"/>
            </a:endParaRPr>
          </a:p>
          <a:p>
            <a:r>
              <a:rPr lang="ja-JP" altLang="ja-JP" sz="1000" dirty="0">
                <a:solidFill>
                  <a:schemeClr val="tx1"/>
                </a:solidFill>
                <a:latin typeface="Arial" pitchFamily="34" charset="0"/>
              </a:rPr>
              <a:t>○</a:t>
            </a:r>
            <a:r>
              <a:rPr lang="ja-JP" altLang="en-US" sz="1000" dirty="0">
                <a:solidFill>
                  <a:schemeClr val="tx1"/>
                </a:solidFill>
                <a:latin typeface="Arial" pitchFamily="34" charset="0"/>
              </a:rPr>
              <a:t>　</a:t>
            </a:r>
            <a:r>
              <a:rPr lang="en-US" altLang="ja-JP" sz="1000" dirty="0">
                <a:solidFill>
                  <a:schemeClr val="tx1"/>
                </a:solidFill>
                <a:latin typeface="Arial" pitchFamily="34" charset="0"/>
              </a:rPr>
              <a:t> Enactment of the Law for Education Board</a:t>
            </a:r>
          </a:p>
          <a:p>
            <a:r>
              <a:rPr lang="en-US" altLang="ja-JP" sz="1000" dirty="0">
                <a:solidFill>
                  <a:schemeClr val="tx1"/>
                </a:solidFill>
                <a:latin typeface="Arial" pitchFamily="34" charset="0"/>
              </a:rPr>
              <a:t>Establishment of education board (publicly elected) for municipalities</a:t>
            </a:r>
          </a:p>
          <a:p>
            <a:endParaRPr lang="en-US" altLang="ja-JP" sz="1000" dirty="0">
              <a:solidFill>
                <a:schemeClr val="tx1"/>
              </a:solidFill>
              <a:latin typeface="Arial" pitchFamily="34" charset="0"/>
            </a:endParaRPr>
          </a:p>
          <a:p>
            <a:endParaRPr lang="en-US" altLang="ja-JP" sz="1000" dirty="0">
              <a:solidFill>
                <a:schemeClr val="tx1"/>
              </a:solidFill>
              <a:latin typeface="Arial" pitchFamily="34" charset="0"/>
            </a:endParaRPr>
          </a:p>
          <a:p>
            <a:endParaRPr lang="ja-JP" altLang="en-US" sz="1000" dirty="0">
              <a:solidFill>
                <a:schemeClr val="tx1"/>
              </a:solidFill>
              <a:latin typeface="Arial" pitchFamily="34" charset="0"/>
            </a:endParaRPr>
          </a:p>
        </p:txBody>
      </p:sp>
      <p:sp>
        <p:nvSpPr>
          <p:cNvPr id="16" name="正方形/長方形 15"/>
          <p:cNvSpPr/>
          <p:nvPr/>
        </p:nvSpPr>
        <p:spPr>
          <a:xfrm>
            <a:off x="153988" y="142875"/>
            <a:ext cx="982662"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Year</a:t>
            </a:r>
            <a:endParaRPr lang="ja-JP" altLang="en-US" sz="1400">
              <a:solidFill>
                <a:srgbClr val="000000"/>
              </a:solidFill>
              <a:latin typeface="Arial" pitchFamily="34" charset="0"/>
            </a:endParaRPr>
          </a:p>
        </p:txBody>
      </p:sp>
      <p:sp>
        <p:nvSpPr>
          <p:cNvPr id="17" name="正方形/長方形 16"/>
          <p:cNvSpPr/>
          <p:nvPr/>
        </p:nvSpPr>
        <p:spPr>
          <a:xfrm>
            <a:off x="1136650" y="142875"/>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Local Autonomy System</a:t>
            </a:r>
          </a:p>
        </p:txBody>
      </p:sp>
      <p:sp>
        <p:nvSpPr>
          <p:cNvPr id="18" name="正方形/長方形 17"/>
          <p:cNvSpPr/>
          <p:nvPr/>
        </p:nvSpPr>
        <p:spPr>
          <a:xfrm>
            <a:off x="8024813" y="142875"/>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Related events</a:t>
            </a:r>
          </a:p>
        </p:txBody>
      </p:sp>
      <p:sp>
        <p:nvSpPr>
          <p:cNvPr id="9" name="正方形/長方形 8"/>
          <p:cNvSpPr/>
          <p:nvPr/>
        </p:nvSpPr>
        <p:spPr>
          <a:xfrm>
            <a:off x="1136650" y="2706818"/>
            <a:ext cx="6888163" cy="27368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6700" indent="-266700"/>
            <a:r>
              <a:rPr lang="ja-JP" altLang="ja-JP"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Introduction of a system where municipalities jointly settle works; granting of the right of recommendation to the prime minister, governors; abolition of public election system for the head of special wards</a:t>
            </a:r>
            <a:endParaRPr lang="ja-JP" altLang="ja-JP" sz="1000" dirty="0">
              <a:solidFill>
                <a:schemeClr val="tx1"/>
              </a:solidFill>
              <a:latin typeface="Arial" pitchFamily="34" charset="0"/>
              <a:ea typeface="ＭＳ ゴシック" pitchFamily="49" charset="-128"/>
            </a:endParaRPr>
          </a:p>
        </p:txBody>
      </p:sp>
      <p:sp>
        <p:nvSpPr>
          <p:cNvPr id="10" name="正方形/長方形 9"/>
          <p:cNvSpPr/>
          <p:nvPr/>
        </p:nvSpPr>
        <p:spPr>
          <a:xfrm>
            <a:off x="8029169" y="1504240"/>
            <a:ext cx="1727200" cy="374491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ja-JP" altLang="ja-JP" sz="1000" dirty="0">
                <a:solidFill>
                  <a:schemeClr val="tx1"/>
                </a:solidFill>
                <a:latin typeface="Arial" pitchFamily="34" charset="0"/>
              </a:rPr>
              <a:t>○</a:t>
            </a:r>
            <a:r>
              <a:rPr lang="en-US" altLang="ja-JP" sz="1000" dirty="0">
                <a:solidFill>
                  <a:schemeClr val="tx1"/>
                </a:solidFill>
                <a:latin typeface="Arial" pitchFamily="34" charset="0"/>
              </a:rPr>
              <a:t> Enactment of the Public Offices Election Law</a:t>
            </a:r>
            <a:endParaRPr lang="ja-JP" altLang="ja-JP" sz="1000" dirty="0">
              <a:solidFill>
                <a:schemeClr val="tx1"/>
              </a:solidFill>
              <a:latin typeface="Arial" pitchFamily="34" charset="0"/>
            </a:endParaRPr>
          </a:p>
          <a:p>
            <a:r>
              <a:rPr lang="ja-JP" altLang="ja-JP" sz="1000" dirty="0">
                <a:solidFill>
                  <a:schemeClr val="tx1"/>
                </a:solidFill>
                <a:latin typeface="Arial" pitchFamily="34" charset="0"/>
              </a:rPr>
              <a:t>○</a:t>
            </a:r>
            <a:r>
              <a:rPr lang="en-US" altLang="ja-JP" sz="1000" dirty="0">
                <a:solidFill>
                  <a:schemeClr val="tx1"/>
                </a:solidFill>
                <a:latin typeface="Arial" pitchFamily="34" charset="0"/>
              </a:rPr>
              <a:t> Enactment of the Local Public Service Law</a:t>
            </a:r>
            <a:endParaRPr lang="ja-JP" altLang="ja-JP" sz="1000" dirty="0">
              <a:solidFill>
                <a:schemeClr val="tx1"/>
              </a:solidFill>
              <a:latin typeface="Arial" pitchFamily="34" charset="0"/>
            </a:endParaRPr>
          </a:p>
          <a:p>
            <a:r>
              <a:rPr lang="ja-JP" altLang="ja-JP" sz="1000" dirty="0">
                <a:solidFill>
                  <a:schemeClr val="tx1"/>
                </a:solidFill>
                <a:latin typeface="Arial" pitchFamily="34" charset="0"/>
              </a:rPr>
              <a:t>○</a:t>
            </a:r>
            <a:r>
              <a:rPr lang="en-US" altLang="ja-JP" sz="1000" dirty="0">
                <a:solidFill>
                  <a:schemeClr val="tx1"/>
                </a:solidFill>
                <a:latin typeface="Arial" pitchFamily="34" charset="0"/>
              </a:rPr>
              <a:t> Enactment of the Local Tax Law</a:t>
            </a:r>
            <a:endParaRPr lang="ja-JP" altLang="ja-JP" sz="1000" dirty="0">
              <a:solidFill>
                <a:schemeClr val="tx1"/>
              </a:solidFill>
              <a:latin typeface="Arial" pitchFamily="34" charset="0"/>
            </a:endParaRPr>
          </a:p>
          <a:p>
            <a:endParaRPr lang="en-US" altLang="ja-JP" sz="1000" dirty="0">
              <a:solidFill>
                <a:schemeClr val="tx1"/>
              </a:solidFill>
              <a:latin typeface="Arial" pitchFamily="34" charset="0"/>
            </a:endParaRPr>
          </a:p>
          <a:p>
            <a:r>
              <a:rPr lang="ja-JP" altLang="ja-JP" sz="1000" dirty="0">
                <a:solidFill>
                  <a:schemeClr val="tx1"/>
                </a:solidFill>
                <a:latin typeface="Arial" pitchFamily="34" charset="0"/>
              </a:rPr>
              <a:t>○</a:t>
            </a:r>
            <a:r>
              <a:rPr lang="en-US" altLang="ja-JP" sz="1000" dirty="0">
                <a:solidFill>
                  <a:schemeClr val="tx1"/>
                </a:solidFill>
                <a:latin typeface="Arial" pitchFamily="34" charset="0"/>
              </a:rPr>
              <a:t> Enactment of the Agricultural Committee</a:t>
            </a:r>
            <a:endParaRPr lang="ja-JP" altLang="ja-JP" sz="1000" dirty="0">
              <a:solidFill>
                <a:schemeClr val="tx1"/>
              </a:solidFill>
              <a:latin typeface="Arial" pitchFamily="34" charset="0"/>
            </a:endParaRPr>
          </a:p>
          <a:p>
            <a:r>
              <a:rPr lang="ja-JP" altLang="ja-JP" sz="1000" dirty="0">
                <a:solidFill>
                  <a:schemeClr val="tx1"/>
                </a:solidFill>
                <a:latin typeface="Arial" pitchFamily="34" charset="0"/>
              </a:rPr>
              <a:t>　</a:t>
            </a:r>
            <a:endParaRPr lang="en-US" altLang="ja-JP" sz="1000" dirty="0">
              <a:solidFill>
                <a:schemeClr val="tx1"/>
              </a:solidFill>
              <a:latin typeface="Arial" pitchFamily="34" charset="0"/>
            </a:endParaRPr>
          </a:p>
          <a:p>
            <a:endParaRPr lang="en-US" altLang="ja-JP" sz="1000" dirty="0">
              <a:solidFill>
                <a:schemeClr val="tx1"/>
              </a:solidFill>
              <a:latin typeface="Arial" pitchFamily="34" charset="0"/>
            </a:endParaRPr>
          </a:p>
          <a:p>
            <a:r>
              <a:rPr lang="ja-JP" altLang="ja-JP" sz="1000" dirty="0">
                <a:solidFill>
                  <a:schemeClr val="tx1"/>
                </a:solidFill>
                <a:latin typeface="Arial" pitchFamily="34" charset="0"/>
              </a:rPr>
              <a:t>○</a:t>
            </a:r>
            <a:r>
              <a:rPr lang="en-US" altLang="ja-JP" sz="1000" dirty="0">
                <a:solidFill>
                  <a:schemeClr val="tx1"/>
                </a:solidFill>
                <a:latin typeface="Arial" pitchFamily="34" charset="0"/>
              </a:rPr>
              <a:t> Complete amendment of the Police Law: abolition of national local police and municipal police and integration into prefectural police</a:t>
            </a:r>
          </a:p>
          <a:p>
            <a:endParaRPr lang="en-US" altLang="ja-JP" sz="1000" dirty="0">
              <a:solidFill>
                <a:schemeClr val="tx1"/>
              </a:solidFill>
              <a:latin typeface="Arial" pitchFamily="34" charset="0"/>
            </a:endParaRPr>
          </a:p>
          <a:p>
            <a:endParaRPr lang="ja-JP" altLang="ja-JP" sz="1000" dirty="0">
              <a:solidFill>
                <a:schemeClr val="tx1"/>
              </a:solidFill>
              <a:latin typeface="Arial" pitchFamily="34" charset="0"/>
            </a:endParaRPr>
          </a:p>
        </p:txBody>
      </p:sp>
      <p:sp>
        <p:nvSpPr>
          <p:cNvPr id="11" name="正方形/長方形 10"/>
          <p:cNvSpPr/>
          <p:nvPr/>
        </p:nvSpPr>
        <p:spPr>
          <a:xfrm>
            <a:off x="1136650" y="4089124"/>
            <a:ext cx="6911975" cy="244475"/>
          </a:xfrm>
          <a:prstGeom prst="rect">
            <a:avLst/>
          </a:prstGeom>
        </p:spPr>
        <p:txBody>
          <a:bodyPr>
            <a:spAutoFit/>
          </a:bodyPr>
          <a:lstStyle/>
          <a:p>
            <a:pPr marL="266700" indent="-266700"/>
            <a:r>
              <a:rPr lang="ja-JP" altLang="ja-JP" sz="1000" dirty="0">
                <a:ea typeface="ＭＳ ゴシック" pitchFamily="49" charset="-128"/>
              </a:rPr>
              <a:t>○</a:t>
            </a:r>
            <a:r>
              <a:rPr lang="en-US" altLang="ja-JP" sz="1000" dirty="0">
                <a:ea typeface="ＭＳ ゴシック" pitchFamily="49" charset="-128"/>
              </a:rPr>
              <a:t>	Creation of designated city system (designation of Osaka, Nagoya, Kyoto, Yokohama and Kobe)</a:t>
            </a:r>
          </a:p>
        </p:txBody>
      </p:sp>
      <p:sp>
        <p:nvSpPr>
          <p:cNvPr id="35850" name="正方形/長方形 13"/>
          <p:cNvSpPr>
            <a:spLocks noChangeArrowheads="1"/>
          </p:cNvSpPr>
          <p:nvPr/>
        </p:nvSpPr>
        <p:spPr bwMode="auto">
          <a:xfrm>
            <a:off x="8038897" y="4114155"/>
            <a:ext cx="1857375" cy="1158875"/>
          </a:xfrm>
          <a:prstGeom prst="rect">
            <a:avLst/>
          </a:prstGeom>
          <a:noFill/>
          <a:ln w="9525">
            <a:noFill/>
            <a:miter lim="800000"/>
            <a:headEnd/>
            <a:tailEnd/>
          </a:ln>
        </p:spPr>
        <p:txBody>
          <a:bodyPr>
            <a:spAutoFit/>
          </a:bodyPr>
          <a:lstStyle/>
          <a:p>
            <a:pPr marL="90488" indent="-90488"/>
            <a:r>
              <a:rPr lang="ja-JP" altLang="ja-JP" sz="1000" dirty="0"/>
              <a:t>○</a:t>
            </a:r>
            <a:r>
              <a:rPr lang="ja-JP" altLang="en-US" sz="1000" dirty="0"/>
              <a:t> </a:t>
            </a:r>
            <a:r>
              <a:rPr lang="en-US" altLang="ja-JP" sz="1000" dirty="0"/>
              <a:t>Enactment of the Law on the Organization and Functions of Local Educational Administration; abolition of public election system of education board committee members</a:t>
            </a:r>
            <a:endParaRPr lang="ja-JP" altLang="ja-JP" sz="1000" dirty="0"/>
          </a:p>
        </p:txBody>
      </p:sp>
      <p:sp>
        <p:nvSpPr>
          <p:cNvPr id="33803"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A02EF6C6-125A-49AB-907C-ECAECD9D8463}" type="slidenum">
              <a:rPr lang="en-US" altLang="ja-JP" sz="1400">
                <a:solidFill>
                  <a:srgbClr val="000000"/>
                </a:solidFill>
              </a:rPr>
              <a:pPr algn="r"/>
              <a:t>3</a:t>
            </a:fld>
            <a:endParaRPr lang="en-US" altLang="ja-JP" sz="1400">
              <a:solidFill>
                <a:srgbClr val="000000"/>
              </a:solidFill>
            </a:endParaRPr>
          </a:p>
        </p:txBody>
      </p:sp>
      <p:sp>
        <p:nvSpPr>
          <p:cNvPr id="20" name="正方形/長方形 19"/>
          <p:cNvSpPr/>
          <p:nvPr/>
        </p:nvSpPr>
        <p:spPr>
          <a:xfrm>
            <a:off x="1136650" y="4694331"/>
            <a:ext cx="6911975" cy="1158875"/>
          </a:xfrm>
          <a:prstGeom prst="rect">
            <a:avLst/>
          </a:prstGeom>
        </p:spPr>
        <p:txBody>
          <a:bodyPr>
            <a:spAutoFit/>
          </a:bodyPr>
          <a:lstStyle/>
          <a:p>
            <a:pPr marL="266700" indent="-266700"/>
            <a:r>
              <a:rPr lang="ja-JP" altLang="ja-JP" sz="1000" dirty="0">
                <a:ea typeface="ＭＳ ゴシック" pitchFamily="49" charset="-128"/>
              </a:rPr>
              <a:t>○</a:t>
            </a:r>
            <a:r>
              <a:rPr lang="en-US" altLang="ja-JP" sz="1000" dirty="0">
                <a:ea typeface="ＭＳ ゴシック" pitchFamily="49" charset="-128"/>
              </a:rPr>
              <a:t>	Resumption of public election system for the head of special wards in Tokyo</a:t>
            </a:r>
          </a:p>
          <a:p>
            <a:pPr marL="266700" indent="-266700"/>
            <a:endParaRPr lang="en-US" altLang="ja-JP" sz="1000" dirty="0">
              <a:ea typeface="ＭＳ ゴシック" pitchFamily="49" charset="-128"/>
            </a:endParaRPr>
          </a:p>
          <a:p>
            <a:pPr marL="266700" indent="-266700"/>
            <a:endParaRPr lang="en-US" altLang="ja-JP" sz="1000" dirty="0">
              <a:ea typeface="ＭＳ ゴシック" pitchFamily="49" charset="-128"/>
            </a:endParaRPr>
          </a:p>
          <a:p>
            <a:pPr marL="266700" indent="-266700"/>
            <a:r>
              <a:rPr lang="ja-JP" altLang="ja-JP" sz="1000" dirty="0">
                <a:ea typeface="ＭＳ ゴシック" pitchFamily="49" charset="-128"/>
              </a:rPr>
              <a:t>○</a:t>
            </a:r>
            <a:r>
              <a:rPr lang="en-US" altLang="ja-JP" sz="1000" dirty="0">
                <a:ea typeface="ＭＳ ゴシック" pitchFamily="49" charset="-128"/>
              </a:rPr>
              <a:t>	Review of the system of delegated functions (system of mandamus procedure suit, dismissal of head)</a:t>
            </a:r>
          </a:p>
          <a:p>
            <a:pPr marL="266700" indent="-266700"/>
            <a:endParaRPr lang="en-US" altLang="ja-JP" sz="1000" dirty="0">
              <a:ea typeface="ＭＳ ゴシック" pitchFamily="49" charset="-128"/>
            </a:endParaRPr>
          </a:p>
          <a:p>
            <a:pPr marL="266700" indent="-266700"/>
            <a:endParaRPr lang="ja-JP" altLang="ja-JP" sz="1000" dirty="0">
              <a:ea typeface="ＭＳ ゴシック" pitchFamily="49" charset="-128"/>
            </a:endParaRPr>
          </a:p>
          <a:p>
            <a:pPr marL="266700" indent="-266700"/>
            <a:r>
              <a:rPr lang="ja-JP" altLang="ja-JP" sz="1000" dirty="0">
                <a:ea typeface="ＭＳ ゴシック" pitchFamily="49" charset="-128"/>
              </a:rPr>
              <a:t>○</a:t>
            </a:r>
            <a:r>
              <a:rPr lang="en-US" altLang="ja-JP" sz="1000" dirty="0">
                <a:ea typeface="ＭＳ ゴシック" pitchFamily="49" charset="-128"/>
              </a:rPr>
              <a:t>	Creation of core city system and wide-area cooperatives</a:t>
            </a:r>
            <a:endParaRPr lang="ja-JP" alt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3988" y="474663"/>
            <a:ext cx="982662"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US" altLang="ja-JP" sz="1000">
                <a:solidFill>
                  <a:schemeClr val="tx1"/>
                </a:solidFill>
                <a:latin typeface="Arial" pitchFamily="34" charset="0"/>
              </a:rPr>
              <a:t>1998</a:t>
            </a:r>
          </a:p>
          <a:p>
            <a:pPr algn="ctr"/>
            <a:endParaRPr lang="ja-JP"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endParaRPr lang="en-US" altLang="ja-JP" sz="1000">
              <a:solidFill>
                <a:schemeClr val="tx1"/>
              </a:solidFill>
              <a:latin typeface="Arial" pitchFamily="34" charset="0"/>
            </a:endParaRPr>
          </a:p>
          <a:p>
            <a:pPr algn="ctr"/>
            <a:r>
              <a:rPr lang="en-US" altLang="ja-JP" sz="1000">
                <a:solidFill>
                  <a:schemeClr val="tx1"/>
                </a:solidFill>
                <a:latin typeface="Arial" pitchFamily="34" charset="0"/>
              </a:rPr>
              <a:t>1999</a:t>
            </a:r>
            <a:endParaRPr lang="ja-JP" altLang="ja-JP" sz="1000">
              <a:solidFill>
                <a:schemeClr val="tx1"/>
              </a:solidFill>
              <a:latin typeface="Arial" pitchFamily="34" charset="0"/>
            </a:endParaRPr>
          </a:p>
        </p:txBody>
      </p:sp>
      <p:sp>
        <p:nvSpPr>
          <p:cNvPr id="13" name="正方形/長方形 12"/>
          <p:cNvSpPr/>
          <p:nvPr/>
        </p:nvSpPr>
        <p:spPr>
          <a:xfrm>
            <a:off x="1136650" y="474663"/>
            <a:ext cx="6888163"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266700" indent="-266700"/>
            <a:r>
              <a:rPr lang="ja-JP" altLang="en-US" sz="1000">
                <a:solidFill>
                  <a:schemeClr val="tx1"/>
                </a:solidFill>
                <a:latin typeface="Arial" pitchFamily="34" charset="0"/>
                <a:ea typeface="ＭＳ ゴシック" pitchFamily="49" charset="-128"/>
              </a:rPr>
              <a:t>○</a:t>
            </a:r>
            <a:r>
              <a:rPr lang="en-US" altLang="ja-JP" sz="1000">
                <a:solidFill>
                  <a:schemeClr val="tx1"/>
                </a:solidFill>
                <a:latin typeface="Arial" pitchFamily="34" charset="0"/>
                <a:ea typeface="ＭＳ ゴシック" pitchFamily="49" charset="-128"/>
              </a:rPr>
              <a:t>	Designation of special wards as “basic local public entities”; strengthening of autonomy and independence of special wards; transfer of works from the Tokyo Metropolitan Government to special wards (waste disposal, etc.)</a:t>
            </a:r>
          </a:p>
        </p:txBody>
      </p:sp>
      <p:sp>
        <p:nvSpPr>
          <p:cNvPr id="15" name="正方形/長方形 14"/>
          <p:cNvSpPr/>
          <p:nvPr/>
        </p:nvSpPr>
        <p:spPr>
          <a:xfrm>
            <a:off x="8024813" y="474663"/>
            <a:ext cx="1727200"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ja-JP" sz="1500" spc="-150" dirty="0">
              <a:solidFill>
                <a:schemeClr val="tx1"/>
              </a:solidFill>
            </a:endParaRPr>
          </a:p>
        </p:txBody>
      </p:sp>
      <p:sp>
        <p:nvSpPr>
          <p:cNvPr id="16" name="正方形/長方形 15"/>
          <p:cNvSpPr/>
          <p:nvPr/>
        </p:nvSpPr>
        <p:spPr>
          <a:xfrm>
            <a:off x="153988" y="188913"/>
            <a:ext cx="982662"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Year</a:t>
            </a:r>
            <a:endParaRPr lang="ja-JP" altLang="en-US" sz="1400">
              <a:solidFill>
                <a:srgbClr val="000000"/>
              </a:solidFill>
              <a:latin typeface="Arial" pitchFamily="34" charset="0"/>
            </a:endParaRPr>
          </a:p>
        </p:txBody>
      </p:sp>
      <p:sp>
        <p:nvSpPr>
          <p:cNvPr id="17" name="正方形/長方形 16"/>
          <p:cNvSpPr/>
          <p:nvPr/>
        </p:nvSpPr>
        <p:spPr>
          <a:xfrm>
            <a:off x="1136650" y="188913"/>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Local Autonomy System</a:t>
            </a:r>
          </a:p>
        </p:txBody>
      </p:sp>
      <p:sp>
        <p:nvSpPr>
          <p:cNvPr id="18" name="正方形/長方形 17"/>
          <p:cNvSpPr/>
          <p:nvPr/>
        </p:nvSpPr>
        <p:spPr>
          <a:xfrm>
            <a:off x="8024813" y="188913"/>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a:solidFill>
                  <a:srgbClr val="000000"/>
                </a:solidFill>
                <a:latin typeface="Arial" pitchFamily="34" charset="0"/>
              </a:rPr>
              <a:t>Related events</a:t>
            </a:r>
          </a:p>
        </p:txBody>
      </p:sp>
      <p:sp>
        <p:nvSpPr>
          <p:cNvPr id="8" name="正方形/長方形 7"/>
          <p:cNvSpPr/>
          <p:nvPr/>
        </p:nvSpPr>
        <p:spPr>
          <a:xfrm>
            <a:off x="1136650" y="1096354"/>
            <a:ext cx="6888163" cy="37433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marL="266700" indent="-266700"/>
            <a:r>
              <a:rPr lang="ja-JP" altLang="en-US" sz="1000" dirty="0">
                <a:solidFill>
                  <a:schemeClr val="tx1"/>
                </a:solidFill>
                <a:latin typeface="Arial" pitchFamily="34" charset="0"/>
                <a:ea typeface="ＭＳ ゴシック" pitchFamily="49" charset="-128"/>
              </a:rPr>
              <a:t>○</a:t>
            </a:r>
            <a:r>
              <a:rPr lang="en-US" altLang="ja-JP" sz="1000" dirty="0">
                <a:solidFill>
                  <a:schemeClr val="tx1"/>
                </a:solidFill>
                <a:latin typeface="Arial" pitchFamily="34" charset="0"/>
                <a:ea typeface="ＭＳ ゴシック" pitchFamily="49" charset="-128"/>
              </a:rPr>
              <a:t>	Amendment of the Local Autonomy Law (Comprehensive Decentralization Law)</a:t>
            </a:r>
            <a:endParaRPr lang="ja-JP" altLang="en-US" sz="1000" dirty="0">
              <a:solidFill>
                <a:schemeClr val="tx1"/>
              </a:solidFill>
              <a:latin typeface="Arial" pitchFamily="34" charset="0"/>
              <a:ea typeface="ＭＳ ゴシック" pitchFamily="49" charset="-128"/>
            </a:endParaRPr>
          </a:p>
          <a:p>
            <a:pPr marL="266700" indent="-266700"/>
            <a:r>
              <a:rPr lang="ja-JP" altLang="en-US" sz="1000" dirty="0">
                <a:solidFill>
                  <a:schemeClr val="tx1"/>
                </a:solidFill>
                <a:latin typeface="Arial" pitchFamily="34" charset="0"/>
                <a:ea typeface="ＭＳ ゴシック" pitchFamily="49" charset="-128"/>
              </a:rPr>
              <a:t>　①</a:t>
            </a:r>
            <a:r>
              <a:rPr lang="en-US" altLang="ja-JP" sz="1000" dirty="0">
                <a:solidFill>
                  <a:schemeClr val="tx1"/>
                </a:solidFill>
                <a:latin typeface="Arial" pitchFamily="34" charset="0"/>
                <a:ea typeface="ＭＳ ゴシック" pitchFamily="49" charset="-128"/>
              </a:rPr>
              <a:t> Abolition of the system of delegated functions and creation of autonomous functions and statutory entrusted functions</a:t>
            </a:r>
          </a:p>
          <a:p>
            <a:pPr marL="266700" indent="-266700"/>
            <a:r>
              <a:rPr lang="ja-JP" altLang="en-US" sz="1000" dirty="0">
                <a:solidFill>
                  <a:schemeClr val="tx1"/>
                </a:solidFill>
                <a:latin typeface="Arial" pitchFamily="34" charset="0"/>
                <a:ea typeface="ＭＳ ゴシック" pitchFamily="49" charset="-128"/>
              </a:rPr>
              <a:t>　②</a:t>
            </a:r>
            <a:r>
              <a:rPr lang="en-US" altLang="ja-JP" sz="1000" dirty="0">
                <a:solidFill>
                  <a:schemeClr val="tx1"/>
                </a:solidFill>
                <a:latin typeface="Arial" pitchFamily="34" charset="0"/>
                <a:ea typeface="ＭＳ ゴシック" pitchFamily="49" charset="-128"/>
              </a:rPr>
              <a:t> Rules are made for the involvement by the central government or prefectures.</a:t>
            </a:r>
          </a:p>
          <a:p>
            <a:pPr marL="266700" indent="-266700"/>
            <a:r>
              <a:rPr lang="ja-JP" altLang="en-US" sz="1000" dirty="0">
                <a:solidFill>
                  <a:schemeClr val="tx1"/>
                </a:solidFill>
                <a:latin typeface="Arial" pitchFamily="34" charset="0"/>
                <a:ea typeface="ＭＳ ゴシック" pitchFamily="49" charset="-128"/>
              </a:rPr>
              <a:t>　③</a:t>
            </a:r>
            <a:r>
              <a:rPr lang="en-US" altLang="ja-JP" sz="1000" dirty="0">
                <a:solidFill>
                  <a:schemeClr val="tx1"/>
                </a:solidFill>
                <a:latin typeface="Arial" pitchFamily="34" charset="0"/>
                <a:ea typeface="ＭＳ ゴシック" pitchFamily="49" charset="-128"/>
              </a:rPr>
              <a:t> Creation of dispute resolution system for involvement by the central government and prefectures</a:t>
            </a:r>
          </a:p>
          <a:p>
            <a:pPr marL="266700" indent="-266700"/>
            <a:r>
              <a:rPr lang="ja-JP" altLang="en-US" sz="1000" dirty="0">
                <a:solidFill>
                  <a:schemeClr val="tx1"/>
                </a:solidFill>
                <a:latin typeface="Arial" pitchFamily="34" charset="0"/>
                <a:ea typeface="ＭＳ ゴシック" pitchFamily="49" charset="-128"/>
              </a:rPr>
              <a:t>　④</a:t>
            </a:r>
            <a:r>
              <a:rPr lang="en-US" altLang="ja-JP" sz="1000" dirty="0">
                <a:solidFill>
                  <a:schemeClr val="tx1"/>
                </a:solidFill>
                <a:latin typeface="Arial" pitchFamily="34" charset="0"/>
                <a:ea typeface="ＭＳ ゴシック" pitchFamily="49" charset="-128"/>
              </a:rPr>
              <a:t> New relationship between prefectures and municipalities (creation of special exception system for dealing with matters, and others)</a:t>
            </a:r>
          </a:p>
          <a:p>
            <a:pPr marL="266700" indent="-266700"/>
            <a:r>
              <a:rPr lang="ja-JP" altLang="en-US" sz="1000" dirty="0">
                <a:solidFill>
                  <a:schemeClr val="tx1"/>
                </a:solidFill>
                <a:latin typeface="Arial" pitchFamily="34" charset="0"/>
                <a:ea typeface="ＭＳ ゴシック" pitchFamily="49" charset="-128"/>
              </a:rPr>
              <a:t>　⑤</a:t>
            </a:r>
            <a:r>
              <a:rPr lang="en-US" altLang="ja-JP" sz="1000" dirty="0">
                <a:solidFill>
                  <a:schemeClr val="tx1"/>
                </a:solidFill>
                <a:latin typeface="Arial" pitchFamily="34" charset="0"/>
                <a:ea typeface="ＭＳ ゴシック" pitchFamily="49" charset="-128"/>
              </a:rPr>
              <a:t> Maintenance of local administrative system (review of fixed number of parliament members, loosening of requirements for core cities, creation of special city system, and others)</a:t>
            </a:r>
            <a:endParaRPr lang="ja-JP" altLang="en-US" sz="1000" dirty="0">
              <a:solidFill>
                <a:schemeClr val="tx1"/>
              </a:solidFill>
              <a:latin typeface="Arial" pitchFamily="34" charset="0"/>
              <a:ea typeface="ＭＳ ゴシック" pitchFamily="49" charset="-128"/>
            </a:endParaRPr>
          </a:p>
        </p:txBody>
      </p:sp>
      <p:sp>
        <p:nvSpPr>
          <p:cNvPr id="35848"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E0486EC1-31B9-4D56-A6CE-16D4FA9E20BF}" type="slidenum">
              <a:rPr lang="en-US" altLang="ja-JP" sz="1400">
                <a:solidFill>
                  <a:srgbClr val="000000"/>
                </a:solidFill>
              </a:rPr>
              <a:pPr algn="r"/>
              <a:t>4</a:t>
            </a:fld>
            <a:endParaRPr lang="en-US" altLang="ja-JP" sz="1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415925" y="188913"/>
            <a:ext cx="9074150" cy="7159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2000">
                <a:solidFill>
                  <a:srgbClr val="000000"/>
                </a:solidFill>
              </a:rPr>
              <a:t>Goals of Decentralization</a:t>
            </a:r>
          </a:p>
        </p:txBody>
      </p:sp>
      <p:sp>
        <p:nvSpPr>
          <p:cNvPr id="9" name="テキスト ボックス 8"/>
          <p:cNvSpPr txBox="1"/>
          <p:nvPr/>
        </p:nvSpPr>
        <p:spPr>
          <a:xfrm>
            <a:off x="128588" y="1052513"/>
            <a:ext cx="9648825" cy="5586412"/>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6" name="テキスト ボックス 5"/>
          <p:cNvSpPr txBox="1"/>
          <p:nvPr/>
        </p:nvSpPr>
        <p:spPr>
          <a:xfrm>
            <a:off x="704850" y="1421482"/>
            <a:ext cx="8928100" cy="3231654"/>
          </a:xfrm>
          <a:prstGeom prst="rect">
            <a:avLst/>
          </a:prstGeom>
          <a:noFill/>
          <a:ln w="22225" cmpd="sng">
            <a:noFill/>
          </a:ln>
        </p:spPr>
        <p:txBody>
          <a:bodyPr>
            <a:spAutoFit/>
          </a:bodyPr>
          <a:lstStyle/>
          <a:p>
            <a:endParaRPr lang="en-US" altLang="ja-JP" sz="1700" dirty="0"/>
          </a:p>
          <a:p>
            <a:pPr marL="622300" indent="-622300"/>
            <a:r>
              <a:rPr lang="en-US" altLang="ja-JP" sz="1700" dirty="0"/>
              <a:t>      </a:t>
            </a:r>
            <a:r>
              <a:rPr lang="ja-JP" altLang="en-US" sz="1700" dirty="0"/>
              <a:t>○ </a:t>
            </a:r>
            <a:r>
              <a:rPr lang="en-US" altLang="ja-JP" sz="1700" dirty="0"/>
              <a:t>Transfer of authorities, financial sources, organizations, and personnel to local public entities</a:t>
            </a:r>
            <a:br>
              <a:rPr lang="en-US" altLang="ja-JP" sz="1700" dirty="0"/>
            </a:br>
            <a:r>
              <a:rPr lang="en-US" altLang="ja-JP" sz="1700" dirty="0">
                <a:ea typeface="ＤＨＰ特太ゴシック体"/>
                <a:cs typeface="ＤＨＰ特太ゴシック体"/>
              </a:rPr>
              <a:t>* Also, transfer from regional governments (prefectures) to local governments (municipalities)</a:t>
            </a:r>
          </a:p>
          <a:p>
            <a:pPr marL="622300" indent="-622300"/>
            <a:endParaRPr lang="en-US" altLang="ja-JP" sz="1700" dirty="0">
              <a:ea typeface="ＤＨＰ特太ゴシック体"/>
              <a:cs typeface="ＤＨＰ特太ゴシック体"/>
            </a:endParaRPr>
          </a:p>
          <a:p>
            <a:pPr marL="622300" indent="-622300"/>
            <a:r>
              <a:rPr lang="ja-JP" altLang="en-US" sz="1700" dirty="0">
                <a:ea typeface="ＤＨＰ特太ゴシック体"/>
                <a:cs typeface="ＤＨＰ特太ゴシック体"/>
              </a:rPr>
              <a:t>       </a:t>
            </a:r>
            <a:r>
              <a:rPr lang="ja-JP" altLang="en-US" sz="1700" dirty="0"/>
              <a:t>○ </a:t>
            </a:r>
            <a:r>
              <a:rPr lang="en-US" altLang="ja-JP" sz="1700" dirty="0"/>
              <a:t>Expansion of powers of local governments</a:t>
            </a:r>
            <a:br>
              <a:rPr lang="en-US" altLang="ja-JP" sz="1700" dirty="0"/>
            </a:br>
            <a:r>
              <a:rPr lang="en-US" altLang="ja-JP" sz="1700" dirty="0">
                <a:ea typeface="ＤＨＰ特太ゴシック体"/>
                <a:cs typeface="ＤＨＰ特太ゴシック体"/>
              </a:rPr>
              <a:t>* From laws, cabinet orders, ministerial ordinances to local ordinances</a:t>
            </a:r>
          </a:p>
          <a:p>
            <a:pPr marL="622300" indent="-622300"/>
            <a:endParaRPr lang="en-US" altLang="ja-JP" sz="1700" dirty="0"/>
          </a:p>
          <a:p>
            <a:pPr marL="622300" indent="-622300"/>
            <a:r>
              <a:rPr lang="ja-JP" altLang="en-US" sz="1700" dirty="0"/>
              <a:t>　　　○ </a:t>
            </a:r>
            <a:r>
              <a:rPr lang="en-US" altLang="ja-JP" sz="1700" dirty="0"/>
              <a:t>Restructuring of government covering both the central government and local governments such as streamlining of the central government</a:t>
            </a:r>
          </a:p>
          <a:p>
            <a:endParaRPr lang="en-US" altLang="ja-JP" sz="1700" dirty="0"/>
          </a:p>
        </p:txBody>
      </p:sp>
      <p:sp>
        <p:nvSpPr>
          <p:cNvPr id="38916" name="テキスト ボックス 6"/>
          <p:cNvSpPr txBox="1">
            <a:spLocks noChangeArrowheads="1"/>
          </p:cNvSpPr>
          <p:nvPr/>
        </p:nvSpPr>
        <p:spPr bwMode="auto">
          <a:xfrm>
            <a:off x="704850" y="4673600"/>
            <a:ext cx="8640763" cy="1923604"/>
          </a:xfrm>
          <a:prstGeom prst="rect">
            <a:avLst/>
          </a:prstGeom>
          <a:noFill/>
          <a:ln w="22225">
            <a:noFill/>
            <a:miter lim="800000"/>
            <a:headEnd/>
            <a:tailEnd/>
          </a:ln>
        </p:spPr>
        <p:txBody>
          <a:bodyPr>
            <a:spAutoFit/>
          </a:bodyPr>
          <a:lstStyle/>
          <a:p>
            <a:endParaRPr lang="en-US" altLang="ja-JP" sz="1700" dirty="0"/>
          </a:p>
          <a:p>
            <a:pPr marL="719138" indent="-719138"/>
            <a:r>
              <a:rPr lang="ja-JP" altLang="en-US" sz="1700" dirty="0"/>
              <a:t>　　  ○ </a:t>
            </a:r>
            <a:r>
              <a:rPr lang="en-US" altLang="ja-JP" sz="1700" dirty="0"/>
              <a:t>To properly reflect the opinions of residents in the operation of local governments</a:t>
            </a:r>
          </a:p>
          <a:p>
            <a:pPr marL="719138" indent="-719138"/>
            <a:endParaRPr lang="en-US" altLang="ja-JP" sz="1700" dirty="0"/>
          </a:p>
          <a:p>
            <a:pPr marL="719138" indent="-719138"/>
            <a:r>
              <a:rPr lang="ja-JP" altLang="en-US" sz="1700" dirty="0"/>
              <a:t>　　  ○ </a:t>
            </a:r>
            <a:r>
              <a:rPr lang="en-US" altLang="ja-JP" sz="1700" dirty="0"/>
              <a:t>To secure fair and transparent operation of local governments</a:t>
            </a:r>
          </a:p>
          <a:p>
            <a:pPr marL="719138" indent="-719138"/>
            <a:endParaRPr lang="en-US" altLang="ja-JP" sz="1700" dirty="0"/>
          </a:p>
          <a:p>
            <a:pPr marL="719138" indent="-719138"/>
            <a:r>
              <a:rPr lang="ja-JP" altLang="en-US" sz="1700" dirty="0"/>
              <a:t>　　  ○ </a:t>
            </a:r>
            <a:r>
              <a:rPr lang="en-US" altLang="ja-JP" sz="1700" dirty="0"/>
              <a:t>To maintain administrative system in local governments (merger of municipalities, etc.)</a:t>
            </a:r>
          </a:p>
        </p:txBody>
      </p:sp>
      <p:sp>
        <p:nvSpPr>
          <p:cNvPr id="36869" name="テキスト ボックス 9"/>
          <p:cNvSpPr>
            <a:spLocks noChangeArrowheads="1"/>
          </p:cNvSpPr>
          <p:nvPr/>
        </p:nvSpPr>
        <p:spPr bwMode="auto">
          <a:xfrm>
            <a:off x="919163" y="1112838"/>
            <a:ext cx="2522537" cy="468312"/>
          </a:xfrm>
          <a:prstGeom prst="roundRect">
            <a:avLst>
              <a:gd name="adj" fmla="val 16667"/>
            </a:avLst>
          </a:prstGeom>
          <a:solidFill>
            <a:schemeClr val="bg1"/>
          </a:solidFill>
          <a:ln w="38100" cmpd="dbl">
            <a:solidFill>
              <a:schemeClr val="tx1"/>
            </a:solidFill>
            <a:round/>
            <a:headEnd/>
            <a:tailEnd/>
          </a:ln>
        </p:spPr>
        <p:txBody>
          <a:bodyPr>
            <a:spAutoFit/>
          </a:bodyPr>
          <a:lstStyle/>
          <a:p>
            <a:r>
              <a:rPr lang="en-US" altLang="ja-JP" sz="2000">
                <a:ea typeface="ＤＦ特太ゴシック体"/>
                <a:cs typeface="ＤＦ特太ゴシック体"/>
              </a:rPr>
              <a:t>Decentralization</a:t>
            </a:r>
            <a:endParaRPr lang="ja-JP" altLang="en-US" sz="2000">
              <a:ea typeface="ＤＦ特太ゴシック体"/>
              <a:cs typeface="ＤＦ特太ゴシック体"/>
            </a:endParaRPr>
          </a:p>
        </p:txBody>
      </p:sp>
      <p:sp>
        <p:nvSpPr>
          <p:cNvPr id="36870" name="テキスト ボックス 10"/>
          <p:cNvSpPr>
            <a:spLocks noChangeArrowheads="1"/>
          </p:cNvSpPr>
          <p:nvPr/>
        </p:nvSpPr>
        <p:spPr bwMode="auto">
          <a:xfrm>
            <a:off x="919163" y="4424363"/>
            <a:ext cx="4467225" cy="468312"/>
          </a:xfrm>
          <a:prstGeom prst="roundRect">
            <a:avLst>
              <a:gd name="adj" fmla="val 16667"/>
            </a:avLst>
          </a:prstGeom>
          <a:solidFill>
            <a:schemeClr val="bg1"/>
          </a:solidFill>
          <a:ln w="38100" cmpd="dbl">
            <a:solidFill>
              <a:schemeClr val="tx1"/>
            </a:solidFill>
            <a:round/>
            <a:headEnd/>
            <a:tailEnd/>
          </a:ln>
        </p:spPr>
        <p:txBody>
          <a:bodyPr>
            <a:spAutoFit/>
          </a:bodyPr>
          <a:lstStyle/>
          <a:p>
            <a:r>
              <a:rPr lang="en-US" altLang="ja-JP" sz="2000">
                <a:ea typeface="ＤＦ特太ゴシック体"/>
                <a:cs typeface="ＤＦ特太ゴシック体"/>
              </a:rPr>
              <a:t>Challenges facing decentralization</a:t>
            </a:r>
          </a:p>
        </p:txBody>
      </p:sp>
      <p:sp>
        <p:nvSpPr>
          <p:cNvPr id="36871"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D8720739-1F2D-4AB1-BDBA-6AF95BB86EA5}" type="slidenum">
              <a:rPr lang="en-US" altLang="ja-JP" sz="1400">
                <a:solidFill>
                  <a:srgbClr val="000000"/>
                </a:solidFill>
              </a:rPr>
              <a:pPr algn="r"/>
              <a:t>5</a:t>
            </a:fld>
            <a:endParaRPr lang="en-US" altLang="ja-JP"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2000">
                <a:solidFill>
                  <a:srgbClr val="000000"/>
                </a:solidFill>
              </a:rPr>
              <a:t>Opinions Raised at Governors’ Meeting (1936)</a:t>
            </a:r>
          </a:p>
        </p:txBody>
      </p:sp>
      <p:sp>
        <p:nvSpPr>
          <p:cNvPr id="9" name="テキスト ボックス 8"/>
          <p:cNvSpPr txBox="1"/>
          <p:nvPr/>
        </p:nvSpPr>
        <p:spPr>
          <a:xfrm>
            <a:off x="128588" y="1125538"/>
            <a:ext cx="9648825" cy="5586412"/>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43011" name="正方形/長方形 4"/>
          <p:cNvSpPr>
            <a:spLocks noChangeArrowheads="1"/>
          </p:cNvSpPr>
          <p:nvPr/>
        </p:nvSpPr>
        <p:spPr bwMode="auto">
          <a:xfrm>
            <a:off x="200025" y="1081920"/>
            <a:ext cx="9448800" cy="5622925"/>
          </a:xfrm>
          <a:prstGeom prst="rect">
            <a:avLst/>
          </a:prstGeom>
          <a:noFill/>
          <a:ln w="9525">
            <a:noFill/>
            <a:miter lim="800000"/>
            <a:headEnd/>
            <a:tailEnd/>
          </a:ln>
        </p:spPr>
        <p:txBody>
          <a:bodyPr>
            <a:spAutoFit/>
          </a:bodyPr>
          <a:lstStyle/>
          <a:p>
            <a:pPr marL="895350" indent="-438150"/>
            <a:r>
              <a:rPr lang="en-US" altLang="ja-JP" sz="1400" dirty="0">
                <a:ea typeface="ＭＳ ゴシック" pitchFamily="49" charset="-128"/>
                <a:cs typeface="Courier New" pitchFamily="49" charset="0"/>
              </a:rPr>
              <a:t>	“Opinions on Improvement of the Administrative Structure” (1936: Governors’ Meeting) (extract)</a:t>
            </a:r>
            <a:endParaRPr lang="ja-JP" altLang="en-US" sz="1400" dirty="0">
              <a:ea typeface="ＭＳ ゴシック" pitchFamily="49" charset="-128"/>
              <a:cs typeface="Courier New" pitchFamily="49" charset="0"/>
            </a:endParaRPr>
          </a:p>
          <a:p>
            <a:pPr marL="895350" indent="-438150" eaLnBrk="0" hangingPunct="0"/>
            <a:endParaRPr lang="en-US" altLang="ja-JP"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make efforts to enhance decentralization;</a:t>
            </a:r>
          </a:p>
          <a:p>
            <a:pPr marL="895350" indent="-438150" eaLnBrk="0" hangingPunct="0"/>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expand local administrative authorities by merging prefectures;</a:t>
            </a:r>
          </a:p>
          <a:p>
            <a:pPr marL="895350" indent="-438150" eaLnBrk="0" hangingPunct="0"/>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transfer the authorities of central ministries and agencies to local governments where possible;</a:t>
            </a:r>
          </a:p>
          <a:p>
            <a:pPr marL="895350" indent="-438150" eaLnBrk="0" hangingPunct="0"/>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make efforts to simplify works by streamlining matters subject to authorization, permission or approval of competent ministers;</a:t>
            </a:r>
          </a:p>
          <a:p>
            <a:pPr marL="895350" indent="-438150" eaLnBrk="0" hangingPunct="0"/>
            <a:endParaRPr lang="en-US" altLang="ja-JP"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cause representatives of local governments, officers of local agencies, and representatives of municipalities to participate in the Cabinet Research Bureau;</a:t>
            </a:r>
          </a:p>
          <a:p>
            <a:pPr marL="895350" indent="-438150" eaLnBrk="0" hangingPunct="0"/>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establish </a:t>
            </a:r>
            <a:r>
              <a:rPr lang="en-US" altLang="ja-JP" sz="1400" dirty="0" err="1">
                <a:ea typeface="ＭＳ ゴシック" pitchFamily="49" charset="-128"/>
                <a:cs typeface="Courier New" pitchFamily="49" charset="0"/>
              </a:rPr>
              <a:t>Shu</a:t>
            </a:r>
            <a:r>
              <a:rPr lang="en-US" altLang="ja-JP" sz="1400" dirty="0">
                <a:ea typeface="ＭＳ ゴシック" pitchFamily="49" charset="-128"/>
                <a:cs typeface="Courier New" pitchFamily="49" charset="0"/>
              </a:rPr>
              <a:t> Offices causing them to integrate and communicate matters of central government level of respective prefectures regionally;</a:t>
            </a:r>
          </a:p>
          <a:p>
            <a:pPr marL="895350" indent="-438150" eaLnBrk="0" hangingPunct="0"/>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establish Do Offices covering several prefectures, with their chief executives being elected officially, and to merge local agencies now belonging to ministries and agencies into them and to cause Do Offices to manage works that are suitable for joint handling by several prefectures based on their entrustment, and to have various test facilities, police training facilities, special classes, etc. comprehensively;</a:t>
            </a:r>
            <a:endParaRPr lang="ja-JP" altLang="en-US"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        </a:t>
            </a:r>
            <a:endParaRPr lang="en-US" altLang="ja-JP" sz="1400" dirty="0">
              <a:ea typeface="ＭＳ ゴシック" pitchFamily="49" charset="-128"/>
              <a:cs typeface="Courier New" pitchFamily="49" charset="0"/>
            </a:endParaRPr>
          </a:p>
          <a:p>
            <a:pPr marL="895350" indent="-438150" eaLnBrk="0" hangingPunct="0"/>
            <a:r>
              <a:rPr lang="ja-JP" altLang="en-US" sz="1400" dirty="0">
                <a:ea typeface="ＭＳ ゴシック" pitchFamily="49" charset="-128"/>
                <a:cs typeface="Courier New" pitchFamily="49" charset="0"/>
              </a:rPr>
              <a:t>一</a:t>
            </a:r>
            <a:r>
              <a:rPr lang="en-US" altLang="ja-JP" sz="1400" dirty="0">
                <a:ea typeface="ＭＳ ゴシック" pitchFamily="49" charset="-128"/>
                <a:cs typeface="Courier New" pitchFamily="49" charset="0"/>
              </a:rPr>
              <a:t>	To establish an integrating agency for several prefectures under common circumstances and, when such agency is proved to be efficient, to make prefectures simple local autonomous bodies (with the chief executives of prefectures being elected publicly) and to make a local region covering such several prefectures an administrative section</a:t>
            </a:r>
            <a:endParaRPr lang="ja-JP" altLang="en-US" sz="1400" dirty="0">
              <a:ea typeface="ＭＳ ゴシック" pitchFamily="49" charset="-128"/>
              <a:cs typeface="Courier New" pitchFamily="49" charset="0"/>
            </a:endParaRPr>
          </a:p>
        </p:txBody>
      </p:sp>
      <p:sp>
        <p:nvSpPr>
          <p:cNvPr id="38916"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4DCEC748-E34B-458E-ADBC-EE868A0AADE3}" type="slidenum">
              <a:rPr lang="en-US" altLang="ja-JP" sz="1400">
                <a:solidFill>
                  <a:srgbClr val="000000"/>
                </a:solidFill>
              </a:rPr>
              <a:pPr algn="r"/>
              <a:t>6</a:t>
            </a:fld>
            <a:endParaRPr lang="en-US" altLang="ja-JP" sz="14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flipH="1">
            <a:off x="2578100" y="2420938"/>
            <a:ext cx="8497888" cy="1128712"/>
          </a:xfrm>
          <a:prstGeom prst="rect">
            <a:avLst/>
          </a:prstGeom>
          <a:noFill/>
          <a:ln w="53975" cmpd="thickThin">
            <a:noFill/>
          </a:ln>
        </p:spPr>
        <p:txBody>
          <a:bodyPr>
            <a:spAutoFit/>
          </a:bodyPr>
          <a:lstStyle/>
          <a:p>
            <a:pPr>
              <a:defRPr/>
            </a:pPr>
            <a:r>
              <a:rPr lang="ja-JP" altLang="en-US" sz="1400" dirty="0">
                <a:latin typeface="Arial" charset="0"/>
              </a:rPr>
              <a:t>     </a:t>
            </a:r>
            <a:endParaRPr lang="en-US" altLang="ja-JP" dirty="0">
              <a:latin typeface="+mn-ea"/>
              <a:ea typeface="+mn-ea"/>
            </a:endParaRPr>
          </a:p>
          <a:p>
            <a:pPr>
              <a:defRPr/>
            </a:pPr>
            <a:r>
              <a:rPr lang="ja-JP" altLang="en-US" dirty="0">
                <a:latin typeface="+mn-ea"/>
                <a:ea typeface="+mn-ea"/>
              </a:rPr>
              <a:t>　</a:t>
            </a:r>
            <a:endParaRPr lang="en-US" altLang="ja-JP" dirty="0">
              <a:latin typeface="+mn-ea"/>
              <a:ea typeface="+mn-ea"/>
            </a:endParaRPr>
          </a:p>
          <a:p>
            <a:pPr>
              <a:defRPr/>
            </a:pPr>
            <a:endParaRPr lang="en-US" altLang="ja-JP" dirty="0">
              <a:latin typeface="+mn-ea"/>
              <a:ea typeface="+mn-ea"/>
            </a:endParaRPr>
          </a:p>
          <a:p>
            <a:pPr>
              <a:defRPr/>
            </a:pPr>
            <a:r>
              <a:rPr lang="ja-JP" altLang="en-US" dirty="0">
                <a:latin typeface="+mn-ea"/>
                <a:ea typeface="+mn-ea"/>
              </a:rPr>
              <a:t>　　　　　</a:t>
            </a:r>
            <a:endParaRPr lang="en-US" altLang="ja-JP" sz="1400" dirty="0">
              <a:latin typeface="Arial" charset="0"/>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2000">
                <a:solidFill>
                  <a:srgbClr val="000000"/>
                </a:solidFill>
                <a:latin typeface="Arial" pitchFamily="34" charset="0"/>
              </a:rPr>
              <a:t>Overview of Omnibus Decentralization Law (1999) </a:t>
            </a:r>
            <a:r>
              <a:rPr lang="ja-JP" altLang="en-US" sz="2000">
                <a:solidFill>
                  <a:srgbClr val="000000"/>
                </a:solidFill>
                <a:latin typeface="Arial" pitchFamily="34" charset="0"/>
              </a:rPr>
              <a:t>①</a:t>
            </a:r>
          </a:p>
        </p:txBody>
      </p:sp>
      <p:sp>
        <p:nvSpPr>
          <p:cNvPr id="9" name="テキスト ボックス 8"/>
          <p:cNvSpPr txBox="1"/>
          <p:nvPr/>
        </p:nvSpPr>
        <p:spPr>
          <a:xfrm>
            <a:off x="311516" y="1125538"/>
            <a:ext cx="9288908" cy="5399806"/>
          </a:xfrm>
          <a:prstGeom prst="rect">
            <a:avLst/>
          </a:prstGeom>
          <a:noFill/>
          <a:ln w="38100" cmpd="dbl">
            <a:solidFill>
              <a:schemeClr val="accent1">
                <a:shade val="50000"/>
              </a:schemeClr>
            </a:solidFill>
          </a:ln>
        </p:spPr>
        <p:txBody>
          <a:bodyPr/>
          <a:lstStyle/>
          <a:p>
            <a:endParaRPr lang="en-US" altLang="ja-JP" sz="1900" dirty="0">
              <a:cs typeface="Arial" pitchFamily="34" charset="0"/>
            </a:endParaRPr>
          </a:p>
          <a:p>
            <a:r>
              <a:rPr lang="ja-JP" altLang="en-US" sz="1900" dirty="0">
                <a:cs typeface="Arial" pitchFamily="34" charset="0"/>
              </a:rPr>
              <a:t>　　　</a:t>
            </a:r>
            <a:endParaRPr lang="en-US" altLang="ja-JP" sz="1900" dirty="0">
              <a:cs typeface="Arial" pitchFamily="34" charset="0"/>
            </a:endParaRPr>
          </a:p>
          <a:p>
            <a:pPr algn="r"/>
            <a:r>
              <a:rPr lang="en-US" altLang="ja-JP" sz="1900" dirty="0">
                <a:ea typeface="ＤＦ特太ゴシック体"/>
                <a:cs typeface="Arial" pitchFamily="34" charset="0"/>
              </a:rPr>
              <a:t>Clarification of Division of Responsibilities between National and local Governments</a:t>
            </a:r>
            <a:endParaRPr lang="en-US" altLang="ja-JP" sz="1900" u="sng" dirty="0">
              <a:ea typeface="ＤＦ特太ゴシック体"/>
              <a:cs typeface="Arial" pitchFamily="34" charset="0"/>
            </a:endParaRPr>
          </a:p>
          <a:p>
            <a:endParaRPr lang="en-US" altLang="ja-JP" sz="1900" u="sng" dirty="0">
              <a:cs typeface="Arial" pitchFamily="34" charset="0"/>
            </a:endParaRPr>
          </a:p>
          <a:p>
            <a:pPr marL="360363" indent="-360363">
              <a:lnSpc>
                <a:spcPts val="2700"/>
              </a:lnSpc>
            </a:pPr>
            <a:r>
              <a:rPr lang="ja-JP" altLang="en-US" sz="1900" dirty="0">
                <a:cs typeface="Arial" pitchFamily="34" charset="0"/>
              </a:rPr>
              <a:t>○ </a:t>
            </a:r>
            <a:r>
              <a:rPr lang="en-US" altLang="ja-JP" sz="1900" dirty="0">
                <a:cs typeface="Arial" pitchFamily="34" charset="0"/>
              </a:rPr>
              <a:t>Local governments are widely responsible for implementing regional administration autonomously and comprehensively</a:t>
            </a:r>
          </a:p>
          <a:p>
            <a:pPr marL="360363" indent="-360363">
              <a:lnSpc>
                <a:spcPts val="2700"/>
              </a:lnSpc>
            </a:pPr>
            <a:endParaRPr lang="en-US" altLang="ja-JP" sz="1900" dirty="0">
              <a:cs typeface="Arial" pitchFamily="34" charset="0"/>
            </a:endParaRPr>
          </a:p>
          <a:p>
            <a:pPr marL="360363" indent="-360363">
              <a:lnSpc>
                <a:spcPts val="2700"/>
              </a:lnSpc>
            </a:pPr>
            <a:r>
              <a:rPr lang="ja-JP" altLang="en-US" sz="1900" dirty="0">
                <a:cs typeface="Arial" pitchFamily="34" charset="0"/>
              </a:rPr>
              <a:t>○</a:t>
            </a:r>
            <a:r>
              <a:rPr lang="en-US" altLang="ja-JP" sz="1900" dirty="0">
                <a:cs typeface="Arial" pitchFamily="34" charset="0"/>
              </a:rPr>
              <a:t> National government should concentrate on: </a:t>
            </a:r>
            <a:br>
              <a:rPr lang="en-US" altLang="ja-JP" sz="1900" dirty="0">
                <a:cs typeface="Arial" pitchFamily="34" charset="0"/>
              </a:rPr>
            </a:br>
            <a:r>
              <a:rPr lang="ja-JP" altLang="en-US" sz="1900" dirty="0">
                <a:cs typeface="Arial" pitchFamily="34" charset="0"/>
              </a:rPr>
              <a:t>① </a:t>
            </a:r>
            <a:r>
              <a:rPr lang="en-US" altLang="ja-JP" sz="1900" dirty="0">
                <a:cs typeface="Arial" pitchFamily="34" charset="0"/>
              </a:rPr>
              <a:t>duties pertaining to the nation’s position in the international community; </a:t>
            </a:r>
            <a:br>
              <a:rPr lang="en-US" altLang="ja-JP" sz="1900" dirty="0">
                <a:cs typeface="Arial" pitchFamily="34" charset="0"/>
              </a:rPr>
            </a:br>
            <a:r>
              <a:rPr lang="ja-JP" altLang="en-US" sz="1900" dirty="0">
                <a:cs typeface="Arial" pitchFamily="34" charset="0"/>
              </a:rPr>
              <a:t>② </a:t>
            </a:r>
            <a:r>
              <a:rPr lang="en-US" altLang="ja-JP" sz="1900" dirty="0">
                <a:cs typeface="Arial" pitchFamily="34" charset="0"/>
              </a:rPr>
              <a:t>activities of the people that should be specified in a unified, nationwide manner, or affairs relating to basic principles pertaining to local autonomy;</a:t>
            </a:r>
            <a:br>
              <a:rPr lang="en-US" altLang="ja-JP" sz="1900" dirty="0">
                <a:cs typeface="Arial" pitchFamily="34" charset="0"/>
              </a:rPr>
            </a:br>
            <a:r>
              <a:rPr lang="ja-JP" altLang="en-US" sz="1900" dirty="0">
                <a:cs typeface="Arial" pitchFamily="34" charset="0"/>
              </a:rPr>
              <a:t>③ </a:t>
            </a:r>
            <a:r>
              <a:rPr lang="en-US" altLang="ja-JP" sz="1900" dirty="0">
                <a:cs typeface="Arial" pitchFamily="34" charset="0"/>
              </a:rPr>
              <a:t>implementation of policies and undertakings that must be handled from a nationwide scope and viewpoint; and </a:t>
            </a:r>
            <a:br>
              <a:rPr lang="en-US" altLang="ja-JP" sz="1900" dirty="0">
                <a:cs typeface="Arial" pitchFamily="34" charset="0"/>
              </a:rPr>
            </a:br>
            <a:r>
              <a:rPr lang="en-US" altLang="ja-JP" sz="1900" dirty="0">
                <a:cs typeface="Arial" pitchFamily="34" charset="0"/>
              </a:rPr>
              <a:t>other matters that should usually be dealt with by the nation. </a:t>
            </a:r>
          </a:p>
        </p:txBody>
      </p:sp>
      <p:sp>
        <p:nvSpPr>
          <p:cNvPr id="39940"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338E1495-0D28-4D94-B44E-56CFAEC388C3}" type="slidenum">
              <a:rPr lang="en-US" altLang="ja-JP" sz="1400">
                <a:solidFill>
                  <a:srgbClr val="000000"/>
                </a:solidFill>
              </a:rPr>
              <a:pPr algn="r"/>
              <a:t>7</a:t>
            </a:fld>
            <a:endParaRPr lang="en-US" altLang="ja-JP" sz="14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28588" y="1125538"/>
            <a:ext cx="9648825" cy="56229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sp>
        <p:nvSpPr>
          <p:cNvPr id="41986" name="テキスト ボックス 6"/>
          <p:cNvSpPr txBox="1">
            <a:spLocks noChangeArrowheads="1"/>
          </p:cNvSpPr>
          <p:nvPr/>
        </p:nvSpPr>
        <p:spPr bwMode="auto">
          <a:xfrm>
            <a:off x="704850" y="1628775"/>
            <a:ext cx="8496300" cy="830997"/>
          </a:xfrm>
          <a:prstGeom prst="rect">
            <a:avLst/>
          </a:prstGeom>
          <a:noFill/>
          <a:ln w="9525">
            <a:solidFill>
              <a:schemeClr val="tx1"/>
            </a:solidFill>
            <a:prstDash val="dash"/>
            <a:miter lim="800000"/>
            <a:headEnd/>
            <a:tailEnd/>
          </a:ln>
        </p:spPr>
        <p:txBody>
          <a:bodyPr>
            <a:spAutoFit/>
          </a:bodyPr>
          <a:lstStyle/>
          <a:p>
            <a:r>
              <a:rPr lang="en-US" altLang="ja-JP" sz="1600" b="1" dirty="0"/>
              <a:t>System of delegated functions: affairs of the central government performed by enforcement organs of local governments (governors, mayors, etc.) as an agency of the central government under the direction and supervision of ministers                             </a:t>
            </a:r>
          </a:p>
        </p:txBody>
      </p:sp>
      <p:sp>
        <p:nvSpPr>
          <p:cNvPr id="5" name="角丸四角形 4"/>
          <p:cNvSpPr/>
          <p:nvPr/>
        </p:nvSpPr>
        <p:spPr>
          <a:xfrm>
            <a:off x="1928813" y="2779713"/>
            <a:ext cx="1295400" cy="1081087"/>
          </a:xfrm>
          <a:prstGeom prst="roundRect">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988" name="テキスト ボックス 8"/>
          <p:cNvSpPr txBox="1">
            <a:spLocks noChangeArrowheads="1"/>
          </p:cNvSpPr>
          <p:nvPr/>
        </p:nvSpPr>
        <p:spPr bwMode="auto">
          <a:xfrm>
            <a:off x="1928813" y="3068638"/>
            <a:ext cx="1368425"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en-US" altLang="ja-JP" sz="2000">
                <a:ea typeface="ＤＦ特太ゴシック体"/>
                <a:cs typeface="ＤＦ特太ゴシック体"/>
              </a:rPr>
              <a:t>Minister</a:t>
            </a:r>
            <a:r>
              <a:rPr lang="ja-JP" altLang="en-US" sz="2000">
                <a:ea typeface="ＤＦ特太ゴシック体"/>
                <a:cs typeface="ＤＦ特太ゴシック体"/>
              </a:rPr>
              <a:t> </a:t>
            </a:r>
          </a:p>
        </p:txBody>
      </p:sp>
      <p:sp>
        <p:nvSpPr>
          <p:cNvPr id="12" name="右矢印 11"/>
          <p:cNvSpPr/>
          <p:nvPr/>
        </p:nvSpPr>
        <p:spPr>
          <a:xfrm>
            <a:off x="3513138" y="2995613"/>
            <a:ext cx="2447925" cy="64928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3" name="角丸四角形 12"/>
          <p:cNvSpPr/>
          <p:nvPr/>
        </p:nvSpPr>
        <p:spPr>
          <a:xfrm>
            <a:off x="6248400" y="2779713"/>
            <a:ext cx="1657350" cy="433387"/>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600" b="1">
                <a:solidFill>
                  <a:schemeClr val="tx1"/>
                </a:solidFill>
                <a:latin typeface="Arial" pitchFamily="34" charset="0"/>
                <a:ea typeface="ＭＳ ゴシック" pitchFamily="49" charset="-128"/>
              </a:rPr>
              <a:t>Governor</a:t>
            </a:r>
            <a:endParaRPr lang="ja-JP" altLang="en-US" sz="1600" b="1">
              <a:solidFill>
                <a:schemeClr val="tx1"/>
              </a:solidFill>
              <a:latin typeface="Arial" pitchFamily="34" charset="0"/>
              <a:ea typeface="ＭＳ ゴシック" pitchFamily="49" charset="-128"/>
            </a:endParaRPr>
          </a:p>
        </p:txBody>
      </p:sp>
      <p:sp>
        <p:nvSpPr>
          <p:cNvPr id="41991" name="テキスト ボックス 16"/>
          <p:cNvSpPr txBox="1">
            <a:spLocks noChangeArrowheads="1"/>
          </p:cNvSpPr>
          <p:nvPr/>
        </p:nvSpPr>
        <p:spPr bwMode="auto">
          <a:xfrm>
            <a:off x="7616825" y="4505325"/>
            <a:ext cx="1008063" cy="292100"/>
          </a:xfrm>
          <a:prstGeom prst="rect">
            <a:avLst/>
          </a:prstGeom>
          <a:noFill/>
          <a:ln w="9525">
            <a:noFill/>
            <a:miter lim="800000"/>
            <a:headEnd/>
            <a:tailEnd/>
          </a:ln>
        </p:spPr>
        <p:txBody>
          <a:bodyPr>
            <a:spAutoFit/>
          </a:bodyPr>
          <a:lstStyle/>
          <a:p>
            <a:r>
              <a:rPr lang="en-US" altLang="ja-JP" sz="1300"/>
              <a:t>etc.</a:t>
            </a:r>
          </a:p>
        </p:txBody>
      </p:sp>
      <p:sp>
        <p:nvSpPr>
          <p:cNvPr id="41992" name="テキスト ボックス 17"/>
          <p:cNvSpPr txBox="1">
            <a:spLocks noChangeArrowheads="1"/>
          </p:cNvSpPr>
          <p:nvPr/>
        </p:nvSpPr>
        <p:spPr bwMode="auto">
          <a:xfrm>
            <a:off x="3297238" y="3500438"/>
            <a:ext cx="2951162" cy="338137"/>
          </a:xfrm>
          <a:prstGeom prst="rect">
            <a:avLst/>
          </a:prstGeom>
          <a:noFill/>
          <a:ln w="9525">
            <a:noFill/>
            <a:miter lim="800000"/>
            <a:headEnd/>
            <a:tailEnd/>
          </a:ln>
        </p:spPr>
        <p:txBody>
          <a:bodyPr>
            <a:spAutoFit/>
          </a:bodyPr>
          <a:lstStyle/>
          <a:p>
            <a:pPr algn="ctr"/>
            <a:r>
              <a:rPr lang="en-US" altLang="ja-JP" sz="1600" b="1">
                <a:ea typeface="ＭＳ ゴシック" pitchFamily="49" charset="-128"/>
              </a:rPr>
              <a:t>direction &amp; supervision</a:t>
            </a:r>
          </a:p>
        </p:txBody>
      </p:sp>
      <p:sp>
        <p:nvSpPr>
          <p:cNvPr id="41993" name="テキスト ボックス 19"/>
          <p:cNvSpPr txBox="1">
            <a:spLocks noChangeArrowheads="1"/>
          </p:cNvSpPr>
          <p:nvPr/>
        </p:nvSpPr>
        <p:spPr bwMode="auto">
          <a:xfrm>
            <a:off x="1136650" y="2492375"/>
            <a:ext cx="8064500" cy="304800"/>
          </a:xfrm>
          <a:prstGeom prst="rect">
            <a:avLst/>
          </a:prstGeom>
          <a:noFill/>
          <a:ln w="9525">
            <a:noFill/>
            <a:miter lim="800000"/>
            <a:headEnd/>
            <a:tailEnd/>
          </a:ln>
        </p:spPr>
        <p:txBody>
          <a:bodyPr>
            <a:spAutoFit/>
          </a:bodyPr>
          <a:lstStyle/>
          <a:p>
            <a:r>
              <a:rPr lang="en-US" altLang="ja-JP" sz="1400">
                <a:ea typeface="ＭＳ ゴシック" pitchFamily="49" charset="-128"/>
                <a:cs typeface="Arial" pitchFamily="34" charset="0"/>
              </a:rPr>
              <a:t>*The system of dismissal of governors of prefectures by ministers was abolished in 1991.</a:t>
            </a:r>
          </a:p>
        </p:txBody>
      </p:sp>
      <p:sp>
        <p:nvSpPr>
          <p:cNvPr id="41994" name="テキスト ボックス 20"/>
          <p:cNvSpPr txBox="1">
            <a:spLocks noChangeArrowheads="1"/>
          </p:cNvSpPr>
          <p:nvPr/>
        </p:nvSpPr>
        <p:spPr bwMode="auto">
          <a:xfrm>
            <a:off x="704850" y="1268413"/>
            <a:ext cx="6192838" cy="366712"/>
          </a:xfrm>
          <a:prstGeom prst="rect">
            <a:avLst/>
          </a:prstGeom>
          <a:noFill/>
          <a:ln w="9525">
            <a:noFill/>
            <a:miter lim="800000"/>
            <a:headEnd/>
            <a:tailEnd/>
          </a:ln>
        </p:spPr>
        <p:txBody>
          <a:bodyPr>
            <a:spAutoFit/>
          </a:bodyPr>
          <a:lstStyle/>
          <a:p>
            <a:r>
              <a:rPr lang="ja-JP" altLang="en-US">
                <a:ea typeface="ＤＦ特太ゴシック体"/>
                <a:cs typeface="ＤＦ特太ゴシック体"/>
              </a:rPr>
              <a:t>  ● </a:t>
            </a:r>
            <a:r>
              <a:rPr lang="en-US" altLang="ja-JP">
                <a:ea typeface="ＤＦ特太ゴシック体"/>
                <a:cs typeface="ＤＦ特太ゴシック体"/>
              </a:rPr>
              <a:t>Abolition of the system of delegated functions</a:t>
            </a:r>
            <a:endParaRPr lang="ja-JP" altLang="en-US" u="sng">
              <a:ea typeface="ＤＦ特太ゴシック体"/>
              <a:cs typeface="ＤＦ特太ゴシック体"/>
            </a:endParaRPr>
          </a:p>
        </p:txBody>
      </p:sp>
      <p:sp>
        <p:nvSpPr>
          <p:cNvPr id="19" name="角丸四角形 18"/>
          <p:cNvSpPr/>
          <p:nvPr/>
        </p:nvSpPr>
        <p:spPr>
          <a:xfrm>
            <a:off x="6248400" y="32131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600" b="1">
                <a:solidFill>
                  <a:schemeClr val="tx1"/>
                </a:solidFill>
                <a:latin typeface="Arial" pitchFamily="34" charset="0"/>
                <a:ea typeface="ＭＳ ゴシック" pitchFamily="49" charset="-128"/>
              </a:rPr>
              <a:t>Mayor</a:t>
            </a:r>
            <a:endParaRPr lang="ja-JP" altLang="en-US" sz="1600" b="1">
              <a:solidFill>
                <a:schemeClr val="tx1"/>
              </a:solidFill>
              <a:latin typeface="Arial" pitchFamily="34" charset="0"/>
              <a:ea typeface="ＭＳ ゴシック" pitchFamily="49" charset="-128"/>
            </a:endParaRPr>
          </a:p>
        </p:txBody>
      </p:sp>
      <p:sp>
        <p:nvSpPr>
          <p:cNvPr id="23" name="テキスト ボックス 22"/>
          <p:cNvSpPr txBox="1"/>
          <p:nvPr/>
        </p:nvSpPr>
        <p:spPr>
          <a:xfrm>
            <a:off x="1136576" y="4508501"/>
            <a:ext cx="8568952" cy="2231380"/>
          </a:xfrm>
          <a:prstGeom prst="rect">
            <a:avLst/>
          </a:prstGeom>
          <a:noFill/>
        </p:spPr>
        <p:txBody>
          <a:bodyPr wrap="square">
            <a:spAutoFit/>
          </a:bodyPr>
          <a:lstStyle/>
          <a:p>
            <a:r>
              <a:rPr lang="ja-JP" altLang="en-US" sz="2000" dirty="0">
                <a:ea typeface="ＤＦ特太ゴシック体"/>
                <a:cs typeface="Arial" pitchFamily="34" charset="0"/>
              </a:rPr>
              <a:t> 　　　</a:t>
            </a:r>
            <a:endParaRPr lang="en-US" altLang="ja-JP" sz="2000" u="sng" dirty="0">
              <a:ea typeface="ＤＦ特太ゴシック体"/>
              <a:cs typeface="Arial" pitchFamily="34" charset="0"/>
            </a:endParaRPr>
          </a:p>
          <a:p>
            <a:endParaRPr lang="en-US" altLang="ja-JP" sz="900" u="sng" dirty="0">
              <a:ea typeface="ＤＦ特太ゴシック体"/>
              <a:cs typeface="Arial" pitchFamily="34" charset="0"/>
            </a:endParaRPr>
          </a:p>
          <a:p>
            <a:pPr marL="407988" indent="-407988">
              <a:lnSpc>
                <a:spcPts val="2400"/>
              </a:lnSpc>
            </a:pPr>
            <a:r>
              <a:rPr lang="ja-JP" altLang="en-US" sz="1600" dirty="0">
                <a:ea typeface="ＭＳ ゴシック" pitchFamily="49" charset="-128"/>
                <a:cs typeface="Arial" pitchFamily="34" charset="0"/>
              </a:rPr>
              <a:t>○　</a:t>
            </a:r>
            <a:r>
              <a:rPr lang="en-US" altLang="ja-JP" sz="1600" dirty="0">
                <a:ea typeface="ＭＳ ゴシック" pitchFamily="49" charset="-128"/>
                <a:cs typeface="Arial" pitchFamily="34" charset="0"/>
              </a:rPr>
              <a:t>Advice, recommendation</a:t>
            </a:r>
          </a:p>
          <a:p>
            <a:pPr marL="407988" indent="-407988">
              <a:lnSpc>
                <a:spcPts val="2400"/>
              </a:lnSpc>
            </a:pPr>
            <a:r>
              <a:rPr lang="ja-JP" altLang="en-US" sz="1600" dirty="0">
                <a:ea typeface="ＭＳ ゴシック" pitchFamily="49" charset="-128"/>
                <a:cs typeface="Arial" pitchFamily="34" charset="0"/>
              </a:rPr>
              <a:t>○　</a:t>
            </a:r>
            <a:r>
              <a:rPr lang="en-US" altLang="ja-JP" sz="1600" dirty="0">
                <a:ea typeface="ＭＳ ゴシック" pitchFamily="49" charset="-128"/>
                <a:cs typeface="Arial" pitchFamily="34" charset="0"/>
              </a:rPr>
              <a:t>Demand for submission of material</a:t>
            </a:r>
          </a:p>
          <a:p>
            <a:pPr marL="407988" indent="-407988">
              <a:lnSpc>
                <a:spcPts val="2400"/>
              </a:lnSpc>
            </a:pPr>
            <a:r>
              <a:rPr lang="ja-JP" altLang="en-US" sz="1600" dirty="0">
                <a:ea typeface="ＭＳ ゴシック" pitchFamily="49" charset="-128"/>
                <a:cs typeface="Arial" pitchFamily="34" charset="0"/>
              </a:rPr>
              <a:t>○　</a:t>
            </a:r>
            <a:r>
              <a:rPr lang="en-US" altLang="ja-JP" sz="1600" dirty="0">
                <a:ea typeface="ＭＳ ゴシック" pitchFamily="49" charset="-128"/>
                <a:cs typeface="Arial" pitchFamily="34" charset="0"/>
              </a:rPr>
              <a:t>Demand for correction, instruction for correction</a:t>
            </a:r>
          </a:p>
          <a:p>
            <a:pPr marL="407988" indent="-407988">
              <a:lnSpc>
                <a:spcPts val="2400"/>
              </a:lnSpc>
            </a:pPr>
            <a:r>
              <a:rPr lang="ja-JP" altLang="en-US" sz="1600" dirty="0">
                <a:ea typeface="ＭＳ ゴシック" pitchFamily="49" charset="-128"/>
                <a:cs typeface="Arial" pitchFamily="34" charset="0"/>
              </a:rPr>
              <a:t>○　</a:t>
            </a:r>
            <a:r>
              <a:rPr lang="en-US" altLang="ja-JP" sz="1600" dirty="0">
                <a:ea typeface="ＭＳ ゴシック" pitchFamily="49" charset="-128"/>
                <a:cs typeface="Arial" pitchFamily="34" charset="0"/>
              </a:rPr>
              <a:t>Execution by proxy</a:t>
            </a:r>
          </a:p>
          <a:p>
            <a:pPr marL="407988" indent="-407988"/>
            <a:r>
              <a:rPr lang="en-US" altLang="ja-JP" sz="1500" dirty="0">
                <a:ea typeface="ＭＳ ゴシック" pitchFamily="49" charset="-128"/>
                <a:cs typeface="Arial" pitchFamily="34" charset="0"/>
              </a:rPr>
              <a:t>	</a:t>
            </a:r>
            <a:r>
              <a:rPr lang="en-US" altLang="ja-JP" sz="1500" u="sng" dirty="0">
                <a:ea typeface="ＭＳ ゴシック" pitchFamily="49" charset="-128"/>
                <a:cs typeface="Arial" pitchFamily="34" charset="0"/>
              </a:rPr>
              <a:t>* No individual involvement such as consent, permission, authorization or approval should be attached if possible. </a:t>
            </a:r>
          </a:p>
        </p:txBody>
      </p:sp>
      <p:sp>
        <p:nvSpPr>
          <p:cNvPr id="24" name="角丸四角形 23"/>
          <p:cNvSpPr/>
          <p:nvPr/>
        </p:nvSpPr>
        <p:spPr>
          <a:xfrm>
            <a:off x="6248400" y="36449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600" b="1">
                <a:solidFill>
                  <a:schemeClr val="tx1"/>
                </a:solidFill>
                <a:latin typeface="Arial" pitchFamily="34" charset="0"/>
                <a:ea typeface="ＭＳ ゴシック" pitchFamily="49" charset="-128"/>
              </a:rPr>
              <a:t>Board of Education</a:t>
            </a:r>
          </a:p>
        </p:txBody>
      </p:sp>
      <p:sp>
        <p:nvSpPr>
          <p:cNvPr id="25" name="角丸四角形 24"/>
          <p:cNvSpPr/>
          <p:nvPr/>
        </p:nvSpPr>
        <p:spPr>
          <a:xfrm>
            <a:off x="6248400" y="40767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500" b="1">
                <a:solidFill>
                  <a:schemeClr val="tx1"/>
                </a:solidFill>
                <a:latin typeface="Arial" pitchFamily="34" charset="0"/>
                <a:ea typeface="ＭＳ ゴシック" pitchFamily="49" charset="-128"/>
              </a:rPr>
              <a:t>Board of Election</a:t>
            </a:r>
          </a:p>
        </p:txBody>
      </p:sp>
      <p:sp>
        <p:nvSpPr>
          <p:cNvPr id="41999" name="テキスト ボックス 26"/>
          <p:cNvSpPr txBox="1">
            <a:spLocks noChangeArrowheads="1"/>
          </p:cNvSpPr>
          <p:nvPr/>
        </p:nvSpPr>
        <p:spPr bwMode="auto">
          <a:xfrm>
            <a:off x="776288" y="4581525"/>
            <a:ext cx="7489825" cy="366713"/>
          </a:xfrm>
          <a:prstGeom prst="rect">
            <a:avLst/>
          </a:prstGeom>
          <a:noFill/>
          <a:ln w="9525">
            <a:noFill/>
            <a:miter lim="800000"/>
            <a:headEnd/>
            <a:tailEnd/>
          </a:ln>
        </p:spPr>
        <p:txBody>
          <a:bodyPr>
            <a:spAutoFit/>
          </a:bodyPr>
          <a:lstStyle/>
          <a:p>
            <a:r>
              <a:rPr lang="ja-JP" altLang="en-US" dirty="0">
                <a:ea typeface="ＤＦ特太ゴシック体"/>
                <a:cs typeface="ＤＦ特太ゴシック体"/>
              </a:rPr>
              <a:t> ● </a:t>
            </a:r>
            <a:r>
              <a:rPr lang="en-US" altLang="ja-JP" dirty="0">
                <a:ea typeface="ＤＦ特太ゴシック体"/>
                <a:cs typeface="ＤＦ特太ゴシック体"/>
              </a:rPr>
              <a:t>Restriction of type of involvement in the Local Autonomy Law</a:t>
            </a:r>
            <a:endParaRPr lang="ja-JP" altLang="en-US" dirty="0"/>
          </a:p>
        </p:txBody>
      </p:sp>
      <p:sp>
        <p:nvSpPr>
          <p:cNvPr id="30" name="円/楕円 29"/>
          <p:cNvSpPr/>
          <p:nvPr/>
        </p:nvSpPr>
        <p:spPr>
          <a:xfrm>
            <a:off x="3873500" y="3860800"/>
            <a:ext cx="1584325" cy="576263"/>
          </a:xfrm>
          <a:prstGeom prst="ellipse">
            <a:avLst/>
          </a:prstGeom>
          <a:noFill/>
          <a:ln w="60325"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2001" name="テキスト ボックス 30"/>
          <p:cNvSpPr txBox="1">
            <a:spLocks noChangeArrowheads="1"/>
          </p:cNvSpPr>
          <p:nvPr/>
        </p:nvSpPr>
        <p:spPr bwMode="auto">
          <a:xfrm>
            <a:off x="4017963" y="3932238"/>
            <a:ext cx="1366837" cy="396875"/>
          </a:xfrm>
          <a:prstGeom prst="rect">
            <a:avLst/>
          </a:prstGeom>
          <a:noFill/>
          <a:ln w="9525">
            <a:noFill/>
            <a:miter lim="800000"/>
            <a:headEnd/>
            <a:tailEnd/>
          </a:ln>
        </p:spPr>
        <p:txBody>
          <a:bodyPr>
            <a:spAutoFit/>
          </a:bodyPr>
          <a:lstStyle/>
          <a:p>
            <a:pPr algn="ctr"/>
            <a:r>
              <a:rPr lang="en-US" altLang="ja-JP" sz="2000">
                <a:solidFill>
                  <a:srgbClr val="FF0000"/>
                </a:solidFill>
                <a:ea typeface="ＤＨＰ特太ゴシック体"/>
                <a:cs typeface="ＤＨＰ特太ゴシック体"/>
              </a:rPr>
              <a:t>abolished</a:t>
            </a:r>
            <a:endParaRPr lang="ja-JP" altLang="en-US" sz="2000">
              <a:solidFill>
                <a:srgbClr val="FF0000"/>
              </a:solidFill>
              <a:ea typeface="ＤＨＰ特太ゴシック体"/>
              <a:cs typeface="ＤＨＰ特太ゴシック体"/>
            </a:endParaRPr>
          </a:p>
        </p:txBody>
      </p:sp>
      <p:sp>
        <p:nvSpPr>
          <p:cNvPr id="42002"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0F236D86-D797-49F1-9C95-5B112969D400}" type="slidenum">
              <a:rPr lang="en-US" altLang="ja-JP" sz="1400">
                <a:solidFill>
                  <a:srgbClr val="000000"/>
                </a:solidFill>
              </a:rPr>
              <a:pPr algn="r"/>
              <a:t>8</a:t>
            </a:fld>
            <a:endParaRPr lang="en-US" altLang="ja-JP" sz="1400">
              <a:solidFill>
                <a:srgbClr val="000000"/>
              </a:solidFill>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2000">
                <a:solidFill>
                  <a:srgbClr val="000000"/>
                </a:solidFill>
                <a:latin typeface="Arial" pitchFamily="34" charset="0"/>
              </a:rPr>
              <a:t>Overview of Omnibus Decentralization Law (1999) </a:t>
            </a:r>
            <a:r>
              <a:rPr lang="ja-JP" altLang="en-US" sz="2000">
                <a:solidFill>
                  <a:srgbClr val="000000"/>
                </a:solidFill>
                <a:latin typeface="Arial" pitchFamily="34" charset="0"/>
              </a:rPr>
              <a:t>②</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6FF66">
            <a:alpha val="32000"/>
          </a:srgb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7217</TotalTime>
  <Words>487</Words>
  <Application>Microsoft Office PowerPoint</Application>
  <PresentationFormat>A4 210 x 297 mm</PresentationFormat>
  <Paragraphs>417</Paragraphs>
  <Slides>11</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11</vt:i4>
      </vt:variant>
    </vt:vector>
  </HeadingPairs>
  <TitlesOfParts>
    <vt:vector size="23" baseType="lpstr">
      <vt:lpstr>Arial</vt:lpstr>
      <vt:lpstr>ＭＳ Ｐゴシック</vt:lpstr>
      <vt:lpstr>Calibri</vt:lpstr>
      <vt:lpstr>ＭＳ Ｐ明朝</vt:lpstr>
      <vt:lpstr>Times New Roman</vt:lpstr>
      <vt:lpstr>ＭＳ ゴシック</vt:lpstr>
      <vt:lpstr>ＭＳ 明朝</vt:lpstr>
      <vt:lpstr>ＤＨＰ特太ゴシック体</vt:lpstr>
      <vt:lpstr>ＤＦ特太ゴシック体</vt:lpstr>
      <vt:lpstr>Courier New</vt:lpstr>
      <vt:lpstr>Office テーマ</vt:lpstr>
      <vt:lpstr>標準デザイン</vt:lpstr>
      <vt:lpstr>Past, Present and Future of Decentralization</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vector>
  </TitlesOfParts>
  <Company>総務省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地方分権の推進について</dc:title>
  <dc:creator>総務省</dc:creator>
  <cp:lastModifiedBy>*</cp:lastModifiedBy>
  <cp:revision>888</cp:revision>
  <dcterms:created xsi:type="dcterms:W3CDTF">2004-11-09T07:04:20Z</dcterms:created>
  <dcterms:modified xsi:type="dcterms:W3CDTF">2011-03-25T02:29:08Z</dcterms:modified>
</cp:coreProperties>
</file>