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67" r:id="rId1"/>
    <p:sldMasterId id="2147483779" r:id="rId2"/>
  </p:sldMasterIdLst>
  <p:notesMasterIdLst>
    <p:notesMasterId r:id="rId14"/>
  </p:notesMasterIdLst>
  <p:handoutMasterIdLst>
    <p:handoutMasterId r:id="rId15"/>
  </p:handoutMasterIdLst>
  <p:sldIdLst>
    <p:sldId id="549" r:id="rId3"/>
    <p:sldId id="540" r:id="rId4"/>
    <p:sldId id="541" r:id="rId5"/>
    <p:sldId id="543" r:id="rId6"/>
    <p:sldId id="545" r:id="rId7"/>
    <p:sldId id="561" r:id="rId8"/>
    <p:sldId id="559" r:id="rId9"/>
    <p:sldId id="554" r:id="rId10"/>
    <p:sldId id="552" r:id="rId11"/>
    <p:sldId id="568" r:id="rId12"/>
    <p:sldId id="573" r:id="rId13"/>
  </p:sldIdLst>
  <p:sldSz cx="9906000" cy="6858000" type="A4"/>
  <p:notesSz cx="6797675" cy="9926638"/>
  <p:defaultTextStyle>
    <a:defPPr>
      <a:defRPr lang="ja-JP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CCFFFF"/>
    <a:srgbClr val="CCECFF"/>
    <a:srgbClr val="99FFCC"/>
    <a:srgbClr val="99CCFF"/>
    <a:srgbClr val="FFFF99"/>
    <a:srgbClr val="FFFF00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47" autoAdjust="0"/>
    <p:restoredTop sz="94686" autoAdjust="0"/>
  </p:normalViewPr>
  <p:slideViewPr>
    <p:cSldViewPr>
      <p:cViewPr varScale="1">
        <p:scale>
          <a:sx n="106" d="100"/>
          <a:sy n="106" d="100"/>
        </p:scale>
        <p:origin x="-240" y="-96"/>
      </p:cViewPr>
      <p:guideLst>
        <p:guide orient="horz" pos="2160"/>
        <p:guide pos="31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946" y="-114"/>
      </p:cViewPr>
      <p:guideLst>
        <p:guide orient="horz" pos="3126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99" tIns="46049" rIns="92099" bIns="46049" numCol="1" anchor="t" anchorCtr="0" compatLnSpc="1">
            <a:prstTxWarp prst="textNoShape">
              <a:avLst/>
            </a:prstTxWarp>
          </a:bodyPr>
          <a:lstStyle>
            <a:lvl1pPr defTabSz="914797" latinLnBrk="0">
              <a:defRPr sz="12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99" tIns="46049" rIns="92099" bIns="46049" numCol="1" anchor="t" anchorCtr="0" compatLnSpc="1">
            <a:prstTxWarp prst="textNoShape">
              <a:avLst/>
            </a:prstTxWarp>
          </a:bodyPr>
          <a:lstStyle>
            <a:lvl1pPr algn="r" defTabSz="914797" latinLnBrk="0">
              <a:defRPr sz="12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B07D2C1C-0A25-461B-A3C3-65E4EC9CBCC1}" type="datetimeFigureOut">
              <a:rPr lang="ja-JP" altLang="en-US"/>
              <a:pPr>
                <a:defRPr/>
              </a:pPr>
              <a:t>2011/3/24</a:t>
            </a:fld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99" tIns="46049" rIns="92099" bIns="46049" numCol="1" anchor="b" anchorCtr="0" compatLnSpc="1">
            <a:prstTxWarp prst="textNoShape">
              <a:avLst/>
            </a:prstTxWarp>
          </a:bodyPr>
          <a:lstStyle>
            <a:lvl1pPr defTabSz="914797" latinLnBrk="0">
              <a:defRPr sz="12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99" tIns="46049" rIns="92099" bIns="46049" numCol="1" anchor="b" anchorCtr="0" compatLnSpc="1">
            <a:prstTxWarp prst="textNoShape">
              <a:avLst/>
            </a:prstTxWarp>
          </a:bodyPr>
          <a:lstStyle>
            <a:lvl1pPr algn="r" defTabSz="914797" latinLnBrk="0">
              <a:defRPr sz="12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30155132-961F-4A70-85B5-B22BA9D7C0A5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99" tIns="46049" rIns="92099" bIns="46049" numCol="1" anchor="t" anchorCtr="0" compatLnSpc="1">
            <a:prstTxWarp prst="textNoShape">
              <a:avLst/>
            </a:prstTxWarp>
          </a:bodyPr>
          <a:lstStyle>
            <a:lvl1pPr defTabSz="914797" latinLnBrk="0">
              <a:defRPr sz="12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99" tIns="46049" rIns="92099" bIns="46049" numCol="1" anchor="t" anchorCtr="0" compatLnSpc="1">
            <a:prstTxWarp prst="textNoShape">
              <a:avLst/>
            </a:prstTxWarp>
          </a:bodyPr>
          <a:lstStyle>
            <a:lvl1pPr algn="r" defTabSz="914797" latinLnBrk="0">
              <a:defRPr sz="12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7686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99" tIns="46049" rIns="92099" bIns="460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99" tIns="46049" rIns="92099" bIns="46049" numCol="1" anchor="b" anchorCtr="0" compatLnSpc="1">
            <a:prstTxWarp prst="textNoShape">
              <a:avLst/>
            </a:prstTxWarp>
          </a:bodyPr>
          <a:lstStyle>
            <a:lvl1pPr defTabSz="914797" latinLnBrk="0">
              <a:defRPr sz="12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99" tIns="46049" rIns="92099" bIns="46049" numCol="1" anchor="b" anchorCtr="0" compatLnSpc="1">
            <a:prstTxWarp prst="textNoShape">
              <a:avLst/>
            </a:prstTxWarp>
          </a:bodyPr>
          <a:lstStyle>
            <a:lvl1pPr algn="r" defTabSz="914797" latinLnBrk="0">
              <a:defRPr sz="12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4262710D-E61C-4763-BF76-2570588283D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09613" y="742950"/>
            <a:ext cx="5378450" cy="3724275"/>
          </a:xfrm>
          <a:ln/>
        </p:spPr>
      </p:sp>
      <p:sp>
        <p:nvSpPr>
          <p:cNvPr id="50178" name="ノート プレースホルダ 2"/>
          <p:cNvSpPr>
            <a:spLocks noGrp="1"/>
          </p:cNvSpPr>
          <p:nvPr>
            <p:ph type="body" idx="1"/>
          </p:nvPr>
        </p:nvSpPr>
        <p:spPr>
          <a:xfrm>
            <a:off x="679450" y="4714875"/>
            <a:ext cx="5438775" cy="4468813"/>
          </a:xfrm>
          <a:noFill/>
          <a:ln/>
        </p:spPr>
        <p:txBody>
          <a:bodyPr lIns="92106" tIns="46053" rIns="92106" bIns="46053"/>
          <a:lstStyle/>
          <a:p>
            <a:endParaRPr lang="ja-JP" altLang="en-US" smtClean="0"/>
          </a:p>
        </p:txBody>
      </p:sp>
      <p:sp>
        <p:nvSpPr>
          <p:cNvPr id="50179" name="スライド番号プレースホルダ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106" tIns="46053" rIns="92106" bIns="46053" anchor="b"/>
          <a:lstStyle/>
          <a:p>
            <a:pPr algn="r" defTabSz="920750" latinLnBrk="0"/>
            <a:fld id="{4FB7ECE7-3626-49E5-B2E3-F0C5358FBFF9}" type="slidenum">
              <a:rPr lang="ja-JP" altLang="en-US" sz="1200"/>
              <a:pPr algn="r" defTabSz="920750" latinLnBrk="0"/>
              <a:t>10</a:t>
            </a:fld>
            <a:endParaRPr lang="en-US" altLang="ja-JP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1746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3794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5842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9938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4034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4" y="2130430"/>
            <a:ext cx="8420101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340C7142-4F95-4122-B5B9-7F314515EEF5}" type="datetime1">
              <a:rPr lang="ja-JP" altLang="en-US"/>
              <a:pPr>
                <a:defRPr/>
              </a:pPr>
              <a:t>2011/3/24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47FB811D-B9A4-4D01-88AD-5B6040941B93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788BEEAD-128F-49A8-B037-A1E3CF90E188}" type="datetime1">
              <a:rPr lang="ja-JP" altLang="en-US"/>
              <a:pPr>
                <a:defRPr/>
              </a:pPr>
              <a:t>2011/3/24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16A3FF54-8B04-4DAC-AF28-E67BF3073B5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4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4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20A5189A-93EB-48C7-A5C0-81A5DE1C9845}" type="datetime1">
              <a:rPr lang="ja-JP" altLang="en-US"/>
              <a:pPr>
                <a:defRPr/>
              </a:pPr>
              <a:t>2011/3/24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C10CE9C8-A3B8-43C0-A9AE-2A9EDE85380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3" y="2130428"/>
            <a:ext cx="8420101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4D6F2-B92C-471E-89EF-F0150D615273}" type="datetime1">
              <a:rPr lang="ja-JP" altLang="en-US"/>
              <a:pPr>
                <a:defRPr/>
              </a:pPr>
              <a:t>2011/3/24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3B619-4118-42F7-8370-0861744446F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1C70E-4E39-4F52-A2F8-E7B9DAD3D3E5}" type="datetime1">
              <a:rPr lang="ja-JP" altLang="en-US"/>
              <a:pPr>
                <a:defRPr/>
              </a:pPr>
              <a:t>2011/3/24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C2F40-675C-4E61-A08D-F828CE65B84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40" y="4406903"/>
            <a:ext cx="84201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40" y="2906713"/>
            <a:ext cx="842010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18A37-EF11-45F9-A939-1C600D29BC79}" type="datetime1">
              <a:rPr lang="ja-JP" altLang="en-US"/>
              <a:pPr>
                <a:defRPr/>
              </a:pPr>
              <a:t>2011/3/24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7CFB5F-DB76-480F-9AD6-8367754B962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2" y="1600203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3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3F599-79FF-4DA5-AAC6-600E68D7D8D0}" type="datetime1">
              <a:rPr lang="ja-JP" altLang="en-US"/>
              <a:pPr>
                <a:defRPr/>
              </a:pPr>
              <a:t>2011/3/24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239BA-5517-4F5C-AD01-1CDD09BE720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8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8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D3160-9661-44AA-BD54-37B3875999CC}" type="datetime1">
              <a:rPr lang="ja-JP" altLang="en-US"/>
              <a:pPr>
                <a:defRPr/>
              </a:pPr>
              <a:t>2011/3/24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CFE00-B1A8-4B6F-8465-966FAEB1F2B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C9583-6560-49A3-9B40-77329D510CDD}" type="datetime1">
              <a:rPr lang="ja-JP" altLang="en-US"/>
              <a:pPr>
                <a:defRPr/>
              </a:pPr>
              <a:t>2011/3/24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F35C2-99B7-4AA6-8932-22CA8D1E0DC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88D56-E57F-4027-9F24-7E8B9BC27765}" type="datetime1">
              <a:rPr lang="ja-JP" altLang="en-US"/>
              <a:pPr>
                <a:defRPr/>
              </a:pPr>
              <a:t>2011/3/24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75A9B-2A30-420A-B723-BE72566E75E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3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3" y="273053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3" y="1435103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049895-B5BF-4555-A5BD-2A8FB607D939}" type="datetime1">
              <a:rPr lang="ja-JP" altLang="en-US"/>
              <a:pPr>
                <a:defRPr/>
              </a:pPr>
              <a:t>2011/3/24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A7D6A-DC2E-4993-A99F-35E80378DE6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6FCDAAE1-0423-4E9D-9BDE-7DCA37921218}" type="datetime1">
              <a:rPr lang="ja-JP" altLang="en-US"/>
              <a:pPr>
                <a:defRPr/>
              </a:pPr>
              <a:t>2011/3/24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B9E832A9-BF95-4D09-8A32-5B698BFA39E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B0A2C-FFE7-49D2-B10F-3792CE4B4130}" type="datetime1">
              <a:rPr lang="ja-JP" altLang="en-US"/>
              <a:pPr>
                <a:defRPr/>
              </a:pPr>
              <a:t>2011/3/24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95BF1-4629-4678-822A-848404E261D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92707-3C86-4DAB-91CE-B86BDFD5B822}" type="datetime1">
              <a:rPr lang="ja-JP" altLang="en-US"/>
              <a:pPr>
                <a:defRPr/>
              </a:pPr>
              <a:t>2011/3/24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0D6DD-4AA6-464B-B6BA-ED3A193DAAF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B4332-C3E2-4505-9DBE-C7BDFA051E64}" type="datetime1">
              <a:rPr lang="ja-JP" altLang="en-US"/>
              <a:pPr>
                <a:defRPr/>
              </a:pPr>
              <a:t>2011/3/24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ED8C4-997A-4220-9D06-156BEEC9E11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95301" y="274641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03501-7E0A-4E37-8D15-7332E3F80E54}" type="datetime1">
              <a:rPr lang="ja-JP" altLang="en-US"/>
              <a:pPr>
                <a:defRPr/>
              </a:pPr>
              <a:t>2011/3/24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49B8-145B-4E20-A404-79732817EA7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10" y="4406906"/>
            <a:ext cx="84201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10" y="2906713"/>
            <a:ext cx="84201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3C8E5B9F-1D62-4489-B1B5-741FF0ED0BC2}" type="datetime1">
              <a:rPr lang="ja-JP" altLang="en-US"/>
              <a:pPr>
                <a:defRPr/>
              </a:pPr>
              <a:t>2011/3/24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CE3971CF-F960-4FA6-B2C4-01516F42784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3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3677A4CC-0170-4707-89BD-953176F3E904}" type="datetime1">
              <a:rPr lang="ja-JP" altLang="en-US"/>
              <a:pPr>
                <a:defRPr/>
              </a:pPr>
              <a:t>2011/3/24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C4E4E40A-960B-417A-8C8A-CC4D247CC48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3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3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A1ED98C8-9228-4836-80FD-D4FD6C10E07B}" type="datetime1">
              <a:rPr lang="ja-JP" altLang="en-US"/>
              <a:pPr>
                <a:defRPr/>
              </a:pPr>
              <a:t>2011/3/24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45A4A9EE-BC7E-485D-BD41-1105A8B02F07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17A8E6B3-76D5-4E1E-A143-2245B6086487}" type="datetime1">
              <a:rPr lang="ja-JP" altLang="en-US"/>
              <a:pPr>
                <a:defRPr/>
              </a:pPr>
              <a:t>2011/3/24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D539A5BB-A7C6-4481-A0C8-02914E452C84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0687BE50-7CAE-4500-AE79-299B706A7FD7}" type="datetime1">
              <a:rPr lang="ja-JP" altLang="en-US"/>
              <a:pPr>
                <a:defRPr/>
              </a:pPr>
              <a:t>2011/3/24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A0F6AC07-B918-4408-B8F6-78CD2D18411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4" y="273056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4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AA4F7EBC-4AD4-4020-B5EE-2B2DC1A10B63}" type="datetime1">
              <a:rPr lang="ja-JP" altLang="en-US"/>
              <a:pPr>
                <a:defRPr/>
              </a:pPr>
              <a:t>2011/3/24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3F3B07BB-1275-4D5B-9143-869FC3C5B2F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509F0072-96D8-4537-8AF9-FA0DC6CF87B1}" type="datetime1">
              <a:rPr lang="ja-JP" altLang="en-US"/>
              <a:pPr>
                <a:defRPr/>
              </a:pPr>
              <a:t>2011/3/24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97A5C44E-E1C4-40BF-9759-F70227D8448C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 latinLnBrk="0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fld id="{C84F2756-B845-4857-868C-A02F08199075}" type="datetime1">
              <a:rPr lang="ja-JP" altLang="en-US"/>
              <a:pPr>
                <a:defRPr/>
              </a:pPr>
              <a:t>2011/3/24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 latinLnBrk="0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 latinLnBrk="0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fld id="{79CC5AED-C3AD-40A0-9EDC-7B80294356A4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latinLnBrk="0">
              <a:defRPr sz="1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6A4F2D45-F661-4FA1-B5A6-F5F07FA33AC3}" type="datetime1">
              <a:rPr lang="ja-JP" altLang="en-US"/>
              <a:pPr>
                <a:defRPr/>
              </a:pPr>
              <a:t>2011/3/24</a:t>
            </a:fld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latinLnBrk="0">
              <a:defRPr sz="1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89850" y="661987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latinLnBrk="0">
              <a:defRPr sz="1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5DD89CF4-235A-4929-B3D4-403B138CD18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1" r:id="rId2"/>
    <p:sldLayoutId id="2147483800" r:id="rId3"/>
    <p:sldLayoutId id="2147483799" r:id="rId4"/>
    <p:sldLayoutId id="2147483798" r:id="rId5"/>
    <p:sldLayoutId id="2147483797" r:id="rId6"/>
    <p:sldLayoutId id="2147483796" r:id="rId7"/>
    <p:sldLayoutId id="2147483795" r:id="rId8"/>
    <p:sldLayoutId id="2147483794" r:id="rId9"/>
    <p:sldLayoutId id="2147483793" r:id="rId10"/>
    <p:sldLayoutId id="2147483792" r:id="rId11"/>
    <p:sldLayoutId id="214748379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タイトル 1"/>
          <p:cNvSpPr>
            <a:spLocks noGrp="1"/>
          </p:cNvSpPr>
          <p:nvPr>
            <p:ph type="ctrTitle"/>
          </p:nvPr>
        </p:nvSpPr>
        <p:spPr>
          <a:xfrm>
            <a:off x="415925" y="2349500"/>
            <a:ext cx="9001125" cy="1584325"/>
          </a:xfrm>
        </p:spPr>
        <p:txBody>
          <a:bodyPr/>
          <a:lstStyle/>
          <a:p>
            <a:pPr eaLnBrk="1" hangingPunct="1"/>
            <a:r>
              <a:rPr lang="ja-JP" altLang="ja-JP" smtClean="0">
                <a:latin typeface="굴림" pitchFamily="34" charset="-127"/>
                <a:ea typeface="굴림" pitchFamily="34" charset="-127"/>
              </a:rPr>
              <a:t>지방분권</a:t>
            </a:r>
            <a:r>
              <a:rPr lang="ko-KR" altLang="en-US" smtClean="0">
                <a:latin typeface="굴림" pitchFamily="34" charset="-127"/>
                <a:ea typeface="굴림" pitchFamily="34" charset="-127"/>
              </a:rPr>
              <a:t>의</a:t>
            </a:r>
            <a:r>
              <a:rPr lang="en-US" altLang="ja-JP" smtClean="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mtClean="0">
                <a:latin typeface="굴림" pitchFamily="34" charset="-127"/>
                <a:ea typeface="굴림" pitchFamily="34" charset="-127"/>
              </a:rPr>
              <a:t>과거</a:t>
            </a:r>
            <a:r>
              <a:rPr lang="en-US" altLang="ko-KR" smtClean="0">
                <a:latin typeface="굴림" pitchFamily="34" charset="-127"/>
                <a:ea typeface="굴림" pitchFamily="34" charset="-127"/>
              </a:rPr>
              <a:t>, </a:t>
            </a:r>
            <a:r>
              <a:rPr lang="ko-KR" altLang="en-US" smtClean="0">
                <a:latin typeface="굴림" pitchFamily="34" charset="-127"/>
                <a:ea typeface="굴림" pitchFamily="34" charset="-127"/>
              </a:rPr>
              <a:t>현재와 미래 </a:t>
            </a:r>
            <a:r>
              <a:rPr lang="en-US" altLang="ko-KR" smtClean="0">
                <a:latin typeface="굴림" pitchFamily="34" charset="-127"/>
                <a:ea typeface="굴림" pitchFamily="34" charset="-127"/>
              </a:rPr>
              <a:t/>
            </a:r>
            <a:br>
              <a:rPr lang="en-US" altLang="ko-KR" smtClean="0">
                <a:latin typeface="굴림" pitchFamily="34" charset="-127"/>
                <a:ea typeface="굴림" pitchFamily="34" charset="-127"/>
              </a:rPr>
            </a:br>
            <a:r>
              <a:rPr lang="en-US" altLang="ja-JP" sz="3200" smtClean="0">
                <a:latin typeface="굴림" pitchFamily="34" charset="-127"/>
                <a:ea typeface="굴림" pitchFamily="34" charset="-127"/>
              </a:rPr>
              <a:t>Past, Present and Future of Decentralization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0025" y="5876925"/>
            <a:ext cx="9705975" cy="2444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latinLnBrk="0">
              <a:defRPr/>
            </a:pPr>
            <a:r>
              <a:rPr lang="ja-JP" altLang="en-US" sz="1050" dirty="0">
                <a:solidFill>
                  <a:srgbClr val="000000"/>
                </a:solidFill>
                <a:latin typeface="+mj-ea"/>
                <a:ea typeface="+mj-ea"/>
                <a:cs typeface="Times New Roman" pitchFamily="18" charset="0"/>
              </a:rPr>
              <a:t>　　　　　</a:t>
            </a:r>
            <a:endParaRPr lang="ja-JP" altLang="ja-JP" sz="1050" dirty="0">
              <a:solidFill>
                <a:prstClr val="black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角丸四角形 23"/>
          <p:cNvSpPr/>
          <p:nvPr/>
        </p:nvSpPr>
        <p:spPr>
          <a:xfrm>
            <a:off x="344488" y="3429000"/>
            <a:ext cx="9217025" cy="3168650"/>
          </a:xfrm>
          <a:prstGeom prst="roundRect">
            <a:avLst/>
          </a:prstGeom>
          <a:solidFill>
            <a:srgbClr val="CCFFFF">
              <a:alpha val="45000"/>
            </a:srgbClr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0">
              <a:defRPr/>
            </a:pPr>
            <a:endParaRPr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 flipH="1">
            <a:off x="2576513" y="2420938"/>
            <a:ext cx="8497887" cy="1138237"/>
          </a:xfrm>
          <a:prstGeom prst="rect">
            <a:avLst/>
          </a:prstGeom>
          <a:noFill/>
          <a:ln w="53975" cmpd="thickThin">
            <a:noFill/>
          </a:ln>
        </p:spPr>
        <p:txBody>
          <a:bodyPr>
            <a:spAutoFit/>
          </a:bodyPr>
          <a:lstStyle/>
          <a:p>
            <a:pPr latinLnBrk="0">
              <a:defRPr/>
            </a:pPr>
            <a:r>
              <a:rPr lang="ja-JP" altLang="en-US" sz="1400" dirty="0"/>
              <a:t>     </a:t>
            </a:r>
            <a:endParaRPr lang="en-US" altLang="ja-JP" dirty="0">
              <a:latin typeface="+mn-ea"/>
              <a:ea typeface="+mn-ea"/>
            </a:endParaRPr>
          </a:p>
          <a:p>
            <a:pPr latinLnBrk="0">
              <a:defRPr/>
            </a:pPr>
            <a:r>
              <a:rPr lang="ja-JP" altLang="en-US" dirty="0">
                <a:latin typeface="+mn-ea"/>
                <a:ea typeface="+mn-ea"/>
              </a:rPr>
              <a:t>　</a:t>
            </a:r>
            <a:endParaRPr lang="en-US" altLang="ja-JP" dirty="0">
              <a:latin typeface="+mn-ea"/>
              <a:ea typeface="+mn-ea"/>
            </a:endParaRPr>
          </a:p>
          <a:p>
            <a:pPr latinLnBrk="0">
              <a:defRPr/>
            </a:pPr>
            <a:endParaRPr lang="en-US" altLang="ja-JP" dirty="0">
              <a:latin typeface="+mn-ea"/>
              <a:ea typeface="+mn-ea"/>
            </a:endParaRPr>
          </a:p>
          <a:p>
            <a:pPr latinLnBrk="0">
              <a:defRPr/>
            </a:pPr>
            <a:r>
              <a:rPr lang="ja-JP" altLang="en-US" dirty="0">
                <a:latin typeface="+mn-ea"/>
                <a:ea typeface="+mn-ea"/>
              </a:rPr>
              <a:t>　　　　　</a:t>
            </a:r>
            <a:endParaRPr lang="en-US" altLang="ja-JP" sz="1400" dirty="0"/>
          </a:p>
        </p:txBody>
      </p:sp>
      <p:sp>
        <p:nvSpPr>
          <p:cNvPr id="8" name="角丸四角形 7"/>
          <p:cNvSpPr/>
          <p:nvPr/>
        </p:nvSpPr>
        <p:spPr>
          <a:xfrm>
            <a:off x="415925" y="188913"/>
            <a:ext cx="9074150" cy="792162"/>
          </a:xfrm>
          <a:prstGeom prst="roundRect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0"/>
            <a:r>
              <a:rPr lang="ko-KR" altLang="en-US" sz="24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지방분권의 미래</a:t>
            </a:r>
            <a:endParaRPr lang="ja-JP" altLang="en-US" sz="2400">
              <a:solidFill>
                <a:srgbClr val="000000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r>
              <a:rPr lang="en-US" altLang="ja-JP" sz="20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Future of Decentralization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8588" y="1125538"/>
            <a:ext cx="9648825" cy="5559425"/>
          </a:xfrm>
          <a:prstGeom prst="rect">
            <a:avLst/>
          </a:prstGeom>
          <a:noFill/>
          <a:ln w="38100" cmpd="dbl"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latinLnBrk="0">
              <a:defRPr/>
            </a:pPr>
            <a:endParaRPr lang="en-US" altLang="ja-JP" dirty="0"/>
          </a:p>
          <a:p>
            <a:pPr latinLnBrk="0">
              <a:defRPr/>
            </a:pPr>
            <a:r>
              <a:rPr lang="ja-JP" altLang="en-US" dirty="0"/>
              <a:t>　　　　</a:t>
            </a:r>
            <a:endParaRPr lang="en-US" altLang="ja-JP" sz="2000" dirty="0">
              <a:ea typeface="ＤＦ特太ゴシック体" pitchFamily="1" charset="-128"/>
            </a:endParaRPr>
          </a:p>
          <a:p>
            <a:pPr latinLnBrk="0">
              <a:defRPr/>
            </a:pPr>
            <a:endParaRPr lang="en-US" altLang="ja-JP" sz="2000" u="sng" dirty="0">
              <a:latin typeface="+mn-ea"/>
              <a:ea typeface="+mn-ea"/>
            </a:endParaRPr>
          </a:p>
          <a:p>
            <a:pPr latinLnBrk="0">
              <a:defRPr/>
            </a:pPr>
            <a:r>
              <a:rPr lang="ja-JP" altLang="en-US" sz="2000" dirty="0">
                <a:latin typeface="+mn-ea"/>
                <a:ea typeface="+mn-ea"/>
              </a:rPr>
              <a:t>　　　　　　　　</a:t>
            </a:r>
            <a:endParaRPr lang="en-US" altLang="ja-JP" sz="2000" dirty="0">
              <a:latin typeface="+mj-ea"/>
              <a:ea typeface="+mj-ea"/>
            </a:endParaRPr>
          </a:p>
          <a:p>
            <a:pPr latinLnBrk="0">
              <a:defRPr/>
            </a:pPr>
            <a:endParaRPr lang="en-US" altLang="ja-JP" sz="2000" dirty="0">
              <a:latin typeface="+mj-ea"/>
              <a:ea typeface="+mj-ea"/>
            </a:endParaRPr>
          </a:p>
          <a:p>
            <a:pPr latinLnBrk="0">
              <a:defRPr/>
            </a:pPr>
            <a:r>
              <a:rPr lang="ja-JP" altLang="en-US" sz="2000" dirty="0">
                <a:latin typeface="+mj-ea"/>
                <a:ea typeface="+mj-ea"/>
              </a:rPr>
              <a:t>　　　　　　　　</a:t>
            </a:r>
            <a:endParaRPr lang="en-US" altLang="ja-JP" sz="2000" dirty="0">
              <a:latin typeface="+mj-ea"/>
              <a:ea typeface="+mj-ea"/>
            </a:endParaRPr>
          </a:p>
          <a:p>
            <a:pPr latinLnBrk="0">
              <a:defRPr/>
            </a:pPr>
            <a:endParaRPr lang="en-US" altLang="ja-JP" sz="2000" dirty="0">
              <a:latin typeface="+mj-ea"/>
              <a:ea typeface="+mj-ea"/>
            </a:endParaRPr>
          </a:p>
          <a:p>
            <a:pPr latinLnBrk="0">
              <a:defRPr/>
            </a:pPr>
            <a:endParaRPr lang="en-US" altLang="ja-JP" sz="2000" dirty="0">
              <a:latin typeface="+mj-ea"/>
              <a:ea typeface="+mj-ea"/>
            </a:endParaRPr>
          </a:p>
          <a:p>
            <a:pPr latinLnBrk="0">
              <a:defRPr/>
            </a:pPr>
            <a:endParaRPr lang="en-US" altLang="ja-JP" sz="2000" dirty="0">
              <a:latin typeface="+mn-ea"/>
              <a:ea typeface="+mn-ea"/>
            </a:endParaRPr>
          </a:p>
          <a:p>
            <a:pPr latinLnBrk="0">
              <a:defRPr/>
            </a:pPr>
            <a:r>
              <a:rPr lang="ja-JP" altLang="en-US" sz="2000" dirty="0">
                <a:latin typeface="+mn-ea"/>
                <a:ea typeface="+mn-ea"/>
              </a:rPr>
              <a:t>　　　　　　　　　　　</a:t>
            </a:r>
            <a:endParaRPr lang="en-US" altLang="ja-JP" sz="2000" dirty="0">
              <a:latin typeface="+mn-ea"/>
              <a:ea typeface="+mn-ea"/>
            </a:endParaRPr>
          </a:p>
          <a:p>
            <a:pPr latinLnBrk="0">
              <a:defRPr/>
            </a:pPr>
            <a:endParaRPr lang="en-US" altLang="ja-JP" sz="2000" u="sng" dirty="0">
              <a:latin typeface="+mn-ea"/>
              <a:ea typeface="+mn-ea"/>
            </a:endParaRPr>
          </a:p>
          <a:p>
            <a:pPr latinLnBrk="0">
              <a:defRPr/>
            </a:pPr>
            <a:endParaRPr lang="en-US" altLang="ja-JP" sz="1600" u="sng" dirty="0">
              <a:latin typeface="ＭＳ ゴシック" pitchFamily="49" charset="-128"/>
              <a:ea typeface="ＭＳ ゴシック" pitchFamily="49" charset="-128"/>
            </a:endParaRPr>
          </a:p>
          <a:p>
            <a:pPr latinLnBrk="0">
              <a:defRPr/>
            </a:pPr>
            <a:endParaRPr lang="en-US" altLang="ja-JP" sz="1600" u="sng" dirty="0">
              <a:latin typeface="ＭＳ ゴシック" pitchFamily="49" charset="-128"/>
              <a:ea typeface="ＭＳ ゴシック" pitchFamily="49" charset="-128"/>
            </a:endParaRPr>
          </a:p>
          <a:p>
            <a:pPr latinLnBrk="0">
              <a:defRPr/>
            </a:pPr>
            <a:endParaRPr lang="en-US" altLang="ja-JP" sz="1600" u="sng" dirty="0">
              <a:latin typeface="ＭＳ ゴシック" pitchFamily="49" charset="-128"/>
              <a:ea typeface="ＭＳ ゴシック" pitchFamily="49" charset="-128"/>
            </a:endParaRPr>
          </a:p>
          <a:p>
            <a:pPr latinLnBrk="0">
              <a:defRPr/>
            </a:pPr>
            <a:endParaRPr lang="en-US" altLang="ja-JP" sz="1600" u="sng" dirty="0">
              <a:latin typeface="ＭＳ ゴシック" pitchFamily="49" charset="-128"/>
              <a:ea typeface="ＭＳ ゴシック" pitchFamily="49" charset="-128"/>
            </a:endParaRPr>
          </a:p>
          <a:p>
            <a:pPr latinLnBrk="0">
              <a:defRPr/>
            </a:pPr>
            <a:endParaRPr lang="en-US" altLang="ja-JP" sz="1600" u="sng" dirty="0">
              <a:latin typeface="ＭＳ ゴシック" pitchFamily="49" charset="-128"/>
              <a:ea typeface="ＭＳ ゴシック" pitchFamily="49" charset="-128"/>
            </a:endParaRPr>
          </a:p>
          <a:p>
            <a:pPr latinLnBrk="0">
              <a:defRPr/>
            </a:pPr>
            <a:endParaRPr lang="en-US" altLang="ja-JP" sz="2000" dirty="0">
              <a:latin typeface="+mn-ea"/>
              <a:ea typeface="+mn-ea"/>
            </a:endParaRPr>
          </a:p>
          <a:p>
            <a:pPr latinLnBrk="0">
              <a:defRPr/>
            </a:pPr>
            <a:endParaRPr lang="en-US" altLang="ja-JP" sz="2000" dirty="0">
              <a:latin typeface="+mn-ea"/>
              <a:ea typeface="+mn-ea"/>
            </a:endParaRPr>
          </a:p>
          <a:p>
            <a:pPr latinLnBrk="0">
              <a:defRPr/>
            </a:pPr>
            <a:endParaRPr lang="en-US" altLang="ja-JP" sz="2000" dirty="0">
              <a:latin typeface="+mn-ea"/>
              <a:ea typeface="+mn-ea"/>
            </a:endParaRPr>
          </a:p>
        </p:txBody>
      </p:sp>
      <p:sp>
        <p:nvSpPr>
          <p:cNvPr id="47109" name="テキスト ボックス 6"/>
          <p:cNvSpPr txBox="1">
            <a:spLocks noChangeArrowheads="1"/>
          </p:cNvSpPr>
          <p:nvPr/>
        </p:nvSpPr>
        <p:spPr bwMode="auto">
          <a:xfrm>
            <a:off x="704850" y="1557338"/>
            <a:ext cx="8496300" cy="1558925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/>
            <a:r>
              <a:rPr lang="ja-JP" altLang="en-US" sz="1600">
                <a:latin typeface="굴림" pitchFamily="34" charset="-127"/>
                <a:ea typeface="굴림" pitchFamily="34" charset="-127"/>
              </a:rPr>
              <a:t>　　 ○</a:t>
            </a:r>
            <a:r>
              <a:rPr lang="ja-JP" altLang="ko-KR" sz="16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</a:rPr>
              <a:t>인구감소사회</a:t>
            </a:r>
            <a:r>
              <a:rPr lang="en-US" altLang="ja-JP" sz="1600">
                <a:latin typeface="굴림" pitchFamily="34" charset="-127"/>
                <a:ea typeface="굴림" pitchFamily="34" charset="-127"/>
              </a:rPr>
              <a:t>, </a:t>
            </a:r>
            <a:r>
              <a:rPr lang="ja-JP" altLang="en-US" sz="1600">
                <a:latin typeface="굴림" pitchFamily="34" charset="-127"/>
                <a:ea typeface="굴림" pitchFamily="34" charset="-127"/>
              </a:rPr>
              <a:t>초고령사회</a:t>
            </a:r>
            <a:endParaRPr lang="en-US" altLang="ja-JP" sz="1600"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en-US" sz="1600">
                <a:latin typeface="굴림" pitchFamily="34" charset="-127"/>
                <a:ea typeface="굴림" pitchFamily="34" charset="-127"/>
              </a:rPr>
              <a:t>　　 ○</a:t>
            </a:r>
            <a:r>
              <a:rPr lang="ja-JP" altLang="ko-KR" sz="160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600">
                <a:latin typeface="굴림" pitchFamily="34" charset="-127"/>
                <a:ea typeface="굴림" pitchFamily="34" charset="-127"/>
              </a:rPr>
              <a:t>‘무연고 사회</a:t>
            </a:r>
            <a:r>
              <a:rPr lang="en-US" altLang="ko-KR" sz="1600">
                <a:latin typeface="굴림" pitchFamily="34" charset="-127"/>
                <a:ea typeface="굴림" pitchFamily="34" charset="-127"/>
              </a:rPr>
              <a:t>’</a:t>
            </a:r>
            <a:r>
              <a:rPr lang="en-US" altLang="ja-JP" sz="1600">
                <a:latin typeface="굴림" pitchFamily="34" charset="-127"/>
                <a:ea typeface="굴림" pitchFamily="34" charset="-127"/>
              </a:rPr>
              <a:t>(</a:t>
            </a:r>
            <a:r>
              <a:rPr lang="ja-JP" altLang="en-US" sz="1600">
                <a:latin typeface="굴림" pitchFamily="34" charset="-127"/>
                <a:ea typeface="굴림" pitchFamily="34" charset="-127"/>
              </a:rPr>
              <a:t>고령자 </a:t>
            </a:r>
            <a:r>
              <a:rPr lang="ko-KR" altLang="en-US" sz="1600">
                <a:latin typeface="굴림" pitchFamily="34" charset="-127"/>
                <a:ea typeface="굴림" pitchFamily="34" charset="-127"/>
              </a:rPr>
              <a:t>행방불명 </a:t>
            </a:r>
            <a:r>
              <a:rPr lang="ja-JP" altLang="en-US" sz="1600">
                <a:latin typeface="굴림" pitchFamily="34" charset="-127"/>
                <a:ea typeface="굴림" pitchFamily="34" charset="-127"/>
              </a:rPr>
              <a:t>문제</a:t>
            </a:r>
            <a:r>
              <a:rPr lang="en-US" altLang="ja-JP" sz="1600">
                <a:latin typeface="굴림" pitchFamily="34" charset="-127"/>
                <a:ea typeface="굴림" pitchFamily="34" charset="-127"/>
              </a:rPr>
              <a:t>)</a:t>
            </a:r>
          </a:p>
          <a:p>
            <a:pPr latinLnBrk="0"/>
            <a:r>
              <a:rPr lang="ja-JP" altLang="en-US" sz="1600">
                <a:latin typeface="굴림" pitchFamily="34" charset="-127"/>
                <a:ea typeface="굴림" pitchFamily="34" charset="-127"/>
              </a:rPr>
              <a:t>　　 </a:t>
            </a:r>
            <a:r>
              <a:rPr lang="ja-JP" altLang="ko-KR" sz="16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</a:rPr>
              <a:t>　 </a:t>
            </a:r>
            <a:r>
              <a:rPr lang="ja-JP" altLang="en-US" sz="1600" b="1">
                <a:latin typeface="굴림" pitchFamily="34" charset="-127"/>
                <a:ea typeface="굴림" pitchFamily="34" charset="-127"/>
              </a:rPr>
              <a:t>－ 가족・지역</a:t>
            </a:r>
            <a:r>
              <a:rPr lang="ko-KR" altLang="en-US" sz="1600" b="1">
                <a:latin typeface="굴림" pitchFamily="34" charset="-127"/>
                <a:ea typeface="굴림" pitchFamily="34" charset="-127"/>
              </a:rPr>
              <a:t>공동체</a:t>
            </a:r>
            <a:r>
              <a:rPr lang="ja-JP" altLang="en-US" sz="1600" b="1">
                <a:latin typeface="굴림" pitchFamily="34" charset="-127"/>
                <a:ea typeface="굴림" pitchFamily="34" charset="-127"/>
              </a:rPr>
              <a:t>･</a:t>
            </a:r>
            <a:r>
              <a:rPr lang="ko-KR" altLang="en-US" sz="1600" b="1">
                <a:latin typeface="굴림" pitchFamily="34" charset="-127"/>
                <a:ea typeface="굴림" pitchFamily="34" charset="-127"/>
              </a:rPr>
              <a:t>‘회사</a:t>
            </a:r>
            <a:r>
              <a:rPr lang="en-US" altLang="ko-KR" sz="1600" b="1">
                <a:latin typeface="굴림" pitchFamily="34" charset="-127"/>
                <a:ea typeface="굴림" pitchFamily="34" charset="-127"/>
              </a:rPr>
              <a:t>’</a:t>
            </a:r>
            <a:r>
              <a:rPr lang="ko-KR" altLang="en-US" sz="1600" b="1">
                <a:latin typeface="굴림" pitchFamily="34" charset="-127"/>
                <a:ea typeface="굴림" pitchFamily="34" charset="-127"/>
              </a:rPr>
              <a:t>의 </a:t>
            </a:r>
            <a:r>
              <a:rPr lang="ja-JP" altLang="en-US" sz="1600" b="1">
                <a:latin typeface="굴림" pitchFamily="34" charset="-127"/>
                <a:ea typeface="굴림" pitchFamily="34" charset="-127"/>
              </a:rPr>
              <a:t>쇠퇴   </a:t>
            </a:r>
            <a:endParaRPr lang="en-US" altLang="ja-JP" sz="1600" b="1"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en-US" sz="1600" b="1">
                <a:latin typeface="굴림" pitchFamily="34" charset="-127"/>
                <a:ea typeface="굴림" pitchFamily="34" charset="-127"/>
              </a:rPr>
              <a:t>　</a:t>
            </a:r>
            <a:r>
              <a:rPr lang="ja-JP" altLang="ko-KR" sz="1600" b="1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en-US" sz="1600" b="1">
                <a:latin typeface="굴림" pitchFamily="34" charset="-127"/>
                <a:ea typeface="굴림" pitchFamily="34" charset="-127"/>
              </a:rPr>
              <a:t>   </a:t>
            </a:r>
            <a:r>
              <a:rPr lang="ja-JP" altLang="en-US" sz="1600">
                <a:latin typeface="굴림" pitchFamily="34" charset="-127"/>
                <a:ea typeface="굴림" pitchFamily="34" charset="-127"/>
              </a:rPr>
              <a:t>○</a:t>
            </a:r>
            <a:r>
              <a:rPr lang="ja-JP" altLang="ko-KR" sz="16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</a:rPr>
              <a:t>위기적</a:t>
            </a:r>
            <a:r>
              <a:rPr lang="ko-KR" altLang="en-US" sz="1600">
                <a:latin typeface="굴림" pitchFamily="34" charset="-127"/>
                <a:ea typeface="굴림" pitchFamily="34" charset="-127"/>
              </a:rPr>
              <a:t>인 국가</a:t>
            </a:r>
            <a:r>
              <a:rPr lang="ja-JP" altLang="en-US" sz="1600">
                <a:latin typeface="굴림" pitchFamily="34" charset="-127"/>
                <a:ea typeface="굴림" pitchFamily="34" charset="-127"/>
              </a:rPr>
              <a:t>재정</a:t>
            </a:r>
            <a:endParaRPr lang="en-US" altLang="ja-JP" sz="1600"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en-US" sz="1600">
                <a:latin typeface="굴림" pitchFamily="34" charset="-127"/>
                <a:ea typeface="굴림" pitchFamily="34" charset="-127"/>
              </a:rPr>
              <a:t>　　　　　　　　　　　　　　　　　　　　　　　　</a:t>
            </a:r>
            <a:endParaRPr lang="en-US" altLang="ja-JP" sz="1600"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en-US" sz="1600">
                <a:latin typeface="굴림" pitchFamily="34" charset="-127"/>
                <a:ea typeface="굴림" pitchFamily="34" charset="-127"/>
              </a:rPr>
              <a:t>          </a:t>
            </a:r>
            <a:endParaRPr lang="en-US" altLang="ja-JP" sz="1600" b="1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47110" name="テキスト ボックス 11"/>
          <p:cNvSpPr txBox="1">
            <a:spLocks noChangeArrowheads="1"/>
          </p:cNvSpPr>
          <p:nvPr/>
        </p:nvSpPr>
        <p:spPr bwMode="auto">
          <a:xfrm>
            <a:off x="344488" y="3860800"/>
            <a:ext cx="921702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/>
            <a:r>
              <a:rPr lang="ja-JP" altLang="en-US" sz="1600">
                <a:latin typeface="굴림" pitchFamily="34" charset="-127"/>
                <a:ea typeface="굴림" pitchFamily="34" charset="-127"/>
              </a:rPr>
              <a:t>　      ◆</a:t>
            </a:r>
            <a:r>
              <a:rPr lang="ja-JP" altLang="ko-KR" sz="160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600">
                <a:latin typeface="굴림" pitchFamily="34" charset="-127"/>
                <a:ea typeface="굴림" pitchFamily="34" charset="-127"/>
              </a:rPr>
              <a:t>안전망 강화 및 </a:t>
            </a:r>
            <a:r>
              <a:rPr lang="ja-JP" altLang="en-US" sz="1600">
                <a:latin typeface="굴림" pitchFamily="34" charset="-127"/>
                <a:ea typeface="굴림" pitchFamily="34" charset="-127"/>
              </a:rPr>
              <a:t>확충</a:t>
            </a:r>
            <a:endParaRPr lang="en-US" altLang="ja-JP" sz="1600"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en-US" sz="1600">
                <a:latin typeface="굴림" pitchFamily="34" charset="-127"/>
                <a:ea typeface="굴림" pitchFamily="34" charset="-127"/>
              </a:rPr>
              <a:t>　      ◆</a:t>
            </a:r>
            <a:r>
              <a:rPr lang="ja-JP" altLang="ko-KR" sz="160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600">
                <a:latin typeface="굴림" pitchFamily="34" charset="-127"/>
                <a:ea typeface="굴림" pitchFamily="34" charset="-127"/>
              </a:rPr>
              <a:t>국가</a:t>
            </a:r>
            <a:r>
              <a:rPr lang="ja-JP" altLang="en-US" sz="1600">
                <a:latin typeface="굴림" pitchFamily="34" charset="-127"/>
                <a:ea typeface="굴림" pitchFamily="34" charset="-127"/>
              </a:rPr>
              <a:t>・</a:t>
            </a:r>
            <a:r>
              <a:rPr lang="ko-KR" altLang="en-US" sz="1600">
                <a:latin typeface="굴림" pitchFamily="34" charset="-127"/>
                <a:ea typeface="굴림" pitchFamily="34" charset="-127"/>
              </a:rPr>
              <a:t>지방 전체에 걸친 정부의 </a:t>
            </a:r>
            <a:r>
              <a:rPr lang="ja-JP" altLang="en-US" sz="1600">
                <a:latin typeface="굴림" pitchFamily="34" charset="-127"/>
                <a:ea typeface="굴림" pitchFamily="34" charset="-127"/>
              </a:rPr>
              <a:t>재구축</a:t>
            </a:r>
            <a:endParaRPr lang="en-US" altLang="ja-JP" sz="1600"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en-US" sz="1600">
                <a:latin typeface="굴림" pitchFamily="34" charset="-127"/>
                <a:ea typeface="굴림" pitchFamily="34" charset="-127"/>
              </a:rPr>
              <a:t>　　　      ・ </a:t>
            </a:r>
            <a:r>
              <a:rPr lang="ko-KR" altLang="en-US" sz="1600">
                <a:latin typeface="굴림" pitchFamily="34" charset="-127"/>
                <a:ea typeface="굴림" pitchFamily="34" charset="-127"/>
              </a:rPr>
              <a:t>국가의 역할을 순화 및 강화</a:t>
            </a:r>
            <a:endParaRPr lang="en-US" altLang="ja-JP" sz="1600"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en-US" sz="1600">
                <a:latin typeface="굴림" pitchFamily="34" charset="-127"/>
                <a:ea typeface="굴림" pitchFamily="34" charset="-127"/>
              </a:rPr>
              <a:t>　　　      ・ </a:t>
            </a:r>
            <a:r>
              <a:rPr lang="ko-KR" altLang="en-US" sz="1600">
                <a:latin typeface="굴림" pitchFamily="34" charset="-127"/>
                <a:ea typeface="굴림" pitchFamily="34" charset="-127"/>
              </a:rPr>
              <a:t>국가</a:t>
            </a:r>
            <a:r>
              <a:rPr lang="en-US" altLang="ko-KR" sz="1600">
                <a:latin typeface="굴림" pitchFamily="34" charset="-127"/>
                <a:ea typeface="굴림" pitchFamily="34" charset="-127"/>
              </a:rPr>
              <a:t>-</a:t>
            </a:r>
            <a:r>
              <a:rPr lang="ko-KR" altLang="en-US" sz="1600">
                <a:latin typeface="굴림" pitchFamily="34" charset="-127"/>
                <a:ea typeface="굴림" pitchFamily="34" charset="-127"/>
              </a:rPr>
              <a:t>지방 관계의 </a:t>
            </a:r>
            <a:r>
              <a:rPr lang="ja-JP" altLang="en-US" sz="1600">
                <a:latin typeface="굴림" pitchFamily="34" charset="-127"/>
                <a:ea typeface="굴림" pitchFamily="34" charset="-127"/>
              </a:rPr>
              <a:t>재구축 － 사전규제</a:t>
            </a:r>
            <a:r>
              <a:rPr lang="ko-KR" altLang="en-US" sz="1600">
                <a:latin typeface="굴림" pitchFamily="34" charset="-127"/>
                <a:ea typeface="굴림" pitchFamily="34" charset="-127"/>
              </a:rPr>
              <a:t>에서 </a:t>
            </a:r>
            <a:r>
              <a:rPr lang="ja-JP" altLang="en-US" sz="1600">
                <a:latin typeface="굴림" pitchFamily="34" charset="-127"/>
                <a:ea typeface="굴림" pitchFamily="34" charset="-127"/>
              </a:rPr>
              <a:t>사후시정</a:t>
            </a:r>
            <a:r>
              <a:rPr lang="ko-KR" altLang="en-US" sz="1600">
                <a:latin typeface="굴림" pitchFamily="34" charset="-127"/>
                <a:ea typeface="굴림" pitchFamily="34" charset="-127"/>
              </a:rPr>
              <a:t>으로</a:t>
            </a:r>
            <a:endParaRPr lang="en-US" altLang="ja-JP" sz="1600"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en-US" sz="1600">
                <a:latin typeface="굴림" pitchFamily="34" charset="-127"/>
                <a:ea typeface="굴림" pitchFamily="34" charset="-127"/>
              </a:rPr>
              <a:t>　　　      ・ 이중</a:t>
            </a:r>
            <a:r>
              <a:rPr lang="ja-JP" altLang="ko-KR" sz="160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600">
                <a:latin typeface="굴림" pitchFamily="34" charset="-127"/>
                <a:ea typeface="굴림" pitchFamily="34" charset="-127"/>
              </a:rPr>
              <a:t>행정 </a:t>
            </a:r>
            <a:r>
              <a:rPr lang="ja-JP" altLang="en-US" sz="1600">
                <a:latin typeface="굴림" pitchFamily="34" charset="-127"/>
                <a:ea typeface="굴림" pitchFamily="34" charset="-127"/>
              </a:rPr>
              <a:t>배제</a:t>
            </a:r>
            <a:r>
              <a:rPr lang="ja-JP" altLang="ko-KR" sz="160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600">
                <a:latin typeface="굴림" pitchFamily="34" charset="-127"/>
                <a:ea typeface="굴림" pitchFamily="34" charset="-127"/>
              </a:rPr>
              <a:t>및 </a:t>
            </a:r>
            <a:r>
              <a:rPr lang="ja-JP" altLang="en-US" sz="1600">
                <a:latin typeface="굴림" pitchFamily="34" charset="-127"/>
                <a:ea typeface="굴림" pitchFamily="34" charset="-127"/>
              </a:rPr>
              <a:t>절충</a:t>
            </a:r>
            <a:r>
              <a:rPr lang="ko-KR" altLang="en-US" sz="1600">
                <a:latin typeface="굴림" pitchFamily="34" charset="-127"/>
                <a:ea typeface="굴림" pitchFamily="34" charset="-127"/>
              </a:rPr>
              <a:t>비용 절감</a:t>
            </a:r>
            <a:endParaRPr lang="en-US" altLang="ja-JP" sz="1600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47111" name="テキスト ボックス 12"/>
          <p:cNvSpPr txBox="1">
            <a:spLocks noChangeArrowheads="1"/>
          </p:cNvSpPr>
          <p:nvPr/>
        </p:nvSpPr>
        <p:spPr bwMode="auto">
          <a:xfrm>
            <a:off x="0" y="3500438"/>
            <a:ext cx="9648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/>
            <a:r>
              <a:rPr lang="ja-JP" altLang="en-US" sz="2000">
                <a:latin typeface="굴림" pitchFamily="34" charset="-127"/>
                <a:ea typeface="굴림" pitchFamily="34" charset="-127"/>
                <a:cs typeface="ＤＦ特太ゴシック体"/>
              </a:rPr>
              <a:t>　　</a:t>
            </a:r>
            <a:r>
              <a:rPr lang="ja-JP" altLang="en-US">
                <a:latin typeface="굴림" pitchFamily="34" charset="-127"/>
                <a:ea typeface="굴림" pitchFamily="34" charset="-127"/>
                <a:cs typeface="ＤＦ特太ゴシック体"/>
              </a:rPr>
              <a:t>  ●  </a:t>
            </a:r>
            <a:r>
              <a:rPr lang="ko-KR" altLang="en-US" u="sng">
                <a:latin typeface="굴림" pitchFamily="34" charset="-127"/>
                <a:ea typeface="굴림" pitchFamily="34" charset="-127"/>
                <a:cs typeface="ＤＦ特太ゴシック体"/>
              </a:rPr>
              <a:t>정부의 바람직한 역할</a:t>
            </a:r>
            <a:endParaRPr lang="ja-JP" altLang="en-US">
              <a:latin typeface="굴림" pitchFamily="34" charset="-127"/>
              <a:ea typeface="굴림" pitchFamily="34" charset="-127"/>
              <a:cs typeface="ＤＦ特太ゴシック体"/>
            </a:endParaRPr>
          </a:p>
        </p:txBody>
      </p:sp>
      <p:sp>
        <p:nvSpPr>
          <p:cNvPr id="47112" name="テキスト ボックス 15"/>
          <p:cNvSpPr txBox="1">
            <a:spLocks noChangeArrowheads="1"/>
          </p:cNvSpPr>
          <p:nvPr/>
        </p:nvSpPr>
        <p:spPr bwMode="auto">
          <a:xfrm>
            <a:off x="257175" y="1196975"/>
            <a:ext cx="9648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/>
            <a:r>
              <a:rPr lang="ja-JP" altLang="en-US" sz="2000">
                <a:latin typeface="굴림" pitchFamily="34" charset="-127"/>
                <a:ea typeface="굴림" pitchFamily="34" charset="-127"/>
                <a:cs typeface="ＤＦ特太ゴシック体"/>
              </a:rPr>
              <a:t>     </a:t>
            </a:r>
            <a:r>
              <a:rPr lang="ja-JP" altLang="en-US">
                <a:latin typeface="굴림" pitchFamily="34" charset="-127"/>
                <a:ea typeface="굴림" pitchFamily="34" charset="-127"/>
                <a:cs typeface="ＤＦ特太ゴシック体"/>
              </a:rPr>
              <a:t>●  </a:t>
            </a:r>
            <a:r>
              <a:rPr lang="ko-KR" altLang="en-US" u="sng">
                <a:latin typeface="굴림" pitchFamily="34" charset="-127"/>
                <a:ea typeface="굴림" pitchFamily="34" charset="-127"/>
                <a:cs typeface="ＤＦ特太ゴシック体"/>
              </a:rPr>
              <a:t>일본 </a:t>
            </a:r>
            <a:r>
              <a:rPr lang="ja-JP" altLang="en-US" u="sng">
                <a:latin typeface="굴림" pitchFamily="34" charset="-127"/>
                <a:ea typeface="굴림" pitchFamily="34" charset="-127"/>
                <a:cs typeface="ＤＦ特太ゴシック体"/>
              </a:rPr>
              <a:t>사회</a:t>
            </a:r>
            <a:r>
              <a:rPr lang="ko-KR" altLang="en-US" u="sng">
                <a:latin typeface="굴림" pitchFamily="34" charset="-127"/>
                <a:ea typeface="굴림" pitchFamily="34" charset="-127"/>
                <a:cs typeface="ＤＦ特太ゴシック体"/>
              </a:rPr>
              <a:t>의 변화</a:t>
            </a:r>
            <a:r>
              <a:rPr lang="ja-JP" altLang="en-US">
                <a:latin typeface="굴림" pitchFamily="34" charset="-127"/>
                <a:ea typeface="굴림" pitchFamily="34" charset="-127"/>
                <a:cs typeface="ＤＦ特太ゴシック体"/>
              </a:rPr>
              <a:t>　</a:t>
            </a:r>
          </a:p>
        </p:txBody>
      </p:sp>
      <p:sp>
        <p:nvSpPr>
          <p:cNvPr id="17" name="雲 16"/>
          <p:cNvSpPr/>
          <p:nvPr/>
        </p:nvSpPr>
        <p:spPr>
          <a:xfrm>
            <a:off x="6392863" y="1773238"/>
            <a:ext cx="3024187" cy="1079500"/>
          </a:xfrm>
          <a:prstGeom prst="cloud">
            <a:avLst/>
          </a:prstGeom>
          <a:solidFill>
            <a:srgbClr val="002060">
              <a:alpha val="80000"/>
            </a:srgbClr>
          </a:solidFill>
          <a:ln w="38100" cmpd="thinThick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0">
              <a:defRPr/>
            </a:pPr>
            <a:endParaRPr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465888" y="1970088"/>
            <a:ext cx="3240087" cy="685800"/>
          </a:xfrm>
          <a:prstGeom prst="rect">
            <a:avLst/>
          </a:prstGeom>
          <a:noFill/>
          <a:ln w="38100" cmpd="thinThick">
            <a:noFill/>
          </a:ln>
        </p:spPr>
        <p:txBody>
          <a:bodyPr>
            <a:spAutoFit/>
          </a:bodyPr>
          <a:lstStyle/>
          <a:p>
            <a:pPr latinLnBrk="0"/>
            <a:r>
              <a:rPr lang="ja-JP" altLang="en-US" sz="1500" b="1">
                <a:latin typeface="굴림" pitchFamily="34" charset="-127"/>
                <a:ea typeface="굴림" pitchFamily="34" charset="-127"/>
              </a:rPr>
              <a:t>    </a:t>
            </a:r>
            <a:r>
              <a:rPr lang="ja-JP" altLang="en-US" sz="1200" b="1">
                <a:solidFill>
                  <a:schemeClr val="bg1"/>
                </a:solidFill>
                <a:latin typeface="굴림" pitchFamily="34" charset="-127"/>
                <a:ea typeface="굴림" pitchFamily="34" charset="-127"/>
              </a:rPr>
              <a:t>대</a:t>
            </a:r>
            <a:r>
              <a:rPr lang="ko-KR" altLang="en-US" sz="1200" b="1">
                <a:solidFill>
                  <a:schemeClr val="bg1"/>
                </a:solidFill>
                <a:latin typeface="굴림" pitchFamily="34" charset="-127"/>
                <a:ea typeface="굴림" pitchFamily="34" charset="-127"/>
              </a:rPr>
              <a:t>도시로의 </a:t>
            </a:r>
            <a:r>
              <a:rPr lang="ja-JP" altLang="en-US" sz="1200" b="1">
                <a:solidFill>
                  <a:schemeClr val="bg1"/>
                </a:solidFill>
                <a:latin typeface="굴림" pitchFamily="34" charset="-127"/>
                <a:ea typeface="굴림" pitchFamily="34" charset="-127"/>
              </a:rPr>
              <a:t>인구집</a:t>
            </a:r>
            <a:r>
              <a:rPr lang="ko-KR" altLang="en-US" sz="1200" b="1">
                <a:solidFill>
                  <a:schemeClr val="bg1"/>
                </a:solidFill>
                <a:latin typeface="굴림" pitchFamily="34" charset="-127"/>
                <a:ea typeface="굴림" pitchFamily="34" charset="-127"/>
              </a:rPr>
              <a:t>중과 지방의 </a:t>
            </a:r>
            <a:r>
              <a:rPr lang="ja-JP" altLang="en-US" sz="1200" b="1">
                <a:solidFill>
                  <a:schemeClr val="bg1"/>
                </a:solidFill>
                <a:latin typeface="굴림" pitchFamily="34" charset="-127"/>
                <a:ea typeface="굴림" pitchFamily="34" charset="-127"/>
              </a:rPr>
              <a:t>피폐              </a:t>
            </a:r>
            <a:endParaRPr lang="en-US" altLang="ja-JP" sz="1200" b="1">
              <a:solidFill>
                <a:schemeClr val="bg1"/>
              </a:solidFill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en-US" altLang="ja-JP" sz="1200" b="1">
                <a:solidFill>
                  <a:schemeClr val="bg1"/>
                </a:solidFill>
                <a:latin typeface="굴림" pitchFamily="34" charset="-127"/>
                <a:ea typeface="굴림" pitchFamily="34" charset="-127"/>
              </a:rPr>
              <a:t>(</a:t>
            </a:r>
            <a:r>
              <a:rPr lang="ja-JP" altLang="en-US" sz="1200" b="1">
                <a:solidFill>
                  <a:schemeClr val="bg1"/>
                </a:solidFill>
                <a:latin typeface="굴림" pitchFamily="34" charset="-127"/>
                <a:ea typeface="굴림" pitchFamily="34" charset="-127"/>
              </a:rPr>
              <a:t>한계집락</a:t>
            </a:r>
            <a:r>
              <a:rPr lang="en-US" altLang="ko-KR" sz="1200" b="1">
                <a:solidFill>
                  <a:schemeClr val="bg1"/>
                </a:solidFill>
                <a:latin typeface="굴림" pitchFamily="34" charset="-127"/>
                <a:ea typeface="굴림" pitchFamily="34" charset="-127"/>
              </a:rPr>
              <a:t>(</a:t>
            </a:r>
            <a:r>
              <a:rPr lang="ko-KR" altLang="en-US" sz="1200" b="1">
                <a:solidFill>
                  <a:schemeClr val="bg1"/>
                </a:solidFill>
                <a:latin typeface="굴림" pitchFamily="34" charset="-127"/>
                <a:ea typeface="굴림" pitchFamily="34" charset="-127"/>
              </a:rPr>
              <a:t>주민의 절반 이상이 </a:t>
            </a:r>
            <a:r>
              <a:rPr lang="en-US" altLang="ko-KR" sz="1200" b="1">
                <a:solidFill>
                  <a:schemeClr val="bg1"/>
                </a:solidFill>
                <a:latin typeface="굴림" pitchFamily="34" charset="-127"/>
                <a:ea typeface="굴림" pitchFamily="34" charset="-127"/>
              </a:rPr>
              <a:t>65</a:t>
            </a:r>
            <a:r>
              <a:rPr lang="ko-KR" altLang="en-US" sz="1200" b="1">
                <a:solidFill>
                  <a:schemeClr val="bg1"/>
                </a:solidFill>
                <a:latin typeface="굴림" pitchFamily="34" charset="-127"/>
                <a:ea typeface="굴림" pitchFamily="34" charset="-127"/>
              </a:rPr>
              <a:t>세 이상</a:t>
            </a:r>
            <a:r>
              <a:rPr lang="en-US" altLang="ko-KR" sz="1200" b="1">
                <a:solidFill>
                  <a:schemeClr val="bg1"/>
                </a:solidFill>
                <a:latin typeface="굴림" pitchFamily="34" charset="-127"/>
                <a:ea typeface="굴림" pitchFamily="34" charset="-127"/>
              </a:rPr>
              <a:t>),</a:t>
            </a:r>
            <a:r>
              <a:rPr lang="en-US" altLang="ja-JP" sz="1200" b="1">
                <a:solidFill>
                  <a:schemeClr val="bg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200" b="1">
                <a:solidFill>
                  <a:schemeClr val="bg1"/>
                </a:solidFill>
                <a:latin typeface="굴림" pitchFamily="34" charset="-127"/>
                <a:ea typeface="굴림" pitchFamily="34" charset="-127"/>
              </a:rPr>
              <a:t>쇠퇴한 상점가</a:t>
            </a:r>
            <a:r>
              <a:rPr lang="en-US" altLang="ja-JP" sz="1200" b="1">
                <a:solidFill>
                  <a:schemeClr val="bg1"/>
                </a:solidFill>
                <a:latin typeface="굴림" pitchFamily="34" charset="-127"/>
                <a:ea typeface="굴림" pitchFamily="34" charset="-127"/>
              </a:rPr>
              <a:t>)</a:t>
            </a:r>
          </a:p>
        </p:txBody>
      </p:sp>
      <p:sp>
        <p:nvSpPr>
          <p:cNvPr id="47115" name="テキスト ボックス 17"/>
          <p:cNvSpPr txBox="1">
            <a:spLocks noChangeArrowheads="1"/>
          </p:cNvSpPr>
          <p:nvPr/>
        </p:nvSpPr>
        <p:spPr bwMode="auto">
          <a:xfrm>
            <a:off x="0" y="5300663"/>
            <a:ext cx="9648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/>
            <a:r>
              <a:rPr lang="ja-JP" altLang="en-US">
                <a:latin typeface="굴림" pitchFamily="34" charset="-127"/>
                <a:ea typeface="굴림" pitchFamily="34" charset="-127"/>
                <a:cs typeface="ＤＦ特太ゴシック体"/>
              </a:rPr>
              <a:t>          ●  </a:t>
            </a:r>
            <a:r>
              <a:rPr lang="ko-KR" altLang="en-US">
                <a:latin typeface="굴림" pitchFamily="34" charset="-127"/>
                <a:ea typeface="굴림" pitchFamily="34" charset="-127"/>
                <a:cs typeface="ＤＦ特太ゴシック体"/>
              </a:rPr>
              <a:t>지방</a:t>
            </a:r>
            <a:r>
              <a:rPr lang="ko-KR" altLang="en-US" u="sng">
                <a:latin typeface="굴림" pitchFamily="34" charset="-127"/>
                <a:ea typeface="굴림" pitchFamily="34" charset="-127"/>
                <a:cs typeface="ＤＦ特太ゴシック体"/>
              </a:rPr>
              <a:t>자치단체의 바람직한 역할</a:t>
            </a:r>
            <a:endParaRPr lang="ja-JP" altLang="en-US">
              <a:latin typeface="굴림" pitchFamily="34" charset="-127"/>
              <a:ea typeface="굴림" pitchFamily="34" charset="-127"/>
              <a:cs typeface="ＤＦ特太ゴシック体"/>
            </a:endParaRPr>
          </a:p>
        </p:txBody>
      </p:sp>
      <p:sp>
        <p:nvSpPr>
          <p:cNvPr id="47116" name="テキスト ボックス 18"/>
          <p:cNvSpPr txBox="1">
            <a:spLocks noChangeArrowheads="1"/>
          </p:cNvSpPr>
          <p:nvPr/>
        </p:nvSpPr>
        <p:spPr bwMode="auto">
          <a:xfrm>
            <a:off x="344488" y="5589588"/>
            <a:ext cx="9217025" cy="8255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/>
            <a:r>
              <a:rPr lang="ja-JP" altLang="en-US" sz="1600">
                <a:latin typeface="굴림" pitchFamily="34" charset="-127"/>
                <a:ea typeface="굴림" pitchFamily="34" charset="-127"/>
              </a:rPr>
              <a:t>　　　◆</a:t>
            </a:r>
            <a:r>
              <a:rPr lang="ja-JP" altLang="ko-KR" sz="160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600">
                <a:latin typeface="굴림" pitchFamily="34" charset="-127"/>
                <a:ea typeface="굴림" pitchFamily="34" charset="-127"/>
              </a:rPr>
              <a:t>주민의 </a:t>
            </a:r>
            <a:r>
              <a:rPr lang="ja-JP" altLang="en-US" sz="1600">
                <a:latin typeface="굴림" pitchFamily="34" charset="-127"/>
                <a:ea typeface="굴림" pitchFamily="34" charset="-127"/>
              </a:rPr>
              <a:t>의향</a:t>
            </a:r>
            <a:r>
              <a:rPr lang="ko-KR" altLang="en-US" sz="1600">
                <a:latin typeface="굴림" pitchFamily="34" charset="-127"/>
                <a:ea typeface="굴림" pitchFamily="34" charset="-127"/>
              </a:rPr>
              <a:t>을 반영</a:t>
            </a:r>
            <a:r>
              <a:rPr lang="en-US" altLang="ja-JP" sz="1600">
                <a:latin typeface="굴림" pitchFamily="34" charset="-127"/>
                <a:ea typeface="굴림" pitchFamily="34" charset="-127"/>
              </a:rPr>
              <a:t>(</a:t>
            </a:r>
            <a:r>
              <a:rPr lang="ko-KR" altLang="en-US" sz="1600">
                <a:latin typeface="굴림" pitchFamily="34" charset="-127"/>
                <a:ea typeface="굴림" pitchFamily="34" charset="-127"/>
              </a:rPr>
              <a:t>바람직한 의회</a:t>
            </a:r>
            <a:r>
              <a:rPr lang="ja-JP" altLang="en-US" sz="1600">
                <a:latin typeface="굴림" pitchFamily="34" charset="-127"/>
                <a:ea typeface="굴림" pitchFamily="34" charset="-127"/>
              </a:rPr>
              <a:t>･</a:t>
            </a:r>
            <a:r>
              <a:rPr lang="ko-KR" altLang="en-US" sz="1600">
                <a:latin typeface="굴림" pitchFamily="34" charset="-127"/>
                <a:ea typeface="굴림" pitchFamily="34" charset="-127"/>
              </a:rPr>
              <a:t>의원의 모습과 역할</a:t>
            </a:r>
            <a:r>
              <a:rPr lang="en-US" altLang="ja-JP" sz="1600">
                <a:latin typeface="굴림" pitchFamily="34" charset="-127"/>
                <a:ea typeface="굴림" pitchFamily="34" charset="-127"/>
              </a:rPr>
              <a:t>, </a:t>
            </a:r>
            <a:r>
              <a:rPr lang="ko-KR" altLang="en-US" sz="1600">
                <a:latin typeface="굴림" pitchFamily="34" charset="-127"/>
                <a:ea typeface="굴림" pitchFamily="34" charset="-127"/>
              </a:rPr>
              <a:t>주민</a:t>
            </a:r>
            <a:r>
              <a:rPr lang="ja-JP" altLang="en-US" sz="1600">
                <a:latin typeface="굴림" pitchFamily="34" charset="-127"/>
                <a:ea typeface="굴림" pitchFamily="34" charset="-127"/>
              </a:rPr>
              <a:t>투표</a:t>
            </a:r>
            <a:r>
              <a:rPr lang="en-US" altLang="ja-JP" sz="1600">
                <a:latin typeface="굴림" pitchFamily="34" charset="-127"/>
                <a:ea typeface="굴림" pitchFamily="34" charset="-127"/>
              </a:rPr>
              <a:t>)</a:t>
            </a:r>
          </a:p>
          <a:p>
            <a:pPr latinLnBrk="0"/>
            <a:r>
              <a:rPr lang="ja-JP" altLang="en-US" sz="1600">
                <a:latin typeface="굴림" pitchFamily="34" charset="-127"/>
                <a:ea typeface="굴림" pitchFamily="34" charset="-127"/>
              </a:rPr>
              <a:t>　　　◆</a:t>
            </a:r>
            <a:r>
              <a:rPr lang="ja-JP" altLang="ko-KR" sz="160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600">
                <a:latin typeface="굴림" pitchFamily="34" charset="-127"/>
                <a:ea typeface="굴림" pitchFamily="34" charset="-127"/>
              </a:rPr>
              <a:t>기초자치단체</a:t>
            </a:r>
            <a:r>
              <a:rPr lang="en-US" altLang="ja-JP" sz="1600">
                <a:latin typeface="굴림" pitchFamily="34" charset="-127"/>
                <a:ea typeface="굴림" pitchFamily="34" charset="-127"/>
              </a:rPr>
              <a:t>(</a:t>
            </a:r>
            <a:r>
              <a:rPr lang="ko-KR" altLang="en-US" sz="1600">
                <a:latin typeface="굴림" pitchFamily="34" charset="-127"/>
                <a:ea typeface="굴림" pitchFamily="34" charset="-127"/>
              </a:rPr>
              <a:t>시정촌에서의 역내 분권</a:t>
            </a:r>
            <a:r>
              <a:rPr lang="en-US" altLang="ja-JP" sz="1600">
                <a:latin typeface="굴림" pitchFamily="34" charset="-127"/>
                <a:ea typeface="굴림" pitchFamily="34" charset="-127"/>
              </a:rPr>
              <a:t>(</a:t>
            </a:r>
            <a:r>
              <a:rPr lang="ko-KR" altLang="en-US" sz="1600">
                <a:latin typeface="굴림" pitchFamily="34" charset="-127"/>
                <a:ea typeface="굴림" pitchFamily="34" charset="-127"/>
              </a:rPr>
              <a:t>일정한 조직과 제도를 갖춘 </a:t>
            </a:r>
            <a:r>
              <a:rPr lang="en-US" altLang="ko-KR" sz="1600">
                <a:latin typeface="굴림" pitchFamily="34" charset="-127"/>
                <a:ea typeface="굴림" pitchFamily="34" charset="-127"/>
              </a:rPr>
              <a:t>‘</a:t>
            </a:r>
            <a:r>
              <a:rPr lang="ko-KR" altLang="en-US" sz="1600">
                <a:latin typeface="굴림" pitchFamily="34" charset="-127"/>
                <a:ea typeface="굴림" pitchFamily="34" charset="-127"/>
              </a:rPr>
              <a:t>자치구</a:t>
            </a:r>
            <a:r>
              <a:rPr lang="en-US" altLang="ko-KR" sz="1600">
                <a:latin typeface="굴림" pitchFamily="34" charset="-127"/>
                <a:ea typeface="굴림" pitchFamily="34" charset="-127"/>
              </a:rPr>
              <a:t>’</a:t>
            </a:r>
            <a:r>
              <a:rPr lang="en-US" altLang="ja-JP" sz="1600">
                <a:latin typeface="굴림" pitchFamily="34" charset="-127"/>
                <a:ea typeface="굴림" pitchFamily="34" charset="-127"/>
              </a:rPr>
              <a:t>)</a:t>
            </a:r>
            <a:r>
              <a:rPr lang="ja-JP" altLang="en-US" sz="1600">
                <a:latin typeface="굴림" pitchFamily="34" charset="-127"/>
                <a:ea typeface="굴림" pitchFamily="34" charset="-127"/>
              </a:rPr>
              <a:t>　</a:t>
            </a:r>
            <a:endParaRPr lang="en-US" altLang="ja-JP" sz="1600"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en-US" sz="1600">
                <a:latin typeface="굴림" pitchFamily="34" charset="-127"/>
                <a:ea typeface="굴림" pitchFamily="34" charset="-127"/>
              </a:rPr>
              <a:t>　　　◆</a:t>
            </a:r>
            <a:r>
              <a:rPr lang="ja-JP" altLang="ko-KR" sz="160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600">
                <a:latin typeface="굴림" pitchFamily="34" charset="-127"/>
                <a:ea typeface="굴림" pitchFamily="34" charset="-127"/>
              </a:rPr>
              <a:t>대도시제도의 </a:t>
            </a:r>
            <a:r>
              <a:rPr lang="ja-JP" altLang="en-US" sz="1600">
                <a:latin typeface="굴림" pitchFamily="34" charset="-127"/>
                <a:ea typeface="굴림" pitchFamily="34" charset="-127"/>
              </a:rPr>
              <a:t>재구축</a:t>
            </a:r>
            <a:r>
              <a:rPr lang="en-US" altLang="ja-JP" sz="1600">
                <a:latin typeface="굴림" pitchFamily="34" charset="-127"/>
                <a:ea typeface="굴림" pitchFamily="34" charset="-127"/>
              </a:rPr>
              <a:t>(</a:t>
            </a:r>
            <a:r>
              <a:rPr lang="ko-KR" altLang="en-US" sz="1600">
                <a:latin typeface="굴림" pitchFamily="34" charset="-127"/>
                <a:ea typeface="굴림" pitchFamily="34" charset="-127"/>
              </a:rPr>
              <a:t>도쿄도 구</a:t>
            </a:r>
            <a:r>
              <a:rPr lang="en-US" altLang="ko-KR" sz="1600">
                <a:latin typeface="굴림" pitchFamily="34" charset="-127"/>
                <a:ea typeface="굴림" pitchFamily="34" charset="-127"/>
              </a:rPr>
              <a:t>(</a:t>
            </a:r>
            <a:r>
              <a:rPr lang="ja-JP" altLang="en-US" sz="1600">
                <a:latin typeface="굴림" pitchFamily="34" charset="-127"/>
                <a:ea typeface="굴림" pitchFamily="34" charset="-127"/>
              </a:rPr>
              <a:t>區</a:t>
            </a:r>
            <a:r>
              <a:rPr lang="en-US" altLang="ja-JP" sz="1600">
                <a:latin typeface="굴림" pitchFamily="34" charset="-127"/>
                <a:ea typeface="굴림" pitchFamily="34" charset="-127"/>
              </a:rPr>
              <a:t>)</a:t>
            </a:r>
            <a:r>
              <a:rPr lang="ko-KR" altLang="en-US" sz="1600">
                <a:latin typeface="굴림" pitchFamily="34" charset="-127"/>
                <a:ea typeface="굴림" pitchFamily="34" charset="-127"/>
              </a:rPr>
              <a:t>제도</a:t>
            </a:r>
            <a:r>
              <a:rPr lang="en-US" altLang="ja-JP" sz="1600">
                <a:latin typeface="굴림" pitchFamily="34" charset="-127"/>
                <a:ea typeface="굴림" pitchFamily="34" charset="-127"/>
              </a:rPr>
              <a:t>, </a:t>
            </a:r>
            <a:r>
              <a:rPr lang="ko-KR" altLang="en-US" sz="1600">
                <a:latin typeface="굴림" pitchFamily="34" charset="-127"/>
                <a:ea typeface="굴림" pitchFamily="34" charset="-127"/>
              </a:rPr>
              <a:t>지정도시제도</a:t>
            </a:r>
            <a:r>
              <a:rPr lang="en-US" altLang="ja-JP" sz="1600">
                <a:latin typeface="굴림" pitchFamily="34" charset="-127"/>
                <a:ea typeface="굴림" pitchFamily="34" charset="-127"/>
              </a:rPr>
              <a:t>(19</a:t>
            </a:r>
            <a:r>
              <a:rPr lang="ko-KR" altLang="en-US" sz="1600">
                <a:latin typeface="굴림" pitchFamily="34" charset="-127"/>
                <a:ea typeface="굴림" pitchFamily="34" charset="-127"/>
              </a:rPr>
              <a:t>개</a:t>
            </a:r>
            <a:r>
              <a:rPr lang="ja-JP" altLang="en-US" sz="1600">
                <a:latin typeface="굴림" pitchFamily="34" charset="-127"/>
                <a:ea typeface="굴림" pitchFamily="34" charset="-127"/>
              </a:rPr>
              <a:t>시</a:t>
            </a:r>
            <a:r>
              <a:rPr lang="en-US" altLang="ja-JP" sz="1600">
                <a:latin typeface="굴림" pitchFamily="34" charset="-127"/>
                <a:ea typeface="굴림" pitchFamily="34" charset="-127"/>
              </a:rPr>
              <a:t>)</a:t>
            </a:r>
            <a:r>
              <a:rPr lang="ko-KR" altLang="en-US" sz="1600">
                <a:latin typeface="굴림" pitchFamily="34" charset="-127"/>
                <a:ea typeface="굴림" pitchFamily="34" charset="-127"/>
              </a:rPr>
              <a:t> 등</a:t>
            </a:r>
            <a:r>
              <a:rPr lang="en-US" altLang="ja-JP" sz="1600">
                <a:latin typeface="굴림" pitchFamily="34" charset="-127"/>
                <a:ea typeface="굴림" pitchFamily="34" charset="-127"/>
              </a:rPr>
              <a:t>)</a:t>
            </a:r>
          </a:p>
        </p:txBody>
      </p:sp>
      <p:sp>
        <p:nvSpPr>
          <p:cNvPr id="47117" name="テキスト ボックス 20"/>
          <p:cNvSpPr txBox="1">
            <a:spLocks noChangeArrowheads="1"/>
          </p:cNvSpPr>
          <p:nvPr/>
        </p:nvSpPr>
        <p:spPr bwMode="auto">
          <a:xfrm>
            <a:off x="1768475" y="2636838"/>
            <a:ext cx="81375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/>
            <a:r>
              <a:rPr lang="en-US" altLang="ko-KR" sz="1600" b="1">
                <a:latin typeface="굴림" pitchFamily="34" charset="-127"/>
                <a:ea typeface="굴림" pitchFamily="34" charset="-127"/>
              </a:rPr>
              <a:t>“</a:t>
            </a:r>
            <a:r>
              <a:rPr lang="ja-JP" altLang="en-US" sz="1600" b="1">
                <a:latin typeface="굴림" pitchFamily="34" charset="-127"/>
                <a:ea typeface="굴림" pitchFamily="34" charset="-127"/>
              </a:rPr>
              <a:t>인간</a:t>
            </a:r>
            <a:r>
              <a:rPr lang="ko-KR" altLang="en-US" sz="1600" b="1">
                <a:latin typeface="굴림" pitchFamily="34" charset="-127"/>
                <a:ea typeface="굴림" pitchFamily="34" charset="-127"/>
              </a:rPr>
              <a:t>은 혼자서는 살 수 없다</a:t>
            </a:r>
            <a:r>
              <a:rPr lang="en-US" altLang="ko-KR" sz="1600" b="1">
                <a:latin typeface="굴림" pitchFamily="34" charset="-127"/>
                <a:ea typeface="굴림" pitchFamily="34" charset="-127"/>
              </a:rPr>
              <a:t>. </a:t>
            </a:r>
            <a:r>
              <a:rPr lang="ko-KR" altLang="en-US" sz="1600" b="1">
                <a:latin typeface="굴림" pitchFamily="34" charset="-127"/>
                <a:ea typeface="굴림" pitchFamily="34" charset="-127"/>
              </a:rPr>
              <a:t>하지만</a:t>
            </a:r>
            <a:r>
              <a:rPr lang="en-US" altLang="ja-JP" sz="1600" b="1">
                <a:latin typeface="굴림" pitchFamily="34" charset="-127"/>
                <a:ea typeface="굴림" pitchFamily="34" charset="-127"/>
              </a:rPr>
              <a:t> </a:t>
            </a:r>
          </a:p>
          <a:p>
            <a:pPr latinLnBrk="0"/>
            <a:r>
              <a:rPr lang="en-US" altLang="ja-JP" sz="1600" b="1">
                <a:latin typeface="굴림" pitchFamily="34" charset="-127"/>
                <a:ea typeface="굴림" pitchFamily="34" charset="-127"/>
              </a:rPr>
              <a:t>        </a:t>
            </a:r>
            <a:r>
              <a:rPr lang="ja-JP" altLang="en-US" sz="1600" b="1">
                <a:latin typeface="굴림" pitchFamily="34" charset="-127"/>
                <a:ea typeface="굴림" pitchFamily="34" charset="-127"/>
              </a:rPr>
              <a:t>가족</a:t>
            </a:r>
            <a:r>
              <a:rPr lang="ko-KR" altLang="en-US" sz="1600" b="1">
                <a:latin typeface="굴림" pitchFamily="34" charset="-127"/>
                <a:ea typeface="굴림" pitchFamily="34" charset="-127"/>
              </a:rPr>
              <a:t>이나 </a:t>
            </a:r>
            <a:r>
              <a:rPr lang="ja-JP" altLang="en-US" sz="1600" b="1">
                <a:latin typeface="굴림" pitchFamily="34" charset="-127"/>
                <a:ea typeface="굴림" pitchFamily="34" charset="-127"/>
              </a:rPr>
              <a:t>지역</a:t>
            </a:r>
            <a:r>
              <a:rPr lang="ko-KR" altLang="en-US" sz="1600" b="1">
                <a:latin typeface="굴림" pitchFamily="34" charset="-127"/>
                <a:ea typeface="굴림" pitchFamily="34" charset="-127"/>
              </a:rPr>
              <a:t>이나 </a:t>
            </a:r>
            <a:r>
              <a:rPr lang="ja-JP" altLang="en-US" sz="1600" b="1">
                <a:latin typeface="굴림" pitchFamily="34" charset="-127"/>
                <a:ea typeface="굴림" pitchFamily="34" charset="-127"/>
              </a:rPr>
              <a:t>회사</a:t>
            </a:r>
            <a:r>
              <a:rPr lang="ko-KR" altLang="en-US" sz="1600" b="1">
                <a:latin typeface="굴림" pitchFamily="34" charset="-127"/>
                <a:ea typeface="굴림" pitchFamily="34" charset="-127"/>
              </a:rPr>
              <a:t>가 돌봐주지 않을지도 모른다</a:t>
            </a:r>
            <a:r>
              <a:rPr lang="en-US" altLang="ko-KR" sz="1600" b="1">
                <a:latin typeface="굴림" pitchFamily="34" charset="-127"/>
                <a:ea typeface="굴림" pitchFamily="34" charset="-127"/>
              </a:rPr>
              <a:t>”</a:t>
            </a:r>
            <a:endParaRPr lang="en-US" altLang="ja-JP" sz="1600" b="1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10" name="下矢印 9"/>
          <p:cNvSpPr/>
          <p:nvPr/>
        </p:nvSpPr>
        <p:spPr>
          <a:xfrm>
            <a:off x="4305300" y="3284538"/>
            <a:ext cx="1008063" cy="576262"/>
          </a:xfrm>
          <a:prstGeom prst="downArrow">
            <a:avLst/>
          </a:prstGeom>
          <a:solidFill>
            <a:srgbClr val="66CCFF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latinLnBrk="0">
              <a:defRPr/>
            </a:pPr>
            <a:endParaRPr lang="ja-JP" altLang="en-US"/>
          </a:p>
        </p:txBody>
      </p:sp>
      <p:sp>
        <p:nvSpPr>
          <p:cNvPr id="47119" name="スライド番号プレースホルダ 45"/>
          <p:cNvSpPr txBox="1">
            <a:spLocks/>
          </p:cNvSpPr>
          <p:nvPr/>
        </p:nvSpPr>
        <p:spPr bwMode="auto">
          <a:xfrm>
            <a:off x="7594600" y="6619875"/>
            <a:ext cx="23114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latinLnBrk="0"/>
            <a:fld id="{EB17441E-4C3C-4FA4-94AC-8D89398F3FA2}" type="slidenum">
              <a:rPr lang="en-US" altLang="ja-JP" sz="1400">
                <a:solidFill>
                  <a:srgbClr val="000000"/>
                </a:solidFill>
              </a:rPr>
              <a:pPr algn="r" latinLnBrk="0"/>
              <a:t>9</a:t>
            </a:fld>
            <a:endParaRPr lang="en-US" altLang="ja-JP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4"/>
          <p:cNvSpPr>
            <a:spLocks noChangeArrowheads="1"/>
          </p:cNvSpPr>
          <p:nvPr/>
        </p:nvSpPr>
        <p:spPr bwMode="auto">
          <a:xfrm>
            <a:off x="776288" y="1196975"/>
            <a:ext cx="8580437" cy="61912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0"/>
            <a:r>
              <a:rPr lang="en-US" altLang="ja-JP" sz="1600" b="1">
                <a:latin typeface="굴림" pitchFamily="34" charset="-127"/>
                <a:ea typeface="굴림" pitchFamily="34" charset="-127"/>
              </a:rPr>
              <a:t>(</a:t>
            </a:r>
            <a:r>
              <a:rPr lang="ko-KR" altLang="en-US" sz="1600" b="1">
                <a:latin typeface="굴림" pitchFamily="34" charset="-127"/>
                <a:ea typeface="굴림" pitchFamily="34" charset="-127"/>
              </a:rPr>
              <a:t>보통교부세액</a:t>
            </a:r>
            <a:r>
              <a:rPr lang="en-US" altLang="ja-JP" sz="1600" b="1">
                <a:latin typeface="굴림" pitchFamily="34" charset="-127"/>
                <a:ea typeface="굴림" pitchFamily="34" charset="-127"/>
              </a:rPr>
              <a:t>)</a:t>
            </a:r>
            <a:r>
              <a:rPr lang="ja-JP" altLang="en-US" sz="1600" b="1">
                <a:latin typeface="굴림" pitchFamily="34" charset="-127"/>
                <a:ea typeface="굴림" pitchFamily="34" charset="-127"/>
              </a:rPr>
              <a:t>  </a:t>
            </a:r>
            <a:r>
              <a:rPr lang="en-US" altLang="ja-JP" sz="1600" b="1">
                <a:latin typeface="굴림" pitchFamily="34" charset="-127"/>
                <a:ea typeface="굴림" pitchFamily="34" charset="-127"/>
              </a:rPr>
              <a:t>=  (</a:t>
            </a:r>
            <a:r>
              <a:rPr lang="ja-JP" altLang="en-US" sz="1600" b="1">
                <a:latin typeface="굴림" pitchFamily="34" charset="-127"/>
                <a:ea typeface="굴림" pitchFamily="34" charset="-127"/>
              </a:rPr>
              <a:t>기준재정 수요액</a:t>
            </a:r>
            <a:r>
              <a:rPr lang="en-US" altLang="ja-JP" sz="1600" b="1">
                <a:latin typeface="굴림" pitchFamily="34" charset="-127"/>
                <a:ea typeface="굴림" pitchFamily="34" charset="-127"/>
              </a:rPr>
              <a:t>)</a:t>
            </a:r>
            <a:r>
              <a:rPr lang="ja-JP" altLang="en-US" sz="1600" b="1">
                <a:latin typeface="굴림" pitchFamily="34" charset="-127"/>
                <a:ea typeface="굴림" pitchFamily="34" charset="-127"/>
              </a:rPr>
              <a:t> － </a:t>
            </a:r>
            <a:r>
              <a:rPr lang="en-US" altLang="ja-JP" sz="1600" b="1">
                <a:latin typeface="굴림" pitchFamily="34" charset="-127"/>
                <a:ea typeface="굴림" pitchFamily="34" charset="-127"/>
              </a:rPr>
              <a:t>(</a:t>
            </a:r>
            <a:r>
              <a:rPr lang="ja-JP" altLang="en-US" sz="1600" b="1">
                <a:latin typeface="굴림" pitchFamily="34" charset="-127"/>
                <a:ea typeface="굴림" pitchFamily="34" charset="-127"/>
              </a:rPr>
              <a:t>기준재정 수입액</a:t>
            </a:r>
            <a:r>
              <a:rPr lang="en-US" altLang="ja-JP" sz="1600" b="1">
                <a:latin typeface="굴림" pitchFamily="34" charset="-127"/>
                <a:ea typeface="굴림" pitchFamily="34" charset="-127"/>
              </a:rPr>
              <a:t>)</a:t>
            </a:r>
          </a:p>
          <a:p>
            <a:pPr algn="ctr" latinLnBrk="0"/>
            <a:r>
              <a:rPr lang="ja-JP" altLang="en-US" sz="1600" b="1">
                <a:latin typeface="굴림" pitchFamily="34" charset="-127"/>
                <a:ea typeface="굴림" pitchFamily="34" charset="-127"/>
              </a:rPr>
              <a:t>기준재정</a:t>
            </a:r>
            <a:r>
              <a:rPr lang="ja-JP" altLang="ko-KR" sz="1600" b="1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en-US" sz="1600" b="1">
                <a:latin typeface="굴림" pitchFamily="34" charset="-127"/>
                <a:ea typeface="굴림" pitchFamily="34" charset="-127"/>
              </a:rPr>
              <a:t>수입액　</a:t>
            </a:r>
            <a:r>
              <a:rPr lang="en-US" altLang="ja-JP" sz="1600" b="1">
                <a:latin typeface="굴림" pitchFamily="34" charset="-127"/>
                <a:ea typeface="굴림" pitchFamily="34" charset="-127"/>
              </a:rPr>
              <a:t>=</a:t>
            </a:r>
            <a:r>
              <a:rPr lang="ja-JP" altLang="en-US" sz="1600" b="1">
                <a:latin typeface="굴림" pitchFamily="34" charset="-127"/>
                <a:ea typeface="굴림" pitchFamily="34" charset="-127"/>
              </a:rPr>
              <a:t>　표준적 세수입 </a:t>
            </a:r>
            <a:r>
              <a:rPr lang="ko-KR" altLang="en-US" sz="1600" b="1">
                <a:latin typeface="굴림" pitchFamily="34" charset="-127"/>
                <a:ea typeface="굴림" pitchFamily="34" charset="-127"/>
              </a:rPr>
              <a:t>전망액</a:t>
            </a:r>
            <a:r>
              <a:rPr lang="ja-JP" altLang="en-US" sz="1600" b="1">
                <a:latin typeface="굴림" pitchFamily="34" charset="-127"/>
                <a:ea typeface="굴림" pitchFamily="34" charset="-127"/>
              </a:rPr>
              <a:t>　</a:t>
            </a:r>
            <a:r>
              <a:rPr lang="en-US" altLang="ja-JP" sz="1600" b="1">
                <a:latin typeface="굴림" pitchFamily="34" charset="-127"/>
                <a:ea typeface="굴림" pitchFamily="34" charset="-127"/>
              </a:rPr>
              <a:t>×</a:t>
            </a:r>
            <a:r>
              <a:rPr lang="ja-JP" altLang="en-US" sz="1600" b="1">
                <a:latin typeface="굴림" pitchFamily="34" charset="-127"/>
                <a:ea typeface="굴림" pitchFamily="34" charset="-127"/>
              </a:rPr>
              <a:t>　</a:t>
            </a:r>
            <a:r>
              <a:rPr lang="en-US" altLang="ja-JP" sz="1600" b="1">
                <a:latin typeface="굴림" pitchFamily="34" charset="-127"/>
                <a:ea typeface="굴림" pitchFamily="34" charset="-127"/>
              </a:rPr>
              <a:t>75%</a:t>
            </a:r>
            <a:endParaRPr lang="ja-JP" altLang="en-US" sz="1600" b="1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488950" y="188913"/>
            <a:ext cx="9072563" cy="719137"/>
          </a:xfrm>
          <a:prstGeom prst="roundRect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0"/>
            <a:r>
              <a:rPr lang="ko-KR" altLang="en-US" sz="24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보통교부세 액수 </a:t>
            </a:r>
            <a:r>
              <a:rPr lang="ja-JP" altLang="en-US" sz="24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산정방법</a:t>
            </a:r>
          </a:p>
          <a:p>
            <a:pPr algn="ctr" latinLnBrk="0"/>
            <a:r>
              <a:rPr lang="en-US" altLang="ja-JP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Calculation Method of Amount of Ordinary Allocation Tax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28588" y="981075"/>
            <a:ext cx="9648825" cy="5761038"/>
          </a:xfrm>
          <a:prstGeom prst="rect">
            <a:avLst/>
          </a:prstGeom>
          <a:noFill/>
          <a:ln w="38100" cmpd="dbl"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latinLnBrk="0">
              <a:defRPr/>
            </a:pPr>
            <a:endParaRPr lang="en-US" altLang="ja-JP" dirty="0"/>
          </a:p>
          <a:p>
            <a:pPr latinLnBrk="0">
              <a:defRPr/>
            </a:pPr>
            <a:endParaRPr lang="en-US" altLang="ja-JP" dirty="0"/>
          </a:p>
          <a:p>
            <a:pPr latinLnBrk="0">
              <a:defRPr/>
            </a:pPr>
            <a:endParaRPr lang="en-US" altLang="ja-JP" dirty="0"/>
          </a:p>
          <a:p>
            <a:pPr latinLnBrk="0">
              <a:defRPr/>
            </a:pPr>
            <a:endParaRPr lang="en-US" altLang="ja-JP" dirty="0"/>
          </a:p>
          <a:p>
            <a:pPr latinLnBrk="0">
              <a:defRPr/>
            </a:pPr>
            <a:endParaRPr lang="en-US" altLang="ja-JP" dirty="0"/>
          </a:p>
          <a:p>
            <a:pPr latinLnBrk="0">
              <a:defRPr/>
            </a:pPr>
            <a:endParaRPr lang="en-US" altLang="ja-JP" dirty="0"/>
          </a:p>
          <a:p>
            <a:pPr latinLnBrk="0">
              <a:defRPr/>
            </a:pPr>
            <a:endParaRPr lang="en-US" altLang="ja-JP" dirty="0"/>
          </a:p>
          <a:p>
            <a:pPr latinLnBrk="0">
              <a:defRPr/>
            </a:pPr>
            <a:endParaRPr lang="en-US" altLang="ja-JP" dirty="0"/>
          </a:p>
          <a:p>
            <a:pPr latinLnBrk="0">
              <a:defRPr/>
            </a:pPr>
            <a:endParaRPr lang="en-US" altLang="ja-JP" dirty="0"/>
          </a:p>
          <a:p>
            <a:pPr latinLnBrk="0">
              <a:defRPr/>
            </a:pPr>
            <a:endParaRPr lang="en-US" altLang="ja-JP" dirty="0"/>
          </a:p>
          <a:p>
            <a:pPr latinLnBrk="0">
              <a:defRPr/>
            </a:pPr>
            <a:endParaRPr lang="en-US" altLang="ja-JP" dirty="0"/>
          </a:p>
          <a:p>
            <a:pPr latinLnBrk="0">
              <a:defRPr/>
            </a:pPr>
            <a:endParaRPr lang="en-US" altLang="ja-JP" dirty="0"/>
          </a:p>
          <a:p>
            <a:pPr latinLnBrk="0">
              <a:defRPr/>
            </a:pPr>
            <a:endParaRPr lang="en-US" altLang="ja-JP" dirty="0"/>
          </a:p>
          <a:p>
            <a:pPr latinLnBrk="0">
              <a:defRPr/>
            </a:pPr>
            <a:endParaRPr lang="en-US" altLang="ja-JP" dirty="0"/>
          </a:p>
          <a:p>
            <a:pPr latinLnBrk="0">
              <a:defRPr/>
            </a:pPr>
            <a:endParaRPr lang="en-US" altLang="ja-JP" dirty="0"/>
          </a:p>
          <a:p>
            <a:pPr latinLnBrk="0">
              <a:defRPr/>
            </a:pPr>
            <a:endParaRPr lang="en-US" altLang="ja-JP" dirty="0"/>
          </a:p>
          <a:p>
            <a:pPr latinLnBrk="0">
              <a:defRPr/>
            </a:pPr>
            <a:endParaRPr lang="en-US" altLang="ja-JP" dirty="0"/>
          </a:p>
          <a:p>
            <a:pPr latinLnBrk="0">
              <a:defRPr/>
            </a:pPr>
            <a:endParaRPr lang="en-US" altLang="ja-JP" dirty="0"/>
          </a:p>
          <a:p>
            <a:pPr latinLnBrk="0">
              <a:defRPr/>
            </a:pPr>
            <a:endParaRPr lang="en-US" altLang="ja-JP" dirty="0"/>
          </a:p>
          <a:p>
            <a:pPr latinLnBrk="0">
              <a:defRPr/>
            </a:pPr>
            <a:endParaRPr lang="ja-JP" altLang="en-US" dirty="0"/>
          </a:p>
        </p:txBody>
      </p:sp>
      <p:pic>
        <p:nvPicPr>
          <p:cNvPr id="4915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3050" y="1989138"/>
            <a:ext cx="93599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7" name="スライド番号プレースホルダ 45"/>
          <p:cNvSpPr txBox="1">
            <a:spLocks noGrp="1"/>
          </p:cNvSpPr>
          <p:nvPr/>
        </p:nvSpPr>
        <p:spPr bwMode="auto">
          <a:xfrm>
            <a:off x="7594600" y="6619875"/>
            <a:ext cx="23114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latinLnBrk="0"/>
            <a:fld id="{EA340DE1-6626-427E-9C35-9377375C4307}" type="slidenum">
              <a:rPr lang="en-US" altLang="ja-JP" sz="1400">
                <a:solidFill>
                  <a:srgbClr val="000000"/>
                </a:solidFill>
              </a:rPr>
              <a:pPr algn="r" latinLnBrk="0"/>
              <a:t>10</a:t>
            </a:fld>
            <a:endParaRPr lang="en-US" altLang="ja-JP" sz="1400">
              <a:solidFill>
                <a:srgbClr val="000000"/>
              </a:solidFill>
            </a:endParaRPr>
          </a:p>
        </p:txBody>
      </p:sp>
      <p:grpSp>
        <p:nvGrpSpPr>
          <p:cNvPr id="49184" name="Group 32"/>
          <p:cNvGrpSpPr>
            <a:grpSpLocks/>
          </p:cNvGrpSpPr>
          <p:nvPr/>
        </p:nvGrpSpPr>
        <p:grpSpPr bwMode="auto">
          <a:xfrm>
            <a:off x="496888" y="2189163"/>
            <a:ext cx="8575675" cy="4291012"/>
            <a:chOff x="313" y="1379"/>
            <a:chExt cx="5402" cy="2703"/>
          </a:xfrm>
        </p:grpSpPr>
        <p:sp>
          <p:nvSpPr>
            <p:cNvPr id="49159" name="TextBox 8"/>
            <p:cNvSpPr txBox="1">
              <a:spLocks noChangeArrowheads="1"/>
            </p:cNvSpPr>
            <p:nvPr/>
          </p:nvSpPr>
          <p:spPr bwMode="auto">
            <a:xfrm>
              <a:off x="2616" y="2911"/>
              <a:ext cx="862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ko-KR" altLang="en-US" sz="1200">
                  <a:ea typeface="굴림" pitchFamily="34" charset="-127"/>
                </a:rPr>
                <a:t>기준재정 수입액</a:t>
              </a:r>
            </a:p>
          </p:txBody>
        </p:sp>
        <p:sp>
          <p:nvSpPr>
            <p:cNvPr id="49160" name="TextBox 9"/>
            <p:cNvSpPr txBox="1">
              <a:spLocks noChangeArrowheads="1"/>
            </p:cNvSpPr>
            <p:nvPr/>
          </p:nvSpPr>
          <p:spPr bwMode="auto">
            <a:xfrm>
              <a:off x="1850" y="1525"/>
              <a:ext cx="1134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ko-KR" altLang="en-US" sz="1200"/>
                <a:t>기준재정 수요액</a:t>
              </a:r>
            </a:p>
          </p:txBody>
        </p:sp>
        <p:sp>
          <p:nvSpPr>
            <p:cNvPr id="49162" name="TextBox 11"/>
            <p:cNvSpPr txBox="1">
              <a:spLocks noChangeArrowheads="1"/>
            </p:cNvSpPr>
            <p:nvPr/>
          </p:nvSpPr>
          <p:spPr bwMode="auto">
            <a:xfrm>
              <a:off x="4708" y="1903"/>
              <a:ext cx="907" cy="1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ko-KR" altLang="en-US" sz="900"/>
                <a:t>기준재정 수입액</a:t>
              </a:r>
            </a:p>
          </p:txBody>
        </p:sp>
        <p:sp>
          <p:nvSpPr>
            <p:cNvPr id="49165" name="TextBox 14"/>
            <p:cNvSpPr txBox="1">
              <a:spLocks noChangeArrowheads="1"/>
            </p:cNvSpPr>
            <p:nvPr/>
          </p:nvSpPr>
          <p:spPr bwMode="auto">
            <a:xfrm>
              <a:off x="2077" y="2523"/>
              <a:ext cx="635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ko-KR" altLang="en-US" sz="1200">
                  <a:ea typeface="굴림" pitchFamily="34" charset="-127"/>
                </a:rPr>
                <a:t>보통교부세</a:t>
              </a:r>
              <a:endParaRPr lang="en-US" altLang="ko-KR" sz="1200">
                <a:ea typeface="굴림" pitchFamily="34" charset="-127"/>
              </a:endParaRPr>
            </a:p>
          </p:txBody>
        </p:sp>
        <p:sp>
          <p:nvSpPr>
            <p:cNvPr id="49170" name="TextBox 19"/>
            <p:cNvSpPr txBox="1">
              <a:spLocks noChangeArrowheads="1"/>
            </p:cNvSpPr>
            <p:nvPr/>
          </p:nvSpPr>
          <p:spPr bwMode="auto">
            <a:xfrm>
              <a:off x="2757" y="3219"/>
              <a:ext cx="590" cy="11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ko-KR" altLang="en-US" sz="900"/>
                <a:t>표준 세수입</a:t>
              </a:r>
            </a:p>
          </p:txBody>
        </p:sp>
        <p:sp>
          <p:nvSpPr>
            <p:cNvPr id="49172" name="TextBox 19"/>
            <p:cNvSpPr txBox="1">
              <a:spLocks noChangeArrowheads="1"/>
            </p:cNvSpPr>
            <p:nvPr/>
          </p:nvSpPr>
          <p:spPr bwMode="auto">
            <a:xfrm>
              <a:off x="4743" y="2432"/>
              <a:ext cx="545" cy="11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ko-KR" altLang="en-US" sz="900"/>
                <a:t>표준 세수입</a:t>
              </a:r>
            </a:p>
          </p:txBody>
        </p:sp>
        <p:sp>
          <p:nvSpPr>
            <p:cNvPr id="49173" name="TextBox 19"/>
            <p:cNvSpPr txBox="1">
              <a:spLocks noChangeArrowheads="1"/>
            </p:cNvSpPr>
            <p:nvPr/>
          </p:nvSpPr>
          <p:spPr bwMode="auto">
            <a:xfrm>
              <a:off x="5079" y="2795"/>
              <a:ext cx="447" cy="9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70000"/>
                </a:lnSpc>
              </a:pPr>
              <a:r>
                <a:rPr lang="ko-KR" altLang="en-US" sz="900">
                  <a:ea typeface="굴림" pitchFamily="34" charset="-127"/>
                </a:rPr>
                <a:t>유보재원</a:t>
              </a:r>
            </a:p>
          </p:txBody>
        </p:sp>
        <p:sp>
          <p:nvSpPr>
            <p:cNvPr id="49174" name="TextBox 19"/>
            <p:cNvSpPr txBox="1">
              <a:spLocks noChangeArrowheads="1"/>
            </p:cNvSpPr>
            <p:nvPr/>
          </p:nvSpPr>
          <p:spPr bwMode="auto">
            <a:xfrm>
              <a:off x="5264" y="3354"/>
              <a:ext cx="451" cy="9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70000"/>
                </a:lnSpc>
              </a:pPr>
              <a:r>
                <a:rPr lang="ko-KR" altLang="en-US" sz="900">
                  <a:ea typeface="굴림" pitchFamily="34" charset="-127"/>
                </a:rPr>
                <a:t>유보재원</a:t>
              </a:r>
            </a:p>
          </p:txBody>
        </p:sp>
        <p:sp>
          <p:nvSpPr>
            <p:cNvPr id="49175" name="TextBox 19"/>
            <p:cNvSpPr txBox="1">
              <a:spLocks noChangeArrowheads="1"/>
            </p:cNvSpPr>
            <p:nvPr/>
          </p:nvSpPr>
          <p:spPr bwMode="auto">
            <a:xfrm>
              <a:off x="4721" y="2205"/>
              <a:ext cx="451" cy="9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70000"/>
                </a:lnSpc>
              </a:pPr>
              <a:r>
                <a:rPr lang="ko-KR" altLang="en-US" sz="900">
                  <a:ea typeface="굴림" pitchFamily="34" charset="-127"/>
                </a:rPr>
                <a:t>유보재원</a:t>
              </a:r>
            </a:p>
          </p:txBody>
        </p:sp>
        <p:sp>
          <p:nvSpPr>
            <p:cNvPr id="49176" name="TextBox 8"/>
            <p:cNvSpPr txBox="1">
              <a:spLocks noChangeArrowheads="1"/>
            </p:cNvSpPr>
            <p:nvPr/>
          </p:nvSpPr>
          <p:spPr bwMode="auto">
            <a:xfrm>
              <a:off x="2490" y="3652"/>
              <a:ext cx="862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ko-KR" altLang="en-US" sz="1200">
                  <a:ea typeface="굴림" pitchFamily="34" charset="-127"/>
                </a:rPr>
                <a:t>기준재정 수입액</a:t>
              </a:r>
            </a:p>
          </p:txBody>
        </p:sp>
        <p:sp>
          <p:nvSpPr>
            <p:cNvPr id="49177" name="TextBox 19"/>
            <p:cNvSpPr txBox="1">
              <a:spLocks noChangeArrowheads="1"/>
            </p:cNvSpPr>
            <p:nvPr/>
          </p:nvSpPr>
          <p:spPr bwMode="auto">
            <a:xfrm>
              <a:off x="2661" y="3964"/>
              <a:ext cx="590" cy="11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ko-KR" altLang="en-US" sz="900"/>
                <a:t>표준 세수입</a:t>
              </a:r>
            </a:p>
          </p:txBody>
        </p:sp>
        <p:sp>
          <p:nvSpPr>
            <p:cNvPr id="49178" name="TextBox 14"/>
            <p:cNvSpPr txBox="1">
              <a:spLocks noChangeArrowheads="1"/>
            </p:cNvSpPr>
            <p:nvPr/>
          </p:nvSpPr>
          <p:spPr bwMode="auto">
            <a:xfrm>
              <a:off x="1674" y="3209"/>
              <a:ext cx="408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ko-KR" altLang="en-US" sz="1200">
                  <a:ea typeface="굴림" pitchFamily="34" charset="-127"/>
                </a:rPr>
                <a:t>보통</a:t>
              </a:r>
            </a:p>
            <a:p>
              <a:pPr algn="ctr"/>
              <a:r>
                <a:rPr lang="ko-KR" altLang="en-US" sz="1200">
                  <a:ea typeface="굴림" pitchFamily="34" charset="-127"/>
                </a:rPr>
                <a:t>교부세</a:t>
              </a:r>
              <a:endParaRPr lang="en-US" altLang="ko-KR" sz="1200">
                <a:ea typeface="굴림" pitchFamily="34" charset="-127"/>
              </a:endParaRPr>
            </a:p>
          </p:txBody>
        </p:sp>
        <p:sp>
          <p:nvSpPr>
            <p:cNvPr id="49179" name="TextBox 9"/>
            <p:cNvSpPr txBox="1">
              <a:spLocks noChangeArrowheads="1"/>
            </p:cNvSpPr>
            <p:nvPr/>
          </p:nvSpPr>
          <p:spPr bwMode="auto">
            <a:xfrm>
              <a:off x="313" y="1389"/>
              <a:ext cx="589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ko-KR" altLang="en-US" sz="1200"/>
                <a:t>기준재정 </a:t>
              </a:r>
            </a:p>
            <a:p>
              <a:pPr algn="ctr"/>
              <a:r>
                <a:rPr lang="ko-KR" altLang="en-US" sz="1200"/>
                <a:t>수요액</a:t>
              </a:r>
            </a:p>
          </p:txBody>
        </p:sp>
        <p:sp>
          <p:nvSpPr>
            <p:cNvPr id="49180" name="TextBox 9"/>
            <p:cNvSpPr txBox="1">
              <a:spLocks noChangeArrowheads="1"/>
            </p:cNvSpPr>
            <p:nvPr/>
          </p:nvSpPr>
          <p:spPr bwMode="auto">
            <a:xfrm>
              <a:off x="1084" y="1379"/>
              <a:ext cx="317" cy="40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altLang="ko-KR" sz="1200">
                  <a:latin typeface="굴림" pitchFamily="34" charset="-127"/>
                  <a:ea typeface="굴림" pitchFamily="34" charset="-127"/>
                </a:rPr>
                <a:t>A</a:t>
              </a:r>
              <a:r>
                <a:rPr lang="ko-KR" altLang="en-US" sz="1200">
                  <a:latin typeface="굴림" pitchFamily="34" charset="-127"/>
                  <a:ea typeface="굴림" pitchFamily="34" charset="-127"/>
                </a:rPr>
                <a:t>시</a:t>
              </a:r>
            </a:p>
            <a:p>
              <a:pPr algn="ctr"/>
              <a:r>
                <a:rPr lang="en-US" altLang="ko-KR" sz="1200">
                  <a:latin typeface="굴림" pitchFamily="34" charset="-127"/>
                  <a:ea typeface="굴림" pitchFamily="34" charset="-127"/>
                </a:rPr>
                <a:t>B</a:t>
              </a:r>
              <a:r>
                <a:rPr lang="ko-KR" altLang="en-US" sz="1200">
                  <a:latin typeface="굴림" pitchFamily="34" charset="-127"/>
                  <a:ea typeface="굴림" pitchFamily="34" charset="-127"/>
                </a:rPr>
                <a:t>시</a:t>
              </a:r>
            </a:p>
            <a:p>
              <a:pPr algn="ctr"/>
              <a:r>
                <a:rPr lang="en-US" altLang="ko-KR" sz="1200">
                  <a:latin typeface="굴림" pitchFamily="34" charset="-127"/>
                  <a:ea typeface="굴림" pitchFamily="34" charset="-127"/>
                </a:rPr>
                <a:t>C</a:t>
              </a:r>
              <a:r>
                <a:rPr lang="ko-KR" altLang="en-US" sz="1200">
                  <a:latin typeface="굴림" pitchFamily="34" charset="-127"/>
                  <a:ea typeface="굴림" pitchFamily="34" charset="-127"/>
                </a:rPr>
                <a:t>시</a:t>
              </a:r>
            </a:p>
          </p:txBody>
        </p:sp>
        <p:sp>
          <p:nvSpPr>
            <p:cNvPr id="49181" name="TextBox 9"/>
            <p:cNvSpPr txBox="1">
              <a:spLocks noChangeArrowheads="1"/>
            </p:cNvSpPr>
            <p:nvPr/>
          </p:nvSpPr>
          <p:spPr bwMode="auto">
            <a:xfrm>
              <a:off x="1028" y="2150"/>
              <a:ext cx="317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altLang="ko-KR" sz="1200">
                  <a:latin typeface="굴림" pitchFamily="34" charset="-127"/>
                  <a:ea typeface="굴림" pitchFamily="34" charset="-127"/>
                </a:rPr>
                <a:t>A</a:t>
              </a:r>
              <a:r>
                <a:rPr lang="ko-KR" altLang="en-US" sz="1200">
                  <a:latin typeface="굴림" pitchFamily="34" charset="-127"/>
                  <a:ea typeface="굴림" pitchFamily="34" charset="-127"/>
                </a:rPr>
                <a:t>시</a:t>
              </a:r>
            </a:p>
          </p:txBody>
        </p:sp>
        <p:sp>
          <p:nvSpPr>
            <p:cNvPr id="49182" name="TextBox 9"/>
            <p:cNvSpPr txBox="1">
              <a:spLocks noChangeArrowheads="1"/>
            </p:cNvSpPr>
            <p:nvPr/>
          </p:nvSpPr>
          <p:spPr bwMode="auto">
            <a:xfrm>
              <a:off x="1028" y="2896"/>
              <a:ext cx="317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altLang="ko-KR" sz="1200">
                  <a:latin typeface="굴림" pitchFamily="34" charset="-127"/>
                  <a:ea typeface="굴림" pitchFamily="34" charset="-127"/>
                </a:rPr>
                <a:t>B</a:t>
              </a:r>
              <a:r>
                <a:rPr lang="ko-KR" altLang="en-US" sz="1200">
                  <a:latin typeface="굴림" pitchFamily="34" charset="-127"/>
                  <a:ea typeface="굴림" pitchFamily="34" charset="-127"/>
                </a:rPr>
                <a:t>시</a:t>
              </a:r>
            </a:p>
          </p:txBody>
        </p:sp>
        <p:sp>
          <p:nvSpPr>
            <p:cNvPr id="49183" name="TextBox 9"/>
            <p:cNvSpPr txBox="1">
              <a:spLocks noChangeArrowheads="1"/>
            </p:cNvSpPr>
            <p:nvPr/>
          </p:nvSpPr>
          <p:spPr bwMode="auto">
            <a:xfrm>
              <a:off x="1028" y="3652"/>
              <a:ext cx="317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altLang="ko-KR" sz="1200">
                  <a:latin typeface="굴림" pitchFamily="34" charset="-127"/>
                  <a:ea typeface="굴림" pitchFamily="34" charset="-127"/>
                </a:rPr>
                <a:t>C</a:t>
              </a:r>
              <a:r>
                <a:rPr lang="ko-KR" altLang="en-US" sz="1200">
                  <a:latin typeface="굴림" pitchFamily="34" charset="-127"/>
                  <a:ea typeface="굴림" pitchFamily="34" charset="-127"/>
                </a:rPr>
                <a:t>시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150813" y="1065213"/>
            <a:ext cx="985837" cy="564991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latinLnBrk="0"/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1868</a:t>
            </a:r>
          </a:p>
          <a:p>
            <a:pPr algn="ctr" latinLnBrk="0"/>
            <a:endParaRPr lang="ja-JP" altLang="en-US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1871</a:t>
            </a:r>
          </a:p>
          <a:p>
            <a:pPr algn="ctr" latinLnBrk="0"/>
            <a:endParaRPr lang="ja-JP" altLang="en-US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endParaRPr lang="ja-JP" altLang="en-US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endParaRPr lang="ja-JP" altLang="en-US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1878</a:t>
            </a:r>
          </a:p>
          <a:p>
            <a:pPr algn="ctr" latinLnBrk="0"/>
            <a:endParaRPr lang="ja-JP" altLang="en-US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endParaRPr lang="ja-JP" altLang="en-US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endParaRPr lang="ja-JP" altLang="en-US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1880</a:t>
            </a:r>
          </a:p>
          <a:p>
            <a:pPr algn="ctr" latinLnBrk="0"/>
            <a:endParaRPr lang="ja-JP" altLang="en-US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endParaRPr lang="ja-JP" altLang="en-US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1888</a:t>
            </a:r>
          </a:p>
          <a:p>
            <a:pPr algn="ctr" latinLnBrk="0"/>
            <a:endParaRPr lang="ja-JP" altLang="en-US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endParaRPr lang="ja-JP" altLang="en-US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endParaRPr lang="ja-JP" altLang="en-US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endParaRPr lang="ja-JP" altLang="en-US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1889</a:t>
            </a:r>
          </a:p>
          <a:p>
            <a:pPr algn="ctr" latinLnBrk="0"/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1890</a:t>
            </a:r>
          </a:p>
        </p:txBody>
      </p:sp>
      <p:sp>
        <p:nvSpPr>
          <p:cNvPr id="29698" name="Rectangle 3"/>
          <p:cNvSpPr>
            <a:spLocks noChangeArrowheads="1"/>
          </p:cNvSpPr>
          <p:nvPr/>
        </p:nvSpPr>
        <p:spPr bwMode="auto">
          <a:xfrm>
            <a:off x="0" y="1588"/>
            <a:ext cx="990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latinLnBrk="0"/>
            <a:r>
              <a:rPr lang="ko-KR" altLang="en-US" sz="2400">
                <a:solidFill>
                  <a:srgbClr val="000000"/>
                </a:solidFill>
                <a:latin typeface="굴림" pitchFamily="34" charset="-127"/>
                <a:ea typeface="굴림" pitchFamily="34" charset="-127"/>
                <a:cs typeface="Times New Roman" pitchFamily="18" charset="0"/>
              </a:rPr>
              <a:t>일본 지방자치제도의 역사</a:t>
            </a:r>
            <a:endParaRPr lang="ja-JP" altLang="en-US" sz="2400">
              <a:solidFill>
                <a:srgbClr val="000000"/>
              </a:solidFill>
              <a:latin typeface="굴림" pitchFamily="34" charset="-127"/>
              <a:ea typeface="굴림" pitchFamily="34" charset="-127"/>
              <a:cs typeface="Times New Roman" pitchFamily="18" charset="0"/>
            </a:endParaRPr>
          </a:p>
          <a:p>
            <a:pPr algn="ctr" latinLnBrk="0"/>
            <a:r>
              <a:rPr lang="en-US" altLang="ja-JP" sz="2000">
                <a:solidFill>
                  <a:srgbClr val="000000"/>
                </a:solidFill>
                <a:latin typeface="굴림" pitchFamily="34" charset="-127"/>
                <a:ea typeface="굴림" pitchFamily="34" charset="-127"/>
                <a:cs typeface="Times New Roman" pitchFamily="18" charset="0"/>
              </a:rPr>
              <a:t>History of Japanese Local Autonomy System</a:t>
            </a:r>
          </a:p>
        </p:txBody>
      </p:sp>
      <p:sp>
        <p:nvSpPr>
          <p:cNvPr id="29699" name="正方形/長方形 7"/>
          <p:cNvSpPr>
            <a:spLocks noChangeArrowheads="1"/>
          </p:cNvSpPr>
          <p:nvPr/>
        </p:nvSpPr>
        <p:spPr bwMode="auto">
          <a:xfrm>
            <a:off x="153988" y="785813"/>
            <a:ext cx="982662" cy="2857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latinLnBrk="0"/>
            <a:r>
              <a:rPr lang="ko-KR" altLang="en-US" sz="1400">
                <a:latin typeface="맑은 고딕" pitchFamily="50" charset="-127"/>
                <a:ea typeface="굴림" pitchFamily="34" charset="-127"/>
              </a:rPr>
              <a:t>년</a:t>
            </a:r>
            <a:endParaRPr lang="ja-JP" altLang="en-US" sz="1400">
              <a:latin typeface="ＭＳ Ｐゴシック" pitchFamily="50" charset="-128"/>
              <a:ea typeface="굴림" pitchFamily="34" charset="-127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136650" y="785813"/>
            <a:ext cx="6888163" cy="28575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0"/>
            <a:r>
              <a:rPr lang="ko-KR" altLang="en-US" sz="1400">
                <a:solidFill>
                  <a:srgbClr val="000000"/>
                </a:solidFill>
                <a:latin typeface="맑은 고딕" pitchFamily="50" charset="-127"/>
                <a:ea typeface="굴림" pitchFamily="34" charset="-127"/>
              </a:rPr>
              <a:t>지방자치제도</a:t>
            </a:r>
            <a:endParaRPr lang="ja-JP" altLang="en-US" sz="1400">
              <a:solidFill>
                <a:srgbClr val="000000"/>
              </a:solidFill>
              <a:latin typeface="ＭＳ Ｐゴシック" pitchFamily="50" charset="-128"/>
              <a:ea typeface="굴림" pitchFamily="34" charset="-127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8024813" y="785813"/>
            <a:ext cx="1727200" cy="28575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0"/>
            <a:r>
              <a:rPr lang="ko-KR" altLang="en-US" sz="14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관련 사건</a:t>
            </a:r>
            <a:endParaRPr lang="ja-JP" altLang="en-US" sz="1400">
              <a:solidFill>
                <a:srgbClr val="000000"/>
              </a:solidFill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2" name="正方形/長方形 12"/>
          <p:cNvSpPr/>
          <p:nvPr/>
        </p:nvSpPr>
        <p:spPr>
          <a:xfrm>
            <a:off x="1136650" y="1071563"/>
            <a:ext cx="6888163" cy="564356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atinLnBrk="0"/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○</a:t>
            </a:r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구</a:t>
            </a:r>
            <a:r>
              <a:rPr lang="en-US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(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旧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)</a:t>
            </a:r>
            <a:r>
              <a:rPr lang="en-US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막부령을 부현</a:t>
            </a:r>
            <a:r>
              <a:rPr lang="en-US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(</a:t>
            </a:r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府縣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)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으로 변경</a:t>
            </a:r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latinLnBrk="0"/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○</a:t>
            </a:r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호적법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제정</a:t>
            </a:r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　・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전국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에 구</a:t>
            </a:r>
            <a:r>
              <a:rPr lang="en-US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(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區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)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를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설치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(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행정구획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), 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호장</a:t>
            </a:r>
            <a:r>
              <a:rPr lang="en-US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(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戸長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)</a:t>
            </a:r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・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부호장</a:t>
            </a:r>
            <a:r>
              <a:rPr lang="en-US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(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副戸長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)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을 배치</a:t>
            </a:r>
            <a:endParaRPr lang="ja-JP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○</a:t>
            </a:r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번</a:t>
            </a:r>
            <a:r>
              <a:rPr lang="en-US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(</a:t>
            </a:r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藩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)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을 폐지하고 부현을 두고 부현에 지사를 둠</a:t>
            </a:r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latinLnBrk="0"/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○</a:t>
            </a:r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부현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밑에 군</a:t>
            </a:r>
            <a:r>
              <a:rPr lang="en-US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(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郡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)</a:t>
            </a:r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・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구</a:t>
            </a:r>
            <a:r>
              <a:rPr lang="en-US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(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區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)</a:t>
            </a:r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・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정</a:t>
            </a:r>
            <a:r>
              <a:rPr lang="en-US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(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町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)</a:t>
            </a:r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・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촌</a:t>
            </a:r>
            <a:r>
              <a:rPr lang="en-US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(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村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)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을 설치</a:t>
            </a:r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○</a:t>
            </a:r>
            <a:r>
              <a:rPr lang="ja-JP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부현에 민선의원으로 구성된 부현회</a:t>
            </a:r>
            <a:r>
              <a:rPr lang="en-US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(</a:t>
            </a:r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府縣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会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)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를 설치</a:t>
            </a:r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○</a:t>
            </a:r>
            <a:r>
              <a:rPr lang="ja-JP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지방세 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규칙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을 제정</a:t>
            </a:r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latinLnBrk="0"/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○</a:t>
            </a:r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구정촌</a:t>
            </a:r>
            <a:r>
              <a:rPr lang="en-US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(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區町村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)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에 민선의원으로 구성된 구정촌회</a:t>
            </a:r>
            <a:r>
              <a:rPr lang="en-US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(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區町村会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)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를 설치하고 공공 관련 사건 및 그 경비의 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지출・징수</a:t>
            </a:r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방법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의 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의정권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을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부여</a:t>
            </a:r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latinLnBrk="0"/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latinLnBrk="0"/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latinLnBrk="0"/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latinLnBrk="0"/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latinLnBrk="0"/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8024813" y="1071563"/>
            <a:ext cx="1727200" cy="564356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29704" name="テキスト ボックス 8"/>
          <p:cNvSpPr txBox="1">
            <a:spLocks noChangeArrowheads="1"/>
          </p:cNvSpPr>
          <p:nvPr/>
        </p:nvSpPr>
        <p:spPr bwMode="auto">
          <a:xfrm>
            <a:off x="8048625" y="1052513"/>
            <a:ext cx="165735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/>
            <a:r>
              <a:rPr lang="ja-JP" altLang="en-US" sz="1300">
                <a:latin typeface="굴림" pitchFamily="34" charset="-127"/>
                <a:ea typeface="굴림" pitchFamily="34" charset="-127"/>
              </a:rPr>
              <a:t>○  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에도막부 멸망</a:t>
            </a:r>
            <a:endParaRPr lang="en-US" altLang="ja-JP" sz="1300"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en-US" sz="1300">
                <a:latin typeface="굴림" pitchFamily="34" charset="-127"/>
                <a:ea typeface="굴림" pitchFamily="34" charset="-127"/>
              </a:rPr>
              <a:t>  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(1603</a:t>
            </a:r>
            <a:r>
              <a:rPr lang="ja-JP" altLang="en-US" sz="1300">
                <a:latin typeface="굴림" pitchFamily="34" charset="-127"/>
                <a:ea typeface="굴림" pitchFamily="34" charset="-127"/>
              </a:rPr>
              <a:t>년 성립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)</a:t>
            </a:r>
          </a:p>
          <a:p>
            <a:pPr latinLnBrk="0"/>
            <a:endParaRPr lang="en-US" altLang="ja-JP" sz="1300">
              <a:latin typeface="굴림" pitchFamily="34" charset="-127"/>
              <a:ea typeface="굴림" pitchFamily="34" charset="-127"/>
            </a:endParaRPr>
          </a:p>
          <a:p>
            <a:pPr latinLnBrk="0"/>
            <a:endParaRPr lang="en-US" altLang="ja-JP" sz="1300">
              <a:latin typeface="굴림" pitchFamily="34" charset="-127"/>
              <a:ea typeface="굴림" pitchFamily="34" charset="-127"/>
            </a:endParaRPr>
          </a:p>
          <a:p>
            <a:pPr latinLnBrk="0"/>
            <a:endParaRPr lang="en-US" altLang="ja-JP" sz="1300">
              <a:latin typeface="굴림" pitchFamily="34" charset="-127"/>
              <a:ea typeface="굴림" pitchFamily="34" charset="-127"/>
            </a:endParaRPr>
          </a:p>
          <a:p>
            <a:pPr latinLnBrk="0"/>
            <a:endParaRPr lang="en-US" altLang="ja-JP" sz="1300">
              <a:latin typeface="굴림" pitchFamily="34" charset="-127"/>
              <a:ea typeface="굴림" pitchFamily="34" charset="-127"/>
            </a:endParaRPr>
          </a:p>
          <a:p>
            <a:pPr latinLnBrk="0"/>
            <a:endParaRPr lang="en-US" altLang="ja-JP" sz="1300">
              <a:latin typeface="굴림" pitchFamily="34" charset="-127"/>
              <a:ea typeface="굴림" pitchFamily="34" charset="-127"/>
            </a:endParaRPr>
          </a:p>
          <a:p>
            <a:pPr latinLnBrk="0"/>
            <a:endParaRPr lang="en-US" altLang="ja-JP" sz="1300">
              <a:latin typeface="굴림" pitchFamily="34" charset="-127"/>
              <a:ea typeface="굴림" pitchFamily="34" charset="-127"/>
            </a:endParaRPr>
          </a:p>
          <a:p>
            <a:pPr latinLnBrk="0"/>
            <a:endParaRPr lang="en-US" altLang="ja-JP" sz="1300">
              <a:latin typeface="굴림" pitchFamily="34" charset="-127"/>
              <a:ea typeface="굴림" pitchFamily="34" charset="-127"/>
            </a:endParaRPr>
          </a:p>
          <a:p>
            <a:pPr latinLnBrk="0"/>
            <a:endParaRPr lang="en-US" altLang="ja-JP" sz="1300">
              <a:latin typeface="굴림" pitchFamily="34" charset="-127"/>
              <a:ea typeface="굴림" pitchFamily="34" charset="-127"/>
            </a:endParaRPr>
          </a:p>
          <a:p>
            <a:pPr latinLnBrk="0"/>
            <a:endParaRPr lang="en-US" altLang="ja-JP" sz="1300">
              <a:latin typeface="굴림" pitchFamily="34" charset="-127"/>
              <a:ea typeface="굴림" pitchFamily="34" charset="-127"/>
            </a:endParaRPr>
          </a:p>
          <a:p>
            <a:pPr latinLnBrk="0"/>
            <a:endParaRPr lang="en-US" altLang="ja-JP" sz="1300">
              <a:latin typeface="굴림" pitchFamily="34" charset="-127"/>
              <a:ea typeface="굴림" pitchFamily="34" charset="-127"/>
            </a:endParaRPr>
          </a:p>
          <a:p>
            <a:pPr latinLnBrk="0"/>
            <a:endParaRPr lang="en-US" altLang="ja-JP" sz="1300">
              <a:latin typeface="굴림" pitchFamily="34" charset="-127"/>
              <a:ea typeface="굴림" pitchFamily="34" charset="-127"/>
            </a:endParaRPr>
          </a:p>
          <a:p>
            <a:pPr latinLnBrk="0"/>
            <a:endParaRPr lang="en-US" altLang="ja-JP" sz="1300">
              <a:latin typeface="굴림" pitchFamily="34" charset="-127"/>
              <a:ea typeface="굴림" pitchFamily="34" charset="-127"/>
            </a:endParaRPr>
          </a:p>
          <a:p>
            <a:pPr latinLnBrk="0"/>
            <a:endParaRPr lang="en-US" altLang="ja-JP" sz="1300">
              <a:latin typeface="굴림" pitchFamily="34" charset="-127"/>
              <a:ea typeface="굴림" pitchFamily="34" charset="-127"/>
            </a:endParaRPr>
          </a:p>
          <a:p>
            <a:pPr latinLnBrk="0"/>
            <a:endParaRPr lang="en-US" altLang="ja-JP" sz="1300">
              <a:latin typeface="굴림" pitchFamily="34" charset="-127"/>
              <a:ea typeface="굴림" pitchFamily="34" charset="-127"/>
            </a:endParaRPr>
          </a:p>
          <a:p>
            <a:pPr latinLnBrk="0"/>
            <a:endParaRPr lang="en-US" altLang="ja-JP" sz="1300">
              <a:latin typeface="굴림" pitchFamily="34" charset="-127"/>
              <a:ea typeface="굴림" pitchFamily="34" charset="-127"/>
            </a:endParaRPr>
          </a:p>
          <a:p>
            <a:pPr latinLnBrk="0"/>
            <a:endParaRPr lang="en-US" altLang="ja-JP" sz="1300">
              <a:latin typeface="굴림" pitchFamily="34" charset="-127"/>
              <a:ea typeface="굴림" pitchFamily="34" charset="-127"/>
            </a:endParaRPr>
          </a:p>
          <a:p>
            <a:pPr latinLnBrk="0"/>
            <a:endParaRPr lang="en-US" altLang="ja-JP" sz="1300">
              <a:latin typeface="굴림" pitchFamily="34" charset="-127"/>
              <a:ea typeface="굴림" pitchFamily="34" charset="-127"/>
            </a:endParaRPr>
          </a:p>
          <a:p>
            <a:pPr latinLnBrk="0"/>
            <a:endParaRPr lang="en-US" altLang="ja-JP" sz="1300"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en-US" sz="1300">
                <a:latin typeface="굴림" pitchFamily="34" charset="-127"/>
                <a:ea typeface="굴림" pitchFamily="34" charset="-127"/>
              </a:rPr>
              <a:t>○  대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일본</a:t>
            </a:r>
            <a:r>
              <a:rPr lang="ja-JP" altLang="en-US" sz="1300">
                <a:latin typeface="굴림" pitchFamily="34" charset="-127"/>
                <a:ea typeface="굴림" pitchFamily="34" charset="-127"/>
              </a:rPr>
              <a:t>제국</a:t>
            </a:r>
            <a:r>
              <a:rPr lang="ja-JP" altLang="ko-KR" sz="1300">
                <a:latin typeface="굴림" pitchFamily="34" charset="-127"/>
                <a:ea typeface="굴림" pitchFamily="34" charset="-127"/>
              </a:rPr>
              <a:t> </a:t>
            </a:r>
            <a:endParaRPr lang="ja-JP" altLang="en-US" sz="1300"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ko-KR" altLang="en-US" sz="1300">
                <a:latin typeface="굴림" pitchFamily="34" charset="-127"/>
                <a:ea typeface="굴림" pitchFamily="34" charset="-127"/>
              </a:rPr>
              <a:t>     </a:t>
            </a:r>
            <a:r>
              <a:rPr lang="ja-JP" altLang="en-US" sz="1300">
                <a:latin typeface="굴림" pitchFamily="34" charset="-127"/>
                <a:ea typeface="굴림" pitchFamily="34" charset="-127"/>
              </a:rPr>
              <a:t>헌법 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공포</a:t>
            </a:r>
            <a:endParaRPr lang="en-US" altLang="ja-JP" sz="1300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30729" name="正方形/長方形 19"/>
          <p:cNvSpPr>
            <a:spLocks noChangeArrowheads="1"/>
          </p:cNvSpPr>
          <p:nvPr/>
        </p:nvSpPr>
        <p:spPr bwMode="auto">
          <a:xfrm>
            <a:off x="1136650" y="3665538"/>
            <a:ext cx="6911975" cy="154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/>
            <a:r>
              <a:rPr lang="ja-JP" altLang="ja-JP" sz="1300">
                <a:latin typeface="굴림" pitchFamily="34" charset="-127"/>
                <a:ea typeface="굴림" pitchFamily="34" charset="-127"/>
              </a:rPr>
              <a:t>○</a:t>
            </a:r>
            <a:r>
              <a:rPr lang="ja-JP" altLang="en-US" sz="1300">
                <a:latin typeface="굴림" pitchFamily="34" charset="-127"/>
                <a:ea typeface="굴림" pitchFamily="34" charset="-127"/>
              </a:rPr>
              <a:t>  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시제</a:t>
            </a:r>
            <a:r>
              <a:rPr lang="en-US" altLang="ko-KR" sz="1300">
                <a:latin typeface="굴림" pitchFamily="34" charset="-127"/>
                <a:ea typeface="굴림" pitchFamily="34" charset="-127"/>
              </a:rPr>
              <a:t>(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市制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)</a:t>
            </a:r>
            <a:r>
              <a:rPr lang="en-US" altLang="ko-KR" sz="130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및 정촌제</a:t>
            </a:r>
            <a:r>
              <a:rPr lang="en-US" altLang="ko-KR" sz="1300">
                <a:latin typeface="굴림" pitchFamily="34" charset="-127"/>
                <a:ea typeface="굴림" pitchFamily="34" charset="-127"/>
              </a:rPr>
              <a:t>(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町村制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)</a:t>
            </a:r>
            <a:r>
              <a:rPr lang="en-US" altLang="ko-KR" sz="130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제정</a:t>
            </a:r>
            <a:endParaRPr lang="en-US" altLang="ja-JP" sz="1300">
              <a:latin typeface="굴림" pitchFamily="34" charset="-127"/>
              <a:ea typeface="굴림" pitchFamily="34" charset="-127"/>
            </a:endParaRPr>
          </a:p>
          <a:p>
            <a:pPr latinLnBrk="0">
              <a:lnSpc>
                <a:spcPct val="90000"/>
              </a:lnSpc>
            </a:pPr>
            <a:r>
              <a:rPr lang="ja-JP" altLang="en-US" sz="1300">
                <a:latin typeface="굴림" pitchFamily="34" charset="-127"/>
                <a:ea typeface="굴림" pitchFamily="34" charset="-127"/>
              </a:rPr>
              <a:t>　  ・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시정촌</a:t>
            </a:r>
            <a:r>
              <a:rPr lang="en-US" altLang="ko-KR" sz="1300">
                <a:latin typeface="굴림" pitchFamily="34" charset="-127"/>
                <a:ea typeface="굴림" pitchFamily="34" charset="-127"/>
              </a:rPr>
              <a:t>(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市町村</a:t>
            </a:r>
            <a:r>
              <a:rPr lang="en-US" altLang="ko-KR" sz="1300">
                <a:latin typeface="굴림" pitchFamily="34" charset="-127"/>
                <a:ea typeface="굴림" pitchFamily="34" charset="-127"/>
              </a:rPr>
              <a:t>)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에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독립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된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법인격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을 인정하고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공공사무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와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위임사무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를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처리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하게 하며</a:t>
            </a:r>
            <a:r>
              <a:rPr lang="en-US" altLang="ko-KR" sz="1300">
                <a:latin typeface="굴림" pitchFamily="34" charset="-127"/>
                <a:ea typeface="굴림" pitchFamily="34" charset="-127"/>
              </a:rPr>
              <a:t> </a:t>
            </a:r>
          </a:p>
          <a:p>
            <a:pPr latinLnBrk="0">
              <a:lnSpc>
                <a:spcPct val="90000"/>
              </a:lnSpc>
            </a:pPr>
            <a:r>
              <a:rPr lang="ko-KR" altLang="en-US" sz="1300">
                <a:latin typeface="굴림" pitchFamily="34" charset="-127"/>
                <a:ea typeface="굴림" pitchFamily="34" charset="-127"/>
              </a:rPr>
              <a:t>        조례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・규칙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의 제정권을 부여</a:t>
            </a:r>
            <a:endParaRPr lang="en-US" altLang="ja-JP" sz="1300">
              <a:latin typeface="굴림" pitchFamily="34" charset="-127"/>
              <a:ea typeface="굴림" pitchFamily="34" charset="-127"/>
            </a:endParaRPr>
          </a:p>
          <a:p>
            <a:pPr latinLnBrk="0">
              <a:lnSpc>
                <a:spcPct val="90000"/>
              </a:lnSpc>
            </a:pPr>
            <a:r>
              <a:rPr lang="ja-JP" altLang="en-US" sz="1300">
                <a:latin typeface="굴림" pitchFamily="34" charset="-127"/>
                <a:ea typeface="굴림" pitchFamily="34" charset="-127"/>
              </a:rPr>
              <a:t>　 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・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시정촌회</a:t>
            </a:r>
            <a:r>
              <a:rPr lang="en-US" altLang="ko-KR" sz="1300">
                <a:latin typeface="굴림" pitchFamily="34" charset="-127"/>
                <a:ea typeface="굴림" pitchFamily="34" charset="-127"/>
              </a:rPr>
              <a:t>(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市町村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会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)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는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공민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의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등급선거제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에 기초한 민선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명예직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의원으로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구성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되며</a:t>
            </a:r>
          </a:p>
          <a:p>
            <a:pPr latinLnBrk="0">
              <a:lnSpc>
                <a:spcPct val="90000"/>
              </a:lnSpc>
            </a:pPr>
            <a:r>
              <a:rPr lang="ko-KR" altLang="en-US" sz="1300">
                <a:latin typeface="굴림" pitchFamily="34" charset="-127"/>
                <a:ea typeface="굴림" pitchFamily="34" charset="-127"/>
              </a:rPr>
              <a:t>        시정촌에 관한 모든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사건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및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위임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된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사건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을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의결</a:t>
            </a:r>
            <a:endParaRPr lang="en-US" altLang="ja-JP" sz="1300">
              <a:latin typeface="굴림" pitchFamily="34" charset="-127"/>
              <a:ea typeface="굴림" pitchFamily="34" charset="-127"/>
            </a:endParaRPr>
          </a:p>
          <a:p>
            <a:pPr latinLnBrk="0">
              <a:lnSpc>
                <a:spcPct val="90000"/>
              </a:lnSpc>
            </a:pPr>
            <a:r>
              <a:rPr lang="ja-JP" altLang="en-US" sz="1300">
                <a:latin typeface="굴림" pitchFamily="34" charset="-127"/>
                <a:ea typeface="굴림" pitchFamily="34" charset="-127"/>
              </a:rPr>
              <a:t>　 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・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집행기관은 시의 경우에는 시장 및 시참사회</a:t>
            </a:r>
            <a:r>
              <a:rPr lang="en-US" altLang="ko-KR" sz="1300">
                <a:latin typeface="굴림" pitchFamily="34" charset="-127"/>
                <a:ea typeface="굴림" pitchFamily="34" charset="-127"/>
              </a:rPr>
              <a:t>(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市参事会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)(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시장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・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조역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・명예직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참사</a:t>
            </a:r>
            <a:endParaRPr lang="ja-JP" altLang="en-US" sz="1300">
              <a:latin typeface="굴림" pitchFamily="34" charset="-127"/>
              <a:ea typeface="굴림" pitchFamily="34" charset="-127"/>
            </a:endParaRPr>
          </a:p>
          <a:p>
            <a:pPr latinLnBrk="0">
              <a:lnSpc>
                <a:spcPct val="90000"/>
              </a:lnSpc>
            </a:pPr>
            <a:r>
              <a:rPr lang="ja-JP" altLang="en-US" sz="13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ko-KR" sz="13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en-US" sz="13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ko-KR" sz="13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en-US" sz="13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ko-KR" sz="13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en-US" sz="13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ko-KR" sz="13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회원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으로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구성</a:t>
            </a:r>
            <a:r>
              <a:rPr lang="en-US" altLang="ko-KR" sz="1300">
                <a:latin typeface="굴림" pitchFamily="34" charset="-127"/>
                <a:ea typeface="굴림" pitchFamily="34" charset="-127"/>
              </a:rPr>
              <a:t>)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가 하며 정촌</a:t>
            </a:r>
            <a:r>
              <a:rPr lang="en-US" altLang="ko-KR" sz="1300">
                <a:latin typeface="굴림" pitchFamily="34" charset="-127"/>
                <a:ea typeface="굴림" pitchFamily="34" charset="-127"/>
              </a:rPr>
              <a:t>(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町村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)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의 경우에는 정촌장</a:t>
            </a:r>
            <a:r>
              <a:rPr lang="en-US" altLang="ko-KR" sz="1300">
                <a:latin typeface="굴림" pitchFamily="34" charset="-127"/>
                <a:ea typeface="굴림" pitchFamily="34" charset="-127"/>
              </a:rPr>
              <a:t>(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町村長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)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이 하며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, 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시장은 </a:t>
            </a:r>
          </a:p>
          <a:p>
            <a:pPr latinLnBrk="0">
              <a:lnSpc>
                <a:spcPct val="90000"/>
              </a:lnSpc>
            </a:pPr>
            <a:r>
              <a:rPr lang="ko-KR" altLang="en-US" sz="1300">
                <a:latin typeface="굴림" pitchFamily="34" charset="-127"/>
                <a:ea typeface="굴림" pitchFamily="34" charset="-127"/>
              </a:rPr>
              <a:t>       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내무대신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을 </a:t>
            </a:r>
            <a:r>
              <a:rPr lang="ja-JP" altLang="en-US" sz="13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선임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, 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그 외는 시회</a:t>
            </a:r>
            <a:r>
              <a:rPr lang="en-US" altLang="ko-KR" sz="1300">
                <a:latin typeface="굴림" pitchFamily="34" charset="-127"/>
                <a:ea typeface="굴림" pitchFamily="34" charset="-127"/>
              </a:rPr>
              <a:t>(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市会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)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・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정촌회</a:t>
            </a:r>
            <a:r>
              <a:rPr lang="en-US" altLang="ko-KR" sz="1300">
                <a:latin typeface="굴림" pitchFamily="34" charset="-127"/>
                <a:ea typeface="굴림" pitchFamily="34" charset="-127"/>
              </a:rPr>
              <a:t>(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町村会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)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에서 선거</a:t>
            </a:r>
            <a:r>
              <a:rPr lang="en-US" altLang="ko-KR" sz="1300">
                <a:latin typeface="굴림" pitchFamily="34" charset="-127"/>
                <a:ea typeface="굴림" pitchFamily="34" charset="-127"/>
              </a:rPr>
              <a:t>.</a:t>
            </a:r>
            <a:endParaRPr lang="en-US" altLang="ja-JP" sz="1300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30730" name="正方形/長方形 22"/>
          <p:cNvSpPr>
            <a:spLocks noChangeArrowheads="1"/>
          </p:cNvSpPr>
          <p:nvPr/>
        </p:nvSpPr>
        <p:spPr bwMode="auto">
          <a:xfrm>
            <a:off x="1136650" y="5262563"/>
            <a:ext cx="6911975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/>
            <a:r>
              <a:rPr lang="ja-JP" altLang="ja-JP" sz="1300">
                <a:latin typeface="굴림" pitchFamily="34" charset="-127"/>
                <a:ea typeface="굴림" pitchFamily="34" charset="-127"/>
              </a:rPr>
              <a:t>○</a:t>
            </a:r>
            <a:r>
              <a:rPr lang="ja-JP" altLang="en-US" sz="130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부현제</a:t>
            </a:r>
            <a:r>
              <a:rPr lang="en-US" altLang="ko-KR" sz="1300">
                <a:latin typeface="굴림" pitchFamily="34" charset="-127"/>
                <a:ea typeface="굴림" pitchFamily="34" charset="-127"/>
              </a:rPr>
              <a:t>(</a:t>
            </a:r>
            <a:r>
              <a:rPr lang="ja-JP" altLang="en-US" sz="1300">
                <a:latin typeface="굴림" pitchFamily="34" charset="-127"/>
                <a:ea typeface="굴림" pitchFamily="34" charset="-127"/>
              </a:rPr>
              <a:t>府縣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制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), 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군제</a:t>
            </a:r>
            <a:r>
              <a:rPr lang="en-US" altLang="ko-KR" sz="1300">
                <a:latin typeface="굴림" pitchFamily="34" charset="-127"/>
                <a:ea typeface="굴림" pitchFamily="34" charset="-127"/>
              </a:rPr>
              <a:t>(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郡制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)</a:t>
            </a:r>
            <a:r>
              <a:rPr lang="en-US" altLang="ko-KR" sz="130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제정</a:t>
            </a:r>
            <a:endParaRPr lang="en-US" altLang="ja-JP" sz="1300"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en-US" sz="1300">
                <a:latin typeface="굴림" pitchFamily="34" charset="-127"/>
                <a:ea typeface="굴림" pitchFamily="34" charset="-127"/>
              </a:rPr>
              <a:t>　</a:t>
            </a:r>
            <a:r>
              <a:rPr lang="ja-JP" altLang="ko-KR" sz="13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・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부현과 군에 대해 규정</a:t>
            </a:r>
            <a:endParaRPr lang="en-US" altLang="ja-JP" sz="1300"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en-US" sz="1300">
                <a:latin typeface="굴림" pitchFamily="34" charset="-127"/>
                <a:ea typeface="굴림" pitchFamily="34" charset="-127"/>
              </a:rPr>
              <a:t>　</a:t>
            </a:r>
            <a:r>
              <a:rPr lang="ja-JP" altLang="ko-KR" sz="13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・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부현회는 부현 내 군시</a:t>
            </a:r>
            <a:r>
              <a:rPr lang="en-US" altLang="ko-KR" sz="1300">
                <a:latin typeface="굴림" pitchFamily="34" charset="-127"/>
                <a:ea typeface="굴림" pitchFamily="34" charset="-127"/>
              </a:rPr>
              <a:t>(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郡市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)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의 복선제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선거로 뽑힌 명예직 의원으로 구성되며</a:t>
            </a:r>
          </a:p>
          <a:p>
            <a:pPr latinLnBrk="0"/>
            <a:r>
              <a:rPr lang="en-US" altLang="ko-KR" sz="1300">
                <a:latin typeface="굴림" pitchFamily="34" charset="-127"/>
                <a:ea typeface="굴림" pitchFamily="34" charset="-127"/>
              </a:rPr>
              <a:t>       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예산결정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,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결산보고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인정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등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을 의결</a:t>
            </a:r>
            <a:endParaRPr lang="ja-JP" altLang="ja-JP" sz="1300"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en-US" sz="1300">
                <a:latin typeface="굴림" pitchFamily="34" charset="-127"/>
                <a:ea typeface="굴림" pitchFamily="34" charset="-127"/>
              </a:rPr>
              <a:t>　</a:t>
            </a:r>
            <a:r>
              <a:rPr lang="ja-JP" altLang="ko-KR" sz="13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en-US" sz="1300">
                <a:latin typeface="굴림" pitchFamily="34" charset="-127"/>
                <a:ea typeface="굴림" pitchFamily="34" charset="-127"/>
              </a:rPr>
              <a:t>・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부현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참사회는 지사</a:t>
            </a:r>
            <a:r>
              <a:rPr lang="ja-JP" altLang="en-US" sz="1300">
                <a:latin typeface="굴림" pitchFamily="34" charset="-127"/>
                <a:ea typeface="굴림" pitchFamily="34" charset="-127"/>
              </a:rPr>
              <a:t>・고등관・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명예직 </a:t>
            </a:r>
            <a:r>
              <a:rPr lang="ja-JP" altLang="en-US" sz="1300">
                <a:latin typeface="굴림" pitchFamily="34" charset="-127"/>
                <a:ea typeface="굴림" pitchFamily="34" charset="-127"/>
              </a:rPr>
              <a:t>참사회원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으로 구성되며 부현회의 </a:t>
            </a:r>
            <a:r>
              <a:rPr lang="ja-JP" altLang="en-US" sz="1300">
                <a:latin typeface="굴림" pitchFamily="34" charset="-127"/>
                <a:ea typeface="굴림" pitchFamily="34" charset="-127"/>
              </a:rPr>
              <a:t>위임사항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과</a:t>
            </a:r>
          </a:p>
          <a:p>
            <a:pPr latinLnBrk="0"/>
            <a:r>
              <a:rPr lang="ko-KR" altLang="en-US" sz="1300">
                <a:latin typeface="굴림" pitchFamily="34" charset="-127"/>
                <a:ea typeface="굴림" pitchFamily="34" charset="-127"/>
              </a:rPr>
              <a:t>       급히 처리할 사건 등을 의결하고 지사가 자문한 </a:t>
            </a:r>
            <a:r>
              <a:rPr lang="ja-JP" altLang="en-US" sz="1300">
                <a:latin typeface="굴림" pitchFamily="34" charset="-127"/>
                <a:ea typeface="굴림" pitchFamily="34" charset="-127"/>
              </a:rPr>
              <a:t>사항 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등에 대해 </a:t>
            </a:r>
            <a:r>
              <a:rPr lang="ja-JP" altLang="en-US" sz="1300">
                <a:latin typeface="굴림" pitchFamily="34" charset="-127"/>
                <a:ea typeface="굴림" pitchFamily="34" charset="-127"/>
              </a:rPr>
              <a:t>의견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을 </a:t>
            </a:r>
            <a:r>
              <a:rPr lang="ja-JP" altLang="en-US" sz="1300">
                <a:latin typeface="굴림" pitchFamily="34" charset="-127"/>
                <a:ea typeface="굴림" pitchFamily="34" charset="-127"/>
              </a:rPr>
              <a:t>진술</a:t>
            </a:r>
            <a:r>
              <a:rPr lang="en-US" altLang="ko-KR" sz="1300">
                <a:latin typeface="굴림" pitchFamily="34" charset="-127"/>
                <a:ea typeface="굴림" pitchFamily="34" charset="-127"/>
              </a:rPr>
              <a:t>.</a:t>
            </a:r>
            <a:endParaRPr lang="ja-JP" altLang="ja-JP" sz="1300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30731" name="スライド番号プレースホルダ 45"/>
          <p:cNvSpPr txBox="1">
            <a:spLocks/>
          </p:cNvSpPr>
          <p:nvPr/>
        </p:nvSpPr>
        <p:spPr bwMode="auto">
          <a:xfrm>
            <a:off x="7594600" y="6619875"/>
            <a:ext cx="23114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latinLnBrk="0"/>
            <a:fld id="{CC7F2BA5-E1C0-490C-A4CD-CC9D74BD8DD8}" type="slidenum">
              <a:rPr lang="en-US" altLang="ja-JP" sz="1400">
                <a:solidFill>
                  <a:srgbClr val="000000"/>
                </a:solidFill>
              </a:rPr>
              <a:pPr algn="r" latinLnBrk="0"/>
              <a:t>1</a:t>
            </a:fld>
            <a:endParaRPr lang="en-US" altLang="ja-JP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150813" y="485775"/>
            <a:ext cx="985837" cy="62611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latinLnBrk="0"/>
            <a:endParaRPr lang="ja-JP" altLang="en-US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endParaRPr lang="ja-JP" altLang="en-US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endParaRPr lang="ja-JP" altLang="en-US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1899</a:t>
            </a:r>
          </a:p>
          <a:p>
            <a:pPr algn="ctr" latinLnBrk="0"/>
            <a:endParaRPr lang="ja-JP" altLang="en-US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endParaRPr lang="ja-JP" altLang="en-US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endParaRPr lang="ja-JP" altLang="en-US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endParaRPr lang="ja-JP" altLang="en-US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1911</a:t>
            </a:r>
          </a:p>
          <a:p>
            <a:pPr algn="ctr" latinLnBrk="0"/>
            <a:endParaRPr lang="ja-JP" altLang="en-US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endParaRPr lang="ja-JP" altLang="en-US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endParaRPr lang="ja-JP" altLang="en-US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1921</a:t>
            </a:r>
          </a:p>
          <a:p>
            <a:pPr algn="ctr" latinLnBrk="0"/>
            <a:endParaRPr lang="ja-JP" altLang="en-US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endParaRPr lang="ja-JP" altLang="en-US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endParaRPr lang="ja-JP" altLang="en-US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1926</a:t>
            </a:r>
          </a:p>
          <a:p>
            <a:pPr algn="ctr" latinLnBrk="0"/>
            <a:endParaRPr lang="ja-JP" altLang="en-US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endParaRPr lang="en-US" altLang="ko-KR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1943</a:t>
            </a:r>
          </a:p>
          <a:p>
            <a:pPr algn="ctr" latinLnBrk="0"/>
            <a:endParaRPr lang="ja-JP" altLang="en-US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endParaRPr lang="ja-JP" altLang="en-US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endParaRPr lang="ja-JP" altLang="en-US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1946</a:t>
            </a:r>
          </a:p>
          <a:p>
            <a:pPr algn="ctr" latinLnBrk="0"/>
            <a:endParaRPr lang="ja-JP" altLang="en-US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endParaRPr lang="ja-JP" altLang="en-US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1947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8024813" y="492125"/>
            <a:ext cx="1727200" cy="624998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atinLnBrk="0">
              <a:defRPr/>
            </a:pPr>
            <a:endParaRPr lang="en-US" altLang="ja-JP" sz="1300" spc="-150" dirty="0">
              <a:solidFill>
                <a:schemeClr val="tx1"/>
              </a:solidFill>
            </a:endParaRPr>
          </a:p>
          <a:p>
            <a:pPr latinLnBrk="0">
              <a:defRPr/>
            </a:pPr>
            <a:endParaRPr lang="en-US" altLang="ja-JP" sz="1300" spc="-150" dirty="0">
              <a:solidFill>
                <a:schemeClr val="tx1"/>
              </a:solidFill>
            </a:endParaRPr>
          </a:p>
          <a:p>
            <a:pPr latinLnBrk="0">
              <a:defRPr/>
            </a:pPr>
            <a:endParaRPr lang="en-US" altLang="ja-JP" sz="1300" spc="-150" dirty="0">
              <a:solidFill>
                <a:schemeClr val="tx1"/>
              </a:solidFill>
            </a:endParaRPr>
          </a:p>
          <a:p>
            <a:pPr latinLnBrk="0">
              <a:defRPr/>
            </a:pPr>
            <a:endParaRPr lang="en-US" altLang="ja-JP" sz="1300" spc="-150" dirty="0">
              <a:solidFill>
                <a:schemeClr val="tx1"/>
              </a:solidFill>
            </a:endParaRPr>
          </a:p>
          <a:p>
            <a:pPr latinLnBrk="0">
              <a:defRPr/>
            </a:pPr>
            <a:endParaRPr lang="en-US" altLang="ja-JP" sz="1300" spc="-150" dirty="0">
              <a:solidFill>
                <a:schemeClr val="tx1"/>
              </a:solidFill>
            </a:endParaRPr>
          </a:p>
          <a:p>
            <a:pPr latinLnBrk="0">
              <a:defRPr/>
            </a:pPr>
            <a:endParaRPr lang="en-US" altLang="ja-JP" sz="1300" spc="-150" dirty="0">
              <a:solidFill>
                <a:schemeClr val="tx1"/>
              </a:solidFill>
            </a:endParaRPr>
          </a:p>
          <a:p>
            <a:pPr latinLnBrk="0">
              <a:lnSpc>
                <a:spcPts val="1100"/>
              </a:lnSpc>
              <a:defRPr/>
            </a:pPr>
            <a:endParaRPr lang="en-US" altLang="ja-JP" sz="1300" spc="-150" dirty="0">
              <a:solidFill>
                <a:schemeClr val="tx1"/>
              </a:solidFill>
            </a:endParaRPr>
          </a:p>
          <a:p>
            <a:pPr latinLnBrk="0">
              <a:lnSpc>
                <a:spcPts val="1200"/>
              </a:lnSpc>
              <a:defRPr/>
            </a:pPr>
            <a:endParaRPr lang="en-US" altLang="ja-JP" sz="1300" spc="-150" dirty="0">
              <a:solidFill>
                <a:schemeClr val="tx1"/>
              </a:solidFill>
            </a:endParaRPr>
          </a:p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pc="-150" dirty="0">
              <a:solidFill>
                <a:prstClr val="black"/>
              </a:solidFill>
            </a:endParaRPr>
          </a:p>
        </p:txBody>
      </p:sp>
      <p:sp>
        <p:nvSpPr>
          <p:cNvPr id="16" name="正方形/長方形 15"/>
          <p:cNvSpPr>
            <a:spLocks noChangeArrowheads="1"/>
          </p:cNvSpPr>
          <p:nvPr/>
        </p:nvSpPr>
        <p:spPr bwMode="auto">
          <a:xfrm>
            <a:off x="153988" y="206375"/>
            <a:ext cx="982662" cy="2857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latinLnBrk="0"/>
            <a:r>
              <a:rPr lang="ko-KR" altLang="en-US" sz="140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년</a:t>
            </a:r>
            <a:endParaRPr lang="ja-JP" altLang="en-US" sz="1400">
              <a:solidFill>
                <a:srgbClr val="000000"/>
              </a:solidFill>
              <a:latin typeface="Calibri" pitchFamily="34" charset="0"/>
              <a:ea typeface="굴림" pitchFamily="34" charset="-127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8024813" y="206375"/>
            <a:ext cx="1727200" cy="28575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0"/>
            <a:r>
              <a:rPr lang="ko-KR" altLang="en-US" sz="14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관련 사건</a:t>
            </a:r>
            <a:endParaRPr lang="ja-JP" altLang="en-US" sz="1400">
              <a:solidFill>
                <a:srgbClr val="000000"/>
              </a:solidFill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136650" y="2060575"/>
            <a:ext cx="6888163" cy="1944688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atinLnBrk="0"/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○</a:t>
            </a:r>
            <a:r>
              <a:rPr lang="ja-JP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시제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, 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정촌제의 전문</a:t>
            </a:r>
            <a:r>
              <a:rPr lang="en-US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(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全文</a:t>
            </a:r>
            <a:r>
              <a:rPr lang="en-US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)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을 개정</a:t>
            </a:r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　・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시정촌에 법인격을 부여</a:t>
            </a:r>
            <a:r>
              <a:rPr lang="en-US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.</a:t>
            </a:r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시정촌의 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권능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과 부담의 범위를 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명확화</a:t>
            </a:r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.</a:t>
            </a:r>
            <a:r>
              <a:rPr lang="ja-JP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시의 집행기관을</a:t>
            </a:r>
          </a:p>
          <a:p>
            <a:pPr latinLnBrk="0"/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     단독제 시장으로 하고 시참사회는 부</a:t>
            </a:r>
            <a:r>
              <a:rPr lang="en-US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(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副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)</a:t>
            </a:r>
            <a:r>
              <a:rPr lang="en-US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의결기관으로 하고 시정촌</a:t>
            </a:r>
            <a:r>
              <a:rPr lang="en-US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조합제도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를 창설</a:t>
            </a:r>
            <a:r>
              <a:rPr lang="en-US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.</a:t>
            </a:r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latinLnBrk="0"/>
            <a:endParaRPr lang="ja-JP" altLang="en-US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○</a:t>
            </a:r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군제 폐지</a:t>
            </a:r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   ・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지방공공단체로서의 군을 폐지하고 지방공공단체를 </a:t>
            </a:r>
            <a:r>
              <a:rPr lang="en-US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2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층화 함으로써 군이 자연스럽게</a:t>
            </a:r>
          </a:p>
          <a:p>
            <a:pPr latinLnBrk="0"/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      국가의 행정구획이 됨</a:t>
            </a:r>
            <a:r>
              <a:rPr lang="en-US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. </a:t>
            </a:r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latinLnBrk="0"/>
            <a:endParaRPr lang="ja-JP" altLang="en-US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○</a:t>
            </a:r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시정촌회 의원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, 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도부현회</a:t>
            </a:r>
            <a:r>
              <a:rPr lang="en-US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(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道</a:t>
            </a:r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府縣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会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)</a:t>
            </a:r>
            <a:r>
              <a:rPr lang="en-US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의원에 대해 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보통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선거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제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를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도입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(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남자만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)</a:t>
            </a:r>
          </a:p>
          <a:p>
            <a:pPr latinLnBrk="0"/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○</a:t>
            </a:r>
            <a:r>
              <a:rPr lang="ja-JP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시장은 시회</a:t>
            </a:r>
            <a:r>
              <a:rPr lang="en-US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(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市会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)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에 의한 선거를 통해 선임</a:t>
            </a:r>
            <a:r>
              <a:rPr lang="en-US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. 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정촌장</a:t>
            </a:r>
            <a:r>
              <a:rPr lang="en-US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(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町村長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)</a:t>
            </a:r>
            <a:r>
              <a:rPr lang="en-US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선임시의 부현 지사의 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인가</a:t>
            </a:r>
            <a:endParaRPr lang="ja-JP" altLang="en-US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를 폐지</a:t>
            </a:r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32774" name="正方形/長方形 8"/>
          <p:cNvSpPr>
            <a:spLocks noChangeArrowheads="1"/>
          </p:cNvSpPr>
          <p:nvPr/>
        </p:nvSpPr>
        <p:spPr bwMode="auto">
          <a:xfrm>
            <a:off x="1136650" y="4248150"/>
            <a:ext cx="6911975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0488" indent="-90488" latinLnBrk="0"/>
            <a:r>
              <a:rPr lang="ja-JP" altLang="ja-JP" sz="13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○</a:t>
            </a:r>
            <a:r>
              <a:rPr lang="ja-JP" altLang="en-US" sz="13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도쿄 도제</a:t>
            </a:r>
            <a:r>
              <a:rPr lang="en-US" altLang="ko-KR" sz="13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(</a:t>
            </a:r>
            <a:r>
              <a:rPr lang="ja-JP" altLang="ja-JP" sz="13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都制</a:t>
            </a:r>
            <a:r>
              <a:rPr lang="en-US" altLang="ja-JP" sz="13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)</a:t>
            </a:r>
            <a:r>
              <a:rPr lang="en-US" altLang="ko-KR" sz="13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제정</a:t>
            </a:r>
            <a:endParaRPr lang="en-US" altLang="ja-JP" sz="1300">
              <a:solidFill>
                <a:srgbClr val="000000"/>
              </a:solidFill>
              <a:latin typeface="굴림" pitchFamily="34" charset="-127"/>
              <a:ea typeface="굴림" pitchFamily="34" charset="-127"/>
            </a:endParaRPr>
          </a:p>
          <a:p>
            <a:pPr marL="90488" indent="-90488" latinLnBrk="0"/>
            <a:r>
              <a:rPr lang="en-US" altLang="ja-JP" sz="13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    </a:t>
            </a:r>
            <a:r>
              <a:rPr lang="ja-JP" altLang="ja-JP" sz="13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・</a:t>
            </a:r>
            <a:r>
              <a:rPr lang="ko-KR" altLang="en-US" sz="13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도쿄부</a:t>
            </a:r>
            <a:r>
              <a:rPr lang="ja-JP" altLang="en-US" sz="13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･</a:t>
            </a:r>
            <a:r>
              <a:rPr lang="ko-KR" altLang="en-US" sz="13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도쿄시</a:t>
            </a:r>
            <a:r>
              <a:rPr lang="ja-JP" altLang="en-US" sz="13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･</a:t>
            </a:r>
            <a:r>
              <a:rPr lang="ko-KR" altLang="en-US" sz="13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구를 폐지하고 도쿄도</a:t>
            </a:r>
            <a:r>
              <a:rPr lang="en-US" altLang="ko-KR" sz="13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(</a:t>
            </a:r>
            <a:r>
              <a:rPr lang="ja-JP" altLang="ja-JP" sz="13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都</a:t>
            </a:r>
            <a:r>
              <a:rPr lang="en-US" altLang="ja-JP" sz="13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)</a:t>
            </a:r>
            <a:r>
              <a:rPr lang="ko-KR" altLang="en-US" sz="13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를 설치</a:t>
            </a:r>
            <a:r>
              <a:rPr lang="en-US" altLang="ko-KR" sz="13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. </a:t>
            </a:r>
            <a:r>
              <a:rPr lang="ko-KR" altLang="en-US" sz="13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구 도쿄시의 구역에 인격을 가진</a:t>
            </a:r>
          </a:p>
          <a:p>
            <a:pPr marL="90488" indent="-90488" latinLnBrk="0"/>
            <a:r>
              <a:rPr lang="ko-KR" altLang="en-US" sz="13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       구</a:t>
            </a:r>
            <a:r>
              <a:rPr lang="en-US" altLang="ko-KR" sz="13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(</a:t>
            </a:r>
            <a:r>
              <a:rPr lang="ja-JP" altLang="ja-JP" sz="13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區</a:t>
            </a:r>
            <a:r>
              <a:rPr lang="en-US" altLang="ja-JP" sz="13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)</a:t>
            </a:r>
            <a:r>
              <a:rPr lang="ko-KR" altLang="en-US" sz="13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를 설치</a:t>
            </a:r>
            <a:r>
              <a:rPr lang="en-US" altLang="ko-KR" sz="13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. </a:t>
            </a:r>
            <a:r>
              <a:rPr lang="ko-KR" altLang="en-US" sz="13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도</a:t>
            </a:r>
            <a:r>
              <a:rPr lang="en-US" altLang="ko-KR" sz="13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(</a:t>
            </a:r>
            <a:r>
              <a:rPr lang="ja-JP" altLang="ja-JP" sz="13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都</a:t>
            </a:r>
            <a:r>
              <a:rPr lang="en-US" altLang="ja-JP" sz="13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)</a:t>
            </a:r>
            <a:r>
              <a:rPr lang="ko-KR" altLang="en-US" sz="13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의 장으로서 도쿄도 장관을 설치</a:t>
            </a:r>
            <a:r>
              <a:rPr lang="en-US" altLang="ko-KR" sz="13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.</a:t>
            </a:r>
            <a:endParaRPr lang="en-US" altLang="ja-JP" sz="1300">
              <a:solidFill>
                <a:srgbClr val="000000"/>
              </a:solidFill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32775" name="スライド番号プレースホルダ 45"/>
          <p:cNvSpPr txBox="1">
            <a:spLocks/>
          </p:cNvSpPr>
          <p:nvPr/>
        </p:nvSpPr>
        <p:spPr bwMode="auto">
          <a:xfrm>
            <a:off x="7594600" y="6619875"/>
            <a:ext cx="23114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latinLnBrk="0"/>
            <a:fld id="{94CBC22C-EF03-4845-8D4A-1D9814FEEA8A}" type="slidenum">
              <a:rPr lang="en-US" altLang="ja-JP" sz="1400">
                <a:solidFill>
                  <a:srgbClr val="000000"/>
                </a:solidFill>
              </a:rPr>
              <a:pPr algn="r" latinLnBrk="0"/>
              <a:t>2</a:t>
            </a:fld>
            <a:endParaRPr lang="en-US" altLang="ja-JP" sz="1400">
              <a:solidFill>
                <a:srgbClr val="00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136650" y="5062538"/>
            <a:ext cx="6911975" cy="1481137"/>
          </a:xfrm>
          <a:prstGeom prst="rect">
            <a:avLst/>
          </a:prstGeom>
        </p:spPr>
        <p:txBody>
          <a:bodyPr>
            <a:spAutoFit/>
          </a:bodyPr>
          <a:lstStyle/>
          <a:p>
            <a:pPr marL="90488" indent="-90488" latinLnBrk="0"/>
            <a:r>
              <a:rPr lang="ja-JP" altLang="en-US" sz="1300">
                <a:latin typeface="굴림" pitchFamily="34" charset="-127"/>
                <a:ea typeface="굴림" pitchFamily="34" charset="-127"/>
              </a:rPr>
              <a:t>○</a:t>
            </a:r>
            <a:r>
              <a:rPr lang="ja-JP" altLang="ko-KR" sz="130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도도</a:t>
            </a:r>
            <a:r>
              <a:rPr lang="en-US" altLang="ko-KR" sz="1300">
                <a:latin typeface="굴림" pitchFamily="34" charset="-127"/>
                <a:ea typeface="굴림" pitchFamily="34" charset="-127"/>
              </a:rPr>
              <a:t>(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都道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)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장관</a:t>
            </a:r>
            <a:r>
              <a:rPr lang="ja-JP" altLang="en-US" sz="1300">
                <a:latin typeface="굴림" pitchFamily="34" charset="-127"/>
                <a:ea typeface="굴림" pitchFamily="34" charset="-127"/>
              </a:rPr>
              <a:t>･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부현 지사</a:t>
            </a:r>
            <a:r>
              <a:rPr lang="ja-JP" altLang="en-US" sz="1300">
                <a:latin typeface="굴림" pitchFamily="34" charset="-127"/>
                <a:ea typeface="굴림" pitchFamily="34" charset="-127"/>
              </a:rPr>
              <a:t>･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시정촌장</a:t>
            </a:r>
            <a:r>
              <a:rPr lang="ja-JP" altLang="en-US" sz="1300">
                <a:latin typeface="굴림" pitchFamily="34" charset="-127"/>
                <a:ea typeface="굴림" pitchFamily="34" charset="-127"/>
              </a:rPr>
              <a:t>･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도쿄도의 구장</a:t>
            </a:r>
            <a:r>
              <a:rPr lang="en-US" altLang="ko-KR" sz="1300">
                <a:latin typeface="굴림" pitchFamily="34" charset="-127"/>
                <a:ea typeface="굴림" pitchFamily="34" charset="-127"/>
              </a:rPr>
              <a:t>(</a:t>
            </a:r>
            <a:r>
              <a:rPr lang="ja-JP" altLang="en-US" sz="1300">
                <a:latin typeface="굴림" pitchFamily="34" charset="-127"/>
                <a:ea typeface="굴림" pitchFamily="34" charset="-127"/>
              </a:rPr>
              <a:t>區長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)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에 대한 민선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, 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의회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권한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강화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,</a:t>
            </a:r>
            <a:endParaRPr lang="en-US" altLang="ko-KR" sz="1300">
              <a:latin typeface="굴림" pitchFamily="34" charset="-127"/>
              <a:ea typeface="굴림" pitchFamily="34" charset="-127"/>
            </a:endParaRPr>
          </a:p>
          <a:p>
            <a:pPr marL="90488" indent="-90488" latinLnBrk="0"/>
            <a:r>
              <a:rPr lang="en-US" altLang="ko-KR" sz="1300">
                <a:latin typeface="굴림" pitchFamily="34" charset="-127"/>
                <a:ea typeface="굴림" pitchFamily="34" charset="-127"/>
              </a:rPr>
              <a:t>   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의회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해산권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을 장에게 부여</a:t>
            </a:r>
            <a:r>
              <a:rPr lang="en-US" altLang="ko-KR" sz="1300">
                <a:latin typeface="굴림" pitchFamily="34" charset="-127"/>
                <a:ea typeface="굴림" pitchFamily="34" charset="-127"/>
              </a:rPr>
              <a:t>. 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선거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관리위원회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와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감사위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원제도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창설</a:t>
            </a:r>
            <a:r>
              <a:rPr lang="ja-JP" altLang="en-US" sz="1300">
                <a:latin typeface="굴림" pitchFamily="34" charset="-127"/>
                <a:ea typeface="굴림" pitchFamily="34" charset="-127"/>
              </a:rPr>
              <a:t>.</a:t>
            </a:r>
            <a:r>
              <a:rPr lang="ja-JP" altLang="ko-KR" sz="13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직접청구제도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창설</a:t>
            </a:r>
            <a:r>
              <a:rPr lang="ja-JP" altLang="en-US" sz="1300">
                <a:latin typeface="굴림" pitchFamily="34" charset="-127"/>
                <a:ea typeface="굴림" pitchFamily="34" charset="-127"/>
              </a:rPr>
              <a:t>.</a:t>
            </a:r>
            <a:endParaRPr lang="en-US" altLang="ja-JP" sz="1300">
              <a:latin typeface="굴림" pitchFamily="34" charset="-127"/>
              <a:ea typeface="굴림" pitchFamily="34" charset="-127"/>
            </a:endParaRPr>
          </a:p>
          <a:p>
            <a:pPr marL="90488" indent="-90488" latinLnBrk="0"/>
            <a:endParaRPr lang="en-US" altLang="ja-JP" sz="1300">
              <a:latin typeface="굴림" pitchFamily="34" charset="-127"/>
              <a:ea typeface="굴림" pitchFamily="34" charset="-127"/>
            </a:endParaRPr>
          </a:p>
          <a:p>
            <a:pPr marL="90488" indent="-90488" latinLnBrk="0"/>
            <a:r>
              <a:rPr lang="ja-JP" altLang="ja-JP" sz="1300">
                <a:latin typeface="굴림" pitchFamily="34" charset="-127"/>
                <a:ea typeface="굴림" pitchFamily="34" charset="-127"/>
              </a:rPr>
              <a:t>○</a:t>
            </a:r>
            <a:r>
              <a:rPr lang="ja-JP" altLang="en-US" sz="130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지방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자치법</a:t>
            </a:r>
            <a:r>
              <a:rPr lang="ja-JP" altLang="en-US" sz="130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제정</a:t>
            </a:r>
            <a:endParaRPr lang="ja-JP" altLang="ja-JP" sz="1300">
              <a:latin typeface="굴림" pitchFamily="34" charset="-127"/>
              <a:ea typeface="굴림" pitchFamily="34" charset="-127"/>
            </a:endParaRPr>
          </a:p>
          <a:p>
            <a:pPr marL="90488" indent="-90488" latinLnBrk="0"/>
            <a:r>
              <a:rPr lang="ja-JP" altLang="en-US" sz="1300">
                <a:latin typeface="굴림" pitchFamily="34" charset="-127"/>
                <a:ea typeface="굴림" pitchFamily="34" charset="-127"/>
              </a:rPr>
              <a:t>　・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도쿄도제</a:t>
            </a:r>
            <a:r>
              <a:rPr lang="ja-JP" altLang="en-US" sz="1300">
                <a:latin typeface="굴림" pitchFamily="34" charset="-127"/>
                <a:ea typeface="굴림" pitchFamily="34" charset="-127"/>
              </a:rPr>
              <a:t>･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도부현제</a:t>
            </a:r>
            <a:r>
              <a:rPr lang="ja-JP" altLang="en-US" sz="1300">
                <a:latin typeface="굴림" pitchFamily="34" charset="-127"/>
                <a:ea typeface="굴림" pitchFamily="34" charset="-127"/>
              </a:rPr>
              <a:t>･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시제</a:t>
            </a:r>
            <a:r>
              <a:rPr lang="ja-JP" altLang="en-US" sz="1300">
                <a:latin typeface="굴림" pitchFamily="34" charset="-127"/>
                <a:ea typeface="굴림" pitchFamily="34" charset="-127"/>
              </a:rPr>
              <a:t>･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정촌제를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통합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하여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지방자치제도를 체계화하는 </a:t>
            </a:r>
            <a:r>
              <a:rPr lang="ja-JP" altLang="en-US" sz="1300">
                <a:latin typeface="굴림" pitchFamily="34" charset="-127"/>
                <a:ea typeface="굴림" pitchFamily="34" charset="-127"/>
              </a:rPr>
              <a:t>법전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으로서</a:t>
            </a:r>
          </a:p>
          <a:p>
            <a:pPr marL="90488" indent="-90488" latinLnBrk="0"/>
            <a:r>
              <a:rPr lang="ko-KR" altLang="en-US" sz="1300">
                <a:latin typeface="굴림" pitchFamily="34" charset="-127"/>
                <a:ea typeface="굴림" pitchFamily="34" charset="-127"/>
              </a:rPr>
              <a:t>      제정</a:t>
            </a:r>
            <a:endParaRPr lang="en-US" altLang="ja-JP" sz="1300">
              <a:latin typeface="굴림" pitchFamily="34" charset="-127"/>
              <a:ea typeface="굴림" pitchFamily="34" charset="-127"/>
            </a:endParaRPr>
          </a:p>
          <a:p>
            <a:pPr marL="90488" indent="-90488" latinLnBrk="0"/>
            <a:r>
              <a:rPr lang="ja-JP" altLang="ja-JP" sz="1300">
                <a:latin typeface="굴림" pitchFamily="34" charset="-127"/>
                <a:ea typeface="굴림" pitchFamily="34" charset="-127"/>
              </a:rPr>
              <a:t>○</a:t>
            </a:r>
            <a:r>
              <a:rPr lang="ja-JP" altLang="en-US" sz="130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일본국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헌법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과 더불어 지방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자치법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을 시행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(5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월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 3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일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시행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)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8048625" y="4868863"/>
            <a:ext cx="1728788" cy="1679575"/>
          </a:xfrm>
          <a:prstGeom prst="rect">
            <a:avLst/>
          </a:prstGeom>
        </p:spPr>
        <p:txBody>
          <a:bodyPr>
            <a:spAutoFit/>
          </a:bodyPr>
          <a:lstStyle/>
          <a:p>
            <a:pPr latinLnBrk="0"/>
            <a:r>
              <a:rPr lang="ja-JP" altLang="ja-JP" sz="1300">
                <a:latin typeface="굴림" pitchFamily="34" charset="-127"/>
                <a:ea typeface="굴림" pitchFamily="34" charset="-127"/>
              </a:rPr>
              <a:t>○</a:t>
            </a:r>
            <a:r>
              <a:rPr lang="ja-JP" altLang="en-US" sz="130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일본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국</a:t>
            </a:r>
            <a:r>
              <a:rPr lang="ja-JP" altLang="en-US" sz="13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헌법</a:t>
            </a:r>
            <a:r>
              <a:rPr lang="ja-JP" altLang="en-US" sz="130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제정</a:t>
            </a:r>
            <a:endParaRPr lang="en-US" altLang="ja-JP" sz="1300"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en-US" sz="1300">
                <a:latin typeface="굴림" pitchFamily="34" charset="-127"/>
                <a:ea typeface="굴림" pitchFamily="34" charset="-127"/>
              </a:rPr>
              <a:t>　　</a:t>
            </a:r>
            <a:endParaRPr lang="en-US" altLang="ja-JP" sz="1300">
              <a:latin typeface="굴림" pitchFamily="34" charset="-127"/>
              <a:ea typeface="굴림" pitchFamily="34" charset="-127"/>
            </a:endParaRPr>
          </a:p>
          <a:p>
            <a:pPr latinLnBrk="0"/>
            <a:endParaRPr lang="en-US" altLang="ja-JP" sz="1300"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ja-JP" sz="1300">
                <a:latin typeface="굴림" pitchFamily="34" charset="-127"/>
                <a:ea typeface="굴림" pitchFamily="34" charset="-127"/>
              </a:rPr>
              <a:t>○</a:t>
            </a:r>
            <a:r>
              <a:rPr lang="ja-JP" altLang="en-US" sz="13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경찰법</a:t>
            </a:r>
            <a:r>
              <a:rPr lang="ja-JP" altLang="en-US" sz="130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제정</a:t>
            </a:r>
            <a:endParaRPr lang="ja-JP" altLang="ja-JP" sz="1300"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ja-JP" sz="1300">
                <a:latin typeface="굴림" pitchFamily="34" charset="-127"/>
                <a:ea typeface="굴림" pitchFamily="34" charset="-127"/>
              </a:rPr>
              <a:t>국가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지방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경찰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과 자치단체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경찰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(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시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 및 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5000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명 이상의 정촌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)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을 둔다</a:t>
            </a:r>
            <a:endParaRPr lang="en-US" altLang="ja-JP" sz="1300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32778" name="正方形/長方形 7"/>
          <p:cNvSpPr>
            <a:spLocks noChangeArrowheads="1"/>
          </p:cNvSpPr>
          <p:nvPr/>
        </p:nvSpPr>
        <p:spPr bwMode="auto">
          <a:xfrm>
            <a:off x="1136650" y="481013"/>
            <a:ext cx="6888163" cy="626268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latinLnBrk="0"/>
            <a:r>
              <a:rPr lang="ja-JP" altLang="en-US" sz="13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ko-KR" sz="13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・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부현의 집행기관은 지사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(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국가기관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), 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부현회 및 부현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참사회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의 의결을 집행하고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재산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을</a:t>
            </a:r>
          </a:p>
          <a:p>
            <a:pPr latinLnBrk="0"/>
            <a:r>
              <a:rPr lang="ko-KR" altLang="en-US" sz="1300">
                <a:latin typeface="굴림" pitchFamily="34" charset="-127"/>
                <a:ea typeface="굴림" pitchFamily="34" charset="-127"/>
              </a:rPr>
              <a:t>    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관리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하며 부현비로 공사비를 지급하는 공사를 시행</a:t>
            </a:r>
            <a:endParaRPr lang="ja-JP" altLang="ja-JP" sz="1300">
              <a:latin typeface="굴림" pitchFamily="34" charset="-127"/>
              <a:ea typeface="굴림" pitchFamily="34" charset="-127"/>
            </a:endParaRPr>
          </a:p>
          <a:p>
            <a:pPr latinLnBrk="0"/>
            <a:endParaRPr lang="ja-JP" altLang="en-US" sz="1300"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ja-JP" sz="1300">
                <a:latin typeface="굴림" pitchFamily="34" charset="-127"/>
                <a:ea typeface="굴림" pitchFamily="34" charset="-127"/>
              </a:rPr>
              <a:t>○</a:t>
            </a:r>
            <a:r>
              <a:rPr lang="ja-JP" altLang="en-US" sz="130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부현제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, 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군제의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전문</a:t>
            </a:r>
            <a:r>
              <a:rPr lang="en-US" altLang="ko-KR" sz="1300">
                <a:latin typeface="굴림" pitchFamily="34" charset="-127"/>
                <a:ea typeface="굴림" pitchFamily="34" charset="-127"/>
              </a:rPr>
              <a:t>(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全文</a:t>
            </a:r>
            <a:r>
              <a:rPr lang="en-US" altLang="ko-KR" sz="1300">
                <a:latin typeface="굴림" pitchFamily="34" charset="-127"/>
                <a:ea typeface="굴림" pitchFamily="34" charset="-127"/>
              </a:rPr>
              <a:t>)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을 개정</a:t>
            </a:r>
            <a:endParaRPr lang="en-US" altLang="ja-JP" sz="1300"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en-US" sz="1300">
                <a:latin typeface="굴림" pitchFamily="34" charset="-127"/>
                <a:ea typeface="굴림" pitchFamily="34" charset="-127"/>
              </a:rPr>
              <a:t>　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・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부현에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법인격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을 부여</a:t>
            </a:r>
            <a:r>
              <a:rPr lang="en-US" altLang="ko-KR" sz="1300">
                <a:latin typeface="굴림" pitchFamily="34" charset="-127"/>
                <a:ea typeface="굴림" pitchFamily="34" charset="-127"/>
              </a:rPr>
              <a:t>. 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부현은 관청의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감독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을 받고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법률명령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의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범위</a:t>
            </a:r>
            <a:r>
              <a:rPr lang="ja-JP" altLang="en-US" sz="130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내에서 공공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사무</a:t>
            </a:r>
            <a:endParaRPr lang="ja-JP" altLang="en-US" sz="1300"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ko-KR" altLang="en-US" sz="1300">
                <a:latin typeface="굴림" pitchFamily="34" charset="-127"/>
                <a:ea typeface="굴림" pitchFamily="34" charset="-127"/>
              </a:rPr>
              <a:t>      및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위임사무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를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처리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한다고 규정</a:t>
            </a:r>
            <a:r>
              <a:rPr lang="en-US" altLang="ko-KR" sz="1300">
                <a:latin typeface="굴림" pitchFamily="34" charset="-127"/>
                <a:ea typeface="굴림" pitchFamily="34" charset="-127"/>
              </a:rPr>
              <a:t>.</a:t>
            </a:r>
            <a:endParaRPr lang="en-US" altLang="ja-JP" sz="1300"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en-US" sz="1300">
                <a:latin typeface="굴림" pitchFamily="34" charset="-127"/>
                <a:ea typeface="굴림" pitchFamily="34" charset="-127"/>
              </a:rPr>
              <a:t>　・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부현 지사는 부현을 총괄하는 대표로 한다고 명확히 규정하고 그가 담당하는 사무의</a:t>
            </a:r>
          </a:p>
          <a:p>
            <a:pPr latinLnBrk="0"/>
            <a:r>
              <a:rPr lang="ko-KR" altLang="en-US" sz="1300">
                <a:latin typeface="굴림" pitchFamily="34" charset="-127"/>
                <a:ea typeface="굴림" pitchFamily="34" charset="-127"/>
              </a:rPr>
              <a:t>      항목을 개괄적으로 규정하고 권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한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을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강화</a:t>
            </a:r>
            <a:endParaRPr lang="ja-JP" altLang="en-US" sz="1300">
              <a:latin typeface="굴림" pitchFamily="34" charset="-127"/>
              <a:ea typeface="굴림" pitchFamily="34" charset="-127"/>
            </a:endParaRPr>
          </a:p>
          <a:p>
            <a:pPr latinLnBrk="0"/>
            <a:endParaRPr lang="ja-JP" altLang="en-US" sz="1300">
              <a:latin typeface="굴림" pitchFamily="34" charset="-127"/>
              <a:ea typeface="굴림" pitchFamily="34" charset="-127"/>
            </a:endParaRPr>
          </a:p>
          <a:p>
            <a:pPr latinLnBrk="0"/>
            <a:endParaRPr lang="ja-JP" altLang="ja-JP" sz="1300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17" name="正方形/長方形 16"/>
          <p:cNvSpPr>
            <a:spLocks noChangeArrowheads="1"/>
          </p:cNvSpPr>
          <p:nvPr/>
        </p:nvSpPr>
        <p:spPr bwMode="auto">
          <a:xfrm>
            <a:off x="1136650" y="206375"/>
            <a:ext cx="6888163" cy="2857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latinLnBrk="0"/>
            <a:r>
              <a:rPr lang="ko-KR" altLang="en-US" sz="140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지방자치제도</a:t>
            </a:r>
            <a:endParaRPr lang="ja-JP" altLang="en-US" sz="1400">
              <a:solidFill>
                <a:srgbClr val="000000"/>
              </a:solidFill>
              <a:latin typeface="Calibri" pitchFamily="34" charset="0"/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153988" y="428625"/>
            <a:ext cx="982662" cy="631348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latinLnBrk="0"/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1952</a:t>
            </a:r>
          </a:p>
          <a:p>
            <a:pPr algn="ctr" latinLnBrk="0"/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1954</a:t>
            </a:r>
            <a:endParaRPr lang="ja-JP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1956</a:t>
            </a:r>
          </a:p>
          <a:p>
            <a:pPr algn="ctr" latinLnBrk="0"/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1974</a:t>
            </a:r>
          </a:p>
          <a:p>
            <a:pPr algn="ctr" latinLnBrk="0"/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endParaRPr lang="ja-JP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1991</a:t>
            </a:r>
          </a:p>
          <a:p>
            <a:pPr algn="ctr" latinLnBrk="0"/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1994</a:t>
            </a:r>
            <a:endParaRPr lang="ja-JP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136650" y="428625"/>
            <a:ext cx="6888163" cy="631348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atinLnBrk="0">
              <a:defRPr/>
            </a:pPr>
            <a:endParaRPr lang="en-US" altLang="ja-JP" sz="1300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latinLnBrk="0">
              <a:defRPr/>
            </a:pPr>
            <a:endParaRPr lang="en-US" altLang="ja-JP" sz="1300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latinLnBrk="0">
              <a:defRPr/>
            </a:pPr>
            <a:endParaRPr lang="en-US" altLang="ja-JP" sz="1300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latinLnBrk="0">
              <a:defRPr/>
            </a:pPr>
            <a:endParaRPr lang="en-US" altLang="ja-JP" sz="1300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latinLnBrk="0">
              <a:defRPr/>
            </a:pPr>
            <a:endParaRPr lang="en-US" altLang="ja-JP" sz="1300" dirty="0">
              <a:solidFill>
                <a:schemeClr val="tx1"/>
              </a:solidFill>
              <a:latin typeface="+mn-ea"/>
            </a:endParaRPr>
          </a:p>
          <a:p>
            <a:pPr latinLnBrk="0">
              <a:defRPr/>
            </a:pPr>
            <a:endParaRPr lang="ja-JP" altLang="ja-JP" sz="13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8024813" y="428625"/>
            <a:ext cx="1727200" cy="631348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atinLnBrk="0"/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○</a:t>
            </a:r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지방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재정법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제정</a:t>
            </a:r>
            <a:endParaRPr lang="ja-JP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○</a:t>
            </a:r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교육위원회법</a:t>
            </a:r>
            <a:endParaRPr lang="ja-JP" altLang="en-US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 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제정</a:t>
            </a:r>
            <a:endParaRPr lang="ja-JP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도도부현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・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시정촌에 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교육위원회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(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민선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)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를 설치</a:t>
            </a:r>
            <a:endParaRPr lang="ja-JP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latinLnBrk="0"/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latinLnBrk="0"/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latinLnBrk="0"/>
            <a:endParaRPr lang="ja-JP" altLang="en-US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53988" y="142875"/>
            <a:ext cx="982662" cy="28575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0"/>
            <a:r>
              <a:rPr lang="ko-KR" altLang="en-US" sz="1400">
                <a:solidFill>
                  <a:srgbClr val="000000"/>
                </a:solidFill>
                <a:ea typeface="굴림" pitchFamily="34" charset="-127"/>
              </a:rPr>
              <a:t>년</a:t>
            </a:r>
            <a:endParaRPr lang="ja-JP" altLang="en-US" sz="1400">
              <a:solidFill>
                <a:srgbClr val="000000"/>
              </a:solidFill>
              <a:ea typeface="굴림" pitchFamily="34" charset="-127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136650" y="142875"/>
            <a:ext cx="6888163" cy="28575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0"/>
            <a:r>
              <a:rPr lang="ko-KR" altLang="en-US" sz="1400">
                <a:solidFill>
                  <a:srgbClr val="000000"/>
                </a:solidFill>
                <a:ea typeface="굴림" pitchFamily="34" charset="-127"/>
              </a:rPr>
              <a:t>지방자치제도</a:t>
            </a:r>
            <a:endParaRPr lang="ja-JP" altLang="en-US" sz="1400">
              <a:solidFill>
                <a:srgbClr val="000000"/>
              </a:solidFill>
              <a:ea typeface="굴림" pitchFamily="34" charset="-127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8024813" y="142875"/>
            <a:ext cx="1727200" cy="28575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0"/>
            <a:r>
              <a:rPr lang="ko-KR" altLang="en-US" sz="14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관련 사건</a:t>
            </a:r>
            <a:endParaRPr lang="ja-JP" altLang="en-US" sz="1400">
              <a:solidFill>
                <a:srgbClr val="000000"/>
              </a:solidFill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136650" y="2420938"/>
            <a:ext cx="6888163" cy="273685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atinLnBrk="0"/>
            <a:endParaRPr lang="ja-JP" altLang="en-US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○</a:t>
            </a:r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지방공공단체가 공동으로 사무를 처리하는 방식을 도입</a:t>
            </a:r>
            <a:r>
              <a:rPr lang="en-US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. 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내각총리대신과 도도부현 지사에게 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권고권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을 부여</a:t>
            </a:r>
            <a:r>
              <a:rPr lang="en-US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. 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특별구장</a:t>
            </a:r>
            <a:r>
              <a:rPr lang="en-US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(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特別區長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)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의 민선제를 폐지</a:t>
            </a:r>
            <a:r>
              <a:rPr lang="en-US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.</a:t>
            </a:r>
            <a:endParaRPr lang="ja-JP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8048625" y="1773238"/>
            <a:ext cx="1727200" cy="3744912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○</a:t>
            </a:r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공직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선거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법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제정</a:t>
            </a:r>
            <a:endParaRPr lang="ja-JP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○</a:t>
            </a:r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지방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공무원법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endParaRPr lang="en-US" altLang="ko-KR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r>
              <a:rPr lang="ja-JP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제정</a:t>
            </a:r>
            <a:endParaRPr lang="ja-JP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○</a:t>
            </a:r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지방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세법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제정</a:t>
            </a:r>
            <a:endParaRPr lang="ja-JP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○</a:t>
            </a:r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농업위원회법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endParaRPr lang="en-US" altLang="ko-KR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r>
              <a:rPr lang="ja-JP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제정</a:t>
            </a:r>
          </a:p>
          <a:p>
            <a:endParaRPr lang="ko-KR" altLang="en-US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○</a:t>
            </a:r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경찰법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전부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개정</a:t>
            </a:r>
          </a:p>
          <a:p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국가지방경찰과 자치단체 경찰을 폐지하고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, 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도도부현 경찰로 일원화</a:t>
            </a:r>
            <a:endParaRPr lang="ja-JP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latinLnBrk="0"/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latinLnBrk="0"/>
            <a:endParaRPr lang="ja-JP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136650" y="4229100"/>
            <a:ext cx="6911975" cy="292100"/>
          </a:xfrm>
          <a:prstGeom prst="rect">
            <a:avLst/>
          </a:prstGeom>
        </p:spPr>
        <p:txBody>
          <a:bodyPr>
            <a:spAutoFit/>
          </a:bodyPr>
          <a:lstStyle/>
          <a:p>
            <a:pPr latinLnBrk="0"/>
            <a:r>
              <a:rPr lang="ja-JP" altLang="ja-JP" sz="1300">
                <a:latin typeface="굴림" pitchFamily="34" charset="-127"/>
                <a:ea typeface="굴림" pitchFamily="34" charset="-127"/>
              </a:rPr>
              <a:t>○</a:t>
            </a:r>
            <a:r>
              <a:rPr lang="ja-JP" altLang="en-US" sz="130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지정도시제도를 창설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(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오사카시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, 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나고야시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, 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교토시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, 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요코하마시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, 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고베시를 지정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)</a:t>
            </a:r>
          </a:p>
        </p:txBody>
      </p:sp>
      <p:sp>
        <p:nvSpPr>
          <p:cNvPr id="34826" name="正方形/長方形 13"/>
          <p:cNvSpPr>
            <a:spLocks noChangeArrowheads="1"/>
          </p:cNvSpPr>
          <p:nvPr/>
        </p:nvSpPr>
        <p:spPr bwMode="auto">
          <a:xfrm>
            <a:off x="8048625" y="4221088"/>
            <a:ext cx="1857375" cy="108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0488" indent="-90488"/>
            <a:r>
              <a:rPr lang="ja-JP" altLang="ja-JP" sz="1300" dirty="0">
                <a:latin typeface="굴림" pitchFamily="34" charset="-127"/>
                <a:ea typeface="굴림" pitchFamily="34" charset="-127"/>
              </a:rPr>
              <a:t>○</a:t>
            </a:r>
            <a:r>
              <a:rPr lang="ja-JP" altLang="en-US" sz="1300" dirty="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 dirty="0">
                <a:latin typeface="굴림" pitchFamily="34" charset="-127"/>
                <a:ea typeface="굴림" pitchFamily="34" charset="-127"/>
              </a:rPr>
              <a:t>지방교육행정의</a:t>
            </a:r>
            <a:r>
              <a:rPr lang="ja-JP" altLang="en-US" sz="1300" dirty="0">
                <a:latin typeface="굴림" pitchFamily="34" charset="-127"/>
                <a:ea typeface="굴림" pitchFamily="34" charset="-127"/>
              </a:rPr>
              <a:t> </a:t>
            </a:r>
            <a:endParaRPr lang="ja-JP" altLang="ko-KR" sz="1300" dirty="0">
              <a:latin typeface="굴림" pitchFamily="34" charset="-127"/>
              <a:ea typeface="굴림" pitchFamily="34" charset="-127"/>
            </a:endParaRPr>
          </a:p>
          <a:p>
            <a:pPr marL="90488" indent="-90488"/>
            <a:r>
              <a:rPr lang="ja-JP" altLang="ko-KR" sz="1300" dirty="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en-US" sz="1300" dirty="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ko-KR" sz="1300" dirty="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en-US" sz="1300" dirty="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 dirty="0">
                <a:latin typeface="굴림" pitchFamily="34" charset="-127"/>
                <a:ea typeface="굴림" pitchFamily="34" charset="-127"/>
              </a:rPr>
              <a:t>조직 및 운영에 </a:t>
            </a:r>
          </a:p>
          <a:p>
            <a:pPr marL="90488" indent="-90488"/>
            <a:r>
              <a:rPr lang="ko-KR" altLang="en-US" sz="1300" dirty="0">
                <a:latin typeface="굴림" pitchFamily="34" charset="-127"/>
                <a:ea typeface="굴림" pitchFamily="34" charset="-127"/>
              </a:rPr>
              <a:t>    관한 법률 제정</a:t>
            </a:r>
            <a:endParaRPr lang="ja-JP" altLang="ja-JP" sz="1300" dirty="0">
              <a:latin typeface="굴림" pitchFamily="34" charset="-127"/>
              <a:ea typeface="굴림" pitchFamily="34" charset="-127"/>
            </a:endParaRPr>
          </a:p>
          <a:p>
            <a:pPr marL="90488" indent="-90488"/>
            <a:r>
              <a:rPr lang="ko-KR" altLang="en-US" sz="1300" dirty="0">
                <a:latin typeface="굴림" pitchFamily="34" charset="-127"/>
                <a:ea typeface="굴림" pitchFamily="34" charset="-127"/>
              </a:rPr>
              <a:t>교육</a:t>
            </a:r>
            <a:r>
              <a:rPr lang="ja-JP" altLang="ja-JP" sz="1300" dirty="0">
                <a:latin typeface="굴림" pitchFamily="34" charset="-127"/>
                <a:ea typeface="굴림" pitchFamily="34" charset="-127"/>
              </a:rPr>
              <a:t>위원</a:t>
            </a:r>
            <a:r>
              <a:rPr lang="ko-KR" altLang="en-US" sz="1300" dirty="0">
                <a:latin typeface="굴림" pitchFamily="34" charset="-127"/>
                <a:ea typeface="굴림" pitchFamily="34" charset="-127"/>
              </a:rPr>
              <a:t>의 민선제 </a:t>
            </a:r>
          </a:p>
          <a:p>
            <a:pPr marL="90488" indent="-90488"/>
            <a:r>
              <a:rPr lang="ko-KR" altLang="en-US" sz="1300" dirty="0">
                <a:latin typeface="굴림" pitchFamily="34" charset="-127"/>
                <a:ea typeface="굴림" pitchFamily="34" charset="-127"/>
              </a:rPr>
              <a:t> 폐지</a:t>
            </a:r>
            <a:endParaRPr lang="ja-JP" altLang="ja-JP" sz="1300" dirty="0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34827" name="スライド番号プレースホルダ 45"/>
          <p:cNvSpPr txBox="1">
            <a:spLocks/>
          </p:cNvSpPr>
          <p:nvPr/>
        </p:nvSpPr>
        <p:spPr bwMode="auto">
          <a:xfrm>
            <a:off x="7594600" y="6619875"/>
            <a:ext cx="23114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latinLnBrk="0"/>
            <a:fld id="{8C039D49-2B47-4B60-B7EB-D653326A9826}" type="slidenum">
              <a:rPr lang="en-US" altLang="ja-JP" sz="1400">
                <a:solidFill>
                  <a:srgbClr val="000000"/>
                </a:solidFill>
              </a:rPr>
              <a:pPr algn="r" latinLnBrk="0"/>
              <a:t>3</a:t>
            </a:fld>
            <a:endParaRPr lang="en-US" altLang="ja-JP" sz="1400">
              <a:solidFill>
                <a:srgbClr val="000000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136650" y="5021263"/>
            <a:ext cx="6911975" cy="1481137"/>
          </a:xfrm>
          <a:prstGeom prst="rect">
            <a:avLst/>
          </a:prstGeom>
        </p:spPr>
        <p:txBody>
          <a:bodyPr>
            <a:spAutoFit/>
          </a:bodyPr>
          <a:lstStyle/>
          <a:p>
            <a:pPr latinLnBrk="0"/>
            <a:r>
              <a:rPr lang="ja-JP" altLang="ja-JP" sz="1300">
                <a:latin typeface="굴림" pitchFamily="34" charset="-127"/>
                <a:ea typeface="굴림" pitchFamily="34" charset="-127"/>
              </a:rPr>
              <a:t>○</a:t>
            </a:r>
            <a:r>
              <a:rPr lang="ja-JP" altLang="en-US" sz="130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도쿄도 특별구장 민선제 부활</a:t>
            </a:r>
            <a:endParaRPr lang="en-US" altLang="ja-JP" sz="1300">
              <a:latin typeface="굴림" pitchFamily="34" charset="-127"/>
              <a:ea typeface="굴림" pitchFamily="34" charset="-127"/>
            </a:endParaRPr>
          </a:p>
          <a:p>
            <a:pPr latinLnBrk="0"/>
            <a:endParaRPr lang="en-US" altLang="ja-JP" sz="1300">
              <a:latin typeface="굴림" pitchFamily="34" charset="-127"/>
              <a:ea typeface="굴림" pitchFamily="34" charset="-127"/>
            </a:endParaRPr>
          </a:p>
          <a:p>
            <a:pPr latinLnBrk="0"/>
            <a:endParaRPr lang="en-US" altLang="ja-JP" sz="1300"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ja-JP" sz="1300">
                <a:latin typeface="굴림" pitchFamily="34" charset="-127"/>
                <a:ea typeface="굴림" pitchFamily="34" charset="-127"/>
              </a:rPr>
              <a:t>○</a:t>
            </a:r>
            <a:r>
              <a:rPr lang="ja-JP" altLang="en-US" sz="130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기관위임사무제도를 개정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(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직무집행명령 소송제도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・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장</a:t>
            </a:r>
            <a:r>
              <a:rPr lang="en-US" altLang="ko-KR" sz="1300">
                <a:latin typeface="굴림" pitchFamily="34" charset="-127"/>
                <a:ea typeface="굴림" pitchFamily="34" charset="-127"/>
              </a:rPr>
              <a:t>(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長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)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의 </a:t>
            </a:r>
            <a:r>
              <a:rPr lang="ja-JP" altLang="ja-JP" sz="1300">
                <a:latin typeface="굴림" pitchFamily="34" charset="-127"/>
                <a:ea typeface="굴림" pitchFamily="34" charset="-127"/>
              </a:rPr>
              <a:t>파면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폐지</a:t>
            </a:r>
            <a:r>
              <a:rPr lang="en-US" altLang="ja-JP" sz="1300">
                <a:latin typeface="굴림" pitchFamily="34" charset="-127"/>
                <a:ea typeface="굴림" pitchFamily="34" charset="-127"/>
              </a:rPr>
              <a:t>)</a:t>
            </a:r>
          </a:p>
          <a:p>
            <a:pPr latinLnBrk="0"/>
            <a:endParaRPr lang="en-US" altLang="ja-JP" sz="1300">
              <a:latin typeface="굴림" pitchFamily="34" charset="-127"/>
              <a:ea typeface="굴림" pitchFamily="34" charset="-127"/>
            </a:endParaRPr>
          </a:p>
          <a:p>
            <a:pPr latinLnBrk="0"/>
            <a:endParaRPr lang="ja-JP" altLang="ja-JP" sz="1300"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ja-JP" sz="1300">
                <a:latin typeface="굴림" pitchFamily="34" charset="-127"/>
                <a:ea typeface="굴림" pitchFamily="34" charset="-127"/>
              </a:rPr>
              <a:t>○</a:t>
            </a:r>
            <a:r>
              <a:rPr lang="ja-JP" altLang="en-US" sz="130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latin typeface="굴림" pitchFamily="34" charset="-127"/>
                <a:ea typeface="굴림" pitchFamily="34" charset="-127"/>
              </a:rPr>
              <a:t>중핵시 제도 및 광역연합제도를 창설</a:t>
            </a:r>
            <a:endParaRPr lang="ja-JP" altLang="en-US" sz="1300">
              <a:latin typeface="굴림" pitchFamily="34" charset="-127"/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153988" y="474663"/>
            <a:ext cx="982662" cy="626745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latinLnBrk="0"/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1998</a:t>
            </a:r>
          </a:p>
          <a:p>
            <a:pPr algn="ctr" latinLnBrk="0"/>
            <a:endParaRPr lang="ja-JP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1999</a:t>
            </a:r>
            <a:endParaRPr lang="ja-JP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136650" y="474663"/>
            <a:ext cx="6888163" cy="626745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atinLnBrk="0"/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○</a:t>
            </a:r>
            <a:r>
              <a:rPr lang="ja-JP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특별구를 </a:t>
            </a:r>
            <a:r>
              <a:rPr lang="en-US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‘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기초적인 지방공공단체</a:t>
            </a:r>
            <a:r>
              <a:rPr lang="en-US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’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로 자리매김하고 특별구의 </a:t>
            </a:r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자주성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과 자</a:t>
            </a:r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립성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을 강화</a:t>
            </a:r>
            <a:r>
              <a:rPr lang="en-US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.</a:t>
            </a:r>
          </a:p>
          <a:p>
            <a:pPr latinLnBrk="0"/>
            <a:r>
              <a:rPr lang="en-US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  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도</a:t>
            </a:r>
            <a:r>
              <a:rPr lang="en-US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(</a:t>
            </a:r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都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)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에서 특별구로 사무 이관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(</a:t>
            </a:r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청소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사무 </a:t>
            </a:r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등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)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8024813" y="474663"/>
            <a:ext cx="1727200" cy="626745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atinLnBrk="0">
              <a:defRPr/>
            </a:pPr>
            <a:endParaRPr lang="ja-JP" altLang="ja-JP" sz="1500" spc="-150" dirty="0">
              <a:solidFill>
                <a:schemeClr val="tx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53988" y="188913"/>
            <a:ext cx="982662" cy="28575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0"/>
            <a:r>
              <a:rPr lang="ko-KR" altLang="en-US" sz="1400">
                <a:solidFill>
                  <a:srgbClr val="000000"/>
                </a:solidFill>
                <a:ea typeface="굴림" pitchFamily="34" charset="-127"/>
              </a:rPr>
              <a:t>년</a:t>
            </a:r>
            <a:endParaRPr lang="ja-JP" altLang="en-US" sz="1400">
              <a:solidFill>
                <a:srgbClr val="000000"/>
              </a:solidFill>
              <a:ea typeface="굴림" pitchFamily="34" charset="-127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136650" y="188913"/>
            <a:ext cx="6888163" cy="28575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0"/>
            <a:r>
              <a:rPr lang="ko-KR" altLang="en-US" sz="1400">
                <a:solidFill>
                  <a:srgbClr val="000000"/>
                </a:solidFill>
                <a:ea typeface="굴림" pitchFamily="34" charset="-127"/>
              </a:rPr>
              <a:t>지방자치제도</a:t>
            </a:r>
            <a:endParaRPr lang="ja-JP" altLang="en-US" sz="1400">
              <a:solidFill>
                <a:srgbClr val="000000"/>
              </a:solidFill>
              <a:ea typeface="굴림" pitchFamily="34" charset="-127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8024813" y="188913"/>
            <a:ext cx="1727200" cy="28575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0"/>
            <a:r>
              <a:rPr lang="ko-KR" altLang="en-US" sz="14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관련 사건</a:t>
            </a:r>
            <a:endParaRPr lang="ja-JP" altLang="en-US" sz="1400">
              <a:solidFill>
                <a:srgbClr val="000000"/>
              </a:solidFill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136650" y="1125538"/>
            <a:ext cx="6985000" cy="3743325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atinLnBrk="0"/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○</a:t>
            </a:r>
            <a:r>
              <a:rPr lang="ja-JP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지방자치법 개정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(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지방분권일괄법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)</a:t>
            </a:r>
            <a:endParaRPr lang="ja-JP" altLang="en-US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　①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기관위임사무제도를 폐지하고 자치사무 및 법정 수탁사무를 창설</a:t>
            </a:r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　②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지방공공단체에 대한 국가 혹은 도도부현의 관여를 법제화</a:t>
            </a:r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　③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국가</a:t>
            </a:r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・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도도부현의 관여에 대한 </a:t>
            </a:r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계쟁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처리제도 창설</a:t>
            </a:r>
            <a:endParaRPr lang="en-US" altLang="ja-JP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　④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도도부현과 시정촌의 새로운 관계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(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사무처리 특례제도 창설 </a:t>
            </a:r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등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)</a:t>
            </a:r>
          </a:p>
          <a:p>
            <a:pPr latinLnBrk="0"/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　⑤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지방행정 체제 정비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(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의원정수제도의 개정</a:t>
            </a:r>
            <a:r>
              <a:rPr lang="en-US" altLang="ko-KR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, </a:t>
            </a:r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중핵시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의 </a:t>
            </a:r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요건 완화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, </a:t>
            </a:r>
            <a:r>
              <a:rPr lang="ko-KR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특례시 제도의 창설 등</a:t>
            </a:r>
            <a:r>
              <a:rPr lang="en-US" altLang="ja-JP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)</a:t>
            </a:r>
            <a:endParaRPr lang="ja-JP" altLang="en-US" sz="1300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en-US" sz="1300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 </a:t>
            </a:r>
          </a:p>
        </p:txBody>
      </p:sp>
      <p:sp>
        <p:nvSpPr>
          <p:cNvPr id="36872" name="スライド番号プレースホルダ 45"/>
          <p:cNvSpPr txBox="1">
            <a:spLocks/>
          </p:cNvSpPr>
          <p:nvPr/>
        </p:nvSpPr>
        <p:spPr bwMode="auto">
          <a:xfrm>
            <a:off x="7594600" y="6619875"/>
            <a:ext cx="23114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latinLnBrk="0"/>
            <a:fld id="{2CED6D8A-9F3C-49F7-B64E-2953CE371332}" type="slidenum">
              <a:rPr lang="en-US" altLang="ja-JP" sz="1400">
                <a:solidFill>
                  <a:srgbClr val="000000"/>
                </a:solidFill>
              </a:rPr>
              <a:pPr algn="r" latinLnBrk="0"/>
              <a:t>4</a:t>
            </a:fld>
            <a:endParaRPr lang="en-US" altLang="ja-JP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/>
        </p:nvSpPr>
        <p:spPr>
          <a:xfrm>
            <a:off x="415925" y="188913"/>
            <a:ext cx="9074150" cy="715962"/>
          </a:xfrm>
          <a:prstGeom prst="roundRect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0"/>
            <a:r>
              <a:rPr lang="ko-KR" altLang="en-US" sz="24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지방분권의 목표</a:t>
            </a:r>
            <a:endParaRPr lang="ja-JP" altLang="en-US" sz="2400">
              <a:solidFill>
                <a:srgbClr val="000000"/>
              </a:solidFill>
              <a:latin typeface="굴림" pitchFamily="34" charset="-127"/>
              <a:ea typeface="굴림" pitchFamily="34" charset="-127"/>
            </a:endParaRPr>
          </a:p>
          <a:p>
            <a:pPr algn="ctr" latinLnBrk="0"/>
            <a:r>
              <a:rPr lang="en-US" altLang="ja-JP" sz="20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Goal of Decentralization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8588" y="1052513"/>
            <a:ext cx="9648825" cy="5586412"/>
          </a:xfrm>
          <a:prstGeom prst="rect">
            <a:avLst/>
          </a:prstGeom>
          <a:noFill/>
          <a:ln w="38100" cmpd="dbl"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latinLnBrk="0">
              <a:defRPr/>
            </a:pPr>
            <a:endParaRPr lang="en-US" altLang="ja-JP" dirty="0"/>
          </a:p>
          <a:p>
            <a:pPr latinLnBrk="0">
              <a:defRPr/>
            </a:pPr>
            <a:endParaRPr lang="en-US" altLang="ja-JP" sz="2000" dirty="0">
              <a:latin typeface="+mn-ea"/>
              <a:ea typeface="+mn-ea"/>
            </a:endParaRPr>
          </a:p>
          <a:p>
            <a:pPr latinLnBrk="0">
              <a:defRPr/>
            </a:pPr>
            <a:endParaRPr lang="en-US" altLang="ja-JP" sz="2000" dirty="0">
              <a:latin typeface="+mn-ea"/>
              <a:ea typeface="+mn-ea"/>
            </a:endParaRPr>
          </a:p>
          <a:p>
            <a:pPr latinLnBrk="0">
              <a:defRPr/>
            </a:pPr>
            <a:endParaRPr lang="en-US" altLang="ja-JP" sz="2000" dirty="0">
              <a:latin typeface="+mn-ea"/>
              <a:ea typeface="+mn-ea"/>
            </a:endParaRPr>
          </a:p>
          <a:p>
            <a:pPr latinLnBrk="0">
              <a:defRPr/>
            </a:pPr>
            <a:endParaRPr lang="en-US" altLang="ja-JP" sz="2000" dirty="0">
              <a:latin typeface="+mn-ea"/>
              <a:ea typeface="+mn-ea"/>
            </a:endParaRPr>
          </a:p>
          <a:p>
            <a:pPr latinLnBrk="0">
              <a:defRPr/>
            </a:pPr>
            <a:endParaRPr lang="en-US" altLang="ja-JP" sz="2000" dirty="0">
              <a:latin typeface="+mn-ea"/>
              <a:ea typeface="+mn-ea"/>
            </a:endParaRPr>
          </a:p>
          <a:p>
            <a:pPr latinLnBrk="0">
              <a:defRPr/>
            </a:pPr>
            <a:endParaRPr lang="en-US" altLang="ja-JP" sz="2000" dirty="0">
              <a:latin typeface="+mn-ea"/>
              <a:ea typeface="+mn-ea"/>
            </a:endParaRPr>
          </a:p>
          <a:p>
            <a:pPr latinLnBrk="0">
              <a:defRPr/>
            </a:pPr>
            <a:endParaRPr lang="en-US" altLang="ja-JP" sz="2000" dirty="0">
              <a:latin typeface="+mn-ea"/>
              <a:ea typeface="+mn-ea"/>
            </a:endParaRPr>
          </a:p>
          <a:p>
            <a:pPr latinLnBrk="0">
              <a:defRPr/>
            </a:pPr>
            <a:endParaRPr lang="en-US" altLang="ja-JP" sz="2000" dirty="0">
              <a:latin typeface="+mn-ea"/>
              <a:ea typeface="+mn-ea"/>
            </a:endParaRPr>
          </a:p>
          <a:p>
            <a:pPr latinLnBrk="0">
              <a:defRPr/>
            </a:pPr>
            <a:endParaRPr lang="en-US" altLang="ja-JP" sz="2000" dirty="0">
              <a:latin typeface="+mn-ea"/>
              <a:ea typeface="+mn-ea"/>
            </a:endParaRPr>
          </a:p>
          <a:p>
            <a:pPr latinLnBrk="0">
              <a:defRPr/>
            </a:pPr>
            <a:endParaRPr lang="en-US" altLang="ja-JP" sz="2000" dirty="0">
              <a:latin typeface="+mn-ea"/>
              <a:ea typeface="+mn-ea"/>
            </a:endParaRPr>
          </a:p>
          <a:p>
            <a:pPr latinLnBrk="0">
              <a:defRPr/>
            </a:pPr>
            <a:endParaRPr lang="en-US" altLang="ja-JP" sz="2000" dirty="0">
              <a:latin typeface="+mn-ea"/>
              <a:ea typeface="+mn-ea"/>
            </a:endParaRPr>
          </a:p>
          <a:p>
            <a:pPr latinLnBrk="0">
              <a:defRPr/>
            </a:pPr>
            <a:endParaRPr lang="en-US" altLang="ja-JP" sz="2000" dirty="0">
              <a:latin typeface="+mn-ea"/>
              <a:ea typeface="+mn-ea"/>
            </a:endParaRPr>
          </a:p>
          <a:p>
            <a:pPr latinLnBrk="0">
              <a:defRPr/>
            </a:pPr>
            <a:endParaRPr lang="en-US" altLang="ja-JP" sz="2000" dirty="0">
              <a:latin typeface="+mn-ea"/>
              <a:ea typeface="+mn-ea"/>
            </a:endParaRPr>
          </a:p>
          <a:p>
            <a:pPr latinLnBrk="0">
              <a:defRPr/>
            </a:pPr>
            <a:endParaRPr lang="en-US" altLang="ja-JP" sz="2000" dirty="0">
              <a:latin typeface="+mn-ea"/>
              <a:ea typeface="+mn-ea"/>
            </a:endParaRPr>
          </a:p>
          <a:p>
            <a:pPr latinLnBrk="0">
              <a:defRPr/>
            </a:pPr>
            <a:endParaRPr lang="en-US" altLang="ja-JP" sz="2000" dirty="0">
              <a:latin typeface="+mn-ea"/>
              <a:ea typeface="+mn-ea"/>
            </a:endParaRPr>
          </a:p>
          <a:p>
            <a:pPr latinLnBrk="0">
              <a:defRPr/>
            </a:pPr>
            <a:endParaRPr lang="en-US" altLang="ja-JP" sz="2000" dirty="0">
              <a:latin typeface="+mn-ea"/>
              <a:ea typeface="+mn-ea"/>
            </a:endParaRPr>
          </a:p>
          <a:p>
            <a:pPr latinLnBrk="0">
              <a:defRPr/>
            </a:pPr>
            <a:endParaRPr lang="en-US" altLang="ja-JP" sz="2000" dirty="0">
              <a:latin typeface="+mn-ea"/>
              <a:ea typeface="+mn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04850" y="1557338"/>
            <a:ext cx="8496300" cy="2624137"/>
          </a:xfrm>
          <a:prstGeom prst="rect">
            <a:avLst/>
          </a:prstGeom>
          <a:noFill/>
          <a:ln w="22225" cmpd="sng">
            <a:noFill/>
          </a:ln>
        </p:spPr>
        <p:txBody>
          <a:bodyPr>
            <a:spAutoFit/>
          </a:bodyPr>
          <a:lstStyle/>
          <a:p>
            <a:pPr latinLnBrk="0"/>
            <a:endParaRPr lang="en-US" altLang="ja-JP"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en-US" altLang="ja-JP" sz="2000">
                <a:latin typeface="굴림" pitchFamily="34" charset="-127"/>
                <a:ea typeface="굴림" pitchFamily="34" charset="-127"/>
              </a:rPr>
              <a:t>      </a:t>
            </a:r>
            <a:r>
              <a:rPr lang="ja-JP" altLang="en-US" sz="2000">
                <a:latin typeface="굴림" pitchFamily="34" charset="-127"/>
                <a:ea typeface="굴림" pitchFamily="34" charset="-127"/>
              </a:rPr>
              <a:t>○</a:t>
            </a:r>
            <a:r>
              <a:rPr lang="ja-JP" altLang="ko-KR" sz="200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2000">
                <a:latin typeface="굴림" pitchFamily="34" charset="-127"/>
                <a:ea typeface="굴림" pitchFamily="34" charset="-127"/>
              </a:rPr>
              <a:t>국가의 권한</a:t>
            </a:r>
            <a:r>
              <a:rPr lang="en-US" altLang="ja-JP" sz="2000">
                <a:latin typeface="굴림" pitchFamily="34" charset="-127"/>
                <a:ea typeface="굴림" pitchFamily="34" charset="-127"/>
              </a:rPr>
              <a:t>, </a:t>
            </a:r>
            <a:r>
              <a:rPr lang="ko-KR" altLang="en-US" sz="2000">
                <a:latin typeface="굴림" pitchFamily="34" charset="-127"/>
                <a:ea typeface="굴림" pitchFamily="34" charset="-127"/>
              </a:rPr>
              <a:t>재원</a:t>
            </a:r>
            <a:r>
              <a:rPr lang="en-US" altLang="ja-JP" sz="2000">
                <a:latin typeface="굴림" pitchFamily="34" charset="-127"/>
                <a:ea typeface="굴림" pitchFamily="34" charset="-127"/>
              </a:rPr>
              <a:t>, </a:t>
            </a:r>
            <a:r>
              <a:rPr lang="ko-KR" altLang="en-US" sz="2000">
                <a:latin typeface="굴림" pitchFamily="34" charset="-127"/>
                <a:ea typeface="굴림" pitchFamily="34" charset="-127"/>
              </a:rPr>
              <a:t>조직</a:t>
            </a:r>
            <a:r>
              <a:rPr lang="en-US" altLang="ja-JP" sz="2000">
                <a:latin typeface="굴림" pitchFamily="34" charset="-127"/>
                <a:ea typeface="굴림" pitchFamily="34" charset="-127"/>
              </a:rPr>
              <a:t>, </a:t>
            </a:r>
            <a:r>
              <a:rPr lang="ko-KR" altLang="en-US" sz="2000">
                <a:latin typeface="굴림" pitchFamily="34" charset="-127"/>
                <a:ea typeface="굴림" pitchFamily="34" charset="-127"/>
              </a:rPr>
              <a:t>인력을 자치단체에 이양</a:t>
            </a:r>
            <a:endParaRPr lang="en-US" altLang="ja-JP" sz="2000"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en-US">
                <a:latin typeface="굴림" pitchFamily="34" charset="-127"/>
                <a:ea typeface="굴림" pitchFamily="34" charset="-127"/>
              </a:rPr>
              <a:t>　　　</a:t>
            </a:r>
            <a:r>
              <a:rPr lang="ja-JP" altLang="ko-KR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en-US">
                <a:latin typeface="굴림" pitchFamily="34" charset="-127"/>
                <a:ea typeface="굴림" pitchFamily="34" charset="-127"/>
              </a:rPr>
              <a:t> </a:t>
            </a:r>
            <a:r>
              <a:rPr lang="en-US" altLang="ja-JP" sz="1600">
                <a:latin typeface="굴림" pitchFamily="34" charset="-127"/>
                <a:ea typeface="굴림" pitchFamily="34" charset="-127"/>
                <a:cs typeface="ＤＨＰ特太ゴシック体"/>
              </a:rPr>
              <a:t>※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ＤＨＰ特太ゴシック体"/>
              </a:rPr>
              <a:t>아울러 광역자치단체</a:t>
            </a:r>
            <a:r>
              <a:rPr lang="en-US" altLang="ja-JP" sz="1600">
                <a:latin typeface="굴림" pitchFamily="34" charset="-127"/>
                <a:ea typeface="굴림" pitchFamily="34" charset="-127"/>
                <a:cs typeface="ＤＨＰ特太ゴシック体"/>
              </a:rPr>
              <a:t>(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ＤＨＰ特太ゴシック体"/>
              </a:rPr>
              <a:t>도도부현</a:t>
            </a:r>
            <a:r>
              <a:rPr lang="en-US" altLang="ja-JP" sz="1600">
                <a:latin typeface="굴림" pitchFamily="34" charset="-127"/>
                <a:ea typeface="굴림" pitchFamily="34" charset="-127"/>
                <a:cs typeface="ＤＨＰ特太ゴシック体"/>
              </a:rPr>
              <a:t>)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ＤＨＰ特太ゴシック体"/>
              </a:rPr>
              <a:t>에서 기초자치단체</a:t>
            </a:r>
            <a:r>
              <a:rPr lang="en-US" altLang="ja-JP" sz="1600">
                <a:latin typeface="굴림" pitchFamily="34" charset="-127"/>
                <a:ea typeface="굴림" pitchFamily="34" charset="-127"/>
                <a:cs typeface="ＤＨＰ特太ゴシック体"/>
              </a:rPr>
              <a:t>(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ＤＨＰ特太ゴシック体"/>
              </a:rPr>
              <a:t>시정촌</a:t>
            </a:r>
            <a:r>
              <a:rPr lang="en-US" altLang="ja-JP" sz="1600">
                <a:latin typeface="굴림" pitchFamily="34" charset="-127"/>
                <a:ea typeface="굴림" pitchFamily="34" charset="-127"/>
                <a:cs typeface="ＤＨＰ特太ゴシック体"/>
              </a:rPr>
              <a:t>)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ＤＨＰ特太ゴシック体"/>
              </a:rPr>
              <a:t>에도 이양</a:t>
            </a:r>
            <a:endParaRPr lang="en-US" altLang="ja-JP" sz="1600">
              <a:latin typeface="굴림" pitchFamily="34" charset="-127"/>
              <a:ea typeface="굴림" pitchFamily="34" charset="-127"/>
              <a:cs typeface="ＤＨＰ特太ゴシック体"/>
            </a:endParaRPr>
          </a:p>
          <a:p>
            <a:pPr latinLnBrk="0"/>
            <a:endParaRPr lang="en-US" altLang="ja-JP" sz="1600">
              <a:latin typeface="굴림" pitchFamily="34" charset="-127"/>
              <a:ea typeface="굴림" pitchFamily="34" charset="-127"/>
              <a:cs typeface="ＤＨＰ特太ゴシック体"/>
            </a:endParaRPr>
          </a:p>
          <a:p>
            <a:pPr latinLnBrk="0"/>
            <a:r>
              <a:rPr lang="ja-JP" altLang="en-US" sz="1600">
                <a:latin typeface="굴림" pitchFamily="34" charset="-127"/>
                <a:ea typeface="굴림" pitchFamily="34" charset="-127"/>
                <a:cs typeface="ＤＨＰ特太ゴシック体"/>
              </a:rPr>
              <a:t>     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ＤＨＰ特太ゴシック体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ＤＨＰ特太ゴシック体"/>
              </a:rPr>
              <a:t> </a:t>
            </a:r>
            <a:r>
              <a:rPr lang="ja-JP" altLang="en-US" sz="2000">
                <a:latin typeface="굴림" pitchFamily="34" charset="-127"/>
                <a:ea typeface="굴림" pitchFamily="34" charset="-127"/>
              </a:rPr>
              <a:t>○</a:t>
            </a:r>
            <a:r>
              <a:rPr lang="ja-JP" altLang="ko-KR" sz="200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2000">
                <a:latin typeface="굴림" pitchFamily="34" charset="-127"/>
                <a:ea typeface="굴림" pitchFamily="34" charset="-127"/>
              </a:rPr>
              <a:t>자치단체의 자유도 확대</a:t>
            </a:r>
            <a:endParaRPr lang="en-US" altLang="ja-JP" sz="2000"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en-US">
                <a:latin typeface="굴림" pitchFamily="34" charset="-127"/>
                <a:ea typeface="굴림" pitchFamily="34" charset="-127"/>
              </a:rPr>
              <a:t>　　　</a:t>
            </a:r>
            <a:r>
              <a:rPr lang="ja-JP" altLang="ko-KR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en-US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ko-KR">
                <a:latin typeface="굴림" pitchFamily="34" charset="-127"/>
                <a:ea typeface="굴림" pitchFamily="34" charset="-127"/>
              </a:rPr>
              <a:t> </a:t>
            </a:r>
            <a:r>
              <a:rPr lang="en-US" altLang="ja-JP" sz="1600">
                <a:latin typeface="굴림" pitchFamily="34" charset="-127"/>
                <a:ea typeface="굴림" pitchFamily="34" charset="-127"/>
              </a:rPr>
              <a:t>※</a:t>
            </a:r>
            <a:r>
              <a:rPr lang="ko-KR" altLang="en-US" sz="1600">
                <a:latin typeface="굴림" pitchFamily="34" charset="-127"/>
                <a:ea typeface="굴림" pitchFamily="34" charset="-127"/>
              </a:rPr>
              <a:t>법률</a:t>
            </a:r>
            <a:r>
              <a:rPr lang="en-US" altLang="ja-JP" sz="1600">
                <a:latin typeface="굴림" pitchFamily="34" charset="-127"/>
                <a:ea typeface="굴림" pitchFamily="34" charset="-127"/>
              </a:rPr>
              <a:t>, </a:t>
            </a:r>
            <a:r>
              <a:rPr lang="ja-JP" altLang="en-US" sz="1600">
                <a:latin typeface="굴림" pitchFamily="34" charset="-127"/>
                <a:ea typeface="굴림" pitchFamily="34" charset="-127"/>
              </a:rPr>
              <a:t>정령</a:t>
            </a:r>
            <a:r>
              <a:rPr lang="en-US" altLang="ja-JP" sz="1600">
                <a:latin typeface="굴림" pitchFamily="34" charset="-127"/>
                <a:ea typeface="굴림" pitchFamily="34" charset="-127"/>
              </a:rPr>
              <a:t>, </a:t>
            </a:r>
            <a:r>
              <a:rPr lang="ja-JP" altLang="en-US" sz="1600">
                <a:latin typeface="굴림" pitchFamily="34" charset="-127"/>
                <a:ea typeface="굴림" pitchFamily="34" charset="-127"/>
              </a:rPr>
              <a:t>성령 </a:t>
            </a:r>
            <a:r>
              <a:rPr lang="ko-KR" altLang="en-US" sz="1600">
                <a:latin typeface="굴림" pitchFamily="34" charset="-127"/>
                <a:ea typeface="굴림" pitchFamily="34" charset="-127"/>
              </a:rPr>
              <a:t>등에서 지방자치단체의 조례로 </a:t>
            </a:r>
            <a:endParaRPr lang="en-US" altLang="ja-JP" sz="1600">
              <a:latin typeface="굴림" pitchFamily="34" charset="-127"/>
              <a:ea typeface="굴림" pitchFamily="34" charset="-127"/>
            </a:endParaRPr>
          </a:p>
          <a:p>
            <a:pPr latinLnBrk="0"/>
            <a:endParaRPr lang="en-US" altLang="ja-JP"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en-US">
                <a:latin typeface="굴림" pitchFamily="34" charset="-127"/>
                <a:ea typeface="굴림" pitchFamily="34" charset="-127"/>
              </a:rPr>
              <a:t>　　</a:t>
            </a:r>
            <a:r>
              <a:rPr lang="ja-JP" altLang="ko-KR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en-US" sz="2000">
                <a:latin typeface="굴림" pitchFamily="34" charset="-127"/>
                <a:ea typeface="굴림" pitchFamily="34" charset="-127"/>
              </a:rPr>
              <a:t>○</a:t>
            </a:r>
            <a:r>
              <a:rPr lang="ja-JP" altLang="ko-KR" sz="20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en-US" sz="2000">
                <a:latin typeface="굴림" pitchFamily="34" charset="-127"/>
                <a:ea typeface="굴림" pitchFamily="34" charset="-127"/>
              </a:rPr>
              <a:t>중앙정부</a:t>
            </a:r>
            <a:r>
              <a:rPr lang="ko-KR" altLang="en-US" sz="2000">
                <a:latin typeface="굴림" pitchFamily="34" charset="-127"/>
                <a:ea typeface="굴림" pitchFamily="34" charset="-127"/>
              </a:rPr>
              <a:t>의 슬림화 등 국가</a:t>
            </a:r>
            <a:r>
              <a:rPr lang="ja-JP" altLang="en-US" sz="2000">
                <a:latin typeface="굴림" pitchFamily="34" charset="-127"/>
                <a:ea typeface="굴림" pitchFamily="34" charset="-127"/>
              </a:rPr>
              <a:t>・</a:t>
            </a:r>
            <a:r>
              <a:rPr lang="ko-KR" altLang="en-US" sz="2000">
                <a:latin typeface="굴림" pitchFamily="34" charset="-127"/>
                <a:ea typeface="굴림" pitchFamily="34" charset="-127"/>
              </a:rPr>
              <a:t>지방 전체에 걸친 정부의 </a:t>
            </a:r>
            <a:r>
              <a:rPr lang="ja-JP" altLang="en-US" sz="2000">
                <a:latin typeface="굴림" pitchFamily="34" charset="-127"/>
                <a:ea typeface="굴림" pitchFamily="34" charset="-127"/>
              </a:rPr>
              <a:t>재구축</a:t>
            </a:r>
            <a:endParaRPr lang="en-US" altLang="ja-JP" sz="2000">
              <a:latin typeface="굴림" pitchFamily="34" charset="-127"/>
              <a:ea typeface="굴림" pitchFamily="34" charset="-127"/>
            </a:endParaRPr>
          </a:p>
          <a:p>
            <a:pPr latinLnBrk="0"/>
            <a:endParaRPr lang="en-US" altLang="ja-JP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38916" name="テキスト ボックス 6"/>
          <p:cNvSpPr txBox="1">
            <a:spLocks noChangeArrowheads="1"/>
          </p:cNvSpPr>
          <p:nvPr/>
        </p:nvSpPr>
        <p:spPr bwMode="auto">
          <a:xfrm>
            <a:off x="704850" y="4652963"/>
            <a:ext cx="8640763" cy="1920875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/>
            <a:endParaRPr lang="en-US" altLang="ja-JP" sz="2000"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en-US" sz="2000">
                <a:latin typeface="굴림" pitchFamily="34" charset="-127"/>
                <a:ea typeface="굴림" pitchFamily="34" charset="-127"/>
              </a:rPr>
              <a:t>　　  ○　</a:t>
            </a:r>
            <a:r>
              <a:rPr lang="ko-KR" altLang="en-US" sz="2000">
                <a:latin typeface="굴림" pitchFamily="34" charset="-127"/>
                <a:ea typeface="굴림" pitchFamily="34" charset="-127"/>
              </a:rPr>
              <a:t>주민의 의견을 지방자치단체의 운영에 정확</a:t>
            </a:r>
            <a:r>
              <a:rPr lang="ja-JP" altLang="en-US" sz="2000">
                <a:latin typeface="굴림" pitchFamily="34" charset="-127"/>
                <a:ea typeface="굴림" pitchFamily="34" charset="-127"/>
              </a:rPr>
              <a:t>・</a:t>
            </a:r>
            <a:r>
              <a:rPr lang="ko-KR" altLang="en-US" sz="2000">
                <a:latin typeface="굴림" pitchFamily="34" charset="-127"/>
                <a:ea typeface="굴림" pitchFamily="34" charset="-127"/>
              </a:rPr>
              <a:t>적절히 반영</a:t>
            </a:r>
            <a:endParaRPr lang="en-US" altLang="ja-JP" sz="2000">
              <a:latin typeface="굴림" pitchFamily="34" charset="-127"/>
              <a:ea typeface="굴림" pitchFamily="34" charset="-127"/>
            </a:endParaRPr>
          </a:p>
          <a:p>
            <a:pPr latinLnBrk="0"/>
            <a:endParaRPr lang="en-US" altLang="ja-JP" sz="2000"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en-US" sz="2000">
                <a:latin typeface="굴림" pitchFamily="34" charset="-127"/>
                <a:ea typeface="굴림" pitchFamily="34" charset="-127"/>
              </a:rPr>
              <a:t>　　  ○　</a:t>
            </a:r>
            <a:r>
              <a:rPr lang="ko-KR" altLang="en-US" sz="2000">
                <a:latin typeface="굴림" pitchFamily="34" charset="-127"/>
                <a:ea typeface="굴림" pitchFamily="34" charset="-127"/>
              </a:rPr>
              <a:t>지방자치단체의 공정하고 투명한 운영을 </a:t>
            </a:r>
            <a:r>
              <a:rPr lang="ja-JP" altLang="en-US" sz="2000">
                <a:latin typeface="굴림" pitchFamily="34" charset="-127"/>
                <a:ea typeface="굴림" pitchFamily="34" charset="-127"/>
              </a:rPr>
              <a:t>확보</a:t>
            </a:r>
            <a:endParaRPr lang="en-US" altLang="ja-JP" sz="2000">
              <a:latin typeface="굴림" pitchFamily="34" charset="-127"/>
              <a:ea typeface="굴림" pitchFamily="34" charset="-127"/>
            </a:endParaRPr>
          </a:p>
          <a:p>
            <a:pPr latinLnBrk="0"/>
            <a:endParaRPr lang="en-US" altLang="ja-JP" sz="2000"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en-US" sz="2000">
                <a:latin typeface="굴림" pitchFamily="34" charset="-127"/>
                <a:ea typeface="굴림" pitchFamily="34" charset="-127"/>
              </a:rPr>
              <a:t>　　  ○　</a:t>
            </a:r>
            <a:r>
              <a:rPr lang="ko-KR" altLang="en-US" sz="2000">
                <a:latin typeface="굴림" pitchFamily="34" charset="-127"/>
                <a:ea typeface="굴림" pitchFamily="34" charset="-127"/>
              </a:rPr>
              <a:t>지방자치단체의 행정체제 정비</a:t>
            </a:r>
            <a:r>
              <a:rPr lang="en-US" altLang="ja-JP" sz="2000">
                <a:latin typeface="굴림" pitchFamily="34" charset="-127"/>
                <a:ea typeface="굴림" pitchFamily="34" charset="-127"/>
              </a:rPr>
              <a:t>(</a:t>
            </a:r>
            <a:r>
              <a:rPr lang="ko-KR" altLang="en-US" sz="2000">
                <a:latin typeface="굴림" pitchFamily="34" charset="-127"/>
                <a:ea typeface="굴림" pitchFamily="34" charset="-127"/>
              </a:rPr>
              <a:t>시정촌</a:t>
            </a:r>
            <a:r>
              <a:rPr lang="en-US" altLang="ko-KR" sz="20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en-US" sz="2000">
                <a:latin typeface="굴림" pitchFamily="34" charset="-127"/>
                <a:ea typeface="굴림" pitchFamily="34" charset="-127"/>
              </a:rPr>
              <a:t>합병 </a:t>
            </a:r>
            <a:r>
              <a:rPr lang="ko-KR" altLang="en-US" sz="2000">
                <a:latin typeface="굴림" pitchFamily="34" charset="-127"/>
                <a:ea typeface="굴림" pitchFamily="34" charset="-127"/>
              </a:rPr>
              <a:t>등</a:t>
            </a:r>
            <a:r>
              <a:rPr lang="en-US" altLang="ja-JP" sz="2000">
                <a:latin typeface="굴림" pitchFamily="34" charset="-127"/>
                <a:ea typeface="굴림" pitchFamily="34" charset="-127"/>
              </a:rPr>
              <a:t>)</a:t>
            </a:r>
          </a:p>
        </p:txBody>
      </p:sp>
      <p:sp>
        <p:nvSpPr>
          <p:cNvPr id="38917" name="テキスト ボックス 9"/>
          <p:cNvSpPr>
            <a:spLocks noChangeArrowheads="1"/>
          </p:cNvSpPr>
          <p:nvPr/>
        </p:nvSpPr>
        <p:spPr bwMode="auto">
          <a:xfrm>
            <a:off x="919163" y="1339850"/>
            <a:ext cx="1514475" cy="4683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latinLnBrk="0"/>
            <a:r>
              <a:rPr lang="ja-JP" altLang="en-US">
                <a:ea typeface="굴림" pitchFamily="34" charset="-127"/>
              </a:rPr>
              <a:t>　</a:t>
            </a:r>
            <a:r>
              <a:rPr lang="ko-KR" altLang="en-US" sz="2000">
                <a:ea typeface="굴림" pitchFamily="34" charset="-127"/>
                <a:cs typeface="ＤＦ特太ゴシック体"/>
              </a:rPr>
              <a:t>지방분권</a:t>
            </a:r>
            <a:endParaRPr lang="ja-JP" altLang="en-US" sz="2000">
              <a:ea typeface="굴림" pitchFamily="34" charset="-127"/>
              <a:cs typeface="ＤＦ特太ゴシック体"/>
            </a:endParaRPr>
          </a:p>
        </p:txBody>
      </p:sp>
      <p:sp>
        <p:nvSpPr>
          <p:cNvPr id="38918" name="テキスト ボックス 10"/>
          <p:cNvSpPr>
            <a:spLocks noChangeArrowheads="1"/>
          </p:cNvSpPr>
          <p:nvPr/>
        </p:nvSpPr>
        <p:spPr bwMode="auto">
          <a:xfrm>
            <a:off x="919163" y="4364038"/>
            <a:ext cx="3314700" cy="4683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latinLnBrk="0"/>
            <a:r>
              <a:rPr lang="ja-JP" altLang="en-US">
                <a:latin typeface="굴림" pitchFamily="34" charset="-127"/>
                <a:ea typeface="굴림" pitchFamily="34" charset="-127"/>
              </a:rPr>
              <a:t>　</a:t>
            </a:r>
            <a:r>
              <a:rPr lang="ko-KR" altLang="en-US" sz="2000">
                <a:latin typeface="굴림" pitchFamily="34" charset="-127"/>
                <a:ea typeface="굴림" pitchFamily="34" charset="-127"/>
                <a:cs typeface="ＤＦ特太ゴシック体"/>
              </a:rPr>
              <a:t>지방분권에 따른 과제</a:t>
            </a:r>
            <a:endParaRPr lang="ja-JP" altLang="en-US" sz="2000">
              <a:latin typeface="굴림" pitchFamily="34" charset="-127"/>
              <a:ea typeface="굴림" pitchFamily="34" charset="-127"/>
              <a:cs typeface="ＤＦ特太ゴシック体"/>
            </a:endParaRPr>
          </a:p>
        </p:txBody>
      </p:sp>
      <p:sp>
        <p:nvSpPr>
          <p:cNvPr id="38919" name="スライド番号プレースホルダ 45"/>
          <p:cNvSpPr txBox="1">
            <a:spLocks/>
          </p:cNvSpPr>
          <p:nvPr/>
        </p:nvSpPr>
        <p:spPr bwMode="auto">
          <a:xfrm>
            <a:off x="7594600" y="6619875"/>
            <a:ext cx="23114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latinLnBrk="0"/>
            <a:fld id="{770961EC-2AE1-4011-817C-2919FCE9390C}" type="slidenum">
              <a:rPr lang="en-US" altLang="ja-JP" sz="1400">
                <a:solidFill>
                  <a:srgbClr val="000000"/>
                </a:solidFill>
              </a:rPr>
              <a:pPr algn="r" latinLnBrk="0"/>
              <a:t>5</a:t>
            </a:fld>
            <a:endParaRPr lang="en-US" altLang="ja-JP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/>
        </p:nvSpPr>
        <p:spPr>
          <a:xfrm>
            <a:off x="415925" y="188913"/>
            <a:ext cx="9074150" cy="792162"/>
          </a:xfrm>
          <a:prstGeom prst="roundRect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0"/>
            <a:r>
              <a:rPr lang="ko-KR" altLang="en-US" sz="24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지방장관회의에서 나온 의견</a:t>
            </a:r>
            <a:r>
              <a:rPr lang="en-US" altLang="ja-JP" sz="24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(1936</a:t>
            </a:r>
            <a:r>
              <a:rPr lang="ko-KR" altLang="en-US" sz="24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년</a:t>
            </a:r>
            <a:r>
              <a:rPr lang="en-US" altLang="ja-JP" sz="24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)</a:t>
            </a:r>
          </a:p>
          <a:p>
            <a:pPr algn="ctr" latinLnBrk="0"/>
            <a:r>
              <a:rPr lang="en-US" altLang="ja-JP" sz="20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Opinions Raised from Governors’ Meeting (1936)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8588" y="1125538"/>
            <a:ext cx="9648825" cy="5586412"/>
          </a:xfrm>
          <a:prstGeom prst="rect">
            <a:avLst/>
          </a:prstGeom>
          <a:noFill/>
          <a:ln w="38100" cmpd="dbl"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latinLnBrk="0">
              <a:defRPr/>
            </a:pPr>
            <a:endParaRPr lang="en-US" altLang="ja-JP" dirty="0"/>
          </a:p>
          <a:p>
            <a:pPr latinLnBrk="0">
              <a:defRPr/>
            </a:pPr>
            <a:endParaRPr lang="en-US" altLang="ja-JP" sz="2000" dirty="0">
              <a:latin typeface="+mn-ea"/>
              <a:ea typeface="+mn-ea"/>
            </a:endParaRPr>
          </a:p>
          <a:p>
            <a:pPr latinLnBrk="0">
              <a:defRPr/>
            </a:pPr>
            <a:endParaRPr lang="en-US" altLang="ja-JP" sz="2000" dirty="0">
              <a:latin typeface="+mn-ea"/>
              <a:ea typeface="+mn-ea"/>
            </a:endParaRPr>
          </a:p>
          <a:p>
            <a:pPr latinLnBrk="0">
              <a:defRPr/>
            </a:pPr>
            <a:endParaRPr lang="en-US" altLang="ja-JP" sz="2000" dirty="0">
              <a:latin typeface="+mn-ea"/>
              <a:ea typeface="+mn-ea"/>
            </a:endParaRPr>
          </a:p>
          <a:p>
            <a:pPr latinLnBrk="0">
              <a:defRPr/>
            </a:pPr>
            <a:endParaRPr lang="en-US" altLang="ja-JP" sz="2000" dirty="0">
              <a:latin typeface="+mn-ea"/>
              <a:ea typeface="+mn-ea"/>
            </a:endParaRPr>
          </a:p>
          <a:p>
            <a:pPr latinLnBrk="0">
              <a:defRPr/>
            </a:pPr>
            <a:endParaRPr lang="en-US" altLang="ja-JP" sz="2000" dirty="0">
              <a:latin typeface="+mn-ea"/>
              <a:ea typeface="+mn-ea"/>
            </a:endParaRPr>
          </a:p>
          <a:p>
            <a:pPr latinLnBrk="0">
              <a:defRPr/>
            </a:pPr>
            <a:endParaRPr lang="en-US" altLang="ja-JP" sz="2000" dirty="0">
              <a:latin typeface="+mn-ea"/>
              <a:ea typeface="+mn-ea"/>
            </a:endParaRPr>
          </a:p>
          <a:p>
            <a:pPr latinLnBrk="0">
              <a:defRPr/>
            </a:pPr>
            <a:endParaRPr lang="en-US" altLang="ja-JP" sz="2000" dirty="0">
              <a:latin typeface="+mn-ea"/>
              <a:ea typeface="+mn-ea"/>
            </a:endParaRPr>
          </a:p>
          <a:p>
            <a:pPr latinLnBrk="0">
              <a:defRPr/>
            </a:pPr>
            <a:endParaRPr lang="en-US" altLang="ja-JP" sz="2000" dirty="0">
              <a:latin typeface="+mn-ea"/>
              <a:ea typeface="+mn-ea"/>
            </a:endParaRPr>
          </a:p>
          <a:p>
            <a:pPr latinLnBrk="0">
              <a:defRPr/>
            </a:pPr>
            <a:endParaRPr lang="en-US" altLang="ja-JP" sz="2000" dirty="0">
              <a:latin typeface="+mn-ea"/>
              <a:ea typeface="+mn-ea"/>
            </a:endParaRPr>
          </a:p>
          <a:p>
            <a:pPr latinLnBrk="0">
              <a:defRPr/>
            </a:pPr>
            <a:endParaRPr lang="en-US" altLang="ja-JP" sz="2000" dirty="0">
              <a:latin typeface="+mn-ea"/>
              <a:ea typeface="+mn-ea"/>
            </a:endParaRPr>
          </a:p>
          <a:p>
            <a:pPr latinLnBrk="0">
              <a:defRPr/>
            </a:pPr>
            <a:endParaRPr lang="en-US" altLang="ja-JP" sz="2000" dirty="0">
              <a:latin typeface="+mn-ea"/>
              <a:ea typeface="+mn-ea"/>
            </a:endParaRPr>
          </a:p>
          <a:p>
            <a:pPr latinLnBrk="0">
              <a:defRPr/>
            </a:pPr>
            <a:endParaRPr lang="en-US" altLang="ja-JP" sz="2000" dirty="0">
              <a:latin typeface="+mn-ea"/>
              <a:ea typeface="+mn-ea"/>
            </a:endParaRPr>
          </a:p>
          <a:p>
            <a:pPr latinLnBrk="0">
              <a:defRPr/>
            </a:pPr>
            <a:endParaRPr lang="en-US" altLang="ja-JP" sz="2000" dirty="0">
              <a:latin typeface="+mn-ea"/>
              <a:ea typeface="+mn-ea"/>
            </a:endParaRPr>
          </a:p>
          <a:p>
            <a:pPr latinLnBrk="0">
              <a:defRPr/>
            </a:pPr>
            <a:endParaRPr lang="en-US" altLang="ja-JP" sz="2000" dirty="0">
              <a:latin typeface="+mn-ea"/>
              <a:ea typeface="+mn-ea"/>
            </a:endParaRPr>
          </a:p>
          <a:p>
            <a:pPr latinLnBrk="0">
              <a:defRPr/>
            </a:pPr>
            <a:endParaRPr lang="en-US" altLang="ja-JP" sz="2000" dirty="0">
              <a:latin typeface="+mn-ea"/>
              <a:ea typeface="+mn-ea"/>
            </a:endParaRPr>
          </a:p>
          <a:p>
            <a:pPr latinLnBrk="0">
              <a:defRPr/>
            </a:pPr>
            <a:endParaRPr lang="en-US" altLang="ja-JP" sz="2000" dirty="0">
              <a:latin typeface="+mn-ea"/>
              <a:ea typeface="+mn-ea"/>
            </a:endParaRPr>
          </a:p>
          <a:p>
            <a:pPr latinLnBrk="0">
              <a:defRPr/>
            </a:pPr>
            <a:endParaRPr lang="en-US" altLang="ja-JP" sz="2000" dirty="0">
              <a:latin typeface="+mn-ea"/>
              <a:ea typeface="+mn-ea"/>
            </a:endParaRPr>
          </a:p>
        </p:txBody>
      </p:sp>
      <p:sp>
        <p:nvSpPr>
          <p:cNvPr id="40963" name="正方形/長方形 4"/>
          <p:cNvSpPr>
            <a:spLocks noChangeArrowheads="1"/>
          </p:cNvSpPr>
          <p:nvPr/>
        </p:nvSpPr>
        <p:spPr bwMode="auto">
          <a:xfrm>
            <a:off x="200025" y="1262063"/>
            <a:ext cx="9448800" cy="522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/>
            <a:r>
              <a:rPr lang="en-US" altLang="ja-JP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   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　　</a:t>
            </a:r>
            <a:r>
              <a:rPr lang="en-US" altLang="ko-KR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‘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행정기구 개선에 관한 의견</a:t>
            </a:r>
            <a:r>
              <a:rPr lang="en-US" altLang="ko-KR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’</a:t>
            </a:r>
            <a:r>
              <a:rPr lang="en-US" altLang="ja-JP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(1936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년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：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지방장관회의</a:t>
            </a:r>
            <a:r>
              <a:rPr lang="en-US" altLang="ja-JP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)(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발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췌</a:t>
            </a:r>
            <a:r>
              <a:rPr lang="en-US" altLang="ja-JP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)</a:t>
            </a:r>
            <a:endParaRPr lang="ja-JP" altLang="en-US" sz="1600">
              <a:latin typeface="굴림" pitchFamily="34" charset="-127"/>
              <a:ea typeface="굴림" pitchFamily="34" charset="-127"/>
              <a:cs typeface="Courier New" pitchFamily="49" charset="0"/>
            </a:endParaRPr>
          </a:p>
          <a:p>
            <a:pPr eaLnBrk="0" latinLnBrk="0" hangingPunct="0"/>
            <a:endParaRPr lang="en-US" altLang="ja-JP" sz="1600">
              <a:latin typeface="굴림" pitchFamily="34" charset="-127"/>
              <a:ea typeface="굴림" pitchFamily="34" charset="-127"/>
              <a:cs typeface="Courier New" pitchFamily="49" charset="0"/>
            </a:endParaRPr>
          </a:p>
          <a:p>
            <a:pPr eaLnBrk="0" latinLnBrk="0" hangingPunct="0"/>
            <a:r>
              <a:rPr lang="en-US" altLang="ja-JP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     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　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</a:t>
            </a:r>
            <a:r>
              <a:rPr lang="en-US" altLang="ja-JP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一　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지방분권의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확충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을 꾀할 것</a:t>
            </a:r>
            <a:endParaRPr lang="en-US" altLang="ja-JP" sz="1600">
              <a:latin typeface="굴림" pitchFamily="34" charset="-127"/>
              <a:ea typeface="굴림" pitchFamily="34" charset="-127"/>
              <a:cs typeface="Courier New" pitchFamily="49" charset="0"/>
            </a:endParaRPr>
          </a:p>
          <a:p>
            <a:pPr eaLnBrk="0" latinLnBrk="0" hangingPunct="0"/>
            <a:endParaRPr lang="ja-JP" altLang="en-US" sz="1600">
              <a:latin typeface="굴림" pitchFamily="34" charset="-127"/>
              <a:ea typeface="굴림" pitchFamily="34" charset="-127"/>
              <a:cs typeface="Courier New" pitchFamily="49" charset="0"/>
            </a:endParaRPr>
          </a:p>
          <a:p>
            <a:pPr eaLnBrk="0" latinLnBrk="0" hangingPunct="0"/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     　　一　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부현을 폐지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・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합병하여 지방행정권을 확대할 것</a:t>
            </a:r>
            <a:endParaRPr lang="en-US" altLang="ja-JP" sz="1600">
              <a:latin typeface="굴림" pitchFamily="34" charset="-127"/>
              <a:ea typeface="굴림" pitchFamily="34" charset="-127"/>
              <a:cs typeface="Courier New" pitchFamily="49" charset="0"/>
            </a:endParaRPr>
          </a:p>
          <a:p>
            <a:pPr eaLnBrk="0" latinLnBrk="0" hangingPunct="0"/>
            <a:endParaRPr lang="ja-JP" altLang="en-US" sz="1600">
              <a:latin typeface="굴림" pitchFamily="34" charset="-127"/>
              <a:ea typeface="굴림" pitchFamily="34" charset="-127"/>
              <a:cs typeface="Courier New" pitchFamily="49" charset="0"/>
            </a:endParaRPr>
          </a:p>
          <a:p>
            <a:pPr eaLnBrk="0" latinLnBrk="0" hangingPunct="0"/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     　　一　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중앙 성청</a:t>
            </a:r>
            <a:r>
              <a:rPr lang="en-US" altLang="ko-KR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(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省庁</a:t>
            </a:r>
            <a:r>
              <a:rPr lang="en-US" altLang="ja-JP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)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의 권한을 지방청에 위양하도록 노력할 것</a:t>
            </a:r>
            <a:endParaRPr lang="en-US" altLang="ja-JP" sz="1600">
              <a:latin typeface="굴림" pitchFamily="34" charset="-127"/>
              <a:ea typeface="굴림" pitchFamily="34" charset="-127"/>
              <a:cs typeface="Courier New" pitchFamily="49" charset="0"/>
            </a:endParaRPr>
          </a:p>
          <a:p>
            <a:pPr eaLnBrk="0" latinLnBrk="0" hangingPunct="0"/>
            <a:endParaRPr lang="ja-JP" altLang="en-US" sz="1600">
              <a:latin typeface="굴림" pitchFamily="34" charset="-127"/>
              <a:ea typeface="굴림" pitchFamily="34" charset="-127"/>
              <a:cs typeface="Courier New" pitchFamily="49" charset="0"/>
            </a:endParaRPr>
          </a:p>
          <a:p>
            <a:pPr eaLnBrk="0" latinLnBrk="0" hangingPunct="0"/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    　　 一　주무대신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의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인가</a:t>
            </a:r>
            <a:r>
              <a:rPr lang="en-US" altLang="ja-JP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,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허가</a:t>
            </a:r>
            <a:r>
              <a:rPr lang="en-US" altLang="ko-KR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,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승인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을 받기 위한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사항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을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정리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하여 사무 간소화를 꾀할 것</a:t>
            </a:r>
            <a:endParaRPr lang="en-US" altLang="ja-JP" sz="1600">
              <a:latin typeface="굴림" pitchFamily="34" charset="-127"/>
              <a:ea typeface="굴림" pitchFamily="34" charset="-127"/>
              <a:cs typeface="Courier New" pitchFamily="49" charset="0"/>
            </a:endParaRPr>
          </a:p>
          <a:p>
            <a:pPr eaLnBrk="0" latinLnBrk="0" hangingPunct="0"/>
            <a:endParaRPr lang="en-US" altLang="ja-JP" sz="1600">
              <a:latin typeface="굴림" pitchFamily="34" charset="-127"/>
              <a:ea typeface="굴림" pitchFamily="34" charset="-127"/>
              <a:cs typeface="Courier New" pitchFamily="49" charset="0"/>
            </a:endParaRPr>
          </a:p>
          <a:p>
            <a:pPr eaLnBrk="0" latinLnBrk="0" hangingPunct="0"/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     　　一　내각조사국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에 지방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대표</a:t>
            </a:r>
            <a:r>
              <a:rPr lang="en-US" altLang="ja-JP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, 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지방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청 관리</a:t>
            </a:r>
            <a:r>
              <a:rPr lang="en-US" altLang="ja-JP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, 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시정촌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대표 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등을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참여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시킬 것</a:t>
            </a:r>
            <a:endParaRPr lang="en-US" altLang="ja-JP" sz="1600">
              <a:latin typeface="굴림" pitchFamily="34" charset="-127"/>
              <a:ea typeface="굴림" pitchFamily="34" charset="-127"/>
              <a:cs typeface="Courier New" pitchFamily="49" charset="0"/>
            </a:endParaRPr>
          </a:p>
          <a:p>
            <a:pPr eaLnBrk="0" latinLnBrk="0" hangingPunct="0"/>
            <a:endParaRPr lang="ja-JP" altLang="en-US" sz="1600">
              <a:latin typeface="굴림" pitchFamily="34" charset="-127"/>
              <a:ea typeface="굴림" pitchFamily="34" charset="-127"/>
              <a:cs typeface="Courier New" pitchFamily="49" charset="0"/>
            </a:endParaRPr>
          </a:p>
          <a:p>
            <a:pPr eaLnBrk="0" latinLnBrk="0" hangingPunct="0"/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     　　一　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주청</a:t>
            </a:r>
            <a:r>
              <a:rPr lang="en-US" altLang="ko-KR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(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州庁</a:t>
            </a:r>
            <a:r>
              <a:rPr lang="en-US" altLang="ja-JP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)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을 설치하고 각 부현의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국정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사무를 지방마다 통합하여 연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락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하게 할 것</a:t>
            </a:r>
            <a:endParaRPr lang="en-US" altLang="ja-JP" sz="1600">
              <a:latin typeface="굴림" pitchFamily="34" charset="-127"/>
              <a:ea typeface="굴림" pitchFamily="34" charset="-127"/>
              <a:cs typeface="Courier New" pitchFamily="49" charset="0"/>
            </a:endParaRPr>
          </a:p>
          <a:p>
            <a:pPr eaLnBrk="0" latinLnBrk="0" hangingPunct="0"/>
            <a:endParaRPr lang="ja-JP" altLang="en-US" sz="1600">
              <a:latin typeface="굴림" pitchFamily="34" charset="-127"/>
              <a:ea typeface="굴림" pitchFamily="34" charset="-127"/>
              <a:cs typeface="Courier New" pitchFamily="49" charset="0"/>
            </a:endParaRPr>
          </a:p>
          <a:p>
            <a:pPr eaLnBrk="0" latinLnBrk="0" hangingPunct="0"/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     　　一　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몇 개 부현</a:t>
            </a:r>
            <a:r>
              <a:rPr lang="en-US" altLang="ko-KR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위에 도청</a:t>
            </a:r>
            <a:r>
              <a:rPr lang="en-US" altLang="ko-KR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(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道庁</a:t>
            </a:r>
            <a:r>
              <a:rPr lang="en-US" altLang="ja-JP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)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을 두고 도 장관은 관선하며</a:t>
            </a:r>
            <a:r>
              <a:rPr lang="en-US" altLang="ko-KR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, 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현재의 각 성</a:t>
            </a:r>
            <a:r>
              <a:rPr lang="en-US" altLang="ko-KR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(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省</a:t>
            </a:r>
            <a:r>
              <a:rPr lang="en-US" altLang="ja-JP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)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소속 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지방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관청</a:t>
            </a:r>
            <a:endParaRPr lang="ja-JP" altLang="ko-KR" sz="1600">
              <a:latin typeface="굴림" pitchFamily="34" charset="-127"/>
              <a:ea typeface="굴림" pitchFamily="34" charset="-127"/>
              <a:cs typeface="Courier New" pitchFamily="49" charset="0"/>
            </a:endParaRPr>
          </a:p>
          <a:p>
            <a:pPr eaLnBrk="0" latinLnBrk="0" hangingPunct="0"/>
            <a:r>
              <a:rPr lang="ja-JP" altLang="ko-KR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을 이에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병합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한다</a:t>
            </a:r>
            <a:r>
              <a:rPr lang="en-US" altLang="ko-KR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. 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또한 몇 개 부현이 협력하여 실시함이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적당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한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사업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은 그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위탁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에 따라</a:t>
            </a:r>
          </a:p>
          <a:p>
            <a:pPr eaLnBrk="0" latinLnBrk="0" hangingPunct="0"/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                 도</a:t>
            </a:r>
            <a:r>
              <a:rPr lang="en-US" altLang="ko-KR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(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道</a:t>
            </a:r>
            <a:r>
              <a:rPr lang="en-US" altLang="ja-JP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)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에서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경영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하고</a:t>
            </a:r>
            <a:r>
              <a:rPr lang="en-US" altLang="ja-JP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각종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시험장</a:t>
            </a:r>
            <a:r>
              <a:rPr lang="en-US" altLang="ja-JP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, 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경찰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관 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연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습소</a:t>
            </a:r>
            <a:r>
              <a:rPr lang="en-US" altLang="ja-JP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,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특수학급 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등은 도</a:t>
            </a:r>
            <a:r>
              <a:rPr lang="en-US" altLang="ko-KR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(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道</a:t>
            </a:r>
            <a:r>
              <a:rPr lang="en-US" altLang="ja-JP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)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에 종합적으로</a:t>
            </a:r>
          </a:p>
          <a:p>
            <a:pPr eaLnBrk="0" latinLnBrk="0" hangingPunct="0"/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                 설치할 것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　</a:t>
            </a:r>
          </a:p>
          <a:p>
            <a:pPr eaLnBrk="0" latinLnBrk="0" hangingPunct="0"/>
            <a:r>
              <a:rPr lang="ja-JP" altLang="ko-KR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一　사정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이 같은 몇 개 부현에는 먼저 이를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종합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할 기관을 설치하여 충실을 기하고</a:t>
            </a:r>
            <a:r>
              <a:rPr lang="en-US" altLang="ko-KR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, 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부현은</a:t>
            </a:r>
          </a:p>
          <a:p>
            <a:pPr eaLnBrk="0" latinLnBrk="0" hangingPunct="0"/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                 단순한 지방자치단체로 하며</a:t>
            </a:r>
            <a:r>
              <a:rPr lang="en-US" altLang="ja-JP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(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부현장은 민선</a:t>
            </a:r>
            <a:r>
              <a:rPr lang="en-US" altLang="ja-JP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)</a:t>
            </a:r>
            <a:r>
              <a:rPr lang="en-US" altLang="ko-KR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, 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그 몇 개 부현을 구역으로 하는 지방을</a:t>
            </a:r>
          </a:p>
          <a:p>
            <a:pPr eaLnBrk="0" latinLnBrk="0" hangingPunct="0"/>
            <a:r>
              <a:rPr lang="ko-KR" altLang="en-US" sz="1600">
                <a:latin typeface="굴림" pitchFamily="34" charset="-127"/>
                <a:ea typeface="굴림" pitchFamily="34" charset="-127"/>
                <a:cs typeface="Courier New" pitchFamily="49" charset="0"/>
              </a:rPr>
              <a:t>                  가지고 행정구획으로 할 것</a:t>
            </a:r>
            <a:endParaRPr lang="ja-JP" altLang="en-US" sz="1600">
              <a:latin typeface="굴림" pitchFamily="34" charset="-127"/>
              <a:ea typeface="굴림" pitchFamily="34" charset="-127"/>
              <a:cs typeface="Courier New" pitchFamily="49" charset="0"/>
            </a:endParaRPr>
          </a:p>
        </p:txBody>
      </p:sp>
      <p:sp>
        <p:nvSpPr>
          <p:cNvPr id="40964" name="スライド番号プレースホルダ 45"/>
          <p:cNvSpPr txBox="1">
            <a:spLocks/>
          </p:cNvSpPr>
          <p:nvPr/>
        </p:nvSpPr>
        <p:spPr bwMode="auto">
          <a:xfrm>
            <a:off x="7594600" y="6619875"/>
            <a:ext cx="23114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latinLnBrk="0"/>
            <a:fld id="{7BBB6B8B-7F9D-4E00-9457-F4975E971F6B}" type="slidenum">
              <a:rPr lang="en-US" altLang="ja-JP" sz="1400">
                <a:solidFill>
                  <a:srgbClr val="000000"/>
                </a:solidFill>
              </a:rPr>
              <a:pPr algn="r" latinLnBrk="0"/>
              <a:t>6</a:t>
            </a:fld>
            <a:endParaRPr lang="en-US" altLang="ja-JP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 flipH="1">
            <a:off x="2576513" y="2420938"/>
            <a:ext cx="8497887" cy="1138237"/>
          </a:xfrm>
          <a:prstGeom prst="rect">
            <a:avLst/>
          </a:prstGeom>
          <a:noFill/>
          <a:ln w="53975" cmpd="thickThin">
            <a:noFill/>
          </a:ln>
        </p:spPr>
        <p:txBody>
          <a:bodyPr>
            <a:spAutoFit/>
          </a:bodyPr>
          <a:lstStyle/>
          <a:p>
            <a:pPr latinLnBrk="0">
              <a:defRPr/>
            </a:pPr>
            <a:r>
              <a:rPr lang="ja-JP" altLang="en-US" sz="1400" dirty="0"/>
              <a:t>     </a:t>
            </a:r>
            <a:endParaRPr lang="en-US" altLang="ja-JP" dirty="0">
              <a:latin typeface="+mn-ea"/>
              <a:ea typeface="+mn-ea"/>
            </a:endParaRPr>
          </a:p>
          <a:p>
            <a:pPr latinLnBrk="0">
              <a:defRPr/>
            </a:pPr>
            <a:r>
              <a:rPr lang="ja-JP" altLang="en-US" dirty="0">
                <a:latin typeface="+mn-ea"/>
                <a:ea typeface="+mn-ea"/>
              </a:rPr>
              <a:t>　</a:t>
            </a:r>
            <a:endParaRPr lang="en-US" altLang="ja-JP" dirty="0">
              <a:latin typeface="+mn-ea"/>
              <a:ea typeface="+mn-ea"/>
            </a:endParaRPr>
          </a:p>
          <a:p>
            <a:pPr latinLnBrk="0">
              <a:defRPr/>
            </a:pPr>
            <a:endParaRPr lang="en-US" altLang="ja-JP" dirty="0">
              <a:latin typeface="+mn-ea"/>
              <a:ea typeface="+mn-ea"/>
            </a:endParaRPr>
          </a:p>
          <a:p>
            <a:pPr latinLnBrk="0">
              <a:defRPr/>
            </a:pPr>
            <a:r>
              <a:rPr lang="ja-JP" altLang="en-US" dirty="0">
                <a:latin typeface="+mn-ea"/>
                <a:ea typeface="+mn-ea"/>
              </a:rPr>
              <a:t>　　　　　</a:t>
            </a:r>
            <a:endParaRPr lang="en-US" altLang="ja-JP" sz="1400" dirty="0"/>
          </a:p>
        </p:txBody>
      </p:sp>
      <p:sp>
        <p:nvSpPr>
          <p:cNvPr id="8" name="角丸四角形 7"/>
          <p:cNvSpPr/>
          <p:nvPr/>
        </p:nvSpPr>
        <p:spPr>
          <a:xfrm>
            <a:off x="415925" y="188913"/>
            <a:ext cx="9074150" cy="792162"/>
          </a:xfrm>
          <a:prstGeom prst="roundRect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0"/>
            <a:r>
              <a:rPr lang="ko-KR" altLang="en-US" sz="24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지방분권일괄법</a:t>
            </a:r>
            <a:r>
              <a:rPr lang="en-US" altLang="ja-JP" sz="24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(</a:t>
            </a:r>
            <a:r>
              <a:rPr lang="en-US" altLang="ja-JP" sz="2400">
                <a:solidFill>
                  <a:srgbClr val="000000"/>
                </a:solidFill>
                <a:latin typeface="굴림" pitchFamily="34" charset="-127"/>
                <a:ea typeface="굴림" pitchFamily="34" charset="-127"/>
                <a:cs typeface="Arial" charset="0"/>
              </a:rPr>
              <a:t>1999</a:t>
            </a:r>
            <a:r>
              <a:rPr lang="ko-KR" altLang="en-US" sz="24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년</a:t>
            </a:r>
            <a:r>
              <a:rPr lang="en-US" altLang="ja-JP" sz="24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)</a:t>
            </a:r>
            <a:r>
              <a:rPr lang="ko-KR" altLang="en-US" sz="24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의 </a:t>
            </a:r>
            <a:r>
              <a:rPr lang="ja-JP" altLang="en-US" sz="24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개요①</a:t>
            </a:r>
          </a:p>
          <a:p>
            <a:pPr algn="ctr" latinLnBrk="0"/>
            <a:r>
              <a:rPr lang="en-US" altLang="ja-JP" sz="20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Overview of Omnibus Decentralization Law (1999) </a:t>
            </a:r>
            <a:r>
              <a:rPr lang="ja-JP" altLang="en-US" sz="20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①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8588" y="1125538"/>
            <a:ext cx="9648825" cy="5632450"/>
          </a:xfrm>
          <a:prstGeom prst="rect">
            <a:avLst/>
          </a:prstGeom>
          <a:noFill/>
          <a:ln w="38100" cmpd="dbl"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latinLnBrk="0"/>
            <a:endParaRPr lang="en-US" altLang="ja-JP"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ja-JP" altLang="en-US">
                <a:latin typeface="굴림" pitchFamily="34" charset="-127"/>
                <a:ea typeface="굴림" pitchFamily="34" charset="-127"/>
              </a:rPr>
              <a:t>　　　</a:t>
            </a:r>
            <a:endParaRPr lang="en-US" altLang="ja-JP"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en-US" altLang="ja-JP" sz="2000">
                <a:latin typeface="굴림" pitchFamily="34" charset="-127"/>
                <a:ea typeface="굴림" pitchFamily="34" charset="-127"/>
                <a:cs typeface="ＤＦ特太ゴシック体"/>
              </a:rPr>
              <a:t>         </a:t>
            </a:r>
            <a:r>
              <a:rPr lang="ja-JP" altLang="en-US" sz="2000">
                <a:latin typeface="굴림" pitchFamily="34" charset="-127"/>
                <a:ea typeface="굴림" pitchFamily="34" charset="-127"/>
                <a:cs typeface="ＤＦ特太ゴシック体"/>
              </a:rPr>
              <a:t>    </a:t>
            </a:r>
            <a:r>
              <a:rPr lang="ko-KR" altLang="en-US" sz="2000" u="sng">
                <a:latin typeface="굴림" pitchFamily="34" charset="-127"/>
                <a:ea typeface="굴림" pitchFamily="34" charset="-127"/>
                <a:cs typeface="ＤＦ特太ゴシック体"/>
              </a:rPr>
              <a:t>국가와 지방자치단체의 역할분담의 </a:t>
            </a:r>
            <a:r>
              <a:rPr lang="ja-JP" altLang="en-US" sz="2000" u="sng">
                <a:latin typeface="굴림" pitchFamily="34" charset="-127"/>
                <a:ea typeface="굴림" pitchFamily="34" charset="-127"/>
                <a:cs typeface="ＤＦ特太ゴシック体"/>
              </a:rPr>
              <a:t>명확화</a:t>
            </a:r>
            <a:endParaRPr lang="en-US" altLang="ja-JP" sz="2000" u="sng">
              <a:latin typeface="굴림" pitchFamily="34" charset="-127"/>
              <a:ea typeface="굴림" pitchFamily="34" charset="-127"/>
              <a:cs typeface="ＤＦ特太ゴシック体"/>
            </a:endParaRPr>
          </a:p>
          <a:p>
            <a:pPr latinLnBrk="0"/>
            <a:endParaRPr lang="en-US" altLang="ja-JP" sz="2000" u="sng">
              <a:latin typeface="굴림" pitchFamily="34" charset="-127"/>
              <a:ea typeface="굴림" pitchFamily="34" charset="-127"/>
            </a:endParaRPr>
          </a:p>
          <a:p>
            <a:pPr latinLnBrk="0">
              <a:lnSpc>
                <a:spcPts val="2700"/>
              </a:lnSpc>
            </a:pPr>
            <a:r>
              <a:rPr lang="ja-JP" altLang="en-US" sz="2000">
                <a:latin typeface="굴림" pitchFamily="34" charset="-127"/>
                <a:ea typeface="굴림" pitchFamily="34" charset="-127"/>
              </a:rPr>
              <a:t>　　　　　 ○</a:t>
            </a:r>
            <a:r>
              <a:rPr lang="ja-JP" altLang="ko-KR" sz="200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2000">
                <a:latin typeface="굴림" pitchFamily="34" charset="-127"/>
                <a:ea typeface="굴림" pitchFamily="34" charset="-127"/>
              </a:rPr>
              <a:t>지방자치단체는 지역에서의 행정을 자주적</a:t>
            </a:r>
            <a:r>
              <a:rPr lang="ja-JP" altLang="en-US"/>
              <a:t>・</a:t>
            </a:r>
            <a:r>
              <a:rPr lang="ko-KR" altLang="en-US" sz="2000">
                <a:latin typeface="굴림" pitchFamily="34" charset="-127"/>
                <a:ea typeface="굴림" pitchFamily="34" charset="-127"/>
              </a:rPr>
              <a:t>종합적으로 </a:t>
            </a:r>
          </a:p>
          <a:p>
            <a:pPr latinLnBrk="0">
              <a:lnSpc>
                <a:spcPts val="2700"/>
              </a:lnSpc>
            </a:pPr>
            <a:r>
              <a:rPr lang="ja-JP" altLang="en-US" sz="2000">
                <a:latin typeface="굴림" pitchFamily="34" charset="-127"/>
                <a:ea typeface="굴림" pitchFamily="34" charset="-127"/>
              </a:rPr>
              <a:t>　　　　　　  </a:t>
            </a:r>
            <a:r>
              <a:rPr lang="ko-KR" altLang="en-US" sz="2000">
                <a:latin typeface="굴림" pitchFamily="34" charset="-127"/>
                <a:ea typeface="굴림" pitchFamily="34" charset="-127"/>
              </a:rPr>
              <a:t>실시하는 역할을 폭넓게 맡는다</a:t>
            </a:r>
            <a:r>
              <a:rPr lang="en-US" altLang="ko-KR" sz="2000">
                <a:latin typeface="굴림" pitchFamily="34" charset="-127"/>
                <a:ea typeface="굴림" pitchFamily="34" charset="-127"/>
              </a:rPr>
              <a:t>.</a:t>
            </a:r>
            <a:endParaRPr lang="en-US" altLang="ja-JP" sz="2000">
              <a:latin typeface="굴림" pitchFamily="34" charset="-127"/>
              <a:ea typeface="굴림" pitchFamily="34" charset="-127"/>
            </a:endParaRPr>
          </a:p>
          <a:p>
            <a:pPr latinLnBrk="0">
              <a:lnSpc>
                <a:spcPts val="2700"/>
              </a:lnSpc>
            </a:pPr>
            <a:endParaRPr lang="en-US" altLang="ja-JP" sz="2000">
              <a:latin typeface="굴림" pitchFamily="34" charset="-127"/>
              <a:ea typeface="굴림" pitchFamily="34" charset="-127"/>
            </a:endParaRPr>
          </a:p>
          <a:p>
            <a:pPr latinLnBrk="0">
              <a:lnSpc>
                <a:spcPts val="2700"/>
              </a:lnSpc>
            </a:pPr>
            <a:r>
              <a:rPr lang="ja-JP" altLang="en-US" sz="2000">
                <a:latin typeface="굴림" pitchFamily="34" charset="-127"/>
                <a:ea typeface="굴림" pitchFamily="34" charset="-127"/>
              </a:rPr>
              <a:t>　　　　　 ○</a:t>
            </a:r>
            <a:r>
              <a:rPr lang="ja-JP" altLang="ko-KR" sz="200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2000">
                <a:latin typeface="굴림" pitchFamily="34" charset="-127"/>
                <a:ea typeface="굴림" pitchFamily="34" charset="-127"/>
              </a:rPr>
              <a:t>국가는 </a:t>
            </a:r>
            <a:r>
              <a:rPr lang="en-US" altLang="ja-JP" sz="2000">
                <a:latin typeface="굴림" pitchFamily="34" charset="-127"/>
                <a:ea typeface="굴림" pitchFamily="34" charset="-127"/>
              </a:rPr>
              <a:t> </a:t>
            </a:r>
          </a:p>
          <a:p>
            <a:pPr latinLnBrk="0">
              <a:lnSpc>
                <a:spcPts val="2700"/>
              </a:lnSpc>
            </a:pPr>
            <a:r>
              <a:rPr lang="ja-JP" altLang="en-US" sz="2000">
                <a:latin typeface="굴림" pitchFamily="34" charset="-127"/>
                <a:ea typeface="굴림" pitchFamily="34" charset="-127"/>
              </a:rPr>
              <a:t>　　　　　　　  ①</a:t>
            </a:r>
            <a:r>
              <a:rPr lang="ja-JP" altLang="ko-KR" sz="200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2000">
                <a:latin typeface="굴림" pitchFamily="34" charset="-127"/>
                <a:ea typeface="굴림" pitchFamily="34" charset="-127"/>
              </a:rPr>
              <a:t>국제사회에서 국가로서 존립하는 것에 관련된 사무</a:t>
            </a:r>
            <a:endParaRPr lang="en-US" altLang="ja-JP" sz="2000">
              <a:latin typeface="굴림" pitchFamily="34" charset="-127"/>
              <a:ea typeface="굴림" pitchFamily="34" charset="-127"/>
            </a:endParaRPr>
          </a:p>
          <a:p>
            <a:pPr latinLnBrk="0">
              <a:lnSpc>
                <a:spcPts val="2700"/>
              </a:lnSpc>
            </a:pPr>
            <a:r>
              <a:rPr lang="ja-JP" altLang="en-US" sz="2000">
                <a:latin typeface="굴림" pitchFamily="34" charset="-127"/>
                <a:ea typeface="굴림" pitchFamily="34" charset="-127"/>
              </a:rPr>
              <a:t>　　　　　　　  ②</a:t>
            </a:r>
            <a:r>
              <a:rPr lang="ja-JP" altLang="ko-KR" sz="200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2000">
                <a:latin typeface="굴림" pitchFamily="34" charset="-127"/>
                <a:ea typeface="굴림" pitchFamily="34" charset="-127"/>
              </a:rPr>
              <a:t>전국적으로 통일해서 정하는 것이 바람직한 국민의 제반 활동</a:t>
            </a:r>
          </a:p>
          <a:p>
            <a:pPr latinLnBrk="0">
              <a:lnSpc>
                <a:spcPts val="2700"/>
              </a:lnSpc>
            </a:pPr>
            <a:r>
              <a:rPr lang="ko-KR" altLang="en-US" sz="2000">
                <a:latin typeface="굴림" pitchFamily="34" charset="-127"/>
                <a:ea typeface="굴림" pitchFamily="34" charset="-127"/>
              </a:rPr>
              <a:t>                           혹은 지방자치에 관한 기본적인 준칙에 관한 사무</a:t>
            </a:r>
            <a:endParaRPr lang="en-US" altLang="ja-JP" sz="2000">
              <a:latin typeface="굴림" pitchFamily="34" charset="-127"/>
              <a:ea typeface="굴림" pitchFamily="34" charset="-127"/>
            </a:endParaRPr>
          </a:p>
          <a:p>
            <a:pPr latinLnBrk="0">
              <a:lnSpc>
                <a:spcPts val="2700"/>
              </a:lnSpc>
            </a:pPr>
            <a:r>
              <a:rPr lang="ja-JP" altLang="en-US" sz="2000">
                <a:latin typeface="굴림" pitchFamily="34" charset="-127"/>
                <a:ea typeface="굴림" pitchFamily="34" charset="-127"/>
              </a:rPr>
              <a:t>　　　　　　 　 ③</a:t>
            </a:r>
            <a:r>
              <a:rPr lang="ja-JP" altLang="ko-KR" sz="200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2000">
                <a:latin typeface="굴림" pitchFamily="34" charset="-127"/>
                <a:ea typeface="굴림" pitchFamily="34" charset="-127"/>
              </a:rPr>
              <a:t>전국적인 규모</a:t>
            </a:r>
            <a:r>
              <a:rPr lang="en-US" altLang="ja-JP" sz="2000">
                <a:latin typeface="굴림" pitchFamily="34" charset="-127"/>
                <a:ea typeface="굴림" pitchFamily="34" charset="-127"/>
              </a:rPr>
              <a:t>, </a:t>
            </a:r>
            <a:r>
              <a:rPr lang="ko-KR" altLang="en-US" sz="2000">
                <a:latin typeface="굴림" pitchFamily="34" charset="-127"/>
                <a:ea typeface="굴림" pitchFamily="34" charset="-127"/>
              </a:rPr>
              <a:t>전국적인 관점에서 실시해야 할 시책 및</a:t>
            </a:r>
          </a:p>
          <a:p>
            <a:pPr latinLnBrk="0">
              <a:lnSpc>
                <a:spcPts val="2700"/>
              </a:lnSpc>
            </a:pPr>
            <a:r>
              <a:rPr lang="ja-JP" altLang="ko-KR" sz="20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en-US" sz="20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ko-KR" sz="20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en-US" sz="20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ko-KR" sz="20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en-US" sz="20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ko-KR" sz="20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en-US" sz="20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ko-KR" sz="20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en-US" sz="20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ko-KR" sz="20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en-US" sz="20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ko-KR" sz="20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en-US" sz="20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ko-KR" sz="20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en-US" sz="20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ko-KR" sz="20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en-US" sz="20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ko-KR" sz="20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en-US" sz="20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ko-KR" sz="20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en-US" sz="20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ko-KR" sz="20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en-US" sz="20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ko-KR" sz="20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en-US" sz="2000">
                <a:latin typeface="굴림" pitchFamily="34" charset="-127"/>
                <a:ea typeface="굴림" pitchFamily="34" charset="-127"/>
              </a:rPr>
              <a:t> </a:t>
            </a:r>
            <a:r>
              <a:rPr lang="ja-JP" altLang="ko-KR" sz="200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2000">
                <a:latin typeface="굴림" pitchFamily="34" charset="-127"/>
                <a:ea typeface="굴림" pitchFamily="34" charset="-127"/>
              </a:rPr>
              <a:t>사업의 실시</a:t>
            </a:r>
            <a:endParaRPr lang="en-US" altLang="ja-JP" sz="2000">
              <a:latin typeface="굴림" pitchFamily="34" charset="-127"/>
              <a:ea typeface="굴림" pitchFamily="34" charset="-127"/>
            </a:endParaRPr>
          </a:p>
          <a:p>
            <a:pPr latinLnBrk="0">
              <a:lnSpc>
                <a:spcPts val="2700"/>
              </a:lnSpc>
            </a:pPr>
            <a:r>
              <a:rPr lang="ja-JP" altLang="en-US" sz="2000">
                <a:latin typeface="굴림" pitchFamily="34" charset="-127"/>
                <a:ea typeface="굴림" pitchFamily="34" charset="-127"/>
              </a:rPr>
              <a:t>　　　　　　  　</a:t>
            </a:r>
            <a:r>
              <a:rPr lang="ko-KR" altLang="en-US" sz="2000">
                <a:latin typeface="굴림" pitchFamily="34" charset="-127"/>
                <a:ea typeface="굴림" pitchFamily="34" charset="-127"/>
              </a:rPr>
              <a:t>그 밖에</a:t>
            </a:r>
            <a:r>
              <a:rPr lang="en-US" altLang="ja-JP" sz="2000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2000">
                <a:latin typeface="굴림" pitchFamily="34" charset="-127"/>
                <a:ea typeface="굴림" pitchFamily="34" charset="-127"/>
              </a:rPr>
              <a:t>국가가 본래 수행해야 할 역할을 중점적으로 맡는다</a:t>
            </a:r>
            <a:r>
              <a:rPr lang="en-US" altLang="ko-KR" sz="2000">
                <a:latin typeface="굴림" pitchFamily="34" charset="-127"/>
                <a:ea typeface="굴림" pitchFamily="34" charset="-127"/>
              </a:rPr>
              <a:t>.</a:t>
            </a:r>
            <a:endParaRPr lang="en-US" altLang="ja-JP" sz="2000">
              <a:latin typeface="굴림" pitchFamily="34" charset="-127"/>
              <a:ea typeface="굴림" pitchFamily="34" charset="-127"/>
            </a:endParaRPr>
          </a:p>
          <a:p>
            <a:pPr latinLnBrk="0"/>
            <a:endParaRPr lang="en-US" altLang="ja-JP" sz="2000">
              <a:latin typeface="굴림" pitchFamily="34" charset="-127"/>
              <a:ea typeface="굴림" pitchFamily="34" charset="-127"/>
            </a:endParaRPr>
          </a:p>
          <a:p>
            <a:pPr latinLnBrk="0"/>
            <a:endParaRPr lang="en-US" altLang="ja-JP" sz="2000">
              <a:latin typeface="굴림" pitchFamily="34" charset="-127"/>
              <a:ea typeface="굴림" pitchFamily="34" charset="-127"/>
            </a:endParaRPr>
          </a:p>
          <a:p>
            <a:pPr latinLnBrk="0"/>
            <a:endParaRPr lang="en-US" altLang="ja-JP" sz="2000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43012" name="スライド番号プレースホルダ 45"/>
          <p:cNvSpPr txBox="1">
            <a:spLocks/>
          </p:cNvSpPr>
          <p:nvPr/>
        </p:nvSpPr>
        <p:spPr bwMode="auto">
          <a:xfrm>
            <a:off x="7594600" y="6619875"/>
            <a:ext cx="23114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latinLnBrk="0"/>
            <a:fld id="{01EC129C-37DB-42A0-83AC-E716748B157F}" type="slidenum">
              <a:rPr lang="en-US" altLang="ja-JP" sz="1400">
                <a:solidFill>
                  <a:srgbClr val="000000"/>
                </a:solidFill>
              </a:rPr>
              <a:pPr algn="r" latinLnBrk="0"/>
              <a:t>7</a:t>
            </a:fld>
            <a:endParaRPr lang="en-US" altLang="ja-JP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128588" y="1125538"/>
            <a:ext cx="9648825" cy="5622925"/>
          </a:xfrm>
          <a:prstGeom prst="rect">
            <a:avLst/>
          </a:prstGeom>
          <a:noFill/>
          <a:ln w="38100" cmpd="dbl"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latinLnBrk="0">
              <a:defRPr/>
            </a:pPr>
            <a:endParaRPr lang="en-US" altLang="ja-JP" dirty="0"/>
          </a:p>
          <a:p>
            <a:pPr latinLnBrk="0">
              <a:defRPr/>
            </a:pPr>
            <a:endParaRPr lang="en-US" altLang="ja-JP" dirty="0"/>
          </a:p>
          <a:p>
            <a:pPr latinLnBrk="0">
              <a:defRPr/>
            </a:pPr>
            <a:endParaRPr lang="en-US" altLang="ja-JP" dirty="0"/>
          </a:p>
          <a:p>
            <a:pPr latinLnBrk="0">
              <a:defRPr/>
            </a:pPr>
            <a:endParaRPr lang="en-US" altLang="ja-JP" dirty="0"/>
          </a:p>
          <a:p>
            <a:pPr latinLnBrk="0">
              <a:defRPr/>
            </a:pPr>
            <a:endParaRPr lang="en-US" altLang="ja-JP" dirty="0"/>
          </a:p>
          <a:p>
            <a:pPr latinLnBrk="0">
              <a:defRPr/>
            </a:pPr>
            <a:endParaRPr lang="en-US" altLang="ja-JP" dirty="0"/>
          </a:p>
          <a:p>
            <a:pPr latinLnBrk="0">
              <a:defRPr/>
            </a:pPr>
            <a:endParaRPr lang="en-US" altLang="ja-JP" dirty="0"/>
          </a:p>
          <a:p>
            <a:pPr latinLnBrk="0">
              <a:defRPr/>
            </a:pPr>
            <a:endParaRPr lang="en-US" altLang="ja-JP" dirty="0"/>
          </a:p>
          <a:p>
            <a:pPr latinLnBrk="0">
              <a:defRPr/>
            </a:pPr>
            <a:endParaRPr lang="en-US" altLang="ja-JP" dirty="0"/>
          </a:p>
          <a:p>
            <a:pPr latinLnBrk="0">
              <a:defRPr/>
            </a:pPr>
            <a:endParaRPr lang="en-US" altLang="ja-JP" dirty="0"/>
          </a:p>
          <a:p>
            <a:pPr latinLnBrk="0">
              <a:defRPr/>
            </a:pPr>
            <a:endParaRPr lang="en-US" altLang="ja-JP" dirty="0"/>
          </a:p>
          <a:p>
            <a:pPr latinLnBrk="0">
              <a:defRPr/>
            </a:pPr>
            <a:endParaRPr lang="en-US" altLang="ja-JP" dirty="0"/>
          </a:p>
          <a:p>
            <a:pPr latinLnBrk="0">
              <a:defRPr/>
            </a:pPr>
            <a:endParaRPr lang="en-US" altLang="ja-JP" dirty="0"/>
          </a:p>
          <a:p>
            <a:pPr latinLnBrk="0">
              <a:defRPr/>
            </a:pPr>
            <a:endParaRPr lang="en-US" altLang="ja-JP" dirty="0"/>
          </a:p>
          <a:p>
            <a:pPr latinLnBrk="0">
              <a:defRPr/>
            </a:pPr>
            <a:endParaRPr lang="en-US" altLang="ja-JP" dirty="0"/>
          </a:p>
          <a:p>
            <a:pPr latinLnBrk="0">
              <a:defRPr/>
            </a:pPr>
            <a:endParaRPr lang="en-US" altLang="ja-JP" dirty="0"/>
          </a:p>
          <a:p>
            <a:pPr latinLnBrk="0">
              <a:defRPr/>
            </a:pPr>
            <a:endParaRPr lang="en-US" altLang="ja-JP" dirty="0"/>
          </a:p>
          <a:p>
            <a:pPr latinLnBrk="0">
              <a:defRPr/>
            </a:pPr>
            <a:endParaRPr lang="en-US" altLang="ja-JP" dirty="0"/>
          </a:p>
          <a:p>
            <a:pPr latinLnBrk="0">
              <a:defRPr/>
            </a:pPr>
            <a:endParaRPr lang="en-US" altLang="ja-JP" dirty="0"/>
          </a:p>
          <a:p>
            <a:pPr latinLnBrk="0">
              <a:defRPr/>
            </a:pPr>
            <a:endParaRPr lang="ja-JP" altLang="en-US" dirty="0"/>
          </a:p>
        </p:txBody>
      </p:sp>
      <p:sp>
        <p:nvSpPr>
          <p:cNvPr id="45058" name="テキスト ボックス 6"/>
          <p:cNvSpPr txBox="1">
            <a:spLocks noChangeArrowheads="1"/>
          </p:cNvSpPr>
          <p:nvPr/>
        </p:nvSpPr>
        <p:spPr bwMode="auto">
          <a:xfrm>
            <a:off x="704850" y="1771650"/>
            <a:ext cx="8496300" cy="6350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/>
            <a:r>
              <a:rPr lang="ja-JP" altLang="en-US">
                <a:latin typeface="굴림" pitchFamily="34" charset="-127"/>
                <a:ea typeface="굴림" pitchFamily="34" charset="-127"/>
              </a:rPr>
              <a:t>　　   </a:t>
            </a:r>
            <a:r>
              <a:rPr lang="ko-KR" altLang="en-US" sz="1700" b="1">
                <a:latin typeface="굴림" pitchFamily="34" charset="-127"/>
                <a:ea typeface="굴림" pitchFamily="34" charset="-127"/>
              </a:rPr>
              <a:t>기관위임사무</a:t>
            </a:r>
            <a:r>
              <a:rPr lang="ja-JP" altLang="en-US" sz="1700" b="1">
                <a:latin typeface="굴림" pitchFamily="34" charset="-127"/>
                <a:ea typeface="굴림" pitchFamily="34" charset="-127"/>
              </a:rPr>
              <a:t>：</a:t>
            </a:r>
            <a:r>
              <a:rPr lang="ja-JP" altLang="ko-KR" sz="1700" b="1">
                <a:latin typeface="굴림" pitchFamily="34" charset="-127"/>
                <a:ea typeface="굴림" pitchFamily="34" charset="-127"/>
              </a:rPr>
              <a:t> </a:t>
            </a:r>
            <a:r>
              <a:rPr lang="ko-KR" altLang="en-US" sz="1700" b="1">
                <a:latin typeface="굴림" pitchFamily="34" charset="-127"/>
                <a:ea typeface="굴림" pitchFamily="34" charset="-127"/>
              </a:rPr>
              <a:t>지방자치단체의 집행기관</a:t>
            </a:r>
            <a:r>
              <a:rPr lang="en-US" altLang="ja-JP" sz="1700" b="1">
                <a:latin typeface="굴림" pitchFamily="34" charset="-127"/>
                <a:ea typeface="굴림" pitchFamily="34" charset="-127"/>
              </a:rPr>
              <a:t>(</a:t>
            </a:r>
            <a:r>
              <a:rPr lang="ko-KR" altLang="en-US" sz="1700" b="1">
                <a:latin typeface="굴림" pitchFamily="34" charset="-127"/>
                <a:ea typeface="굴림" pitchFamily="34" charset="-127"/>
              </a:rPr>
              <a:t>지사</a:t>
            </a:r>
            <a:r>
              <a:rPr lang="en-US" altLang="ja-JP" sz="1700" b="1">
                <a:latin typeface="굴림" pitchFamily="34" charset="-127"/>
                <a:ea typeface="굴림" pitchFamily="34" charset="-127"/>
              </a:rPr>
              <a:t>, </a:t>
            </a:r>
            <a:r>
              <a:rPr lang="ko-KR" altLang="en-US" sz="1700" b="1">
                <a:latin typeface="굴림" pitchFamily="34" charset="-127"/>
                <a:ea typeface="굴림" pitchFamily="34" charset="-127"/>
              </a:rPr>
              <a:t>시정촌장 등</a:t>
            </a:r>
            <a:r>
              <a:rPr lang="en-US" altLang="ja-JP" sz="1700" b="1">
                <a:latin typeface="굴림" pitchFamily="34" charset="-127"/>
                <a:ea typeface="굴림" pitchFamily="34" charset="-127"/>
              </a:rPr>
              <a:t>)</a:t>
            </a:r>
            <a:r>
              <a:rPr lang="ko-KR" altLang="en-US" sz="1700" b="1">
                <a:latin typeface="굴림" pitchFamily="34" charset="-127"/>
                <a:ea typeface="굴림" pitchFamily="34" charset="-127"/>
              </a:rPr>
              <a:t>이 </a:t>
            </a:r>
            <a:endParaRPr lang="en-US" altLang="ja-JP" sz="1700" b="1">
              <a:latin typeface="굴림" pitchFamily="34" charset="-127"/>
              <a:ea typeface="굴림" pitchFamily="34" charset="-127"/>
            </a:endParaRPr>
          </a:p>
          <a:p>
            <a:pPr latinLnBrk="0"/>
            <a:r>
              <a:rPr lang="en-US" altLang="ja-JP" sz="1700" b="1">
                <a:latin typeface="굴림" pitchFamily="34" charset="-127"/>
                <a:ea typeface="굴림" pitchFamily="34" charset="-127"/>
              </a:rPr>
              <a:t>                                </a:t>
            </a:r>
            <a:r>
              <a:rPr lang="ko-KR" altLang="en-US" sz="1700" b="1">
                <a:latin typeface="굴림" pitchFamily="34" charset="-127"/>
                <a:ea typeface="굴림" pitchFamily="34" charset="-127"/>
              </a:rPr>
              <a:t>대신의 </a:t>
            </a:r>
            <a:r>
              <a:rPr lang="ja-JP" altLang="en-US" sz="1700" b="1">
                <a:latin typeface="굴림" pitchFamily="34" charset="-127"/>
                <a:ea typeface="굴림" pitchFamily="34" charset="-127"/>
              </a:rPr>
              <a:t>지휘감독 </a:t>
            </a:r>
            <a:r>
              <a:rPr lang="ko-KR" altLang="en-US" sz="1700" b="1">
                <a:latin typeface="굴림" pitchFamily="34" charset="-127"/>
                <a:ea typeface="굴림" pitchFamily="34" charset="-127"/>
              </a:rPr>
              <a:t>하에 국가기관으로서 처리하는 국가의 사무</a:t>
            </a:r>
            <a:endParaRPr lang="ja-JP" altLang="en-US" sz="1700" b="1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928813" y="2779713"/>
            <a:ext cx="1295400" cy="1081087"/>
          </a:xfrm>
          <a:prstGeom prst="roundRect">
            <a:avLst/>
          </a:prstGeom>
          <a:solidFill>
            <a:srgbClr val="66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0">
              <a:defRPr/>
            </a:pPr>
            <a:endParaRPr lang="ja-JP" altLang="en-US" dirty="0"/>
          </a:p>
        </p:txBody>
      </p:sp>
      <p:sp>
        <p:nvSpPr>
          <p:cNvPr id="45060" name="テキスト ボックス 8"/>
          <p:cNvSpPr txBox="1">
            <a:spLocks noChangeArrowheads="1"/>
          </p:cNvSpPr>
          <p:nvPr/>
        </p:nvSpPr>
        <p:spPr bwMode="auto">
          <a:xfrm>
            <a:off x="1928813" y="3068638"/>
            <a:ext cx="1368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/>
            <a:r>
              <a:rPr lang="ja-JP" altLang="en-US" sz="2000">
                <a:latin typeface="굴림" pitchFamily="34" charset="-127"/>
                <a:ea typeface="굴림" pitchFamily="34" charset="-127"/>
                <a:cs typeface="ＤＦ特太ゴシック体"/>
              </a:rPr>
              <a:t>   </a:t>
            </a:r>
            <a:r>
              <a:rPr lang="ja-JP" altLang="en-US">
                <a:latin typeface="굴림" pitchFamily="34" charset="-127"/>
                <a:ea typeface="굴림" pitchFamily="34" charset="-127"/>
                <a:cs typeface="ＤＦ特太ゴシック体"/>
              </a:rPr>
              <a:t>대  신</a:t>
            </a:r>
            <a:r>
              <a:rPr lang="ja-JP" altLang="en-US" sz="20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</a:p>
        </p:txBody>
      </p:sp>
      <p:sp>
        <p:nvSpPr>
          <p:cNvPr id="12" name="右矢印 11"/>
          <p:cNvSpPr/>
          <p:nvPr/>
        </p:nvSpPr>
        <p:spPr>
          <a:xfrm>
            <a:off x="3513138" y="2995613"/>
            <a:ext cx="2447925" cy="649287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0">
              <a:defRPr/>
            </a:pPr>
            <a:endParaRPr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6248400" y="2779713"/>
            <a:ext cx="1657350" cy="433387"/>
          </a:xfrm>
          <a:prstGeom prst="round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0"/>
            <a:r>
              <a:rPr lang="ko-KR" altLang="en-US" sz="1600" b="1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도도부현 지사</a:t>
            </a:r>
            <a:endParaRPr lang="ja-JP" altLang="en-US" sz="1600" b="1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45063" name="テキスト ボックス 16"/>
          <p:cNvSpPr txBox="1">
            <a:spLocks noChangeArrowheads="1"/>
          </p:cNvSpPr>
          <p:nvPr/>
        </p:nvSpPr>
        <p:spPr bwMode="auto">
          <a:xfrm>
            <a:off x="7616825" y="4505325"/>
            <a:ext cx="1008063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/>
            <a:r>
              <a:rPr lang="ko-KR" altLang="en-US" sz="1300"/>
              <a:t>등</a:t>
            </a:r>
            <a:endParaRPr lang="ja-JP" altLang="en-US" sz="1300"/>
          </a:p>
        </p:txBody>
      </p:sp>
      <p:sp>
        <p:nvSpPr>
          <p:cNvPr id="45064" name="テキスト ボックス 17"/>
          <p:cNvSpPr txBox="1">
            <a:spLocks noChangeArrowheads="1"/>
          </p:cNvSpPr>
          <p:nvPr/>
        </p:nvSpPr>
        <p:spPr bwMode="auto">
          <a:xfrm>
            <a:off x="4160838" y="3500438"/>
            <a:ext cx="115252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/>
            <a:r>
              <a:rPr lang="ja-JP" altLang="en-US" sz="1700" b="1">
                <a:latin typeface="굴림" pitchFamily="34" charset="-127"/>
                <a:ea typeface="굴림" pitchFamily="34" charset="-127"/>
              </a:rPr>
              <a:t>지휘감독</a:t>
            </a:r>
          </a:p>
        </p:txBody>
      </p:sp>
      <p:sp>
        <p:nvSpPr>
          <p:cNvPr id="45065" name="テキスト ボックス 19"/>
          <p:cNvSpPr txBox="1">
            <a:spLocks noChangeArrowheads="1"/>
          </p:cNvSpPr>
          <p:nvPr/>
        </p:nvSpPr>
        <p:spPr bwMode="auto">
          <a:xfrm>
            <a:off x="2936875" y="2492375"/>
            <a:ext cx="5256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/>
            <a:r>
              <a:rPr lang="en-US" altLang="ja-JP" sz="1400">
                <a:latin typeface="굴림" pitchFamily="34" charset="-127"/>
                <a:ea typeface="굴림" pitchFamily="34" charset="-127"/>
              </a:rPr>
              <a:t>※</a:t>
            </a:r>
            <a:r>
              <a:rPr lang="ko-KR" altLang="en-US" sz="1400">
                <a:latin typeface="굴림" pitchFamily="34" charset="-127"/>
                <a:ea typeface="굴림" pitchFamily="34" charset="-127"/>
              </a:rPr>
              <a:t>대신에 의한 도도부현 지사 </a:t>
            </a:r>
            <a:r>
              <a:rPr lang="ja-JP" altLang="en-US" sz="1400">
                <a:latin typeface="굴림" pitchFamily="34" charset="-127"/>
                <a:ea typeface="굴림" pitchFamily="34" charset="-127"/>
              </a:rPr>
              <a:t>파면</a:t>
            </a:r>
            <a:r>
              <a:rPr lang="ko-KR" altLang="en-US" sz="1400">
                <a:latin typeface="굴림" pitchFamily="34" charset="-127"/>
                <a:ea typeface="굴림" pitchFamily="34" charset="-127"/>
              </a:rPr>
              <a:t>제도는 </a:t>
            </a:r>
            <a:r>
              <a:rPr lang="en-US" altLang="ja-JP" sz="1400">
                <a:latin typeface="굴림" pitchFamily="34" charset="-127"/>
                <a:ea typeface="굴림" pitchFamily="34" charset="-127"/>
              </a:rPr>
              <a:t>1991</a:t>
            </a:r>
            <a:r>
              <a:rPr lang="ko-KR" altLang="en-US" sz="1400">
                <a:latin typeface="굴림" pitchFamily="34" charset="-127"/>
                <a:ea typeface="굴림" pitchFamily="34" charset="-127"/>
              </a:rPr>
              <a:t>년에 폐지</a:t>
            </a:r>
            <a:endParaRPr lang="ja-JP" altLang="en-US" sz="1400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45066" name="テキスト ボックス 20"/>
          <p:cNvSpPr txBox="1">
            <a:spLocks noChangeArrowheads="1"/>
          </p:cNvSpPr>
          <p:nvPr/>
        </p:nvSpPr>
        <p:spPr bwMode="auto">
          <a:xfrm>
            <a:off x="704850" y="1268413"/>
            <a:ext cx="5111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/>
            <a:r>
              <a:rPr lang="ja-JP" altLang="en-US" sz="2000">
                <a:latin typeface="굴림" pitchFamily="34" charset="-127"/>
                <a:ea typeface="굴림" pitchFamily="34" charset="-127"/>
                <a:cs typeface="ＤＦ特太ゴシック体"/>
              </a:rPr>
              <a:t>  ●  </a:t>
            </a:r>
            <a:r>
              <a:rPr lang="ko-KR" altLang="en-US" sz="2000" u="sng">
                <a:latin typeface="굴림" pitchFamily="34" charset="-127"/>
                <a:ea typeface="굴림" pitchFamily="34" charset="-127"/>
                <a:cs typeface="ＤＦ特太ゴシック体"/>
              </a:rPr>
              <a:t>기관위임사무의 폐지</a:t>
            </a:r>
            <a:endParaRPr lang="ja-JP" altLang="en-US" sz="2000" u="sng">
              <a:latin typeface="굴림" pitchFamily="34" charset="-127"/>
              <a:ea typeface="굴림" pitchFamily="34" charset="-127"/>
              <a:cs typeface="ＤＦ特太ゴシック体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6248400" y="3213100"/>
            <a:ext cx="1657350" cy="431800"/>
          </a:xfrm>
          <a:prstGeom prst="round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0"/>
            <a:r>
              <a:rPr lang="ko-KR" altLang="en-US" sz="1600" b="1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시정촌장</a:t>
            </a:r>
            <a:endParaRPr lang="ja-JP" altLang="en-US" sz="1600" b="1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0" y="4508500"/>
            <a:ext cx="9621838" cy="20272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latinLnBrk="0"/>
            <a:r>
              <a:rPr lang="ja-JP" altLang="en-US" sz="2000">
                <a:latin typeface="굴림" pitchFamily="34" charset="-127"/>
                <a:ea typeface="굴림" pitchFamily="34" charset="-127"/>
                <a:cs typeface="ＤＦ特太ゴシック体"/>
              </a:rPr>
              <a:t> 　　　</a:t>
            </a:r>
            <a:endParaRPr lang="en-US" altLang="ja-JP" sz="2000" u="sng">
              <a:latin typeface="굴림" pitchFamily="34" charset="-127"/>
              <a:ea typeface="굴림" pitchFamily="34" charset="-127"/>
              <a:cs typeface="ＤＦ特太ゴシック体"/>
            </a:endParaRPr>
          </a:p>
          <a:p>
            <a:pPr latinLnBrk="0"/>
            <a:endParaRPr lang="en-US" altLang="ja-JP" sz="900" u="sng">
              <a:latin typeface="굴림" pitchFamily="34" charset="-127"/>
              <a:ea typeface="굴림" pitchFamily="34" charset="-127"/>
              <a:cs typeface="ＤＦ特太ゴシック体"/>
            </a:endParaRPr>
          </a:p>
          <a:p>
            <a:pPr latinLnBrk="0">
              <a:lnSpc>
                <a:spcPts val="2400"/>
              </a:lnSpc>
            </a:pPr>
            <a:r>
              <a:rPr lang="ja-JP" altLang="en-US">
                <a:latin typeface="굴림" pitchFamily="34" charset="-127"/>
                <a:ea typeface="굴림" pitchFamily="34" charset="-127"/>
                <a:cs typeface="ＤＦ特太ゴシック体"/>
              </a:rPr>
              <a:t>　　　　　　</a:t>
            </a:r>
            <a:r>
              <a:rPr lang="ja-JP" altLang="ko-KR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○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조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언,</a:t>
            </a:r>
            <a:r>
              <a:rPr lang="en-US" altLang="ja-JP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권고</a:t>
            </a:r>
            <a:endParaRPr lang="ja-JP" altLang="ko-KR" sz="1600">
              <a:latin typeface="굴림" pitchFamily="34" charset="-127"/>
              <a:ea typeface="굴림" pitchFamily="34" charset="-127"/>
              <a:cs typeface="ＤＦ特太ゴシック体"/>
            </a:endParaRPr>
          </a:p>
          <a:p>
            <a:pPr latinLnBrk="0">
              <a:lnSpc>
                <a:spcPts val="2400"/>
              </a:lnSpc>
            </a:pPr>
            <a:r>
              <a:rPr lang="ja-JP" altLang="ko-KR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○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자료 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제출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요구</a:t>
            </a:r>
            <a:endParaRPr lang="ja-JP" altLang="ko-KR" sz="1600">
              <a:latin typeface="굴림" pitchFamily="34" charset="-127"/>
              <a:ea typeface="굴림" pitchFamily="34" charset="-127"/>
              <a:cs typeface="ＤＦ特太ゴシック体"/>
            </a:endParaRPr>
          </a:p>
          <a:p>
            <a:pPr latinLnBrk="0">
              <a:lnSpc>
                <a:spcPts val="2400"/>
              </a:lnSpc>
            </a:pPr>
            <a:r>
              <a:rPr lang="ja-JP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 ○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시정 요구,</a:t>
            </a:r>
            <a:r>
              <a:rPr lang="en-US" altLang="ja-JP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시정 지시</a:t>
            </a:r>
            <a:endParaRPr lang="ja-JP" altLang="ko-KR" sz="1600">
              <a:latin typeface="굴림" pitchFamily="34" charset="-127"/>
              <a:ea typeface="굴림" pitchFamily="34" charset="-127"/>
              <a:cs typeface="ＤＦ特太ゴシック体"/>
            </a:endParaRPr>
          </a:p>
          <a:p>
            <a:pPr latinLnBrk="0">
              <a:lnSpc>
                <a:spcPts val="2400"/>
              </a:lnSpc>
            </a:pPr>
            <a:r>
              <a:rPr lang="ja-JP" altLang="ko-KR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○</a:t>
            </a:r>
            <a:r>
              <a:rPr lang="ja-JP" altLang="ko-KR" sz="1600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ko-KR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대신 </a:t>
            </a:r>
            <a:r>
              <a:rPr lang="ja-JP" altLang="en-US" sz="1600">
                <a:latin typeface="굴림" pitchFamily="34" charset="-127"/>
                <a:ea typeface="굴림" pitchFamily="34" charset="-127"/>
                <a:cs typeface="ＤＦ特太ゴシック体"/>
              </a:rPr>
              <a:t>집행</a:t>
            </a:r>
            <a:endParaRPr lang="en-US" altLang="ja-JP" sz="1600">
              <a:latin typeface="굴림" pitchFamily="34" charset="-127"/>
              <a:ea typeface="굴림" pitchFamily="34" charset="-127"/>
              <a:cs typeface="ＤＦ特太ゴシック体"/>
            </a:endParaRPr>
          </a:p>
          <a:p>
            <a:pPr latinLnBrk="0"/>
            <a:r>
              <a:rPr lang="ja-JP" altLang="en-US">
                <a:latin typeface="굴림" pitchFamily="34" charset="-127"/>
                <a:ea typeface="굴림" pitchFamily="34" charset="-127"/>
                <a:cs typeface="ＤＦ特太ゴシック体"/>
              </a:rPr>
              <a:t>　　　　　　　　　　　　　　　　</a:t>
            </a:r>
            <a:r>
              <a:rPr lang="en-US" altLang="ja-JP" sz="1500" u="sng">
                <a:latin typeface="굴림" pitchFamily="34" charset="-127"/>
                <a:ea typeface="굴림" pitchFamily="34" charset="-127"/>
                <a:cs typeface="ＤＦ特太ゴシック体"/>
              </a:rPr>
              <a:t>※ </a:t>
            </a:r>
            <a:r>
              <a:rPr lang="ja-JP" altLang="en-US" sz="1500" u="sng">
                <a:latin typeface="굴림" pitchFamily="34" charset="-127"/>
                <a:ea typeface="굴림" pitchFamily="34" charset="-127"/>
                <a:cs typeface="ＤＦ特太ゴシック体"/>
              </a:rPr>
              <a:t>동의,</a:t>
            </a:r>
            <a:r>
              <a:rPr lang="en-US" altLang="ja-JP" sz="1500" u="sng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en-US" sz="1500" u="sng">
                <a:latin typeface="굴림" pitchFamily="34" charset="-127"/>
                <a:ea typeface="굴림" pitchFamily="34" charset="-127"/>
                <a:cs typeface="ＤＦ特太ゴシック体"/>
              </a:rPr>
              <a:t>허가,</a:t>
            </a:r>
            <a:r>
              <a:rPr lang="en-US" altLang="ja-JP" sz="1500" u="sng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en-US" sz="1500" u="sng">
                <a:latin typeface="굴림" pitchFamily="34" charset="-127"/>
                <a:ea typeface="굴림" pitchFamily="34" charset="-127"/>
                <a:cs typeface="ＤＦ特太ゴシック体"/>
              </a:rPr>
              <a:t>인가,</a:t>
            </a:r>
            <a:r>
              <a:rPr lang="en-US" altLang="ja-JP" sz="1500" u="sng">
                <a:latin typeface="굴림" pitchFamily="34" charset="-127"/>
                <a:ea typeface="굴림" pitchFamily="34" charset="-127"/>
                <a:cs typeface="ＤＦ特太ゴシック体"/>
              </a:rPr>
              <a:t> </a:t>
            </a:r>
            <a:r>
              <a:rPr lang="ja-JP" altLang="en-US" sz="1500" u="sng">
                <a:latin typeface="굴림" pitchFamily="34" charset="-127"/>
                <a:ea typeface="굴림" pitchFamily="34" charset="-127"/>
                <a:cs typeface="ＤＦ特太ゴシック体"/>
              </a:rPr>
              <a:t>승인 </a:t>
            </a:r>
            <a:r>
              <a:rPr lang="ko-KR" altLang="en-US" sz="1500" u="sng">
                <a:latin typeface="굴림" pitchFamily="34" charset="-127"/>
                <a:ea typeface="굴림" pitchFamily="34" charset="-127"/>
                <a:cs typeface="ＤＦ特太ゴシック体"/>
              </a:rPr>
              <a:t>등의 </a:t>
            </a:r>
            <a:r>
              <a:rPr lang="ja-JP" altLang="en-US" sz="1500" u="sng">
                <a:latin typeface="굴림" pitchFamily="34" charset="-127"/>
                <a:ea typeface="굴림" pitchFamily="34" charset="-127"/>
                <a:cs typeface="ＤＦ特太ゴシック体"/>
              </a:rPr>
              <a:t>개별</a:t>
            </a:r>
            <a:r>
              <a:rPr lang="ko-KR" altLang="en-US" sz="1500" u="sng">
                <a:latin typeface="굴림" pitchFamily="34" charset="-127"/>
                <a:ea typeface="굴림" pitchFamily="34" charset="-127"/>
                <a:cs typeface="ＤＦ特太ゴシック体"/>
              </a:rPr>
              <a:t>적 관여는 되도록 마련하지 않음</a:t>
            </a:r>
            <a:endParaRPr lang="en-US" altLang="ja-JP" sz="1500" u="sng">
              <a:latin typeface="굴림" pitchFamily="34" charset="-127"/>
              <a:ea typeface="굴림" pitchFamily="34" charset="-127"/>
              <a:cs typeface="ＤＦ特太ゴシック体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6248400" y="3644900"/>
            <a:ext cx="1657350" cy="431800"/>
          </a:xfrm>
          <a:prstGeom prst="round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0"/>
            <a:r>
              <a:rPr lang="ko-KR" altLang="en-US" sz="1600" b="1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교육위원회</a:t>
            </a:r>
            <a:endParaRPr lang="ja-JP" altLang="en-US" sz="1600" b="1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6248400" y="4076700"/>
            <a:ext cx="1657350" cy="431800"/>
          </a:xfrm>
          <a:prstGeom prst="round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0"/>
            <a:r>
              <a:rPr lang="ko-KR" altLang="en-US" sz="1500" b="1">
                <a:solidFill>
                  <a:schemeClr val="tx1"/>
                </a:solidFill>
                <a:latin typeface="굴림" pitchFamily="34" charset="-127"/>
                <a:ea typeface="굴림" pitchFamily="34" charset="-127"/>
              </a:rPr>
              <a:t>선거관리위원회</a:t>
            </a:r>
            <a:endParaRPr lang="ja-JP" altLang="en-US" sz="1500" b="1">
              <a:solidFill>
                <a:schemeClr val="tx1"/>
              </a:solidFill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45071" name="テキスト ボックス 26"/>
          <p:cNvSpPr txBox="1">
            <a:spLocks noChangeArrowheads="1"/>
          </p:cNvSpPr>
          <p:nvPr/>
        </p:nvSpPr>
        <p:spPr bwMode="auto">
          <a:xfrm>
            <a:off x="776288" y="4581525"/>
            <a:ext cx="51133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/>
            <a:r>
              <a:rPr lang="ja-JP" altLang="en-US" sz="2000">
                <a:ea typeface="ＤＦ特太ゴシック体"/>
                <a:cs typeface="ＤＦ特太ゴシック体"/>
              </a:rPr>
              <a:t> ●  </a:t>
            </a:r>
            <a:r>
              <a:rPr lang="ko-KR" altLang="en-US" sz="2000" u="sng">
                <a:ea typeface="ＤＦ特太ゴシック体"/>
                <a:cs typeface="ＤＦ特太ゴシック体"/>
              </a:rPr>
              <a:t>지방자치법 중에서 관여의 유형을 </a:t>
            </a:r>
            <a:r>
              <a:rPr lang="ja-JP" altLang="en-US" sz="2000" u="sng">
                <a:ea typeface="ＤＦ特太ゴシック体"/>
                <a:cs typeface="ＤＦ特太ゴシック体"/>
              </a:rPr>
              <a:t>한정</a:t>
            </a:r>
            <a:endParaRPr lang="ja-JP" altLang="en-US" sz="2000"/>
          </a:p>
        </p:txBody>
      </p:sp>
      <p:sp>
        <p:nvSpPr>
          <p:cNvPr id="30" name="円/楕円 29"/>
          <p:cNvSpPr/>
          <p:nvPr/>
        </p:nvSpPr>
        <p:spPr>
          <a:xfrm>
            <a:off x="3873500" y="3860800"/>
            <a:ext cx="1584325" cy="576263"/>
          </a:xfrm>
          <a:prstGeom prst="ellipse">
            <a:avLst/>
          </a:prstGeom>
          <a:noFill/>
          <a:ln w="60325" cmpd="thinThick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0">
              <a:defRPr/>
            </a:pPr>
            <a:endParaRPr lang="ja-JP" altLang="en-US"/>
          </a:p>
        </p:txBody>
      </p:sp>
      <p:sp>
        <p:nvSpPr>
          <p:cNvPr id="45073" name="テキスト ボックス 30"/>
          <p:cNvSpPr txBox="1">
            <a:spLocks noChangeArrowheads="1"/>
          </p:cNvSpPr>
          <p:nvPr/>
        </p:nvSpPr>
        <p:spPr bwMode="auto">
          <a:xfrm>
            <a:off x="4089400" y="3932238"/>
            <a:ext cx="1150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/>
            <a:r>
              <a:rPr lang="ja-JP" altLang="en-US" sz="2400">
                <a:solidFill>
                  <a:srgbClr val="FF0000"/>
                </a:solidFill>
                <a:ea typeface="굴림" pitchFamily="34" charset="-127"/>
                <a:cs typeface="ＤＨＰ特太ゴシック体"/>
              </a:rPr>
              <a:t>폐　지</a:t>
            </a:r>
          </a:p>
        </p:txBody>
      </p:sp>
      <p:sp>
        <p:nvSpPr>
          <p:cNvPr id="45074" name="スライド番号プレースホルダ 45"/>
          <p:cNvSpPr txBox="1">
            <a:spLocks/>
          </p:cNvSpPr>
          <p:nvPr/>
        </p:nvSpPr>
        <p:spPr bwMode="auto">
          <a:xfrm>
            <a:off x="7594600" y="6619875"/>
            <a:ext cx="23114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latinLnBrk="0"/>
            <a:fld id="{F3815F6C-B061-49F3-ACB5-C3C31B1BD7D7}" type="slidenum">
              <a:rPr lang="en-US" altLang="ja-JP" sz="1400">
                <a:solidFill>
                  <a:srgbClr val="000000"/>
                </a:solidFill>
              </a:rPr>
              <a:pPr algn="r" latinLnBrk="0"/>
              <a:t>8</a:t>
            </a:fld>
            <a:endParaRPr lang="en-US" altLang="ja-JP" sz="1400">
              <a:solidFill>
                <a:srgbClr val="000000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415925" y="188913"/>
            <a:ext cx="9074150" cy="792162"/>
          </a:xfrm>
          <a:prstGeom prst="roundRect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0"/>
            <a:r>
              <a:rPr lang="ko-KR" altLang="en-US" sz="24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지방분권일괄법</a:t>
            </a:r>
            <a:r>
              <a:rPr lang="en-US" altLang="ja-JP" sz="24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(</a:t>
            </a:r>
            <a:r>
              <a:rPr lang="en-US" altLang="ja-JP" sz="2400">
                <a:solidFill>
                  <a:srgbClr val="000000"/>
                </a:solidFill>
                <a:latin typeface="굴림" pitchFamily="34" charset="-127"/>
                <a:ea typeface="굴림" pitchFamily="34" charset="-127"/>
                <a:cs typeface="Arial" charset="0"/>
              </a:rPr>
              <a:t>1999</a:t>
            </a:r>
            <a:r>
              <a:rPr lang="ko-KR" altLang="en-US" sz="24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년</a:t>
            </a:r>
            <a:r>
              <a:rPr lang="en-US" altLang="ja-JP" sz="24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)</a:t>
            </a:r>
            <a:r>
              <a:rPr lang="ko-KR" altLang="en-US" sz="24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의 </a:t>
            </a:r>
            <a:r>
              <a:rPr lang="ja-JP" altLang="en-US" sz="24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개요②</a:t>
            </a:r>
          </a:p>
          <a:p>
            <a:pPr algn="ctr" latinLnBrk="0"/>
            <a:r>
              <a:rPr lang="en-US" altLang="ja-JP" sz="20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Overview of Omnibus Decentralization Law (1999) </a:t>
            </a:r>
            <a:r>
              <a:rPr lang="ja-JP" altLang="en-US" sz="2000">
                <a:solidFill>
                  <a:srgbClr val="000000"/>
                </a:solidFill>
                <a:latin typeface="굴림" pitchFamily="34" charset="-127"/>
                <a:ea typeface="굴림" pitchFamily="34" charset="-127"/>
              </a:rPr>
              <a:t>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6FF66">
            <a:alpha val="32000"/>
          </a:srgbClr>
        </a:solidFill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7676</TotalTime>
  <Words>622</Words>
  <Application>Microsoft Office PowerPoint</Application>
  <PresentationFormat>A4 210 x 297 mm</PresentationFormat>
  <Paragraphs>464</Paragraphs>
  <Slides>11</Slides>
  <Notes>11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11</vt:i4>
      </vt:variant>
    </vt:vector>
  </HeadingPairs>
  <TitlesOfParts>
    <vt:vector size="13" baseType="lpstr">
      <vt:lpstr>Office テーマ</vt:lpstr>
      <vt:lpstr>標準デザイン</vt:lpstr>
      <vt:lpstr>지방분권의 과거, 현재와 미래  Past, Present and Future of Decentralization</vt:lpstr>
      <vt:lpstr>スライド 1</vt:lpstr>
      <vt:lpstr>スライド 2</vt:lpstr>
      <vt:lpstr>スライド 3</vt:lpstr>
      <vt:lpstr>スライド 4</vt:lpstr>
      <vt:lpstr>スライド 5</vt:lpstr>
      <vt:lpstr>スライド 6</vt:lpstr>
      <vt:lpstr>スライド 7</vt:lpstr>
      <vt:lpstr>スライド 8</vt:lpstr>
      <vt:lpstr>スライド 9</vt:lpstr>
      <vt:lpstr>スライド 10</vt:lpstr>
    </vt:vector>
  </TitlesOfParts>
  <Company>総務省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地方分権の推進について</dc:title>
  <dc:creator>総務省</dc:creator>
  <cp:lastModifiedBy>*</cp:lastModifiedBy>
  <cp:revision>965</cp:revision>
  <dcterms:created xsi:type="dcterms:W3CDTF">2004-11-09T07:04:20Z</dcterms:created>
  <dcterms:modified xsi:type="dcterms:W3CDTF">2011-03-24T10:46:16Z</dcterms:modified>
</cp:coreProperties>
</file>