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7" r:id="rId1"/>
  </p:sldMasterIdLst>
  <p:notesMasterIdLst>
    <p:notesMasterId r:id="rId27"/>
  </p:notesMasterIdLst>
  <p:handoutMasterIdLst>
    <p:handoutMasterId r:id="rId28"/>
  </p:handoutMasterIdLst>
  <p:sldIdLst>
    <p:sldId id="418" r:id="rId2"/>
    <p:sldId id="424" r:id="rId3"/>
    <p:sldId id="468" r:id="rId4"/>
    <p:sldId id="501" r:id="rId5"/>
    <p:sldId id="474" r:id="rId6"/>
    <p:sldId id="508" r:id="rId7"/>
    <p:sldId id="510" r:id="rId8"/>
    <p:sldId id="512" r:id="rId9"/>
    <p:sldId id="514" r:id="rId10"/>
    <p:sldId id="516" r:id="rId11"/>
    <p:sldId id="483" r:id="rId12"/>
    <p:sldId id="425" r:id="rId13"/>
    <p:sldId id="521" r:id="rId14"/>
    <p:sldId id="520" r:id="rId15"/>
    <p:sldId id="518" r:id="rId16"/>
    <p:sldId id="465" r:id="rId17"/>
    <p:sldId id="463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</p:sldIdLst>
  <p:sldSz cx="9906000" cy="6858000" type="A4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BD9BD"/>
    <a:srgbClr val="CCFFFF"/>
    <a:srgbClr val="DEF319"/>
    <a:srgbClr val="FAD1B0"/>
    <a:srgbClr val="F9B073"/>
    <a:srgbClr val="FF6699"/>
    <a:srgbClr val="0000FF"/>
    <a:srgbClr val="FF0066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370" autoAdjust="0"/>
    <p:restoredTop sz="83333" autoAdjust="0"/>
  </p:normalViewPr>
  <p:slideViewPr>
    <p:cSldViewPr>
      <p:cViewPr>
        <p:scale>
          <a:sx n="75" d="100"/>
          <a:sy n="75" d="100"/>
        </p:scale>
        <p:origin x="-2172" y="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_____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___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plotArea>
      <c:layout>
        <c:manualLayout>
          <c:layoutTarget val="inner"/>
          <c:xMode val="edge"/>
          <c:yMode val="edge"/>
          <c:x val="0.11130403725882794"/>
          <c:y val="0.18124560367481171"/>
          <c:w val="0.76111624777097253"/>
          <c:h val="0.69287321151353576"/>
        </c:manualLayout>
      </c:layout>
      <c:barChart>
        <c:barDir val="col"/>
        <c:grouping val="clustered"/>
        <c:ser>
          <c:idx val="1"/>
          <c:order val="0"/>
          <c:tx>
            <c:strRef>
              <c:f>Sheet1!$B$1</c:f>
              <c:strCache>
                <c:ptCount val="1"/>
                <c:pt idx="0">
                  <c:v>団員数</c:v>
                </c:pt>
              </c:strCache>
            </c:strRef>
          </c:tx>
          <c:spPr>
            <a:gradFill flip="none" rotWithShape="1">
              <a:gsLst>
                <a:gs pos="0">
                  <a:schemeClr val="bg1"/>
                </a:gs>
                <a:gs pos="100000">
                  <a:srgbClr val="993366"/>
                </a:gs>
              </a:gsLst>
              <a:lin ang="0" scaled="1"/>
              <a:tileRect/>
            </a:gradFill>
            <a:ln w="19061">
              <a:solidFill>
                <a:schemeClr val="tx1"/>
              </a:solidFill>
            </a:ln>
            <a:effectLst>
              <a:outerShdw dist="38100" dir="2700000" algn="tl" rotWithShape="0">
                <a:prstClr val="black"/>
              </a:outerShdw>
            </a:effectLst>
          </c:spPr>
          <c:dLbls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altLang="en-US" smtClean="0"/>
                      <a:t>883,</a:t>
                    </a:r>
                    <a:r>
                      <a:rPr lang="en-US" altLang="ja-JP" smtClean="0"/>
                      <a:t>698</a:t>
                    </a:r>
                    <a:r>
                      <a:rPr lang="en-US" altLang="en-US" smtClean="0"/>
                      <a:t> </a:t>
                    </a:r>
                    <a:endParaRPr lang="en-US" altLang="en-US" dirty="0"/>
                  </a:p>
                </c:rich>
              </c:tx>
              <c:showVal val="1"/>
            </c:dLbl>
            <c:showVal val="1"/>
          </c:dLbls>
          <c:cat>
            <c:numRef>
              <c:f>Sheet1!$A$3:$A$13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</c:numCache>
            </c:numRef>
          </c:cat>
          <c:val>
            <c:numRef>
              <c:f>Sheet1!$B$3:$B$13</c:f>
              <c:numCache>
                <c:formatCode>#,##0_ </c:formatCode>
                <c:ptCount val="11"/>
                <c:pt idx="0">
                  <c:v>944134</c:v>
                </c:pt>
                <c:pt idx="1">
                  <c:v>937169</c:v>
                </c:pt>
                <c:pt idx="2">
                  <c:v>928432</c:v>
                </c:pt>
                <c:pt idx="3">
                  <c:v>919105</c:v>
                </c:pt>
                <c:pt idx="4">
                  <c:v>908043</c:v>
                </c:pt>
                <c:pt idx="5">
                  <c:v>900007</c:v>
                </c:pt>
                <c:pt idx="6">
                  <c:v>892893</c:v>
                </c:pt>
                <c:pt idx="7">
                  <c:v>888900</c:v>
                </c:pt>
                <c:pt idx="8">
                  <c:v>885394</c:v>
                </c:pt>
                <c:pt idx="9">
                  <c:v>883710</c:v>
                </c:pt>
                <c:pt idx="10">
                  <c:v>879978</c:v>
                </c:pt>
              </c:numCache>
            </c:numRef>
          </c:val>
        </c:ser>
        <c:gapWidth val="75"/>
        <c:axId val="178026752"/>
        <c:axId val="178053120"/>
      </c:barChart>
      <c:lineChart>
        <c:grouping val="standard"/>
        <c:ser>
          <c:idx val="2"/>
          <c:order val="1"/>
          <c:tx>
            <c:strRef>
              <c:f>Sheet1!$C$1</c:f>
              <c:strCache>
                <c:ptCount val="1"/>
                <c:pt idx="0">
                  <c:v>女性団員数</c:v>
                </c:pt>
              </c:strCache>
            </c:strRef>
          </c:tx>
          <c:spPr>
            <a:ln w="12707">
              <a:solidFill>
                <a:schemeClr val="tx2"/>
              </a:solidFill>
            </a:ln>
          </c:spPr>
          <c:marker>
            <c:symbol val="diamond"/>
            <c:size val="5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1F497D"/>
                </a:solidFill>
              </a:ln>
            </c:spPr>
          </c:marker>
          <c:dLbls>
            <c:dLbl>
              <c:idx val="1"/>
              <c:spPr>
                <a:solidFill>
                  <a:srgbClr val="FFFFFF"/>
                </a:solidFill>
                <a:ln w="12707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altLang="en-US" smtClean="0"/>
                      <a:t>19,</a:t>
                    </a:r>
                    <a:r>
                      <a:rPr lang="en-US" altLang="ja-JP" smtClean="0"/>
                      <a:t>04</a:t>
                    </a:r>
                    <a:r>
                      <a:rPr lang="en-US" altLang="en-US" smtClean="0"/>
                      <a:t>3 </a:t>
                    </a:r>
                    <a:endParaRPr lang="en-US" altLang="en-US" dirty="0"/>
                  </a:p>
                </c:rich>
              </c:tx>
              <c:dLblPos val="t"/>
              <c:showVal val="1"/>
            </c:dLbl>
            <c:spPr>
              <a:solidFill>
                <a:schemeClr val="bg1"/>
              </a:solidFill>
              <a:ln w="12707">
                <a:solidFill>
                  <a:srgbClr val="000000"/>
                </a:solidFill>
              </a:ln>
            </c:spPr>
            <c:dLblPos val="t"/>
            <c:showVal val="1"/>
          </c:dLbls>
          <c:cat>
            <c:numRef>
              <c:f>Sheet1!$A$3:$A$13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</c:numCache>
            </c:numRef>
          </c:cat>
          <c:val>
            <c:numRef>
              <c:f>Sheet1!$C$3:$C$13</c:f>
              <c:numCache>
                <c:formatCode>#,##0_ </c:formatCode>
                <c:ptCount val="11"/>
                <c:pt idx="0">
                  <c:v>10776</c:v>
                </c:pt>
                <c:pt idx="1">
                  <c:v>11597</c:v>
                </c:pt>
                <c:pt idx="2">
                  <c:v>12440</c:v>
                </c:pt>
                <c:pt idx="3">
                  <c:v>13148</c:v>
                </c:pt>
                <c:pt idx="4">
                  <c:v>13864</c:v>
                </c:pt>
                <c:pt idx="5">
                  <c:v>14665</c:v>
                </c:pt>
                <c:pt idx="6">
                  <c:v>15502</c:v>
                </c:pt>
                <c:pt idx="7">
                  <c:v>16699</c:v>
                </c:pt>
                <c:pt idx="8">
                  <c:v>17879</c:v>
                </c:pt>
                <c:pt idx="9">
                  <c:v>19103</c:v>
                </c:pt>
                <c:pt idx="10">
                  <c:v>19577</c:v>
                </c:pt>
              </c:numCache>
            </c:numRef>
          </c:val>
        </c:ser>
        <c:marker val="1"/>
        <c:axId val="178054656"/>
        <c:axId val="178056192"/>
      </c:lineChart>
      <c:catAx>
        <c:axId val="178026752"/>
        <c:scaling>
          <c:orientation val="minMax"/>
        </c:scaling>
        <c:axPos val="b"/>
        <c:numFmt formatCode="General" sourceLinked="1"/>
        <c:majorTickMark val="none"/>
        <c:tickLblPos val="nextTo"/>
        <c:crossAx val="178053120"/>
        <c:crosses val="autoZero"/>
        <c:auto val="1"/>
        <c:lblAlgn val="ctr"/>
        <c:lblOffset val="100"/>
      </c:catAx>
      <c:valAx>
        <c:axId val="178053120"/>
        <c:scaling>
          <c:orientation val="minMax"/>
          <c:max val="1000000"/>
          <c:min val="800000"/>
        </c:scaling>
        <c:axPos val="l"/>
        <c:numFmt formatCode="#,##0_ " sourceLinked="1"/>
        <c:majorTickMark val="none"/>
        <c:tickLblPos val="nextTo"/>
        <c:crossAx val="178026752"/>
        <c:crosses val="autoZero"/>
        <c:crossBetween val="between"/>
        <c:majorUnit val="50000"/>
      </c:valAx>
      <c:catAx>
        <c:axId val="178054656"/>
        <c:scaling>
          <c:orientation val="minMax"/>
        </c:scaling>
        <c:delete val="1"/>
        <c:axPos val="b"/>
        <c:numFmt formatCode="General" sourceLinked="1"/>
        <c:tickLblPos val="none"/>
        <c:crossAx val="178056192"/>
        <c:crosses val="autoZero"/>
        <c:auto val="1"/>
        <c:lblAlgn val="ctr"/>
        <c:lblOffset val="100"/>
      </c:catAx>
      <c:valAx>
        <c:axId val="178056192"/>
        <c:scaling>
          <c:orientation val="minMax"/>
          <c:max val="50000"/>
          <c:min val="5000"/>
        </c:scaling>
        <c:axPos val="r"/>
        <c:numFmt formatCode="#,##0_ " sourceLinked="1"/>
        <c:tickLblPos val="nextTo"/>
        <c:crossAx val="178054656"/>
        <c:crosses val="max"/>
        <c:crossBetween val="between"/>
      </c:valAx>
      <c:spPr>
        <a:gradFill>
          <a:gsLst>
            <a:gs pos="0">
              <a:srgbClr val="99CCFF">
                <a:gamma/>
                <a:tint val="0"/>
                <a:invGamma/>
              </a:srgbClr>
            </a:gs>
            <a:gs pos="100000">
              <a:srgbClr val="99CCFF"/>
            </a:gs>
          </a:gsLst>
          <a:lin ang="5400000" scaled="1"/>
        </a:gradFill>
        <a:ln w="3177"/>
      </c:spPr>
    </c:plotArea>
    <c:plotVisOnly val="1"/>
    <c:dispBlanksAs val="gap"/>
  </c:chart>
  <c:spPr>
    <a:ln>
      <a:noFill/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7.377266892982863E-2"/>
          <c:y val="1.8008175268233624E-2"/>
          <c:w val="0.84971836659952604"/>
          <c:h val="0.89710879017635659"/>
        </c:manualLayout>
      </c:layout>
      <c:barChart>
        <c:barDir val="col"/>
        <c:grouping val="clustered"/>
        <c:ser>
          <c:idx val="1"/>
          <c:order val="1"/>
          <c:tx>
            <c:strRef>
              <c:f>'23確定値'!$D$168</c:f>
              <c:strCache>
                <c:ptCount val="1"/>
                <c:pt idx="0">
                  <c:v>消防団員数（人）</c:v>
                </c:pt>
              </c:strCache>
            </c:strRef>
          </c:tx>
          <c:spPr>
            <a:solidFill>
              <a:srgbClr val="0070C0"/>
            </a:solidFill>
          </c:spPr>
          <c:dLbls>
            <c:showVal val="1"/>
          </c:dLbls>
          <c:cat>
            <c:numRef>
              <c:f>'23確定値'!$B$169:$B$177</c:f>
              <c:numCache>
                <c:formatCode>General</c:formatCode>
                <c:ptCount val="9"/>
                <c:pt idx="0">
                  <c:v>1965</c:v>
                </c:pt>
                <c:pt idx="1">
                  <c:v>1975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'23確定値'!$D$169:$D$177</c:f>
              <c:numCache>
                <c:formatCode>#,##0_);[Red]\(#,##0\)</c:formatCode>
                <c:ptCount val="9"/>
                <c:pt idx="0">
                  <c:v>1330995</c:v>
                </c:pt>
                <c:pt idx="1">
                  <c:v>1118036</c:v>
                </c:pt>
                <c:pt idx="2">
                  <c:v>1033376</c:v>
                </c:pt>
                <c:pt idx="3">
                  <c:v>996743</c:v>
                </c:pt>
                <c:pt idx="4">
                  <c:v>975512</c:v>
                </c:pt>
                <c:pt idx="5">
                  <c:v>951069</c:v>
                </c:pt>
                <c:pt idx="6">
                  <c:v>908043</c:v>
                </c:pt>
                <c:pt idx="7">
                  <c:v>883698</c:v>
                </c:pt>
                <c:pt idx="8">
                  <c:v>879978</c:v>
                </c:pt>
              </c:numCache>
            </c:numRef>
          </c:val>
        </c:ser>
        <c:axId val="178415872"/>
        <c:axId val="178421760"/>
      </c:barChart>
      <c:lineChart>
        <c:grouping val="stacked"/>
        <c:ser>
          <c:idx val="0"/>
          <c:order val="0"/>
          <c:tx>
            <c:strRef>
              <c:f>'23確定値'!$C$168</c:f>
              <c:strCache>
                <c:ptCount val="1"/>
                <c:pt idx="0">
                  <c:v>被雇用者団員比率（％）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1"/>
              <c:layout>
                <c:manualLayout>
                  <c:x val="-2.0925170272982824E-2"/>
                  <c:y val="5.11701052920871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3.1387755409474423E-2"/>
                  <c:y val="-4.039745154638483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3.8861030506968201E-2"/>
                  <c:y val="-2.423847092783084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-4.3344995565464346E-2"/>
                  <c:y val="-3.501112467353344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5"/>
              <c:layout>
                <c:manualLayout>
                  <c:x val="-5.5302235721454714E-2"/>
                  <c:y val="-2.154530749140533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6"/>
              <c:layout>
                <c:manualLayout>
                  <c:x val="-5.5302235721454714E-2"/>
                  <c:y val="-3.501112467353349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7"/>
              <c:layout>
                <c:manualLayout>
                  <c:x val="-4.4839650584963302E-2"/>
                  <c:y val="-2.693163436425650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dLbl>
              <c:idx val="8"/>
              <c:layout>
                <c:manualLayout>
                  <c:x val="-3.1387755409474312E-2"/>
                  <c:y val="-3.770428810995921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ja-JP"/>
                </a:p>
              </c:txPr>
              <c:dLblPos val="r"/>
              <c:showVal val="1"/>
            </c:dLbl>
            <c:showVal val="1"/>
          </c:dLbls>
          <c:cat>
            <c:numRef>
              <c:f>'23確定値'!$B$169:$B$177</c:f>
              <c:numCache>
                <c:formatCode>General</c:formatCode>
                <c:ptCount val="9"/>
                <c:pt idx="0">
                  <c:v>1965</c:v>
                </c:pt>
                <c:pt idx="1">
                  <c:v>1975</c:v>
                </c:pt>
                <c:pt idx="2">
                  <c:v>1985</c:v>
                </c:pt>
                <c:pt idx="3">
                  <c:v>1990</c:v>
                </c:pt>
                <c:pt idx="4">
                  <c:v>1995</c:v>
                </c:pt>
                <c:pt idx="5">
                  <c:v>2000</c:v>
                </c:pt>
                <c:pt idx="6">
                  <c:v>2005</c:v>
                </c:pt>
                <c:pt idx="7">
                  <c:v>2010</c:v>
                </c:pt>
                <c:pt idx="8">
                  <c:v>2011</c:v>
                </c:pt>
              </c:numCache>
            </c:numRef>
          </c:cat>
          <c:val>
            <c:numRef>
              <c:f>'23確定値'!$C$169:$C$177</c:f>
              <c:numCache>
                <c:formatCode>0.0_ </c:formatCode>
                <c:ptCount val="9"/>
                <c:pt idx="0">
                  <c:v>26.5</c:v>
                </c:pt>
                <c:pt idx="1">
                  <c:v>42.8</c:v>
                </c:pt>
                <c:pt idx="2">
                  <c:v>54.5</c:v>
                </c:pt>
                <c:pt idx="3">
                  <c:v>57.4</c:v>
                </c:pt>
                <c:pt idx="4">
                  <c:v>64.400000000000006</c:v>
                </c:pt>
                <c:pt idx="5">
                  <c:v>68.2</c:v>
                </c:pt>
                <c:pt idx="6">
                  <c:v>69.8</c:v>
                </c:pt>
                <c:pt idx="7">
                  <c:v>70.5</c:v>
                </c:pt>
                <c:pt idx="8">
                  <c:v>71</c:v>
                </c:pt>
              </c:numCache>
            </c:numRef>
          </c:val>
        </c:ser>
        <c:marker val="1"/>
        <c:axId val="178423296"/>
        <c:axId val="178424832"/>
      </c:lineChart>
      <c:catAx>
        <c:axId val="178415872"/>
        <c:scaling>
          <c:orientation val="minMax"/>
        </c:scaling>
        <c:axPos val="b"/>
        <c:numFmt formatCode="General" sourceLinked="1"/>
        <c:tickLblPos val="nextTo"/>
        <c:crossAx val="178421760"/>
        <c:crosses val="autoZero"/>
        <c:auto val="1"/>
        <c:lblAlgn val="ctr"/>
        <c:lblOffset val="100"/>
      </c:catAx>
      <c:valAx>
        <c:axId val="178421760"/>
        <c:scaling>
          <c:orientation val="minMax"/>
          <c:max val="1400000"/>
          <c:min val="800000"/>
        </c:scaling>
        <c:axPos val="l"/>
        <c:majorGridlines/>
        <c:numFmt formatCode="#,##0_);[Red]\(#,##0\)" sourceLinked="1"/>
        <c:tickLblPos val="nextTo"/>
        <c:crossAx val="178415872"/>
        <c:crosses val="autoZero"/>
        <c:crossBetween val="between"/>
      </c:valAx>
      <c:catAx>
        <c:axId val="178423296"/>
        <c:scaling>
          <c:orientation val="minMax"/>
        </c:scaling>
        <c:delete val="1"/>
        <c:axPos val="b"/>
        <c:numFmt formatCode="General" sourceLinked="1"/>
        <c:tickLblPos val="none"/>
        <c:crossAx val="178424832"/>
        <c:crosses val="autoZero"/>
        <c:auto val="1"/>
        <c:lblAlgn val="ctr"/>
        <c:lblOffset val="100"/>
      </c:catAx>
      <c:valAx>
        <c:axId val="178424832"/>
        <c:scaling>
          <c:orientation val="minMax"/>
        </c:scaling>
        <c:axPos val="r"/>
        <c:numFmt formatCode="0.0_ " sourceLinked="1"/>
        <c:tickLblPos val="nextTo"/>
        <c:crossAx val="178423296"/>
        <c:crosses val="max"/>
        <c:crossBetween val="between"/>
      </c:valAx>
      <c:spPr>
        <a:noFill/>
        <a:ln w="25421">
          <a:noFill/>
        </a:ln>
      </c:spPr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plotArea>
      <c:layout>
        <c:manualLayout>
          <c:layoutTarget val="inner"/>
          <c:xMode val="edge"/>
          <c:yMode val="edge"/>
          <c:x val="8.1185196180388025E-2"/>
          <c:y val="8.2716409888390754E-2"/>
          <c:w val="0.86191652657901452"/>
          <c:h val="0.8505811666571582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自主防災組織数</c:v>
                </c:pt>
              </c:strCache>
            </c:strRef>
          </c:tx>
          <c:spPr>
            <a:solidFill>
              <a:srgbClr val="F79646">
                <a:lumMod val="75000"/>
              </a:srgbClr>
            </a:solidFill>
            <a:ln w="6350" cap="rnd"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4456499368922591E-3"/>
                  <c:y val="0.17874177643925448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0"/>
                  <c:y val="0.25670233337436998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"/>
                  <c:y val="0.20948704648432487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1.4457637675959498E-3"/>
                  <c:y val="0.2927120334977795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8912998737845156E-3"/>
                  <c:y val="0.24148912132886141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1.4456499368922591E-3"/>
                  <c:y val="0.31521347477907891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2.8912998737845156E-3"/>
                  <c:y val="0.25598112972432491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2.8912998737845156E-3"/>
                  <c:y val="0.33081815984410212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1.4456499368922591E-3"/>
                  <c:y val="0.27598397475355624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0"/>
                  <c:y val="0.34363786906559934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0"/>
                  <c:y val="0.27021978789143547"/>
                </c:manualLayout>
              </c:layout>
              <c:dLblPos val="outEnd"/>
              <c:showVal val="1"/>
            </c:dLbl>
            <c:dLbl>
              <c:idx val="12"/>
              <c:layout>
                <c:manualLayout>
                  <c:x val="2.8912998737845156E-3"/>
                  <c:y val="0.29022619859054727"/>
                </c:manualLayout>
              </c:layout>
              <c:dLblPos val="outEnd"/>
              <c:showVal val="1"/>
            </c:dLbl>
            <c:dLbl>
              <c:idx val="14"/>
              <c:layout>
                <c:manualLayout>
                  <c:x val="0"/>
                  <c:y val="0.32792283590111654"/>
                </c:manualLayout>
              </c:layout>
              <c:dLblPos val="outEnd"/>
              <c:showVal val="1"/>
            </c:dLbl>
            <c:dLbl>
              <c:idx val="16"/>
              <c:layout>
                <c:manualLayout>
                  <c:x val="-1.4456499368922591E-3"/>
                  <c:y val="0.35150880382660227"/>
                </c:manualLayout>
              </c:layout>
              <c:dLblPos val="outEnd"/>
              <c:showVal val="1"/>
            </c:dLbl>
            <c:spPr>
              <a:solidFill>
                <a:prstClr val="white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ctr"/>
            <c:showVal val="1"/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cat>
          <c:val>
            <c:numRef>
              <c:f>Sheet1!$B$2:$B$18</c:f>
              <c:numCache>
                <c:formatCode>#,##0_ </c:formatCode>
                <c:ptCount val="17"/>
                <c:pt idx="0">
                  <c:v>70639</c:v>
                </c:pt>
                <c:pt idx="1">
                  <c:v>75759</c:v>
                </c:pt>
                <c:pt idx="2">
                  <c:v>81309</c:v>
                </c:pt>
                <c:pt idx="3">
                  <c:v>87513</c:v>
                </c:pt>
                <c:pt idx="4">
                  <c:v>92452</c:v>
                </c:pt>
                <c:pt idx="5">
                  <c:v>96875</c:v>
                </c:pt>
                <c:pt idx="6">
                  <c:v>100594</c:v>
                </c:pt>
                <c:pt idx="7">
                  <c:v>104539</c:v>
                </c:pt>
                <c:pt idx="8">
                  <c:v>109016</c:v>
                </c:pt>
                <c:pt idx="9">
                  <c:v>112052</c:v>
                </c:pt>
                <c:pt idx="10">
                  <c:v>115814</c:v>
                </c:pt>
                <c:pt idx="11">
                  <c:v>120299</c:v>
                </c:pt>
                <c:pt idx="12">
                  <c:v>127824</c:v>
                </c:pt>
                <c:pt idx="13">
                  <c:v>133344</c:v>
                </c:pt>
                <c:pt idx="14">
                  <c:v>139316</c:v>
                </c:pt>
                <c:pt idx="15">
                  <c:v>142759</c:v>
                </c:pt>
                <c:pt idx="16">
                  <c:v>146396</c:v>
                </c:pt>
              </c:numCache>
            </c:numRef>
          </c:val>
        </c:ser>
        <c:axId val="185696640"/>
        <c:axId val="185698176"/>
      </c:barChart>
      <c:lineChart>
        <c:grouping val="standard"/>
        <c:ser>
          <c:idx val="1"/>
          <c:order val="1"/>
          <c:tx>
            <c:strRef>
              <c:f>Sheet1!$C$1</c:f>
              <c:strCache>
                <c:ptCount val="1"/>
                <c:pt idx="0">
                  <c:v>自主防災組織活動カバー率</c:v>
                </c:pt>
              </c:strCache>
            </c:strRef>
          </c:tx>
          <c:spPr>
            <a:ln>
              <a:solidFill>
                <a:schemeClr val="accent1"/>
              </a:solidFill>
              <a:round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marker>
          <c:dLbls>
            <c:dLbl>
              <c:idx val="16"/>
              <c:layout>
                <c:manualLayout>
                  <c:x val="-3.5466384009691099E-2"/>
                  <c:y val="-3.0584189083571401E-2"/>
                </c:manualLayout>
              </c:layout>
              <c:dLblPos val="r"/>
              <c:showVal val="1"/>
            </c:dLbl>
            <c:numFmt formatCode="0.0%" sourceLinked="0"/>
            <c:txPr>
              <a:bodyPr/>
              <a:lstStyle/>
              <a:p>
                <a:pPr>
                  <a:defRPr sz="1100"/>
                </a:pPr>
                <a:endParaRPr lang="ja-JP"/>
              </a:p>
            </c:txPr>
            <c:dLblPos val="t"/>
            <c:showVal val="1"/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</c:numCache>
            </c:numRef>
          </c:cat>
          <c:val>
            <c:numRef>
              <c:f>Sheet1!$C$2:$C$18</c:f>
              <c:numCache>
                <c:formatCode>0.0%</c:formatCode>
                <c:ptCount val="17"/>
                <c:pt idx="0">
                  <c:v>0.43800000000000028</c:v>
                </c:pt>
                <c:pt idx="1">
                  <c:v>0.47900000000000026</c:v>
                </c:pt>
                <c:pt idx="2">
                  <c:v>0.505</c:v>
                </c:pt>
                <c:pt idx="3">
                  <c:v>0.53300000000000003</c:v>
                </c:pt>
                <c:pt idx="4">
                  <c:v>0.54300000000000004</c:v>
                </c:pt>
                <c:pt idx="5">
                  <c:v>0.56100000000000005</c:v>
                </c:pt>
                <c:pt idx="6">
                  <c:v>0.57900000000000051</c:v>
                </c:pt>
                <c:pt idx="7">
                  <c:v>0.59699999999999998</c:v>
                </c:pt>
                <c:pt idx="8">
                  <c:v>0.61300000000000054</c:v>
                </c:pt>
                <c:pt idx="9">
                  <c:v>0.62500000000000056</c:v>
                </c:pt>
                <c:pt idx="10">
                  <c:v>0.64500000000000068</c:v>
                </c:pt>
                <c:pt idx="11">
                  <c:v>0.66900000000000082</c:v>
                </c:pt>
                <c:pt idx="12">
                  <c:v>0.69899999999999995</c:v>
                </c:pt>
                <c:pt idx="13">
                  <c:v>0.71700000000000053</c:v>
                </c:pt>
                <c:pt idx="14">
                  <c:v>0.73500000000000054</c:v>
                </c:pt>
                <c:pt idx="15">
                  <c:v>0.74400000000000055</c:v>
                </c:pt>
                <c:pt idx="16">
                  <c:v>0.75800000000000056</c:v>
                </c:pt>
              </c:numCache>
            </c:numRef>
          </c:val>
        </c:ser>
        <c:marker val="1"/>
        <c:axId val="185721984"/>
        <c:axId val="185699712"/>
      </c:lineChart>
      <c:catAx>
        <c:axId val="185696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85698176"/>
        <c:crosses val="autoZero"/>
        <c:auto val="1"/>
        <c:lblAlgn val="ctr"/>
        <c:lblOffset val="100"/>
      </c:catAx>
      <c:valAx>
        <c:axId val="185698176"/>
        <c:scaling>
          <c:orientation val="minMax"/>
        </c:scaling>
        <c:axPos val="l"/>
        <c:majorGridlines/>
        <c:numFmt formatCode="#,##0_ 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85696640"/>
        <c:crosses val="autoZero"/>
        <c:crossBetween val="between"/>
      </c:valAx>
      <c:valAx>
        <c:axId val="185699712"/>
        <c:scaling>
          <c:orientation val="minMax"/>
        </c:scaling>
        <c:axPos val="r"/>
        <c:numFmt formatCode="0.0%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185721984"/>
        <c:crosses val="max"/>
        <c:crossBetween val="between"/>
      </c:valAx>
      <c:catAx>
        <c:axId val="185721984"/>
        <c:scaling>
          <c:orientation val="minMax"/>
        </c:scaling>
        <c:delete val="1"/>
        <c:axPos val="b"/>
        <c:numFmt formatCode="General" sourceLinked="1"/>
        <c:tickLblPos val="none"/>
        <c:crossAx val="185699712"/>
        <c:crosses val="autoZero"/>
        <c:auto val="1"/>
        <c:lblAlgn val="ctr"/>
        <c:lblOffset val="100"/>
      </c:catAx>
      <c:sp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6000000" scaled="0"/>
          <a:tileRect/>
        </a:gradFill>
        <a:ln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</a:ln>
      </c:spPr>
    </c:plotArea>
    <c:legend>
      <c:legendPos val="t"/>
      <c:layout/>
      <c:txPr>
        <a:bodyPr/>
        <a:lstStyle/>
        <a:p>
          <a:pPr>
            <a:defRPr sz="1100"/>
          </a:pPr>
          <a:endParaRPr lang="ja-JP"/>
        </a:p>
      </c:txPr>
    </c:legend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3"/>
  <c:chart>
    <c:title>
      <c:tx>
        <c:rich>
          <a:bodyPr/>
          <a:lstStyle/>
          <a:p>
            <a:pPr>
              <a:defRPr b="1"/>
            </a:pPr>
            <a:r>
              <a:rPr lang="zh-CN" altLang="en-US" sz="1200" b="1" dirty="0" smtClean="0">
                <a:latin typeface="+mn-ea"/>
                <a:ea typeface="+mn-ea"/>
              </a:rPr>
              <a:t>震级</a:t>
            </a:r>
            <a:r>
              <a:rPr lang="en-US" altLang="ja-JP" sz="1200" b="1" dirty="0" smtClean="0">
                <a:latin typeface="+mn-ea"/>
                <a:ea typeface="+mn-ea"/>
              </a:rPr>
              <a:t>6.0</a:t>
            </a:r>
            <a:r>
              <a:rPr lang="ja-JP" altLang="en-US" sz="1200" b="1" dirty="0">
                <a:latin typeface="+mn-ea"/>
                <a:ea typeface="+mn-ea"/>
              </a:rPr>
              <a:t>以</a:t>
            </a:r>
            <a:r>
              <a:rPr lang="ja-JP" altLang="en-US" sz="1200" b="1" dirty="0" smtClean="0">
                <a:latin typeface="+mn-ea"/>
                <a:ea typeface="+mn-ea"/>
              </a:rPr>
              <a:t>上</a:t>
            </a:r>
            <a:r>
              <a:rPr lang="zh-CN" altLang="en-US" sz="1200" b="1" dirty="0" smtClean="0">
                <a:latin typeface="+mn-ea"/>
                <a:ea typeface="+mn-ea"/>
              </a:rPr>
              <a:t>的</a:t>
            </a:r>
            <a:r>
              <a:rPr lang="ja-JP" altLang="en-US" sz="1200" b="1" dirty="0" smtClean="0">
                <a:latin typeface="+mn-ea"/>
                <a:ea typeface="+mn-ea"/>
              </a:rPr>
              <a:t>地震</a:t>
            </a:r>
            <a:r>
              <a:rPr lang="zh-CN" altLang="en-US" sz="1200" b="1" dirty="0" smtClean="0">
                <a:latin typeface="+mn-ea"/>
                <a:ea typeface="+mn-ea"/>
              </a:rPr>
              <a:t>次</a:t>
            </a:r>
            <a:r>
              <a:rPr lang="ja-JP" altLang="en-US" sz="1200" b="1" dirty="0" smtClean="0">
                <a:latin typeface="+mn-ea"/>
                <a:ea typeface="+mn-ea"/>
              </a:rPr>
              <a:t>数</a:t>
            </a:r>
            <a:endParaRPr lang="ja-JP" altLang="en-US" sz="1200" b="1" dirty="0">
              <a:latin typeface="+mn-ea"/>
              <a:ea typeface="+mn-ea"/>
            </a:endParaRPr>
          </a:p>
        </c:rich>
      </c:tx>
      <c:layout>
        <c:manualLayout>
          <c:xMode val="edge"/>
          <c:yMode val="edge"/>
          <c:x val="0.18091267636929251"/>
          <c:y val="5.8789764100285163E-2"/>
        </c:manualLayout>
      </c:layout>
    </c:title>
    <c:plotArea>
      <c:layout>
        <c:manualLayout>
          <c:layoutTarget val="inner"/>
          <c:xMode val="edge"/>
          <c:yMode val="edge"/>
          <c:x val="0.29204851943164739"/>
          <c:y val="0.1962386123764028"/>
          <c:w val="0.46093341874543475"/>
          <c:h val="0.676995958782357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マグニチュード6.0以上の地震回数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FFFF99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212</c:v>
                </c:pt>
                <c:pt idx="1">
                  <c:v>1036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b="1"/>
            </a:pPr>
            <a:r>
              <a:rPr lang="ja-JP" altLang="en-US" sz="1200" b="1" dirty="0">
                <a:latin typeface="SimSun" pitchFamily="2" charset="-122"/>
                <a:ea typeface="SimSun" pitchFamily="2" charset="-122"/>
              </a:rPr>
              <a:t>活火山数</a:t>
            </a:r>
          </a:p>
        </c:rich>
      </c:tx>
      <c:layout>
        <c:manualLayout>
          <c:xMode val="edge"/>
          <c:yMode val="edge"/>
          <c:x val="0.39615384615384658"/>
          <c:y val="5.7790388428353823E-2"/>
        </c:manualLayout>
      </c:layout>
    </c:title>
    <c:plotArea>
      <c:layout>
        <c:manualLayout>
          <c:layoutTarget val="inner"/>
          <c:xMode val="edge"/>
          <c:yMode val="edge"/>
          <c:x val="0.24724819635667969"/>
          <c:y val="0.1962386123764028"/>
          <c:w val="0.50138821559208502"/>
          <c:h val="0.671484418397955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活火山数</c:v>
                </c:pt>
              </c:strCache>
            </c:strRef>
          </c:tx>
          <c:spPr>
            <a:solidFill>
              <a:srgbClr val="FFFF99"/>
            </a:solidFill>
            <a:ln>
              <a:solidFill>
                <a:prstClr val="black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108</c:v>
                </c:pt>
                <c:pt idx="1">
                  <c:v>1548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/>
            </a:pPr>
            <a:r>
              <a:rPr lang="ja-JP" altLang="en-US" sz="1200" b="1" dirty="0" smtClean="0"/>
              <a:t>灾害</a:t>
            </a:r>
            <a:r>
              <a:rPr lang="zh-CN" altLang="en-US" sz="1200" b="1" dirty="0" smtClean="0"/>
              <a:t>死亡</a:t>
            </a:r>
            <a:r>
              <a:rPr lang="ja-JP" altLang="en-US" sz="1200" b="1" dirty="0" smtClean="0"/>
              <a:t>者</a:t>
            </a:r>
            <a:r>
              <a:rPr lang="zh-CN" altLang="en-US" sz="1200" b="1" dirty="0" smtClean="0"/>
              <a:t>人</a:t>
            </a:r>
            <a:r>
              <a:rPr lang="ja-JP" altLang="en-US" sz="1200" b="1" dirty="0" smtClean="0"/>
              <a:t>数</a:t>
            </a:r>
            <a:r>
              <a:rPr lang="ja-JP" altLang="en-US" sz="1200" b="1" dirty="0"/>
              <a:t>（千人）</a:t>
            </a:r>
          </a:p>
        </c:rich>
      </c:tx>
      <c:layout>
        <c:manualLayout>
          <c:xMode val="edge"/>
          <c:yMode val="edge"/>
          <c:x val="0.29902103900600191"/>
          <c:y val="5.7060676697963594E-2"/>
        </c:manualLayout>
      </c:layout>
    </c:title>
    <c:plotArea>
      <c:layout>
        <c:manualLayout>
          <c:layoutTarget val="inner"/>
          <c:xMode val="edge"/>
          <c:yMode val="edge"/>
          <c:x val="0.26585515046131775"/>
          <c:y val="0.20544457700965288"/>
          <c:w val="0.53391580522060855"/>
          <c:h val="0.6752467353491512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災害死者数（千人）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dPt>
            <c:idx val="0"/>
            <c:spPr>
              <a:solidFill>
                <a:srgbClr val="FBD9BD"/>
              </a:solidFill>
              <a:ln>
                <a:solidFill>
                  <a:prstClr val="black"/>
                </a:solidFill>
              </a:ln>
            </c:spPr>
          </c:dPt>
          <c:dPt>
            <c:idx val="1"/>
            <c:spPr>
              <a:solidFill>
                <a:srgbClr val="FFFF99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2570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b="1"/>
            </a:pPr>
            <a:r>
              <a:rPr lang="ja-JP" altLang="en-US" sz="1200" b="1" dirty="0" smtClean="0"/>
              <a:t>灾害</a:t>
            </a:r>
            <a:r>
              <a:rPr lang="zh-CN" altLang="en-US" sz="1200" b="1" dirty="0" smtClean="0"/>
              <a:t>损失金额</a:t>
            </a:r>
            <a:r>
              <a:rPr lang="ja-JP" altLang="en-US" sz="1200" b="1" dirty="0" smtClean="0"/>
              <a:t>（</a:t>
            </a:r>
            <a:r>
              <a:rPr lang="zh-CN" altLang="en-US" sz="1200" b="1" dirty="0" smtClean="0"/>
              <a:t>亿美元</a:t>
            </a:r>
            <a:r>
              <a:rPr lang="ja-JP" altLang="en-US" sz="1200" b="1" dirty="0" smtClean="0"/>
              <a:t>）</a:t>
            </a:r>
            <a:endParaRPr lang="ja-JP" altLang="en-US" sz="1200" b="1" dirty="0"/>
          </a:p>
        </c:rich>
      </c:tx>
      <c:layout>
        <c:manualLayout>
          <c:xMode val="edge"/>
          <c:yMode val="edge"/>
          <c:x val="0.28740633756743111"/>
          <c:y val="5.706065339145331E-2"/>
        </c:manualLayout>
      </c:layout>
    </c:title>
    <c:plotArea>
      <c:layout>
        <c:manualLayout>
          <c:layoutTarget val="inner"/>
          <c:xMode val="edge"/>
          <c:yMode val="edge"/>
          <c:x val="0.27626127961090741"/>
          <c:y val="0.20544449309553875"/>
          <c:w val="0.5101865224851555"/>
          <c:h val="0.675246867995059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災害被害額（億ドル）</c:v>
                </c:pt>
              </c:strCache>
            </c:strRef>
          </c:tx>
          <c:spPr>
            <a:solidFill>
              <a:srgbClr val="FBD9BD"/>
            </a:solidFill>
            <a:ln>
              <a:solidFill>
                <a:prstClr val="black"/>
              </a:solidFill>
            </a:ln>
          </c:spPr>
          <c:dPt>
            <c:idx val="1"/>
            <c:spPr>
              <a:solidFill>
                <a:srgbClr val="FFFF99"/>
              </a:solidFill>
              <a:ln>
                <a:solidFill>
                  <a:prstClr val="black"/>
                </a:solidFill>
              </a:ln>
            </c:spPr>
          </c:dPt>
          <c:cat>
            <c:strRef>
              <c:f>Sheet1!$A$2:$A$3</c:f>
              <c:strCache>
                <c:ptCount val="2"/>
                <c:pt idx="0">
                  <c:v>日本</c:v>
                </c:pt>
                <c:pt idx="1">
                  <c:v>世界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2068</c:v>
                </c:pt>
                <c:pt idx="1">
                  <c:v>17361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ja-JP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66"/>
            <c:spPr>
              <a:solidFill>
                <a:srgbClr val="FF0000"/>
              </a:solidFill>
            </c:spPr>
          </c:dPt>
          <c:dPt>
            <c:idx val="67"/>
            <c:spPr>
              <a:solidFill>
                <a:srgbClr val="FFFF00"/>
              </a:solidFill>
              <a:ln>
                <a:solidFill>
                  <a:prstClr val="black">
                    <a:tint val="75000"/>
                    <a:shade val="95000"/>
                    <a:satMod val="105000"/>
                  </a:prstClr>
                </a:solidFill>
              </a:ln>
            </c:spPr>
          </c:dPt>
          <c:cat>
            <c:numRef>
              <c:f>Sheet1!$A$2:$A$69</c:f>
              <c:numCache>
                <c:formatCode>General</c:formatCode>
                <c:ptCount val="68"/>
                <c:pt idx="0">
                  <c:v>1945</c:v>
                </c:pt>
                <c:pt idx="1">
                  <c:v>1946</c:v>
                </c:pt>
                <c:pt idx="2">
                  <c:v>1947</c:v>
                </c:pt>
                <c:pt idx="3">
                  <c:v>1948</c:v>
                </c:pt>
                <c:pt idx="4">
                  <c:v>1949</c:v>
                </c:pt>
                <c:pt idx="5">
                  <c:v>1950</c:v>
                </c:pt>
                <c:pt idx="6">
                  <c:v>1951</c:v>
                </c:pt>
                <c:pt idx="7">
                  <c:v>1952</c:v>
                </c:pt>
                <c:pt idx="8">
                  <c:v>1953</c:v>
                </c:pt>
                <c:pt idx="9">
                  <c:v>1954</c:v>
                </c:pt>
                <c:pt idx="10">
                  <c:v>1955</c:v>
                </c:pt>
                <c:pt idx="11">
                  <c:v>1956</c:v>
                </c:pt>
                <c:pt idx="12">
                  <c:v>1957</c:v>
                </c:pt>
                <c:pt idx="13">
                  <c:v>1958</c:v>
                </c:pt>
                <c:pt idx="14">
                  <c:v>1959</c:v>
                </c:pt>
                <c:pt idx="15">
                  <c:v>1960</c:v>
                </c:pt>
                <c:pt idx="16">
                  <c:v>1961</c:v>
                </c:pt>
                <c:pt idx="17">
                  <c:v>1962</c:v>
                </c:pt>
                <c:pt idx="18">
                  <c:v>1963</c:v>
                </c:pt>
                <c:pt idx="19">
                  <c:v>1964</c:v>
                </c:pt>
                <c:pt idx="20">
                  <c:v>1965</c:v>
                </c:pt>
                <c:pt idx="21">
                  <c:v>1966</c:v>
                </c:pt>
                <c:pt idx="22">
                  <c:v>1967</c:v>
                </c:pt>
                <c:pt idx="23">
                  <c:v>1968</c:v>
                </c:pt>
                <c:pt idx="24">
                  <c:v>1969</c:v>
                </c:pt>
                <c:pt idx="25">
                  <c:v>1970</c:v>
                </c:pt>
                <c:pt idx="26">
                  <c:v>1971</c:v>
                </c:pt>
                <c:pt idx="27">
                  <c:v>1972</c:v>
                </c:pt>
                <c:pt idx="28">
                  <c:v>1973</c:v>
                </c:pt>
                <c:pt idx="29">
                  <c:v>1974</c:v>
                </c:pt>
                <c:pt idx="30">
                  <c:v>1975</c:v>
                </c:pt>
                <c:pt idx="31">
                  <c:v>1976</c:v>
                </c:pt>
                <c:pt idx="32">
                  <c:v>1977</c:v>
                </c:pt>
                <c:pt idx="33">
                  <c:v>1978</c:v>
                </c:pt>
                <c:pt idx="34">
                  <c:v>1979</c:v>
                </c:pt>
                <c:pt idx="35">
                  <c:v>1980</c:v>
                </c:pt>
                <c:pt idx="36">
                  <c:v>1981</c:v>
                </c:pt>
                <c:pt idx="37">
                  <c:v>1982</c:v>
                </c:pt>
                <c:pt idx="38">
                  <c:v>1983</c:v>
                </c:pt>
                <c:pt idx="39">
                  <c:v>1984</c:v>
                </c:pt>
                <c:pt idx="40">
                  <c:v>1985</c:v>
                </c:pt>
                <c:pt idx="41">
                  <c:v>1986</c:v>
                </c:pt>
                <c:pt idx="42">
                  <c:v>1987</c:v>
                </c:pt>
                <c:pt idx="43">
                  <c:v>1988</c:v>
                </c:pt>
                <c:pt idx="44">
                  <c:v>1989</c:v>
                </c:pt>
                <c:pt idx="45">
                  <c:v>1990</c:v>
                </c:pt>
                <c:pt idx="46">
                  <c:v>1991</c:v>
                </c:pt>
                <c:pt idx="47">
                  <c:v>1992</c:v>
                </c:pt>
                <c:pt idx="48">
                  <c:v>1993</c:v>
                </c:pt>
                <c:pt idx="49">
                  <c:v>1994</c:v>
                </c:pt>
                <c:pt idx="50">
                  <c:v>1995</c:v>
                </c:pt>
                <c:pt idx="51">
                  <c:v>1996</c:v>
                </c:pt>
                <c:pt idx="52">
                  <c:v>1997</c:v>
                </c:pt>
                <c:pt idx="53">
                  <c:v>1998</c:v>
                </c:pt>
                <c:pt idx="54">
                  <c:v>1999</c:v>
                </c:pt>
                <c:pt idx="55">
                  <c:v>2000</c:v>
                </c:pt>
                <c:pt idx="56">
                  <c:v>2001</c:v>
                </c:pt>
                <c:pt idx="57">
                  <c:v>2002</c:v>
                </c:pt>
                <c:pt idx="58">
                  <c:v>2003</c:v>
                </c:pt>
                <c:pt idx="59">
                  <c:v>2004</c:v>
                </c:pt>
                <c:pt idx="60">
                  <c:v>2005</c:v>
                </c:pt>
                <c:pt idx="61">
                  <c:v>2006</c:v>
                </c:pt>
                <c:pt idx="62">
                  <c:v>2007</c:v>
                </c:pt>
                <c:pt idx="63">
                  <c:v>2008</c:v>
                </c:pt>
                <c:pt idx="64">
                  <c:v>2009</c:v>
                </c:pt>
                <c:pt idx="65">
                  <c:v>2010</c:v>
                </c:pt>
                <c:pt idx="66">
                  <c:v>2011</c:v>
                </c:pt>
              </c:numCache>
            </c:numRef>
          </c:cat>
          <c:val>
            <c:numRef>
              <c:f>Sheet1!$B$2:$B$69</c:f>
              <c:numCache>
                <c:formatCode>#,##0_ </c:formatCode>
                <c:ptCount val="68"/>
                <c:pt idx="0">
                  <c:v>6062</c:v>
                </c:pt>
                <c:pt idx="1">
                  <c:v>1504</c:v>
                </c:pt>
                <c:pt idx="2">
                  <c:v>1950</c:v>
                </c:pt>
                <c:pt idx="3">
                  <c:v>4897</c:v>
                </c:pt>
                <c:pt idx="4">
                  <c:v>975</c:v>
                </c:pt>
                <c:pt idx="5">
                  <c:v>1210</c:v>
                </c:pt>
                <c:pt idx="6">
                  <c:v>1291</c:v>
                </c:pt>
                <c:pt idx="7">
                  <c:v>449</c:v>
                </c:pt>
                <c:pt idx="8">
                  <c:v>3212</c:v>
                </c:pt>
                <c:pt idx="9">
                  <c:v>2926</c:v>
                </c:pt>
                <c:pt idx="10">
                  <c:v>727</c:v>
                </c:pt>
                <c:pt idx="11">
                  <c:v>765</c:v>
                </c:pt>
                <c:pt idx="12">
                  <c:v>1515</c:v>
                </c:pt>
                <c:pt idx="13">
                  <c:v>2120</c:v>
                </c:pt>
                <c:pt idx="14">
                  <c:v>5868</c:v>
                </c:pt>
                <c:pt idx="15">
                  <c:v>528</c:v>
                </c:pt>
                <c:pt idx="16">
                  <c:v>902</c:v>
                </c:pt>
                <c:pt idx="17">
                  <c:v>381</c:v>
                </c:pt>
                <c:pt idx="18">
                  <c:v>575</c:v>
                </c:pt>
                <c:pt idx="19">
                  <c:v>307</c:v>
                </c:pt>
                <c:pt idx="20">
                  <c:v>367</c:v>
                </c:pt>
                <c:pt idx="21">
                  <c:v>578</c:v>
                </c:pt>
                <c:pt idx="22">
                  <c:v>607</c:v>
                </c:pt>
                <c:pt idx="23">
                  <c:v>259</c:v>
                </c:pt>
                <c:pt idx="24">
                  <c:v>183</c:v>
                </c:pt>
                <c:pt idx="25">
                  <c:v>163</c:v>
                </c:pt>
                <c:pt idx="26">
                  <c:v>350</c:v>
                </c:pt>
                <c:pt idx="27">
                  <c:v>587</c:v>
                </c:pt>
                <c:pt idx="28">
                  <c:v>85</c:v>
                </c:pt>
                <c:pt idx="29">
                  <c:v>324</c:v>
                </c:pt>
                <c:pt idx="30">
                  <c:v>213</c:v>
                </c:pt>
                <c:pt idx="31">
                  <c:v>273</c:v>
                </c:pt>
                <c:pt idx="32">
                  <c:v>174</c:v>
                </c:pt>
                <c:pt idx="33">
                  <c:v>153</c:v>
                </c:pt>
                <c:pt idx="34">
                  <c:v>208</c:v>
                </c:pt>
                <c:pt idx="35">
                  <c:v>148</c:v>
                </c:pt>
                <c:pt idx="36">
                  <c:v>232</c:v>
                </c:pt>
                <c:pt idx="37">
                  <c:v>524</c:v>
                </c:pt>
                <c:pt idx="38">
                  <c:v>301</c:v>
                </c:pt>
                <c:pt idx="39">
                  <c:v>199</c:v>
                </c:pt>
                <c:pt idx="40">
                  <c:v>199</c:v>
                </c:pt>
                <c:pt idx="41">
                  <c:v>148</c:v>
                </c:pt>
                <c:pt idx="42">
                  <c:v>69</c:v>
                </c:pt>
                <c:pt idx="43">
                  <c:v>93</c:v>
                </c:pt>
                <c:pt idx="44">
                  <c:v>96</c:v>
                </c:pt>
                <c:pt idx="45">
                  <c:v>123</c:v>
                </c:pt>
                <c:pt idx="46">
                  <c:v>190</c:v>
                </c:pt>
                <c:pt idx="47">
                  <c:v>19</c:v>
                </c:pt>
                <c:pt idx="48">
                  <c:v>438</c:v>
                </c:pt>
                <c:pt idx="49">
                  <c:v>39</c:v>
                </c:pt>
                <c:pt idx="50">
                  <c:v>6482</c:v>
                </c:pt>
                <c:pt idx="51">
                  <c:v>84</c:v>
                </c:pt>
                <c:pt idx="52">
                  <c:v>71</c:v>
                </c:pt>
                <c:pt idx="53">
                  <c:v>109</c:v>
                </c:pt>
                <c:pt idx="54">
                  <c:v>142</c:v>
                </c:pt>
                <c:pt idx="55">
                  <c:v>78</c:v>
                </c:pt>
                <c:pt idx="56">
                  <c:v>90</c:v>
                </c:pt>
                <c:pt idx="57">
                  <c:v>48</c:v>
                </c:pt>
                <c:pt idx="58">
                  <c:v>62</c:v>
                </c:pt>
                <c:pt idx="59">
                  <c:v>327</c:v>
                </c:pt>
                <c:pt idx="60">
                  <c:v>148</c:v>
                </c:pt>
                <c:pt idx="61">
                  <c:v>177</c:v>
                </c:pt>
                <c:pt idx="62">
                  <c:v>41</c:v>
                </c:pt>
                <c:pt idx="63">
                  <c:v>101</c:v>
                </c:pt>
                <c:pt idx="64">
                  <c:v>115</c:v>
                </c:pt>
                <c:pt idx="65">
                  <c:v>146</c:v>
                </c:pt>
                <c:pt idx="66">
                  <c:v>15270</c:v>
                </c:pt>
                <c:pt idx="67">
                  <c:v>8499</c:v>
                </c:pt>
              </c:numCache>
            </c:numRef>
          </c:val>
        </c:ser>
        <c:gapWidth val="40"/>
        <c:overlap val="11"/>
        <c:axId val="202692480"/>
        <c:axId val="202694016"/>
      </c:barChart>
      <c:catAx>
        <c:axId val="2026924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202694016"/>
        <c:crosses val="autoZero"/>
        <c:auto val="1"/>
        <c:lblAlgn val="ctr"/>
        <c:lblOffset val="100"/>
      </c:catAx>
      <c:valAx>
        <c:axId val="202694016"/>
        <c:scaling>
          <c:orientation val="minMax"/>
          <c:max val="16000"/>
        </c:scaling>
        <c:axPos val="l"/>
        <c:numFmt formatCode="#,##0_ " sourceLinked="1"/>
        <c:tickLblPos val="nextTo"/>
        <c:txPr>
          <a:bodyPr/>
          <a:lstStyle/>
          <a:p>
            <a:pPr>
              <a:defRPr sz="1050"/>
            </a:pPr>
            <a:endParaRPr lang="ja-JP"/>
          </a:p>
        </c:txPr>
        <c:crossAx val="2026924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ja-JP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plotArea>
      <c:layout>
        <c:manualLayout>
          <c:layoutTarget val="inner"/>
          <c:xMode val="edge"/>
          <c:yMode val="edge"/>
          <c:x val="0.12804372311122544"/>
          <c:y val="2.9996470183891035E-2"/>
          <c:w val="0.77685261982385456"/>
          <c:h val="0.76386923579481658"/>
        </c:manualLayout>
      </c:layout>
      <c:lineChart>
        <c:grouping val="standard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データ入力用!$B$6:$B$71</c:f>
              <c:numCache>
                <c:formatCode>m"月"d"日"</c:formatCode>
                <c:ptCount val="66"/>
                <c:pt idx="0">
                  <c:v>40614</c:v>
                </c:pt>
                <c:pt idx="1">
                  <c:v>40615</c:v>
                </c:pt>
                <c:pt idx="2">
                  <c:v>40616</c:v>
                </c:pt>
                <c:pt idx="3">
                  <c:v>40617</c:v>
                </c:pt>
                <c:pt idx="4">
                  <c:v>40618</c:v>
                </c:pt>
                <c:pt idx="5">
                  <c:v>40619</c:v>
                </c:pt>
                <c:pt idx="6">
                  <c:v>40620</c:v>
                </c:pt>
                <c:pt idx="7">
                  <c:v>40621</c:v>
                </c:pt>
                <c:pt idx="8">
                  <c:v>40622</c:v>
                </c:pt>
                <c:pt idx="9">
                  <c:v>40623</c:v>
                </c:pt>
                <c:pt idx="10">
                  <c:v>40624</c:v>
                </c:pt>
                <c:pt idx="11">
                  <c:v>40625</c:v>
                </c:pt>
                <c:pt idx="12">
                  <c:v>40626</c:v>
                </c:pt>
                <c:pt idx="13">
                  <c:v>40627</c:v>
                </c:pt>
                <c:pt idx="14">
                  <c:v>40628</c:v>
                </c:pt>
                <c:pt idx="15">
                  <c:v>40629</c:v>
                </c:pt>
                <c:pt idx="16">
                  <c:v>40630</c:v>
                </c:pt>
                <c:pt idx="17">
                  <c:v>40631</c:v>
                </c:pt>
                <c:pt idx="18">
                  <c:v>40632</c:v>
                </c:pt>
                <c:pt idx="19">
                  <c:v>40633</c:v>
                </c:pt>
                <c:pt idx="20">
                  <c:v>40634</c:v>
                </c:pt>
                <c:pt idx="21">
                  <c:v>40635</c:v>
                </c:pt>
                <c:pt idx="22">
                  <c:v>40636</c:v>
                </c:pt>
                <c:pt idx="23">
                  <c:v>40637</c:v>
                </c:pt>
                <c:pt idx="24">
                  <c:v>40638</c:v>
                </c:pt>
                <c:pt idx="25">
                  <c:v>40639</c:v>
                </c:pt>
                <c:pt idx="26">
                  <c:v>40640</c:v>
                </c:pt>
                <c:pt idx="27">
                  <c:v>40641</c:v>
                </c:pt>
                <c:pt idx="28">
                  <c:v>40642</c:v>
                </c:pt>
                <c:pt idx="29">
                  <c:v>40643</c:v>
                </c:pt>
                <c:pt idx="30">
                  <c:v>40644</c:v>
                </c:pt>
                <c:pt idx="31">
                  <c:v>40645</c:v>
                </c:pt>
                <c:pt idx="32">
                  <c:v>40646</c:v>
                </c:pt>
                <c:pt idx="33">
                  <c:v>40647</c:v>
                </c:pt>
                <c:pt idx="34">
                  <c:v>40648</c:v>
                </c:pt>
                <c:pt idx="35">
                  <c:v>40649</c:v>
                </c:pt>
                <c:pt idx="36">
                  <c:v>40650</c:v>
                </c:pt>
                <c:pt idx="37">
                  <c:v>40651</c:v>
                </c:pt>
                <c:pt idx="38">
                  <c:v>40652</c:v>
                </c:pt>
                <c:pt idx="39">
                  <c:v>40653</c:v>
                </c:pt>
                <c:pt idx="40">
                  <c:v>40654</c:v>
                </c:pt>
                <c:pt idx="41">
                  <c:v>40655</c:v>
                </c:pt>
                <c:pt idx="42">
                  <c:v>40656</c:v>
                </c:pt>
                <c:pt idx="43">
                  <c:v>40657</c:v>
                </c:pt>
                <c:pt idx="44">
                  <c:v>40658</c:v>
                </c:pt>
                <c:pt idx="45">
                  <c:v>40659</c:v>
                </c:pt>
                <c:pt idx="46">
                  <c:v>40660</c:v>
                </c:pt>
                <c:pt idx="47">
                  <c:v>40661</c:v>
                </c:pt>
                <c:pt idx="48">
                  <c:v>40662</c:v>
                </c:pt>
                <c:pt idx="49">
                  <c:v>40663</c:v>
                </c:pt>
                <c:pt idx="50">
                  <c:v>40664</c:v>
                </c:pt>
                <c:pt idx="51">
                  <c:v>40665</c:v>
                </c:pt>
                <c:pt idx="52">
                  <c:v>40666</c:v>
                </c:pt>
                <c:pt idx="53">
                  <c:v>40667</c:v>
                </c:pt>
                <c:pt idx="54">
                  <c:v>40668</c:v>
                </c:pt>
                <c:pt idx="55">
                  <c:v>40669</c:v>
                </c:pt>
                <c:pt idx="56">
                  <c:v>40670</c:v>
                </c:pt>
                <c:pt idx="57">
                  <c:v>40671</c:v>
                </c:pt>
                <c:pt idx="58">
                  <c:v>40672</c:v>
                </c:pt>
                <c:pt idx="59">
                  <c:v>40673</c:v>
                </c:pt>
                <c:pt idx="60">
                  <c:v>40674</c:v>
                </c:pt>
                <c:pt idx="61">
                  <c:v>40675</c:v>
                </c:pt>
                <c:pt idx="62">
                  <c:v>40676</c:v>
                </c:pt>
                <c:pt idx="63">
                  <c:v>40677</c:v>
                </c:pt>
                <c:pt idx="64">
                  <c:v>40678</c:v>
                </c:pt>
                <c:pt idx="65">
                  <c:v>40679</c:v>
                </c:pt>
              </c:numCache>
            </c:numRef>
          </c:cat>
          <c:val>
            <c:numRef>
              <c:f>データ入力用!$C$6:$C$71</c:f>
              <c:numCache>
                <c:formatCode>General</c:formatCode>
                <c:ptCount val="66"/>
                <c:pt idx="0">
                  <c:v>4156</c:v>
                </c:pt>
                <c:pt idx="1">
                  <c:v>4602</c:v>
                </c:pt>
                <c:pt idx="2">
                  <c:v>4708</c:v>
                </c:pt>
                <c:pt idx="3">
                  <c:v>5764</c:v>
                </c:pt>
                <c:pt idx="4">
                  <c:v>5808</c:v>
                </c:pt>
                <c:pt idx="5">
                  <c:v>5905</c:v>
                </c:pt>
                <c:pt idx="6">
                  <c:v>6099</c:v>
                </c:pt>
                <c:pt idx="7">
                  <c:v>6082</c:v>
                </c:pt>
                <c:pt idx="8">
                  <c:v>5013</c:v>
                </c:pt>
                <c:pt idx="9">
                  <c:v>4495</c:v>
                </c:pt>
                <c:pt idx="10">
                  <c:v>3384</c:v>
                </c:pt>
                <c:pt idx="11">
                  <c:v>2979</c:v>
                </c:pt>
                <c:pt idx="12">
                  <c:v>2667</c:v>
                </c:pt>
                <c:pt idx="13">
                  <c:v>2627</c:v>
                </c:pt>
                <c:pt idx="14">
                  <c:v>2820</c:v>
                </c:pt>
                <c:pt idx="15">
                  <c:v>2491</c:v>
                </c:pt>
                <c:pt idx="16">
                  <c:v>2437</c:v>
                </c:pt>
                <c:pt idx="17">
                  <c:v>2238</c:v>
                </c:pt>
                <c:pt idx="18">
                  <c:v>2214</c:v>
                </c:pt>
                <c:pt idx="19">
                  <c:v>2225</c:v>
                </c:pt>
                <c:pt idx="20">
                  <c:v>1943</c:v>
                </c:pt>
                <c:pt idx="21">
                  <c:v>1555</c:v>
                </c:pt>
                <c:pt idx="22">
                  <c:v>1336</c:v>
                </c:pt>
                <c:pt idx="23">
                  <c:v>1283</c:v>
                </c:pt>
                <c:pt idx="24">
                  <c:v>1199</c:v>
                </c:pt>
                <c:pt idx="25">
                  <c:v>1105</c:v>
                </c:pt>
                <c:pt idx="26">
                  <c:v>1125</c:v>
                </c:pt>
                <c:pt idx="27">
                  <c:v>1033</c:v>
                </c:pt>
                <c:pt idx="28">
                  <c:v>996</c:v>
                </c:pt>
                <c:pt idx="29">
                  <c:v>856</c:v>
                </c:pt>
                <c:pt idx="30">
                  <c:v>775</c:v>
                </c:pt>
                <c:pt idx="31">
                  <c:v>678</c:v>
                </c:pt>
                <c:pt idx="32">
                  <c:v>697</c:v>
                </c:pt>
                <c:pt idx="33">
                  <c:v>645</c:v>
                </c:pt>
                <c:pt idx="34">
                  <c:v>610</c:v>
                </c:pt>
                <c:pt idx="35">
                  <c:v>543</c:v>
                </c:pt>
                <c:pt idx="36">
                  <c:v>579</c:v>
                </c:pt>
                <c:pt idx="37">
                  <c:v>557</c:v>
                </c:pt>
                <c:pt idx="38">
                  <c:v>551</c:v>
                </c:pt>
                <c:pt idx="39">
                  <c:v>527</c:v>
                </c:pt>
                <c:pt idx="40">
                  <c:v>530</c:v>
                </c:pt>
                <c:pt idx="41">
                  <c:v>494</c:v>
                </c:pt>
                <c:pt idx="42">
                  <c:v>293</c:v>
                </c:pt>
                <c:pt idx="43">
                  <c:v>276</c:v>
                </c:pt>
                <c:pt idx="44">
                  <c:v>276</c:v>
                </c:pt>
                <c:pt idx="45">
                  <c:v>260</c:v>
                </c:pt>
                <c:pt idx="46">
                  <c:v>266</c:v>
                </c:pt>
                <c:pt idx="47">
                  <c:v>222</c:v>
                </c:pt>
                <c:pt idx="48">
                  <c:v>204</c:v>
                </c:pt>
                <c:pt idx="49">
                  <c:v>149</c:v>
                </c:pt>
                <c:pt idx="50">
                  <c:v>128</c:v>
                </c:pt>
                <c:pt idx="51">
                  <c:v>134</c:v>
                </c:pt>
                <c:pt idx="52">
                  <c:v>130</c:v>
                </c:pt>
                <c:pt idx="53">
                  <c:v>132</c:v>
                </c:pt>
                <c:pt idx="54">
                  <c:v>133</c:v>
                </c:pt>
                <c:pt idx="55">
                  <c:v>143</c:v>
                </c:pt>
                <c:pt idx="56">
                  <c:v>143</c:v>
                </c:pt>
                <c:pt idx="57">
                  <c:v>142</c:v>
                </c:pt>
                <c:pt idx="58">
                  <c:v>143</c:v>
                </c:pt>
                <c:pt idx="59">
                  <c:v>117</c:v>
                </c:pt>
                <c:pt idx="60">
                  <c:v>118</c:v>
                </c:pt>
                <c:pt idx="61">
                  <c:v>118</c:v>
                </c:pt>
                <c:pt idx="62">
                  <c:v>118</c:v>
                </c:pt>
                <c:pt idx="63">
                  <c:v>124</c:v>
                </c:pt>
                <c:pt idx="64">
                  <c:v>124</c:v>
                </c:pt>
                <c:pt idx="65">
                  <c:v>116</c:v>
                </c:pt>
              </c:numCache>
            </c:numRef>
          </c:val>
        </c:ser>
        <c:marker val="1"/>
        <c:axId val="202905088"/>
        <c:axId val="202906624"/>
      </c:lineChart>
      <c:dateAx>
        <c:axId val="202905088"/>
        <c:scaling>
          <c:orientation val="minMax"/>
        </c:scaling>
        <c:axPos val="b"/>
        <c:numFmt formatCode="m&quot;月&quot;d&quot;日&quot;" sourceLinked="1"/>
        <c:majorTickMark val="none"/>
        <c:tickLblPos val="nextTo"/>
        <c:crossAx val="202906624"/>
        <c:crosses val="autoZero"/>
        <c:auto val="1"/>
        <c:lblOffset val="100"/>
        <c:baseTimeUnit val="days"/>
        <c:majorUnit val="7"/>
        <c:majorTimeUnit val="days"/>
      </c:dateAx>
      <c:valAx>
        <c:axId val="202906624"/>
        <c:scaling>
          <c:orientation val="minMax"/>
        </c:scaling>
        <c:axPos val="l"/>
        <c:numFmt formatCode="General" sourceLinked="1"/>
        <c:majorTickMark val="none"/>
        <c:tickLblPos val="nextTo"/>
        <c:crossAx val="202905088"/>
        <c:crosses val="autoZero"/>
        <c:crossBetween val="between"/>
        <c:majorUnit val="500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0.00184</cdr:x>
      <cdr:y>0.09668</cdr:y>
    </cdr:from>
    <cdr:to>
      <cdr:x>0.1242</cdr:x>
      <cdr:y>0.15217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6255" y="576064"/>
          <a:ext cx="1092068" cy="32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100" dirty="0">
              <a:latin typeface="SimSun" pitchFamily="2" charset="-122"/>
              <a:ea typeface="SimSun" pitchFamily="2" charset="-122"/>
            </a:rPr>
            <a:t>消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防团员</a:t>
          </a:r>
          <a:r>
            <a:rPr lang="zh-CN" altLang="en-US" sz="1100" dirty="0" smtClean="0">
              <a:latin typeface="SimSun" pitchFamily="2" charset="-122"/>
              <a:ea typeface="SimSun" pitchFamily="2" charset="-122"/>
            </a:rPr>
            <a:t>人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数</a:t>
          </a:r>
          <a:endParaRPr lang="ja-JP" altLang="en-US" sz="1100" dirty="0">
            <a:latin typeface="SimSun" pitchFamily="2" charset="-122"/>
            <a:ea typeface="SimSun" pitchFamily="2" charset="-122"/>
          </a:endParaRPr>
        </a:p>
      </cdr:txBody>
    </cdr:sp>
  </cdr:relSizeAnchor>
  <cdr:relSizeAnchor xmlns:cdr="http://schemas.openxmlformats.org/drawingml/2006/chartDrawing">
    <cdr:from>
      <cdr:x>0.83782</cdr:x>
      <cdr:y>0.08457</cdr:y>
    </cdr:from>
    <cdr:to>
      <cdr:x>0.99387</cdr:x>
      <cdr:y>0.14645</cdr:y>
    </cdr:to>
    <cdr:sp macro="" textlink="">
      <cdr:nvSpPr>
        <cdr:cNvPr id="4" name="テキスト ボックス 3"/>
        <cdr:cNvSpPr txBox="1"/>
      </cdr:nvSpPr>
      <cdr:spPr>
        <a:xfrm xmlns:a="http://schemas.openxmlformats.org/drawingml/2006/main">
          <a:off x="7408088" y="504056"/>
          <a:ext cx="1390316" cy="3677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女消防团员</a:t>
          </a:r>
          <a:r>
            <a:rPr lang="zh-CN" altLang="en-US" sz="1100" dirty="0" smtClean="0">
              <a:latin typeface="SimSun" pitchFamily="2" charset="-122"/>
              <a:ea typeface="SimSun" pitchFamily="2" charset="-122"/>
            </a:rPr>
            <a:t>人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数</a:t>
          </a:r>
          <a:endParaRPr lang="en-US" altLang="ja-JP" sz="1100" dirty="0">
            <a:latin typeface="SimSun" pitchFamily="2" charset="-122"/>
            <a:ea typeface="SimSun" pitchFamily="2" charset="-122"/>
          </a:endParaRPr>
        </a:p>
      </cdr:txBody>
    </cdr:sp>
  </cdr:relSizeAnchor>
  <cdr:relSizeAnchor xmlns:cdr="http://schemas.openxmlformats.org/drawingml/2006/chartDrawing">
    <cdr:from>
      <cdr:x>0.02249</cdr:x>
      <cdr:y>0.91059</cdr:y>
    </cdr:from>
    <cdr:to>
      <cdr:x>0.96269</cdr:x>
      <cdr:y>0.9577</cdr:y>
    </cdr:to>
    <cdr:sp macro="" textlink="">
      <cdr:nvSpPr>
        <cdr:cNvPr id="9" name="テキスト ボックス 1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7008" y="3974820"/>
          <a:ext cx="9072024" cy="2056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tx1"/>
          </a:solidFill>
          <a:prstDash val="sysDot"/>
          <a:miter lim="800000"/>
          <a:headEnd/>
          <a:tailEnd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</a:extLst>
      </cdr:spPr>
      <cdr:txBody>
        <a:bodyPr xmlns:a="http://schemas.openxmlformats.org/drawingml/2006/main" wrap="square" tIns="36000" bIns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pitchFamily="50" charset="-128"/>
              <a:cs typeface="+mn-cs"/>
            </a:defRPr>
          </a:lvl9pPr>
        </a:lstStyle>
        <a:p xmlns:a="http://schemas.openxmlformats.org/drawingml/2006/main">
          <a:pPr eaLnBrk="1" hangingPunct="1"/>
          <a:r>
            <a:rPr lang="en-US" altLang="ja-JP" sz="1100" dirty="0">
              <a:latin typeface="SimSun" pitchFamily="2" charset="-122"/>
              <a:ea typeface="SimSun" pitchFamily="2" charset="-122"/>
            </a:rPr>
            <a:t>※</a:t>
          </a:r>
          <a:r>
            <a:rPr lang="ja-JP" altLang="en-US" sz="1100" dirty="0">
              <a:latin typeface="SimSun" pitchFamily="2" charset="-122"/>
              <a:ea typeface="SimSun" pitchFamily="2" charset="-122"/>
            </a:rPr>
            <a:t>　</a:t>
          </a:r>
          <a:r>
            <a:rPr lang="en-US" altLang="ja-JP" dirty="0" smtClean="0">
              <a:latin typeface="SimSun" pitchFamily="2" charset="-122"/>
              <a:ea typeface="SimSun" pitchFamily="2" charset="-122"/>
            </a:rPr>
            <a:t>2011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年</a:t>
          </a:r>
          <a:r>
            <a:rPr lang="en-US" altLang="ja-JP" sz="1100" dirty="0">
              <a:latin typeface="SimSun" pitchFamily="2" charset="-122"/>
              <a:ea typeface="SimSun" pitchFamily="2" charset="-122"/>
            </a:rPr>
            <a:t>4</a:t>
          </a:r>
          <a:r>
            <a:rPr lang="ja-JP" altLang="en-US" sz="1100" dirty="0">
              <a:latin typeface="SimSun" pitchFamily="2" charset="-122"/>
              <a:ea typeface="SimSun" pitchFamily="2" charset="-122"/>
            </a:rPr>
            <a:t>月</a:t>
          </a:r>
          <a:r>
            <a:rPr lang="en-US" altLang="ja-JP" sz="1100" dirty="0">
              <a:latin typeface="SimSun" pitchFamily="2" charset="-122"/>
              <a:ea typeface="SimSun" pitchFamily="2" charset="-122"/>
            </a:rPr>
            <a:t>1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日</a:t>
          </a:r>
          <a:r>
            <a:rPr lang="zh-CN" altLang="en-US" sz="1100" dirty="0" smtClean="0">
              <a:latin typeface="SimSun" pitchFamily="2" charset="-122"/>
              <a:ea typeface="SimSun" pitchFamily="2" charset="-122"/>
            </a:rPr>
            <a:t>时的数据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（</a:t>
          </a:r>
          <a:r>
            <a:rPr lang="zh-CN" altLang="en-US" dirty="0" smtClean="0">
              <a:latin typeface="SimSun" pitchFamily="2" charset="-122"/>
              <a:ea typeface="SimSun" pitchFamily="2" charset="-122"/>
            </a:rPr>
            <a:t>因</a:t>
          </a:r>
          <a:r>
            <a:rPr lang="zh-CN" altLang="en-US" dirty="0">
              <a:latin typeface="SimSun" pitchFamily="2" charset="-122"/>
              <a:ea typeface="SimSun" pitchFamily="2" charset="-122"/>
            </a:rPr>
            <a:t>受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东日本大地震</a:t>
          </a:r>
          <a:r>
            <a:rPr lang="zh-CN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的影响，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岩手县、</a:t>
          </a:r>
          <a:r>
            <a:rPr lang="zh-CN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宫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城县及福</a:t>
          </a:r>
          <a:r>
            <a:rPr lang="zh-CN" altLang="en-US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岛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县</a:t>
          </a:r>
          <a:r>
            <a:rPr lang="zh-CN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的数据是根据前年的数据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（</a:t>
          </a:r>
          <a:r>
            <a:rPr lang="en-US" altLang="ja-JP" dirty="0" smtClean="0">
              <a:latin typeface="SimSun" pitchFamily="2" charset="-122"/>
              <a:ea typeface="SimSun" pitchFamily="2" charset="-122"/>
              <a:cs typeface="Calibri" pitchFamily="34" charset="0"/>
            </a:rPr>
            <a:t>2010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年</a:t>
          </a:r>
          <a:r>
            <a:rPr lang="en-US" altLang="ja-JP" sz="1100" dirty="0">
              <a:latin typeface="SimSun" pitchFamily="2" charset="-122"/>
              <a:ea typeface="SimSun" pitchFamily="2" charset="-122"/>
              <a:cs typeface="Calibri" pitchFamily="34" charset="0"/>
            </a:rPr>
            <a:t>4</a:t>
          </a:r>
          <a:r>
            <a:rPr lang="ja-JP" altLang="en-US" sz="1100" dirty="0">
              <a:latin typeface="SimSun" pitchFamily="2" charset="-122"/>
              <a:ea typeface="SimSun" pitchFamily="2" charset="-122"/>
              <a:cs typeface="Calibri" pitchFamily="34" charset="0"/>
            </a:rPr>
            <a:t>月</a:t>
          </a:r>
          <a:r>
            <a:rPr lang="en-US" altLang="ja-JP" sz="1100" dirty="0">
              <a:latin typeface="SimSun" pitchFamily="2" charset="-122"/>
              <a:ea typeface="SimSun" pitchFamily="2" charset="-122"/>
              <a:cs typeface="Calibri" pitchFamily="34" charset="0"/>
            </a:rPr>
            <a:t>1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日</a:t>
          </a:r>
          <a:r>
            <a:rPr lang="zh-CN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时的数据</a:t>
          </a:r>
          <a:r>
            <a:rPr lang="ja-JP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）</a:t>
          </a:r>
          <a:r>
            <a:rPr lang="zh-CN" altLang="en-US" sz="1100" dirty="0" smtClean="0">
              <a:latin typeface="SimSun" pitchFamily="2" charset="-122"/>
              <a:ea typeface="SimSun" pitchFamily="2" charset="-122"/>
              <a:cs typeface="Calibri" pitchFamily="34" charset="0"/>
            </a:rPr>
            <a:t>统计的</a:t>
          </a:r>
          <a:r>
            <a:rPr lang="ja-JP" altLang="en-US" sz="1100" dirty="0" smtClean="0">
              <a:latin typeface="SimSun" pitchFamily="2" charset="-122"/>
              <a:ea typeface="SimSun" pitchFamily="2" charset="-122"/>
            </a:rPr>
            <a:t>）</a:t>
          </a:r>
          <a:endParaRPr lang="en-US" altLang="ja-JP" sz="1100" dirty="0">
            <a:latin typeface="SimSun" pitchFamily="2" charset="-122"/>
            <a:ea typeface="SimSun" pitchFamily="2" charset="-122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0.84966</cdr:x>
      <cdr:y>0.46134</cdr:y>
    </cdr:from>
    <cdr:to>
      <cdr:x>0.91898</cdr:x>
      <cdr:y>0.49162</cdr:y>
    </cdr:to>
    <cdr:sp macro="" textlink="">
      <cdr:nvSpPr>
        <cdr:cNvPr id="2" name="テキスト ボックス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753604" y="2664273"/>
          <a:ext cx="632582" cy="17485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67058"/>
          </a:sys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000" tIns="36000" rIns="36000" bIns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5pPr>
          <a:lvl6pPr marL="22860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6pPr>
          <a:lvl7pPr marL="27432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7pPr>
          <a:lvl8pPr marL="32004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8pPr>
          <a:lvl9pPr marL="3657600" algn="l" defTabSz="914400" rtl="0" eaLnBrk="1" latinLnBrk="0" hangingPunct="1">
            <a:defRPr kumimoji="1" kern="1200">
              <a:solidFill>
                <a:sysClr val="windowText" lastClr="000000"/>
              </a:solidFill>
              <a:latin typeface="Arial" charset="0"/>
              <a:ea typeface="ＭＳ Ｐゴシック" charset="-128"/>
            </a:defRPr>
          </a:lvl9pPr>
        </a:lstStyle>
        <a:p xmlns:a="http://schemas.openxmlformats.org/drawingml/2006/main">
          <a:pPr eaLnBrk="1" hangingPunct="1"/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(</a:t>
          </a:r>
          <a:r>
            <a:rPr lang="ja-JP" altLang="en-US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死</a:t>
          </a:r>
          <a:r>
            <a:rPr lang="zh-CN" altLang="en-US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亡</a:t>
          </a:r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)</a:t>
          </a:r>
          <a:endParaRPr lang="ja-JP" altLang="en-US" sz="900" dirty="0">
            <a:solidFill>
              <a:sysClr val="windowText" lastClr="000000"/>
            </a:solidFill>
            <a:latin typeface="ＭＳ 明朝" pitchFamily="17" charset="-128"/>
            <a:ea typeface="ＭＳ 明朝" pitchFamily="17" charset="-128"/>
          </a:endParaRPr>
        </a:p>
      </cdr:txBody>
    </cdr:sp>
  </cdr:relSizeAnchor>
  <cdr:relSizeAnchor xmlns:cdr="http://schemas.openxmlformats.org/drawingml/2006/chartDrawing">
    <cdr:from>
      <cdr:x>0.85105</cdr:x>
      <cdr:y>0.49215</cdr:y>
    </cdr:from>
    <cdr:to>
      <cdr:x>0.94574</cdr:x>
      <cdr:y>0.52243</cdr:y>
    </cdr:to>
    <cdr:sp macro="" textlink="">
      <cdr:nvSpPr>
        <cdr:cNvPr id="3" name="テキスト ボックス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766288" y="2842203"/>
          <a:ext cx="864097" cy="17485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alpha val="67058"/>
          </a:sys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000" tIns="36000" rIns="36000" bIns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eaLnBrk="1" hangingPunct="1"/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(</a:t>
          </a:r>
          <a:r>
            <a:rPr lang="zh-CN" altLang="en-US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失踪</a:t>
          </a:r>
          <a:r>
            <a:rPr lang="en-US" altLang="ja-JP" sz="900" dirty="0" smtClean="0">
              <a:solidFill>
                <a:sysClr val="windowText" lastClr="000000"/>
              </a:solidFill>
              <a:latin typeface="ＭＳ 明朝" pitchFamily="17" charset="-128"/>
              <a:ea typeface="ＭＳ 明朝" pitchFamily="17" charset="-128"/>
            </a:rPr>
            <a:t>)</a:t>
          </a:r>
          <a:endParaRPr lang="ja-JP" altLang="en-US" sz="900" dirty="0">
            <a:solidFill>
              <a:sysClr val="windowText" lastClr="000000"/>
            </a:solidFill>
            <a:latin typeface="ＭＳ 明朝" pitchFamily="17" charset="-128"/>
            <a:ea typeface="ＭＳ 明朝" pitchFamily="17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100F-7522-4930-95DF-6ACCBF8F974F}" type="datetimeFigureOut">
              <a:rPr kumimoji="1" lang="ja-JP" altLang="en-US" smtClean="0"/>
              <a:pPr/>
              <a:t>2012/3/16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6CAA3-A19E-49A0-B535-9D9A721F5F9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1201083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302" cy="493237"/>
          </a:xfrm>
          <a:prstGeom prst="rect">
            <a:avLst/>
          </a:prstGeom>
        </p:spPr>
        <p:txBody>
          <a:bodyPr vert="horz" lIns="90634" tIns="45316" rIns="90634" bIns="453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891" y="1"/>
            <a:ext cx="2919302" cy="493237"/>
          </a:xfrm>
          <a:prstGeom prst="rect">
            <a:avLst/>
          </a:prstGeom>
        </p:spPr>
        <p:txBody>
          <a:bodyPr vert="horz" lIns="90634" tIns="45316" rIns="90634" bIns="453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904D506-3B52-4894-8ADB-B74718250B80}" type="datetimeFigureOut">
              <a:rPr lang="ja-JP" altLang="en-US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698500" y="741363"/>
            <a:ext cx="5340350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4" tIns="45316" rIns="90634" bIns="4531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4050" y="4686539"/>
            <a:ext cx="5387667" cy="4439132"/>
          </a:xfrm>
          <a:prstGeom prst="rect">
            <a:avLst/>
          </a:prstGeom>
        </p:spPr>
        <p:txBody>
          <a:bodyPr vert="horz" lIns="90634" tIns="45316" rIns="90634" bIns="45316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502"/>
            <a:ext cx="2919302" cy="493236"/>
          </a:xfrm>
          <a:prstGeom prst="rect">
            <a:avLst/>
          </a:prstGeom>
        </p:spPr>
        <p:txBody>
          <a:bodyPr vert="horz" lIns="90634" tIns="45316" rIns="90634" bIns="453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891" y="9371502"/>
            <a:ext cx="2919302" cy="493236"/>
          </a:xfrm>
          <a:prstGeom prst="rect">
            <a:avLst/>
          </a:prstGeom>
        </p:spPr>
        <p:txBody>
          <a:bodyPr vert="horz" lIns="90634" tIns="45316" rIns="90634" bIns="453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149147B-C8E5-4188-88A1-3B4A6517A3C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9299618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361096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>
                <a:ea typeface="ＭＳ Ｐ明朝" charset="-128"/>
              </a:rPr>
              <a:t>●非常に伸びてきており心強いところ。</a:t>
            </a:r>
          </a:p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942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C2D38106-9391-407A-ABFC-54EFA888AF35}" type="slidenum">
              <a:rPr lang="en-US" altLang="ja-JP" sz="120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US" altLang="ja-JP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fld id="{10209FD9-FA93-4F7E-85A4-008DFCA6C7AB}" type="slidenum">
              <a:rPr lang="en-US" altLang="ja-JP" sz="120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altLang="ja-JP" sz="1200" smtClean="0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0" y="741363"/>
            <a:ext cx="5343525" cy="370046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7888"/>
            <a:ext cx="4941887" cy="4437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932629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6913" y="739775"/>
            <a:ext cx="5343525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375" tIns="45688" rIns="91375" bIns="4568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1747" name="スライド番号プレースホルダー 3"/>
          <p:cNvSpPr txBox="1">
            <a:spLocks noGrp="1"/>
          </p:cNvSpPr>
          <p:nvPr/>
        </p:nvSpPr>
        <p:spPr bwMode="auto">
          <a:xfrm>
            <a:off x="3814626" y="9370868"/>
            <a:ext cx="2919565" cy="4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5" tIns="45688" rIns="91375" bIns="45688" anchor="b"/>
          <a:lstStyle/>
          <a:p>
            <a:pPr algn="r" defTabSz="913936"/>
            <a:fld id="{BC7CC257-305D-46CC-8B63-67FB5D20B5FA}" type="slidenum">
              <a:rPr lang="ja-JP" altLang="en-US" sz="1200">
                <a:latin typeface="Calibri" pitchFamily="34" charset="0"/>
              </a:rPr>
              <a:pPr algn="r" defTabSz="913936"/>
              <a:t>19</a:t>
            </a:fld>
            <a:endParaRPr lang="en-US" altLang="ja-JP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mtClean="0"/>
              <a:t>三陸の入り組んだ海岸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 smtClean="0"/>
              <a:t>宮城、福島のなだらかな海岸線</a:t>
            </a:r>
          </a:p>
          <a:p>
            <a:r>
              <a:rPr lang="ja-JP" altLang="en-US" dirty="0" smtClean="0"/>
              <a:t>ここでの津波被害が特徴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ea typeface="ＭＳ Ｐ明朝" charset="-128"/>
              </a:rPr>
              <a:t>●消防团は、減少傾向にあり、確保に力を入れているところ。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 smtClean="0">
              <a:ea typeface="ＭＳ Ｐ明朝" charset="-128"/>
            </a:endParaRPr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BA74D10-5DDC-4216-9EBE-D8D5CE1B7CBF}" type="slidenum">
              <a:rPr lang="ja-JP" altLang="en-US" smtClean="0">
                <a:solidFill>
                  <a:srgbClr val="EEECE1"/>
                </a:solidFill>
              </a:rPr>
              <a:pPr eaLnBrk="1" hangingPunct="1"/>
              <a:t>8</a:t>
            </a:fld>
            <a:endParaRPr lang="ja-JP" altLang="en-US" smtClean="0">
              <a:solidFill>
                <a:srgbClr val="EEECE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D3F92D-8BE0-4CB7-9575-EB6D32DB0906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A9720-8990-4CF5-9891-5476360C3706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803C31-B507-4F90-8C85-74461480CD92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EDB43-426B-4DA3-ABD7-D99795DE6EDF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74E70B-84E0-4EA6-A3B7-220D30EF2903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95C13-FC6A-41FF-A6CB-139FF3B2D54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95388" y="274639"/>
            <a:ext cx="891524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C8A7-3994-48DA-862D-3E1202A39BC7}" type="datetime1">
              <a:rPr lang="ja-JP" altLang="en-US" smtClean="0"/>
              <a:pPr>
                <a:defRPr/>
              </a:pPr>
              <a:t>2012/3/16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5C668-DA2B-458E-9994-DABA1D0F1580}" type="slidenum">
              <a:rPr lang="en-US" altLang="ja-JP"/>
              <a:pPr>
                <a:defRPr/>
              </a:pPr>
              <a:t>&lt;#&gt;</a:t>
            </a:fld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val="96263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955A3-C069-4F32-8219-2C13647F2CCF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DFB75-B6C0-45A3-9A74-B73D570B0050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3EE25A-63CC-49FC-9E3E-76255F5FEA60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404AB-BF94-46AF-B0AA-49F5AADD944B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9164E-7217-4660-AA7C-69BB5D0263F7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F6E0-CE83-402A-A634-E96DF22BCCBD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2C7EC8-45B7-4FCC-9A35-546569A4219E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631C1-CB43-44A0-A4DC-66929AD0A53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08C96-C5FC-4C14-BA14-F293A6680AFA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776A82-B52F-47EE-B19E-511DBD433E48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14698-3555-475D-989B-6C301464F85E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A5FA4-CAF4-4392-873F-E83888EDBE0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7DD2F4-92AF-4BA7-9F7B-84799485F700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AFA9B-AD42-4452-87A9-293ED56FB549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35619F-8414-414C-927A-3F16A4EA0C2B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C6A97-9AB9-4D46-A227-5A1F6AA6F7A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F1A1FC-BCDB-4189-9D1C-2A7A97DBDD41}" type="datetime1">
              <a:rPr lang="ja-JP" altLang="en-US" smtClean="0"/>
              <a:pPr>
                <a:defRPr/>
              </a:pPr>
              <a:t>2012/3/16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ED7C0C-1220-41CF-BB3F-3B08AF33C0D4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2.xml"/><Relationship Id="rId7" Type="http://schemas.openxmlformats.org/officeDocument/2006/relationships/hyperlink" Target="http://freesozais.com/free/i_machine/machine_019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hyperlink" Target="http://freesozais.com/free/i_machine/machine_017.jpg" TargetMode="External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hyperlink" Target="http://freesozais.com/free/i_machine/machine_020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0532" y="1958975"/>
            <a:ext cx="8420100" cy="1470025"/>
          </a:xfrm>
        </p:spPr>
        <p:txBody>
          <a:bodyPr>
            <a:noAutofit/>
          </a:bodyPr>
          <a:lstStyle/>
          <a:p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防　灾　体　制　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136576" y="3501008"/>
            <a:ext cx="8136904" cy="1728192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～市町村</a:t>
            </a:r>
            <a:r>
              <a:rPr lang="zh-CN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防灾体制</a:t>
            </a:r>
            <a:r>
              <a:rPr lang="zh-CN" altLang="en-US" sz="28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和</a:t>
            </a:r>
            <a:r>
              <a:rPr lang="ja-JP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东日本大</a:t>
            </a:r>
            <a:r>
              <a:rPr lang="zh-CN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地震</a:t>
            </a:r>
            <a:r>
              <a:rPr lang="ja-JP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lang="zh-CN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活动～</a:t>
            </a:r>
            <a:endParaRPr kumimoji="1" lang="ja-JP" altLang="en-US" sz="28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5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>
                <a:latin typeface="SimSun" pitchFamily="2" charset="-122"/>
                <a:ea typeface="SimSun" pitchFamily="2" charset="-122"/>
              </a:rPr>
              <a:t>自主防灾组织</a:t>
            </a:r>
            <a:r>
              <a:rPr lang="zh-CN" altLang="en-US" sz="3600" dirty="0" smtClean="0">
                <a:latin typeface="SimSun" pitchFamily="2" charset="-122"/>
                <a:ea typeface="SimSun" pitchFamily="2" charset="-122"/>
              </a:rPr>
              <a:t>的变化</a:t>
            </a:r>
            <a:endParaRPr lang="ja-JP" altLang="en-US" sz="3600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9395" name="スライド番号プレースホルダ 7"/>
          <p:cNvSpPr>
            <a:spLocks noGrp="1"/>
          </p:cNvSpPr>
          <p:nvPr>
            <p:ph type="sldNum" sz="quarter" idx="12"/>
          </p:nvPr>
        </p:nvSpPr>
        <p:spPr>
          <a:xfrm>
            <a:off x="7401272" y="6381750"/>
            <a:ext cx="2311770" cy="476250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8</a:t>
            </a:r>
          </a:p>
        </p:txBody>
      </p:sp>
      <p:sp>
        <p:nvSpPr>
          <p:cNvPr id="68612" name="テキスト ボックス 17"/>
          <p:cNvSpPr txBox="1">
            <a:spLocks noChangeArrowheads="1"/>
          </p:cNvSpPr>
          <p:nvPr/>
        </p:nvSpPr>
        <p:spPr bwMode="auto">
          <a:xfrm>
            <a:off x="200472" y="6237312"/>
            <a:ext cx="8775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※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防灾组织活动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覆盖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率・・・自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主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防灾组织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活动范围的家庭数目在所有家庭中所占的比例</a:t>
            </a:r>
            <a:endParaRPr lang="en-US" altLang="ja-JP" sz="12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eaLnBrk="1" hangingPunct="1"/>
            <a:r>
              <a:rPr lang="en-US" altLang="ja-JP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※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因受东日本大地震的影响，岩手县、宫城县及福岛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县的数据是根据前年的数据（</a:t>
            </a:r>
            <a:r>
              <a:rPr lang="en-US" altLang="ja-JP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2010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年</a:t>
            </a:r>
            <a:r>
              <a:rPr lang="en-US" altLang="ja-JP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4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月</a:t>
            </a:r>
            <a:r>
              <a:rPr lang="en-US" altLang="ja-JP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1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日时的数据）统计的</a:t>
            </a:r>
            <a:endParaRPr lang="ja-JP" altLang="en-US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7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－５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="" xmlns:p14="http://schemas.microsoft.com/office/powerpoint/2010/main" val="1730806500"/>
              </p:ext>
            </p:extLst>
          </p:nvPr>
        </p:nvGraphicFramePr>
        <p:xfrm>
          <a:off x="344488" y="764704"/>
          <a:ext cx="878497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200472" y="764704"/>
            <a:ext cx="1152128" cy="197934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自主防灾组织数</a:t>
            </a:r>
            <a:endParaRPr lang="ja-JP" altLang="en-US" sz="105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" name="テキスト ボックス 6"/>
          <p:cNvSpPr txBox="1">
            <a:spLocks noChangeArrowheads="1"/>
          </p:cNvSpPr>
          <p:nvPr/>
        </p:nvSpPr>
        <p:spPr bwMode="auto">
          <a:xfrm>
            <a:off x="8409384" y="620688"/>
            <a:ext cx="1152128" cy="359517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自主防灾组织</a:t>
            </a:r>
            <a:endParaRPr lang="en-US" altLang="ja-JP" sz="1050" b="1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eaLnBrk="1" hangingPunct="1"/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活动</a:t>
            </a:r>
            <a:r>
              <a:rPr lang="zh-CN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覆盖</a:t>
            </a:r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率</a:t>
            </a:r>
            <a:endParaRPr lang="ja-JP" altLang="en-US" sz="105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1" name="テキスト ボックス 6"/>
          <p:cNvSpPr txBox="1">
            <a:spLocks noChangeArrowheads="1"/>
          </p:cNvSpPr>
          <p:nvPr/>
        </p:nvSpPr>
        <p:spPr bwMode="auto">
          <a:xfrm>
            <a:off x="8049344" y="6021288"/>
            <a:ext cx="1512168" cy="159462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（各年４月１日</a:t>
            </a:r>
            <a:r>
              <a:rPr lang="zh-CN" altLang="en-US" sz="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8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8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2" name="テキスト ボックス 6"/>
          <p:cNvSpPr txBox="1">
            <a:spLocks noChangeArrowheads="1"/>
          </p:cNvSpPr>
          <p:nvPr/>
        </p:nvSpPr>
        <p:spPr bwMode="auto">
          <a:xfrm>
            <a:off x="4823073" y="836712"/>
            <a:ext cx="1800200" cy="19793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自主防灾组织活动</a:t>
            </a:r>
            <a:r>
              <a:rPr lang="zh-CN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覆盖</a:t>
            </a:r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率</a:t>
            </a:r>
            <a:endParaRPr lang="ja-JP" altLang="en-US" sz="105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テキスト ボックス 6"/>
          <p:cNvSpPr txBox="1">
            <a:spLocks noChangeArrowheads="1"/>
          </p:cNvSpPr>
          <p:nvPr/>
        </p:nvSpPr>
        <p:spPr bwMode="auto">
          <a:xfrm>
            <a:off x="3319289" y="854802"/>
            <a:ext cx="1129655" cy="19793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050" b="1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自主防灾组织</a:t>
            </a:r>
            <a:r>
              <a:rPr lang="ja-JP" altLang="en-US" sz="105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数</a:t>
            </a:r>
            <a:endParaRPr lang="ja-JP" altLang="en-US" sz="105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04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广域消防</a:t>
            </a:r>
            <a:r>
              <a:rPr kumimoji="1" lang="zh-CN" altLang="en-US" dirty="0" smtClean="0">
                <a:latin typeface="SimSun" pitchFamily="2" charset="-122"/>
                <a:ea typeface="SimSun" pitchFamily="2" charset="-122"/>
              </a:rPr>
              <a:t>支援和紧急</a:t>
            </a:r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消防援助队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/>
          <a:lstStyle/>
          <a:p>
            <a:r>
              <a:rPr lang="en-US" altLang="ja-JP" sz="2000" b="1" dirty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相互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支援协定</a:t>
            </a:r>
            <a:r>
              <a:rPr lang="en-US" altLang="ja-JP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】</a:t>
            </a: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有义务根据需要对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工作努力进行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相互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支援，并就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工作的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相互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支援签订协定，以期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跨市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町村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或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都</a:t>
            </a:r>
            <a:r>
              <a:rPr lang="ja-JP" altLang="en-US" sz="2000" u="sng" dirty="0">
                <a:latin typeface="SimSun" pitchFamily="2" charset="-122"/>
                <a:ea typeface="SimSun" pitchFamily="2" charset="-122"/>
              </a:rPr>
              <a:t>道府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县区域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地广域运用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消防力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量妥善应对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规模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灾害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或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特殊灾害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等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紧急消防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援助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队</a:t>
            </a:r>
            <a:r>
              <a:rPr lang="en-US" altLang="ja-JP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】</a:t>
            </a: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紧急消防援助队</a:t>
            </a:r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是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吸取</a:t>
            </a:r>
            <a:r>
              <a:rPr lang="en-US" altLang="ja-JP" sz="2000" dirty="0" smtClean="0">
                <a:latin typeface="SimSun" pitchFamily="2" charset="-122"/>
                <a:ea typeface="SimSun" pitchFamily="2" charset="-122"/>
              </a:rPr>
              <a:t>1995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年阪神淡路大地震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的教训而创设的日本全国消防机构相互援助体制，以期在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国内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发生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地震等大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规模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灾害时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能更有效且迅速地抢救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人命等。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这是当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我国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某地发生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规模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灾害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时，根据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消防厅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厅长的要求，从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全国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调集消防部队进入该受灾地进行救灾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救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人等消防活动</a:t>
            </a:r>
            <a:r>
              <a:rPr lang="zh-CN" altLang="en-US" sz="2000" u="sng" dirty="0" smtClean="0">
                <a:latin typeface="SimSun" pitchFamily="2" charset="-122"/>
                <a:ea typeface="SimSun" pitchFamily="2" charset="-122"/>
              </a:rPr>
              <a:t>的体系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9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－６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82"/>
          <p:cNvSpPr>
            <a:spLocks noChangeArrowheads="1"/>
          </p:cNvSpPr>
          <p:nvPr/>
        </p:nvSpPr>
        <p:spPr bwMode="auto">
          <a:xfrm>
            <a:off x="6191250" y="4071938"/>
            <a:ext cx="510779" cy="214312"/>
          </a:xfrm>
          <a:prstGeom prst="downArrow">
            <a:avLst>
              <a:gd name="adj1" fmla="val 50000"/>
              <a:gd name="adj2" fmla="val 5009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28" name="AutoShape 82"/>
          <p:cNvSpPr>
            <a:spLocks noChangeArrowheads="1"/>
          </p:cNvSpPr>
          <p:nvPr/>
        </p:nvSpPr>
        <p:spPr bwMode="auto">
          <a:xfrm>
            <a:off x="6191250" y="3562351"/>
            <a:ext cx="510779" cy="214313"/>
          </a:xfrm>
          <a:prstGeom prst="downArrow">
            <a:avLst>
              <a:gd name="adj1" fmla="val 50000"/>
              <a:gd name="adj2" fmla="val 5009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6" name="横巻き 135"/>
          <p:cNvSpPr/>
          <p:nvPr/>
        </p:nvSpPr>
        <p:spPr>
          <a:xfrm>
            <a:off x="5572125" y="1928814"/>
            <a:ext cx="4179094" cy="128587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accent1">
                  <a:lumMod val="40000"/>
                  <a:lumOff val="60000"/>
                </a:schemeClr>
              </a:solidFill>
              <a:latin typeface="SimSun" pitchFamily="2" charset="-122"/>
              <a:ea typeface="SimSun" pitchFamily="2" charset="-122"/>
            </a:endParaRPr>
          </a:p>
        </p:txBody>
      </p:sp>
      <p:grpSp>
        <p:nvGrpSpPr>
          <p:cNvPr id="2" name="グループ化 537"/>
          <p:cNvGrpSpPr>
            <a:grpSpLocks noChangeAspect="1"/>
          </p:cNvGrpSpPr>
          <p:nvPr/>
        </p:nvGrpSpPr>
        <p:grpSpPr>
          <a:xfrm>
            <a:off x="5804303" y="3500439"/>
            <a:ext cx="3666066" cy="3071834"/>
            <a:chOff x="1971675" y="657225"/>
            <a:chExt cx="5202429" cy="5568745"/>
          </a:xfrm>
          <a:solidFill>
            <a:srgbClr val="92D050"/>
          </a:solidFill>
        </p:grpSpPr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5173853" y="657225"/>
              <a:ext cx="2000251" cy="1266825"/>
              <a:chOff x="3200400" y="0"/>
              <a:chExt cx="1801" cy="1141"/>
            </a:xfrm>
            <a:grpFill/>
          </p:grpSpPr>
          <p:sp>
            <p:nvSpPr>
              <p:cNvPr id="530" name="Freeform 2"/>
              <p:cNvSpPr>
                <a:spLocks/>
              </p:cNvSpPr>
              <p:nvPr/>
            </p:nvSpPr>
            <p:spPr bwMode="auto">
              <a:xfrm>
                <a:off x="3200476" y="50"/>
                <a:ext cx="1192" cy="1091"/>
              </a:xfrm>
              <a:custGeom>
                <a:avLst/>
                <a:gdLst>
                  <a:gd name="T0" fmla="*/ 114 w 1192"/>
                  <a:gd name="T1" fmla="*/ 1066 h 1091"/>
                  <a:gd name="T2" fmla="*/ 127 w 1192"/>
                  <a:gd name="T3" fmla="*/ 1028 h 1091"/>
                  <a:gd name="T4" fmla="*/ 165 w 1192"/>
                  <a:gd name="T5" fmla="*/ 977 h 1091"/>
                  <a:gd name="T6" fmla="*/ 178 w 1192"/>
                  <a:gd name="T7" fmla="*/ 990 h 1091"/>
                  <a:gd name="T8" fmla="*/ 216 w 1192"/>
                  <a:gd name="T9" fmla="*/ 990 h 1091"/>
                  <a:gd name="T10" fmla="*/ 279 w 1192"/>
                  <a:gd name="T11" fmla="*/ 977 h 1091"/>
                  <a:gd name="T12" fmla="*/ 228 w 1192"/>
                  <a:gd name="T13" fmla="*/ 939 h 1091"/>
                  <a:gd name="T14" fmla="*/ 140 w 1192"/>
                  <a:gd name="T15" fmla="*/ 888 h 1091"/>
                  <a:gd name="T16" fmla="*/ 114 w 1192"/>
                  <a:gd name="T17" fmla="*/ 812 h 1091"/>
                  <a:gd name="T18" fmla="*/ 165 w 1192"/>
                  <a:gd name="T19" fmla="*/ 787 h 1091"/>
                  <a:gd name="T20" fmla="*/ 216 w 1192"/>
                  <a:gd name="T21" fmla="*/ 838 h 1091"/>
                  <a:gd name="T22" fmla="*/ 228 w 1192"/>
                  <a:gd name="T23" fmla="*/ 863 h 1091"/>
                  <a:gd name="T24" fmla="*/ 368 w 1192"/>
                  <a:gd name="T25" fmla="*/ 774 h 1091"/>
                  <a:gd name="T26" fmla="*/ 444 w 1192"/>
                  <a:gd name="T27" fmla="*/ 812 h 1091"/>
                  <a:gd name="T28" fmla="*/ 507 w 1192"/>
                  <a:gd name="T29" fmla="*/ 850 h 1091"/>
                  <a:gd name="T30" fmla="*/ 647 w 1192"/>
                  <a:gd name="T31" fmla="*/ 914 h 1091"/>
                  <a:gd name="T32" fmla="*/ 698 w 1192"/>
                  <a:gd name="T33" fmla="*/ 888 h 1091"/>
                  <a:gd name="T34" fmla="*/ 774 w 1192"/>
                  <a:gd name="T35" fmla="*/ 749 h 1091"/>
                  <a:gd name="T36" fmla="*/ 888 w 1192"/>
                  <a:gd name="T37" fmla="*/ 673 h 1091"/>
                  <a:gd name="T38" fmla="*/ 977 w 1192"/>
                  <a:gd name="T39" fmla="*/ 660 h 1091"/>
                  <a:gd name="T40" fmla="*/ 1027 w 1192"/>
                  <a:gd name="T41" fmla="*/ 647 h 1091"/>
                  <a:gd name="T42" fmla="*/ 1053 w 1192"/>
                  <a:gd name="T43" fmla="*/ 609 h 1091"/>
                  <a:gd name="T44" fmla="*/ 1129 w 1192"/>
                  <a:gd name="T45" fmla="*/ 597 h 1091"/>
                  <a:gd name="T46" fmla="*/ 1192 w 1192"/>
                  <a:gd name="T47" fmla="*/ 533 h 1091"/>
                  <a:gd name="T48" fmla="*/ 1129 w 1192"/>
                  <a:gd name="T49" fmla="*/ 559 h 1091"/>
                  <a:gd name="T50" fmla="*/ 1040 w 1192"/>
                  <a:gd name="T51" fmla="*/ 444 h 1091"/>
                  <a:gd name="T52" fmla="*/ 1078 w 1192"/>
                  <a:gd name="T53" fmla="*/ 368 h 1091"/>
                  <a:gd name="T54" fmla="*/ 1065 w 1192"/>
                  <a:gd name="T55" fmla="*/ 330 h 1091"/>
                  <a:gd name="T56" fmla="*/ 1040 w 1192"/>
                  <a:gd name="T57" fmla="*/ 356 h 1091"/>
                  <a:gd name="T58" fmla="*/ 951 w 1192"/>
                  <a:gd name="T59" fmla="*/ 406 h 1091"/>
                  <a:gd name="T60" fmla="*/ 812 w 1192"/>
                  <a:gd name="T61" fmla="*/ 356 h 1091"/>
                  <a:gd name="T62" fmla="*/ 685 w 1192"/>
                  <a:gd name="T63" fmla="*/ 292 h 1091"/>
                  <a:gd name="T64" fmla="*/ 558 w 1192"/>
                  <a:gd name="T65" fmla="*/ 165 h 1091"/>
                  <a:gd name="T66" fmla="*/ 482 w 1192"/>
                  <a:gd name="T67" fmla="*/ 76 h 1091"/>
                  <a:gd name="T68" fmla="*/ 431 w 1192"/>
                  <a:gd name="T69" fmla="*/ 13 h 1091"/>
                  <a:gd name="T70" fmla="*/ 393 w 1192"/>
                  <a:gd name="T71" fmla="*/ 26 h 1091"/>
                  <a:gd name="T72" fmla="*/ 355 w 1192"/>
                  <a:gd name="T73" fmla="*/ 26 h 1091"/>
                  <a:gd name="T74" fmla="*/ 342 w 1192"/>
                  <a:gd name="T75" fmla="*/ 89 h 1091"/>
                  <a:gd name="T76" fmla="*/ 380 w 1192"/>
                  <a:gd name="T77" fmla="*/ 178 h 1091"/>
                  <a:gd name="T78" fmla="*/ 368 w 1192"/>
                  <a:gd name="T79" fmla="*/ 305 h 1091"/>
                  <a:gd name="T80" fmla="*/ 355 w 1192"/>
                  <a:gd name="T81" fmla="*/ 419 h 1091"/>
                  <a:gd name="T82" fmla="*/ 304 w 1192"/>
                  <a:gd name="T83" fmla="*/ 457 h 1091"/>
                  <a:gd name="T84" fmla="*/ 304 w 1192"/>
                  <a:gd name="T85" fmla="*/ 508 h 1091"/>
                  <a:gd name="T86" fmla="*/ 304 w 1192"/>
                  <a:gd name="T87" fmla="*/ 584 h 1091"/>
                  <a:gd name="T88" fmla="*/ 241 w 1192"/>
                  <a:gd name="T89" fmla="*/ 609 h 1091"/>
                  <a:gd name="T90" fmla="*/ 203 w 1192"/>
                  <a:gd name="T91" fmla="*/ 609 h 1091"/>
                  <a:gd name="T92" fmla="*/ 152 w 1192"/>
                  <a:gd name="T93" fmla="*/ 584 h 1091"/>
                  <a:gd name="T94" fmla="*/ 127 w 1192"/>
                  <a:gd name="T95" fmla="*/ 584 h 1091"/>
                  <a:gd name="T96" fmla="*/ 140 w 1192"/>
                  <a:gd name="T97" fmla="*/ 673 h 1091"/>
                  <a:gd name="T98" fmla="*/ 101 w 1192"/>
                  <a:gd name="T99" fmla="*/ 723 h 1091"/>
                  <a:gd name="T100" fmla="*/ 89 w 1192"/>
                  <a:gd name="T101" fmla="*/ 723 h 1091"/>
                  <a:gd name="T102" fmla="*/ 38 w 1192"/>
                  <a:gd name="T103" fmla="*/ 749 h 1091"/>
                  <a:gd name="T104" fmla="*/ 0 w 1192"/>
                  <a:gd name="T105" fmla="*/ 825 h 1091"/>
                  <a:gd name="T106" fmla="*/ 0 w 1192"/>
                  <a:gd name="T107" fmla="*/ 876 h 1091"/>
                  <a:gd name="T108" fmla="*/ 38 w 1192"/>
                  <a:gd name="T109" fmla="*/ 914 h 1091"/>
                  <a:gd name="T110" fmla="*/ 63 w 1192"/>
                  <a:gd name="T111" fmla="*/ 977 h 1091"/>
                  <a:gd name="T112" fmla="*/ 51 w 1192"/>
                  <a:gd name="T113" fmla="*/ 1091 h 109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92"/>
                  <a:gd name="T172" fmla="*/ 0 h 1091"/>
                  <a:gd name="T173" fmla="*/ 1192 w 1192"/>
                  <a:gd name="T174" fmla="*/ 1091 h 109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92" h="1091">
                    <a:moveTo>
                      <a:pt x="76" y="1091"/>
                    </a:moveTo>
                    <a:lnTo>
                      <a:pt x="76" y="1091"/>
                    </a:lnTo>
                    <a:lnTo>
                      <a:pt x="89" y="1079"/>
                    </a:lnTo>
                    <a:lnTo>
                      <a:pt x="101" y="1079"/>
                    </a:lnTo>
                    <a:lnTo>
                      <a:pt x="114" y="1066"/>
                    </a:lnTo>
                    <a:lnTo>
                      <a:pt x="127" y="1053"/>
                    </a:lnTo>
                    <a:lnTo>
                      <a:pt x="127" y="1028"/>
                    </a:lnTo>
                    <a:lnTo>
                      <a:pt x="140" y="1015"/>
                    </a:lnTo>
                    <a:lnTo>
                      <a:pt x="152" y="1003"/>
                    </a:lnTo>
                    <a:lnTo>
                      <a:pt x="165" y="1003"/>
                    </a:lnTo>
                    <a:lnTo>
                      <a:pt x="165" y="990"/>
                    </a:lnTo>
                    <a:lnTo>
                      <a:pt x="165" y="977"/>
                    </a:lnTo>
                    <a:lnTo>
                      <a:pt x="178" y="977"/>
                    </a:lnTo>
                    <a:lnTo>
                      <a:pt x="178" y="990"/>
                    </a:lnTo>
                    <a:lnTo>
                      <a:pt x="178" y="1003"/>
                    </a:lnTo>
                    <a:lnTo>
                      <a:pt x="190" y="990"/>
                    </a:lnTo>
                    <a:lnTo>
                      <a:pt x="216" y="990"/>
                    </a:lnTo>
                    <a:lnTo>
                      <a:pt x="228" y="1003"/>
                    </a:lnTo>
                    <a:lnTo>
                      <a:pt x="228" y="1015"/>
                    </a:lnTo>
                    <a:lnTo>
                      <a:pt x="241" y="1015"/>
                    </a:lnTo>
                    <a:lnTo>
                      <a:pt x="254" y="1003"/>
                    </a:lnTo>
                    <a:lnTo>
                      <a:pt x="279" y="977"/>
                    </a:lnTo>
                    <a:lnTo>
                      <a:pt x="254" y="952"/>
                    </a:lnTo>
                    <a:lnTo>
                      <a:pt x="241" y="952"/>
                    </a:lnTo>
                    <a:lnTo>
                      <a:pt x="228" y="939"/>
                    </a:lnTo>
                    <a:lnTo>
                      <a:pt x="203" y="914"/>
                    </a:lnTo>
                    <a:lnTo>
                      <a:pt x="190" y="901"/>
                    </a:lnTo>
                    <a:lnTo>
                      <a:pt x="190" y="888"/>
                    </a:lnTo>
                    <a:lnTo>
                      <a:pt x="152" y="901"/>
                    </a:lnTo>
                    <a:lnTo>
                      <a:pt x="140" y="888"/>
                    </a:lnTo>
                    <a:lnTo>
                      <a:pt x="114" y="876"/>
                    </a:lnTo>
                    <a:lnTo>
                      <a:pt x="101" y="863"/>
                    </a:lnTo>
                    <a:lnTo>
                      <a:pt x="101" y="850"/>
                    </a:lnTo>
                    <a:lnTo>
                      <a:pt x="114" y="812"/>
                    </a:lnTo>
                    <a:lnTo>
                      <a:pt x="127" y="787"/>
                    </a:lnTo>
                    <a:lnTo>
                      <a:pt x="140" y="787"/>
                    </a:lnTo>
                    <a:lnTo>
                      <a:pt x="152" y="787"/>
                    </a:lnTo>
                    <a:lnTo>
                      <a:pt x="165" y="787"/>
                    </a:lnTo>
                    <a:lnTo>
                      <a:pt x="190" y="800"/>
                    </a:lnTo>
                    <a:lnTo>
                      <a:pt x="203" y="812"/>
                    </a:lnTo>
                    <a:lnTo>
                      <a:pt x="203" y="825"/>
                    </a:lnTo>
                    <a:lnTo>
                      <a:pt x="216" y="838"/>
                    </a:lnTo>
                    <a:lnTo>
                      <a:pt x="216" y="850"/>
                    </a:lnTo>
                    <a:lnTo>
                      <a:pt x="216" y="863"/>
                    </a:lnTo>
                    <a:lnTo>
                      <a:pt x="228" y="863"/>
                    </a:lnTo>
                    <a:lnTo>
                      <a:pt x="266" y="825"/>
                    </a:lnTo>
                    <a:lnTo>
                      <a:pt x="304" y="800"/>
                    </a:lnTo>
                    <a:lnTo>
                      <a:pt x="317" y="787"/>
                    </a:lnTo>
                    <a:lnTo>
                      <a:pt x="342" y="774"/>
                    </a:lnTo>
                    <a:lnTo>
                      <a:pt x="368" y="774"/>
                    </a:lnTo>
                    <a:lnTo>
                      <a:pt x="393" y="787"/>
                    </a:lnTo>
                    <a:lnTo>
                      <a:pt x="406" y="787"/>
                    </a:lnTo>
                    <a:lnTo>
                      <a:pt x="419" y="800"/>
                    </a:lnTo>
                    <a:lnTo>
                      <a:pt x="444" y="812"/>
                    </a:lnTo>
                    <a:lnTo>
                      <a:pt x="469" y="825"/>
                    </a:lnTo>
                    <a:lnTo>
                      <a:pt x="482" y="838"/>
                    </a:lnTo>
                    <a:lnTo>
                      <a:pt x="495" y="838"/>
                    </a:lnTo>
                    <a:lnTo>
                      <a:pt x="507" y="850"/>
                    </a:lnTo>
                    <a:lnTo>
                      <a:pt x="533" y="876"/>
                    </a:lnTo>
                    <a:lnTo>
                      <a:pt x="558" y="888"/>
                    </a:lnTo>
                    <a:lnTo>
                      <a:pt x="583" y="888"/>
                    </a:lnTo>
                    <a:lnTo>
                      <a:pt x="647" y="914"/>
                    </a:lnTo>
                    <a:lnTo>
                      <a:pt x="685" y="952"/>
                    </a:lnTo>
                    <a:lnTo>
                      <a:pt x="685" y="939"/>
                    </a:lnTo>
                    <a:lnTo>
                      <a:pt x="685" y="926"/>
                    </a:lnTo>
                    <a:lnTo>
                      <a:pt x="698" y="914"/>
                    </a:lnTo>
                    <a:lnTo>
                      <a:pt x="698" y="888"/>
                    </a:lnTo>
                    <a:lnTo>
                      <a:pt x="698" y="876"/>
                    </a:lnTo>
                    <a:lnTo>
                      <a:pt x="698" y="863"/>
                    </a:lnTo>
                    <a:lnTo>
                      <a:pt x="710" y="838"/>
                    </a:lnTo>
                    <a:lnTo>
                      <a:pt x="723" y="800"/>
                    </a:lnTo>
                    <a:lnTo>
                      <a:pt x="774" y="749"/>
                    </a:lnTo>
                    <a:lnTo>
                      <a:pt x="824" y="698"/>
                    </a:lnTo>
                    <a:lnTo>
                      <a:pt x="850" y="673"/>
                    </a:lnTo>
                    <a:lnTo>
                      <a:pt x="862" y="673"/>
                    </a:lnTo>
                    <a:lnTo>
                      <a:pt x="875" y="660"/>
                    </a:lnTo>
                    <a:lnTo>
                      <a:pt x="888" y="673"/>
                    </a:lnTo>
                    <a:lnTo>
                      <a:pt x="926" y="673"/>
                    </a:lnTo>
                    <a:lnTo>
                      <a:pt x="938" y="673"/>
                    </a:lnTo>
                    <a:lnTo>
                      <a:pt x="989" y="673"/>
                    </a:lnTo>
                    <a:lnTo>
                      <a:pt x="977" y="660"/>
                    </a:lnTo>
                    <a:lnTo>
                      <a:pt x="989" y="635"/>
                    </a:lnTo>
                    <a:lnTo>
                      <a:pt x="1002" y="647"/>
                    </a:lnTo>
                    <a:lnTo>
                      <a:pt x="1027" y="647"/>
                    </a:lnTo>
                    <a:lnTo>
                      <a:pt x="1040" y="647"/>
                    </a:lnTo>
                    <a:lnTo>
                      <a:pt x="1065" y="622"/>
                    </a:lnTo>
                    <a:lnTo>
                      <a:pt x="1053" y="609"/>
                    </a:lnTo>
                    <a:lnTo>
                      <a:pt x="1078" y="609"/>
                    </a:lnTo>
                    <a:lnTo>
                      <a:pt x="1091" y="597"/>
                    </a:lnTo>
                    <a:lnTo>
                      <a:pt x="1116" y="597"/>
                    </a:lnTo>
                    <a:lnTo>
                      <a:pt x="1129" y="597"/>
                    </a:lnTo>
                    <a:lnTo>
                      <a:pt x="1141" y="584"/>
                    </a:lnTo>
                    <a:lnTo>
                      <a:pt x="1154" y="559"/>
                    </a:lnTo>
                    <a:lnTo>
                      <a:pt x="1179" y="546"/>
                    </a:lnTo>
                    <a:lnTo>
                      <a:pt x="1192" y="533"/>
                    </a:lnTo>
                    <a:lnTo>
                      <a:pt x="1179" y="533"/>
                    </a:lnTo>
                    <a:lnTo>
                      <a:pt x="1154" y="533"/>
                    </a:lnTo>
                    <a:lnTo>
                      <a:pt x="1141" y="546"/>
                    </a:lnTo>
                    <a:lnTo>
                      <a:pt x="1129" y="559"/>
                    </a:lnTo>
                    <a:lnTo>
                      <a:pt x="1116" y="559"/>
                    </a:lnTo>
                    <a:lnTo>
                      <a:pt x="1103" y="546"/>
                    </a:lnTo>
                    <a:lnTo>
                      <a:pt x="1078" y="508"/>
                    </a:lnTo>
                    <a:lnTo>
                      <a:pt x="1053" y="457"/>
                    </a:lnTo>
                    <a:lnTo>
                      <a:pt x="1040" y="444"/>
                    </a:lnTo>
                    <a:lnTo>
                      <a:pt x="1053" y="419"/>
                    </a:lnTo>
                    <a:lnTo>
                      <a:pt x="1053" y="394"/>
                    </a:lnTo>
                    <a:lnTo>
                      <a:pt x="1065" y="394"/>
                    </a:lnTo>
                    <a:lnTo>
                      <a:pt x="1078" y="368"/>
                    </a:lnTo>
                    <a:lnTo>
                      <a:pt x="1078" y="356"/>
                    </a:lnTo>
                    <a:lnTo>
                      <a:pt x="1091" y="343"/>
                    </a:lnTo>
                    <a:lnTo>
                      <a:pt x="1103" y="317"/>
                    </a:lnTo>
                    <a:lnTo>
                      <a:pt x="1091" y="292"/>
                    </a:lnTo>
                    <a:lnTo>
                      <a:pt x="1065" y="330"/>
                    </a:lnTo>
                    <a:lnTo>
                      <a:pt x="1053" y="343"/>
                    </a:lnTo>
                    <a:lnTo>
                      <a:pt x="1040" y="343"/>
                    </a:lnTo>
                    <a:lnTo>
                      <a:pt x="1040" y="356"/>
                    </a:lnTo>
                    <a:lnTo>
                      <a:pt x="1027" y="356"/>
                    </a:lnTo>
                    <a:lnTo>
                      <a:pt x="1002" y="394"/>
                    </a:lnTo>
                    <a:lnTo>
                      <a:pt x="989" y="406"/>
                    </a:lnTo>
                    <a:lnTo>
                      <a:pt x="977" y="406"/>
                    </a:lnTo>
                    <a:lnTo>
                      <a:pt x="951" y="406"/>
                    </a:lnTo>
                    <a:lnTo>
                      <a:pt x="913" y="406"/>
                    </a:lnTo>
                    <a:lnTo>
                      <a:pt x="900" y="394"/>
                    </a:lnTo>
                    <a:lnTo>
                      <a:pt x="888" y="394"/>
                    </a:lnTo>
                    <a:lnTo>
                      <a:pt x="888" y="368"/>
                    </a:lnTo>
                    <a:lnTo>
                      <a:pt x="812" y="356"/>
                    </a:lnTo>
                    <a:lnTo>
                      <a:pt x="774" y="343"/>
                    </a:lnTo>
                    <a:lnTo>
                      <a:pt x="748" y="343"/>
                    </a:lnTo>
                    <a:lnTo>
                      <a:pt x="723" y="330"/>
                    </a:lnTo>
                    <a:lnTo>
                      <a:pt x="698" y="305"/>
                    </a:lnTo>
                    <a:lnTo>
                      <a:pt x="685" y="292"/>
                    </a:lnTo>
                    <a:lnTo>
                      <a:pt x="647" y="267"/>
                    </a:lnTo>
                    <a:lnTo>
                      <a:pt x="634" y="254"/>
                    </a:lnTo>
                    <a:lnTo>
                      <a:pt x="609" y="229"/>
                    </a:lnTo>
                    <a:lnTo>
                      <a:pt x="583" y="203"/>
                    </a:lnTo>
                    <a:lnTo>
                      <a:pt x="558" y="165"/>
                    </a:lnTo>
                    <a:lnTo>
                      <a:pt x="545" y="153"/>
                    </a:lnTo>
                    <a:lnTo>
                      <a:pt x="520" y="127"/>
                    </a:lnTo>
                    <a:lnTo>
                      <a:pt x="507" y="102"/>
                    </a:lnTo>
                    <a:lnTo>
                      <a:pt x="482" y="89"/>
                    </a:lnTo>
                    <a:lnTo>
                      <a:pt x="482" y="76"/>
                    </a:lnTo>
                    <a:lnTo>
                      <a:pt x="457" y="38"/>
                    </a:lnTo>
                    <a:lnTo>
                      <a:pt x="431" y="26"/>
                    </a:lnTo>
                    <a:lnTo>
                      <a:pt x="431" y="13"/>
                    </a:lnTo>
                    <a:lnTo>
                      <a:pt x="419" y="13"/>
                    </a:lnTo>
                    <a:lnTo>
                      <a:pt x="419" y="0"/>
                    </a:lnTo>
                    <a:lnTo>
                      <a:pt x="406" y="0"/>
                    </a:lnTo>
                    <a:lnTo>
                      <a:pt x="393" y="13"/>
                    </a:lnTo>
                    <a:lnTo>
                      <a:pt x="393" y="26"/>
                    </a:lnTo>
                    <a:lnTo>
                      <a:pt x="380" y="26"/>
                    </a:lnTo>
                    <a:lnTo>
                      <a:pt x="368" y="26"/>
                    </a:lnTo>
                    <a:lnTo>
                      <a:pt x="355" y="26"/>
                    </a:lnTo>
                    <a:lnTo>
                      <a:pt x="355" y="38"/>
                    </a:lnTo>
                    <a:lnTo>
                      <a:pt x="355" y="51"/>
                    </a:lnTo>
                    <a:lnTo>
                      <a:pt x="355" y="64"/>
                    </a:lnTo>
                    <a:lnTo>
                      <a:pt x="342" y="76"/>
                    </a:lnTo>
                    <a:lnTo>
                      <a:pt x="342" y="89"/>
                    </a:lnTo>
                    <a:lnTo>
                      <a:pt x="342" y="102"/>
                    </a:lnTo>
                    <a:lnTo>
                      <a:pt x="355" y="115"/>
                    </a:lnTo>
                    <a:lnTo>
                      <a:pt x="355" y="127"/>
                    </a:lnTo>
                    <a:lnTo>
                      <a:pt x="368" y="165"/>
                    </a:lnTo>
                    <a:lnTo>
                      <a:pt x="380" y="178"/>
                    </a:lnTo>
                    <a:lnTo>
                      <a:pt x="380" y="191"/>
                    </a:lnTo>
                    <a:lnTo>
                      <a:pt x="380" y="241"/>
                    </a:lnTo>
                    <a:lnTo>
                      <a:pt x="380" y="267"/>
                    </a:lnTo>
                    <a:lnTo>
                      <a:pt x="380" y="279"/>
                    </a:lnTo>
                    <a:lnTo>
                      <a:pt x="368" y="305"/>
                    </a:lnTo>
                    <a:lnTo>
                      <a:pt x="355" y="317"/>
                    </a:lnTo>
                    <a:lnTo>
                      <a:pt x="355" y="343"/>
                    </a:lnTo>
                    <a:lnTo>
                      <a:pt x="368" y="381"/>
                    </a:lnTo>
                    <a:lnTo>
                      <a:pt x="355" y="406"/>
                    </a:lnTo>
                    <a:lnTo>
                      <a:pt x="355" y="419"/>
                    </a:lnTo>
                    <a:lnTo>
                      <a:pt x="355" y="432"/>
                    </a:lnTo>
                    <a:lnTo>
                      <a:pt x="330" y="432"/>
                    </a:lnTo>
                    <a:lnTo>
                      <a:pt x="317" y="444"/>
                    </a:lnTo>
                    <a:lnTo>
                      <a:pt x="304" y="457"/>
                    </a:lnTo>
                    <a:lnTo>
                      <a:pt x="304" y="470"/>
                    </a:lnTo>
                    <a:lnTo>
                      <a:pt x="304" y="482"/>
                    </a:lnTo>
                    <a:lnTo>
                      <a:pt x="304" y="495"/>
                    </a:lnTo>
                    <a:lnTo>
                      <a:pt x="304" y="508"/>
                    </a:lnTo>
                    <a:lnTo>
                      <a:pt x="304" y="520"/>
                    </a:lnTo>
                    <a:lnTo>
                      <a:pt x="317" y="533"/>
                    </a:lnTo>
                    <a:lnTo>
                      <a:pt x="317" y="559"/>
                    </a:lnTo>
                    <a:lnTo>
                      <a:pt x="317" y="571"/>
                    </a:lnTo>
                    <a:lnTo>
                      <a:pt x="304" y="584"/>
                    </a:lnTo>
                    <a:lnTo>
                      <a:pt x="292" y="609"/>
                    </a:lnTo>
                    <a:lnTo>
                      <a:pt x="279" y="622"/>
                    </a:lnTo>
                    <a:lnTo>
                      <a:pt x="266" y="622"/>
                    </a:lnTo>
                    <a:lnTo>
                      <a:pt x="241" y="609"/>
                    </a:lnTo>
                    <a:lnTo>
                      <a:pt x="241" y="597"/>
                    </a:lnTo>
                    <a:lnTo>
                      <a:pt x="228" y="609"/>
                    </a:lnTo>
                    <a:lnTo>
                      <a:pt x="216" y="609"/>
                    </a:lnTo>
                    <a:lnTo>
                      <a:pt x="203" y="609"/>
                    </a:lnTo>
                    <a:lnTo>
                      <a:pt x="178" y="597"/>
                    </a:lnTo>
                    <a:lnTo>
                      <a:pt x="165" y="597"/>
                    </a:lnTo>
                    <a:lnTo>
                      <a:pt x="165" y="584"/>
                    </a:lnTo>
                    <a:lnTo>
                      <a:pt x="152" y="584"/>
                    </a:lnTo>
                    <a:lnTo>
                      <a:pt x="140" y="571"/>
                    </a:lnTo>
                    <a:lnTo>
                      <a:pt x="127" y="559"/>
                    </a:lnTo>
                    <a:lnTo>
                      <a:pt x="127" y="571"/>
                    </a:lnTo>
                    <a:lnTo>
                      <a:pt x="127" y="584"/>
                    </a:lnTo>
                    <a:lnTo>
                      <a:pt x="114" y="584"/>
                    </a:lnTo>
                    <a:lnTo>
                      <a:pt x="101" y="609"/>
                    </a:lnTo>
                    <a:lnTo>
                      <a:pt x="101" y="622"/>
                    </a:lnTo>
                    <a:lnTo>
                      <a:pt x="114" y="635"/>
                    </a:lnTo>
                    <a:lnTo>
                      <a:pt x="140" y="673"/>
                    </a:lnTo>
                    <a:lnTo>
                      <a:pt x="127" y="673"/>
                    </a:lnTo>
                    <a:lnTo>
                      <a:pt x="114" y="698"/>
                    </a:lnTo>
                    <a:lnTo>
                      <a:pt x="101" y="711"/>
                    </a:lnTo>
                    <a:lnTo>
                      <a:pt x="101" y="723"/>
                    </a:lnTo>
                    <a:lnTo>
                      <a:pt x="89" y="723"/>
                    </a:lnTo>
                    <a:lnTo>
                      <a:pt x="89" y="711"/>
                    </a:lnTo>
                    <a:lnTo>
                      <a:pt x="89" y="723"/>
                    </a:lnTo>
                    <a:lnTo>
                      <a:pt x="76" y="723"/>
                    </a:lnTo>
                    <a:lnTo>
                      <a:pt x="63" y="736"/>
                    </a:lnTo>
                    <a:lnTo>
                      <a:pt x="51" y="736"/>
                    </a:lnTo>
                    <a:lnTo>
                      <a:pt x="38" y="749"/>
                    </a:lnTo>
                    <a:lnTo>
                      <a:pt x="38" y="762"/>
                    </a:lnTo>
                    <a:lnTo>
                      <a:pt x="13" y="762"/>
                    </a:lnTo>
                    <a:lnTo>
                      <a:pt x="0" y="774"/>
                    </a:lnTo>
                    <a:lnTo>
                      <a:pt x="13" y="800"/>
                    </a:lnTo>
                    <a:lnTo>
                      <a:pt x="0" y="825"/>
                    </a:lnTo>
                    <a:lnTo>
                      <a:pt x="0" y="838"/>
                    </a:lnTo>
                    <a:lnTo>
                      <a:pt x="0" y="850"/>
                    </a:lnTo>
                    <a:lnTo>
                      <a:pt x="0" y="876"/>
                    </a:lnTo>
                    <a:lnTo>
                      <a:pt x="13" y="888"/>
                    </a:lnTo>
                    <a:lnTo>
                      <a:pt x="13" y="901"/>
                    </a:lnTo>
                    <a:lnTo>
                      <a:pt x="25" y="901"/>
                    </a:lnTo>
                    <a:lnTo>
                      <a:pt x="38" y="914"/>
                    </a:lnTo>
                    <a:lnTo>
                      <a:pt x="51" y="914"/>
                    </a:lnTo>
                    <a:lnTo>
                      <a:pt x="63" y="939"/>
                    </a:lnTo>
                    <a:lnTo>
                      <a:pt x="63" y="952"/>
                    </a:lnTo>
                    <a:lnTo>
                      <a:pt x="63" y="964"/>
                    </a:lnTo>
                    <a:lnTo>
                      <a:pt x="63" y="977"/>
                    </a:lnTo>
                    <a:lnTo>
                      <a:pt x="51" y="990"/>
                    </a:lnTo>
                    <a:lnTo>
                      <a:pt x="38" y="1041"/>
                    </a:lnTo>
                    <a:lnTo>
                      <a:pt x="51" y="1079"/>
                    </a:lnTo>
                    <a:lnTo>
                      <a:pt x="51" y="1091"/>
                    </a:lnTo>
                    <a:lnTo>
                      <a:pt x="63" y="1091"/>
                    </a:lnTo>
                    <a:lnTo>
                      <a:pt x="76" y="109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1" name="Freeform 3"/>
              <p:cNvSpPr>
                <a:spLocks/>
              </p:cNvSpPr>
              <p:nvPr/>
            </p:nvSpPr>
            <p:spPr bwMode="auto">
              <a:xfrm>
                <a:off x="3201833" y="0"/>
                <a:ext cx="368" cy="317"/>
              </a:xfrm>
              <a:custGeom>
                <a:avLst/>
                <a:gdLst>
                  <a:gd name="T0" fmla="*/ 190 w 368"/>
                  <a:gd name="T1" fmla="*/ 50 h 317"/>
                  <a:gd name="T2" fmla="*/ 216 w 368"/>
                  <a:gd name="T3" fmla="*/ 88 h 317"/>
                  <a:gd name="T4" fmla="*/ 266 w 368"/>
                  <a:gd name="T5" fmla="*/ 76 h 317"/>
                  <a:gd name="T6" fmla="*/ 292 w 368"/>
                  <a:gd name="T7" fmla="*/ 50 h 317"/>
                  <a:gd name="T8" fmla="*/ 317 w 368"/>
                  <a:gd name="T9" fmla="*/ 12 h 317"/>
                  <a:gd name="T10" fmla="*/ 368 w 368"/>
                  <a:gd name="T11" fmla="*/ 0 h 317"/>
                  <a:gd name="T12" fmla="*/ 355 w 368"/>
                  <a:gd name="T13" fmla="*/ 25 h 317"/>
                  <a:gd name="T14" fmla="*/ 355 w 368"/>
                  <a:gd name="T15" fmla="*/ 50 h 317"/>
                  <a:gd name="T16" fmla="*/ 317 w 368"/>
                  <a:gd name="T17" fmla="*/ 50 h 317"/>
                  <a:gd name="T18" fmla="*/ 266 w 368"/>
                  <a:gd name="T19" fmla="*/ 88 h 317"/>
                  <a:gd name="T20" fmla="*/ 216 w 368"/>
                  <a:gd name="T21" fmla="*/ 126 h 317"/>
                  <a:gd name="T22" fmla="*/ 190 w 368"/>
                  <a:gd name="T23" fmla="*/ 165 h 317"/>
                  <a:gd name="T24" fmla="*/ 152 w 368"/>
                  <a:gd name="T25" fmla="*/ 165 h 317"/>
                  <a:gd name="T26" fmla="*/ 140 w 368"/>
                  <a:gd name="T27" fmla="*/ 165 h 317"/>
                  <a:gd name="T28" fmla="*/ 127 w 368"/>
                  <a:gd name="T29" fmla="*/ 203 h 317"/>
                  <a:gd name="T30" fmla="*/ 114 w 368"/>
                  <a:gd name="T31" fmla="*/ 215 h 317"/>
                  <a:gd name="T32" fmla="*/ 76 w 368"/>
                  <a:gd name="T33" fmla="*/ 241 h 317"/>
                  <a:gd name="T34" fmla="*/ 51 w 368"/>
                  <a:gd name="T35" fmla="*/ 279 h 317"/>
                  <a:gd name="T36" fmla="*/ 25 w 368"/>
                  <a:gd name="T37" fmla="*/ 291 h 317"/>
                  <a:gd name="T38" fmla="*/ 0 w 368"/>
                  <a:gd name="T39" fmla="*/ 317 h 317"/>
                  <a:gd name="T40" fmla="*/ 13 w 368"/>
                  <a:gd name="T41" fmla="*/ 279 h 317"/>
                  <a:gd name="T42" fmla="*/ 25 w 368"/>
                  <a:gd name="T43" fmla="*/ 279 h 317"/>
                  <a:gd name="T44" fmla="*/ 25 w 368"/>
                  <a:gd name="T45" fmla="*/ 253 h 317"/>
                  <a:gd name="T46" fmla="*/ 63 w 368"/>
                  <a:gd name="T47" fmla="*/ 241 h 317"/>
                  <a:gd name="T48" fmla="*/ 51 w 368"/>
                  <a:gd name="T49" fmla="*/ 228 h 317"/>
                  <a:gd name="T50" fmla="*/ 51 w 368"/>
                  <a:gd name="T51" fmla="*/ 203 h 317"/>
                  <a:gd name="T52" fmla="*/ 76 w 368"/>
                  <a:gd name="T53" fmla="*/ 215 h 317"/>
                  <a:gd name="T54" fmla="*/ 89 w 368"/>
                  <a:gd name="T55" fmla="*/ 177 h 317"/>
                  <a:gd name="T56" fmla="*/ 114 w 368"/>
                  <a:gd name="T57" fmla="*/ 165 h 317"/>
                  <a:gd name="T58" fmla="*/ 114 w 368"/>
                  <a:gd name="T59" fmla="*/ 126 h 317"/>
                  <a:gd name="T60" fmla="*/ 152 w 368"/>
                  <a:gd name="T61" fmla="*/ 126 h 317"/>
                  <a:gd name="T62" fmla="*/ 152 w 368"/>
                  <a:gd name="T63" fmla="*/ 101 h 317"/>
                  <a:gd name="T64" fmla="*/ 178 w 368"/>
                  <a:gd name="T65" fmla="*/ 101 h 317"/>
                  <a:gd name="T66" fmla="*/ 178 w 368"/>
                  <a:gd name="T67" fmla="*/ 63 h 31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8"/>
                  <a:gd name="T103" fmla="*/ 0 h 317"/>
                  <a:gd name="T104" fmla="*/ 368 w 368"/>
                  <a:gd name="T105" fmla="*/ 317 h 31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8" h="317">
                    <a:moveTo>
                      <a:pt x="190" y="38"/>
                    </a:moveTo>
                    <a:lnTo>
                      <a:pt x="190" y="50"/>
                    </a:lnTo>
                    <a:lnTo>
                      <a:pt x="203" y="63"/>
                    </a:lnTo>
                    <a:lnTo>
                      <a:pt x="216" y="88"/>
                    </a:lnTo>
                    <a:lnTo>
                      <a:pt x="254" y="76"/>
                    </a:lnTo>
                    <a:lnTo>
                      <a:pt x="266" y="76"/>
                    </a:lnTo>
                    <a:lnTo>
                      <a:pt x="292" y="50"/>
                    </a:lnTo>
                    <a:lnTo>
                      <a:pt x="304" y="25"/>
                    </a:lnTo>
                    <a:lnTo>
                      <a:pt x="317" y="12"/>
                    </a:lnTo>
                    <a:lnTo>
                      <a:pt x="342" y="0"/>
                    </a:lnTo>
                    <a:lnTo>
                      <a:pt x="368" y="0"/>
                    </a:lnTo>
                    <a:lnTo>
                      <a:pt x="368" y="12"/>
                    </a:lnTo>
                    <a:lnTo>
                      <a:pt x="355" y="25"/>
                    </a:lnTo>
                    <a:lnTo>
                      <a:pt x="368" y="38"/>
                    </a:lnTo>
                    <a:lnTo>
                      <a:pt x="355" y="50"/>
                    </a:lnTo>
                    <a:lnTo>
                      <a:pt x="342" y="50"/>
                    </a:lnTo>
                    <a:lnTo>
                      <a:pt x="317" y="50"/>
                    </a:lnTo>
                    <a:lnTo>
                      <a:pt x="279" y="88"/>
                    </a:lnTo>
                    <a:lnTo>
                      <a:pt x="266" y="88"/>
                    </a:lnTo>
                    <a:lnTo>
                      <a:pt x="241" y="114"/>
                    </a:lnTo>
                    <a:lnTo>
                      <a:pt x="216" y="126"/>
                    </a:lnTo>
                    <a:lnTo>
                      <a:pt x="203" y="152"/>
                    </a:lnTo>
                    <a:lnTo>
                      <a:pt x="190" y="165"/>
                    </a:lnTo>
                    <a:lnTo>
                      <a:pt x="165" y="165"/>
                    </a:lnTo>
                    <a:lnTo>
                      <a:pt x="152" y="165"/>
                    </a:lnTo>
                    <a:lnTo>
                      <a:pt x="140" y="152"/>
                    </a:lnTo>
                    <a:lnTo>
                      <a:pt x="140" y="165"/>
                    </a:lnTo>
                    <a:lnTo>
                      <a:pt x="140" y="177"/>
                    </a:lnTo>
                    <a:lnTo>
                      <a:pt x="127" y="203"/>
                    </a:lnTo>
                    <a:lnTo>
                      <a:pt x="114" y="203"/>
                    </a:lnTo>
                    <a:lnTo>
                      <a:pt x="114" y="215"/>
                    </a:lnTo>
                    <a:lnTo>
                      <a:pt x="101" y="215"/>
                    </a:lnTo>
                    <a:lnTo>
                      <a:pt x="76" y="241"/>
                    </a:lnTo>
                    <a:lnTo>
                      <a:pt x="76" y="266"/>
                    </a:lnTo>
                    <a:lnTo>
                      <a:pt x="51" y="279"/>
                    </a:lnTo>
                    <a:lnTo>
                      <a:pt x="38" y="279"/>
                    </a:lnTo>
                    <a:lnTo>
                      <a:pt x="25" y="291"/>
                    </a:lnTo>
                    <a:lnTo>
                      <a:pt x="25" y="317"/>
                    </a:lnTo>
                    <a:lnTo>
                      <a:pt x="0" y="317"/>
                    </a:lnTo>
                    <a:lnTo>
                      <a:pt x="0" y="304"/>
                    </a:lnTo>
                    <a:lnTo>
                      <a:pt x="13" y="279"/>
                    </a:lnTo>
                    <a:lnTo>
                      <a:pt x="13" y="266"/>
                    </a:lnTo>
                    <a:lnTo>
                      <a:pt x="25" y="279"/>
                    </a:lnTo>
                    <a:lnTo>
                      <a:pt x="25" y="266"/>
                    </a:lnTo>
                    <a:lnTo>
                      <a:pt x="25" y="253"/>
                    </a:lnTo>
                    <a:lnTo>
                      <a:pt x="38" y="253"/>
                    </a:lnTo>
                    <a:lnTo>
                      <a:pt x="63" y="241"/>
                    </a:lnTo>
                    <a:lnTo>
                      <a:pt x="63" y="228"/>
                    </a:lnTo>
                    <a:lnTo>
                      <a:pt x="51" y="228"/>
                    </a:lnTo>
                    <a:lnTo>
                      <a:pt x="38" y="215"/>
                    </a:lnTo>
                    <a:lnTo>
                      <a:pt x="51" y="203"/>
                    </a:lnTo>
                    <a:lnTo>
                      <a:pt x="63" y="215"/>
                    </a:lnTo>
                    <a:lnTo>
                      <a:pt x="76" y="215"/>
                    </a:lnTo>
                    <a:lnTo>
                      <a:pt x="76" y="190"/>
                    </a:lnTo>
                    <a:lnTo>
                      <a:pt x="89" y="177"/>
                    </a:lnTo>
                    <a:lnTo>
                      <a:pt x="101" y="165"/>
                    </a:lnTo>
                    <a:lnTo>
                      <a:pt x="114" y="165"/>
                    </a:lnTo>
                    <a:lnTo>
                      <a:pt x="114" y="139"/>
                    </a:lnTo>
                    <a:lnTo>
                      <a:pt x="114" y="126"/>
                    </a:lnTo>
                    <a:lnTo>
                      <a:pt x="140" y="139"/>
                    </a:lnTo>
                    <a:lnTo>
                      <a:pt x="152" y="126"/>
                    </a:lnTo>
                    <a:lnTo>
                      <a:pt x="152" y="101"/>
                    </a:lnTo>
                    <a:lnTo>
                      <a:pt x="165" y="101"/>
                    </a:lnTo>
                    <a:lnTo>
                      <a:pt x="178" y="101"/>
                    </a:lnTo>
                    <a:lnTo>
                      <a:pt x="178" y="88"/>
                    </a:lnTo>
                    <a:lnTo>
                      <a:pt x="178" y="63"/>
                    </a:lnTo>
                    <a:lnTo>
                      <a:pt x="190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2" name="Freeform 4"/>
              <p:cNvSpPr>
                <a:spLocks/>
              </p:cNvSpPr>
              <p:nvPr/>
            </p:nvSpPr>
            <p:spPr bwMode="auto">
              <a:xfrm>
                <a:off x="3201567" y="304"/>
                <a:ext cx="215" cy="228"/>
              </a:xfrm>
              <a:custGeom>
                <a:avLst/>
                <a:gdLst>
                  <a:gd name="T0" fmla="*/ 50 w 215"/>
                  <a:gd name="T1" fmla="*/ 165 h 228"/>
                  <a:gd name="T2" fmla="*/ 76 w 215"/>
                  <a:gd name="T3" fmla="*/ 140 h 228"/>
                  <a:gd name="T4" fmla="*/ 76 w 215"/>
                  <a:gd name="T5" fmla="*/ 127 h 228"/>
                  <a:gd name="T6" fmla="*/ 88 w 215"/>
                  <a:gd name="T7" fmla="*/ 127 h 228"/>
                  <a:gd name="T8" fmla="*/ 88 w 215"/>
                  <a:gd name="T9" fmla="*/ 102 h 228"/>
                  <a:gd name="T10" fmla="*/ 114 w 215"/>
                  <a:gd name="T11" fmla="*/ 76 h 228"/>
                  <a:gd name="T12" fmla="*/ 127 w 215"/>
                  <a:gd name="T13" fmla="*/ 63 h 228"/>
                  <a:gd name="T14" fmla="*/ 152 w 215"/>
                  <a:gd name="T15" fmla="*/ 51 h 228"/>
                  <a:gd name="T16" fmla="*/ 177 w 215"/>
                  <a:gd name="T17" fmla="*/ 25 h 228"/>
                  <a:gd name="T18" fmla="*/ 203 w 215"/>
                  <a:gd name="T19" fmla="*/ 38 h 228"/>
                  <a:gd name="T20" fmla="*/ 215 w 215"/>
                  <a:gd name="T21" fmla="*/ 13 h 228"/>
                  <a:gd name="T22" fmla="*/ 190 w 215"/>
                  <a:gd name="T23" fmla="*/ 13 h 228"/>
                  <a:gd name="T24" fmla="*/ 165 w 215"/>
                  <a:gd name="T25" fmla="*/ 13 h 228"/>
                  <a:gd name="T26" fmla="*/ 127 w 215"/>
                  <a:gd name="T27" fmla="*/ 0 h 228"/>
                  <a:gd name="T28" fmla="*/ 101 w 215"/>
                  <a:gd name="T29" fmla="*/ 38 h 228"/>
                  <a:gd name="T30" fmla="*/ 76 w 215"/>
                  <a:gd name="T31" fmla="*/ 76 h 228"/>
                  <a:gd name="T32" fmla="*/ 50 w 215"/>
                  <a:gd name="T33" fmla="*/ 127 h 228"/>
                  <a:gd name="T34" fmla="*/ 12 w 215"/>
                  <a:gd name="T35" fmla="*/ 165 h 228"/>
                  <a:gd name="T36" fmla="*/ 0 w 215"/>
                  <a:gd name="T37" fmla="*/ 178 h 228"/>
                  <a:gd name="T38" fmla="*/ 0 w 215"/>
                  <a:gd name="T39" fmla="*/ 203 h 228"/>
                  <a:gd name="T40" fmla="*/ 25 w 215"/>
                  <a:gd name="T41" fmla="*/ 203 h 228"/>
                  <a:gd name="T42" fmla="*/ 25 w 215"/>
                  <a:gd name="T43" fmla="*/ 228 h 228"/>
                  <a:gd name="T44" fmla="*/ 25 w 215"/>
                  <a:gd name="T45" fmla="*/ 178 h 228"/>
                  <a:gd name="T46" fmla="*/ 50 w 215"/>
                  <a:gd name="T47" fmla="*/ 165 h 2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5"/>
                  <a:gd name="T73" fmla="*/ 0 h 228"/>
                  <a:gd name="T74" fmla="*/ 215 w 215"/>
                  <a:gd name="T75" fmla="*/ 228 h 2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5" h="228">
                    <a:moveTo>
                      <a:pt x="50" y="165"/>
                    </a:moveTo>
                    <a:lnTo>
                      <a:pt x="76" y="140"/>
                    </a:lnTo>
                    <a:lnTo>
                      <a:pt x="76" y="127"/>
                    </a:lnTo>
                    <a:lnTo>
                      <a:pt x="88" y="127"/>
                    </a:lnTo>
                    <a:lnTo>
                      <a:pt x="88" y="102"/>
                    </a:lnTo>
                    <a:lnTo>
                      <a:pt x="114" y="76"/>
                    </a:lnTo>
                    <a:lnTo>
                      <a:pt x="127" y="63"/>
                    </a:lnTo>
                    <a:lnTo>
                      <a:pt x="152" y="51"/>
                    </a:lnTo>
                    <a:lnTo>
                      <a:pt x="177" y="25"/>
                    </a:lnTo>
                    <a:lnTo>
                      <a:pt x="203" y="38"/>
                    </a:lnTo>
                    <a:lnTo>
                      <a:pt x="215" y="13"/>
                    </a:lnTo>
                    <a:lnTo>
                      <a:pt x="190" y="13"/>
                    </a:lnTo>
                    <a:lnTo>
                      <a:pt x="165" y="13"/>
                    </a:lnTo>
                    <a:lnTo>
                      <a:pt x="127" y="0"/>
                    </a:lnTo>
                    <a:lnTo>
                      <a:pt x="101" y="38"/>
                    </a:lnTo>
                    <a:lnTo>
                      <a:pt x="76" y="76"/>
                    </a:lnTo>
                    <a:lnTo>
                      <a:pt x="50" y="127"/>
                    </a:lnTo>
                    <a:lnTo>
                      <a:pt x="12" y="165"/>
                    </a:lnTo>
                    <a:lnTo>
                      <a:pt x="0" y="178"/>
                    </a:lnTo>
                    <a:lnTo>
                      <a:pt x="0" y="203"/>
                    </a:lnTo>
                    <a:lnTo>
                      <a:pt x="25" y="203"/>
                    </a:lnTo>
                    <a:lnTo>
                      <a:pt x="25" y="228"/>
                    </a:lnTo>
                    <a:lnTo>
                      <a:pt x="25" y="178"/>
                    </a:lnTo>
                    <a:lnTo>
                      <a:pt x="50" y="16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3" name="Freeform 5"/>
              <p:cNvSpPr>
                <a:spLocks/>
              </p:cNvSpPr>
              <p:nvPr/>
            </p:nvSpPr>
            <p:spPr bwMode="auto">
              <a:xfrm>
                <a:off x="3201795" y="456"/>
                <a:ext cx="63" cy="51"/>
              </a:xfrm>
              <a:custGeom>
                <a:avLst/>
                <a:gdLst>
                  <a:gd name="T0" fmla="*/ 0 w 63"/>
                  <a:gd name="T1" fmla="*/ 38 h 51"/>
                  <a:gd name="T2" fmla="*/ 13 w 63"/>
                  <a:gd name="T3" fmla="*/ 51 h 51"/>
                  <a:gd name="T4" fmla="*/ 38 w 63"/>
                  <a:gd name="T5" fmla="*/ 38 h 51"/>
                  <a:gd name="T6" fmla="*/ 63 w 63"/>
                  <a:gd name="T7" fmla="*/ 13 h 51"/>
                  <a:gd name="T8" fmla="*/ 38 w 63"/>
                  <a:gd name="T9" fmla="*/ 0 h 51"/>
                  <a:gd name="T10" fmla="*/ 25 w 63"/>
                  <a:gd name="T11" fmla="*/ 13 h 51"/>
                  <a:gd name="T12" fmla="*/ 13 w 63"/>
                  <a:gd name="T13" fmla="*/ 13 h 51"/>
                  <a:gd name="T14" fmla="*/ 0 w 63"/>
                  <a:gd name="T15" fmla="*/ 26 h 51"/>
                  <a:gd name="T16" fmla="*/ 0 w 63"/>
                  <a:gd name="T17" fmla="*/ 38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51"/>
                  <a:gd name="T29" fmla="*/ 63 w 63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51">
                    <a:moveTo>
                      <a:pt x="0" y="38"/>
                    </a:moveTo>
                    <a:lnTo>
                      <a:pt x="13" y="51"/>
                    </a:lnTo>
                    <a:lnTo>
                      <a:pt x="38" y="38"/>
                    </a:lnTo>
                    <a:lnTo>
                      <a:pt x="63" y="13"/>
                    </a:lnTo>
                    <a:lnTo>
                      <a:pt x="38" y="0"/>
                    </a:lnTo>
                    <a:lnTo>
                      <a:pt x="25" y="13"/>
                    </a:lnTo>
                    <a:lnTo>
                      <a:pt x="13" y="13"/>
                    </a:lnTo>
                    <a:lnTo>
                      <a:pt x="0" y="26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4" name="Freeform 6"/>
              <p:cNvSpPr>
                <a:spLocks/>
              </p:cNvSpPr>
              <p:nvPr/>
            </p:nvSpPr>
            <p:spPr bwMode="auto">
              <a:xfrm>
                <a:off x="3200400" y="926"/>
                <a:ext cx="25" cy="50"/>
              </a:xfrm>
              <a:custGeom>
                <a:avLst/>
                <a:gdLst>
                  <a:gd name="T0" fmla="*/ 25 w 25"/>
                  <a:gd name="T1" fmla="*/ 0 h 50"/>
                  <a:gd name="T2" fmla="*/ 25 w 25"/>
                  <a:gd name="T3" fmla="*/ 12 h 50"/>
                  <a:gd name="T4" fmla="*/ 25 w 25"/>
                  <a:gd name="T5" fmla="*/ 12 h 50"/>
                  <a:gd name="T6" fmla="*/ 25 w 25"/>
                  <a:gd name="T7" fmla="*/ 12 h 50"/>
                  <a:gd name="T8" fmla="*/ 25 w 25"/>
                  <a:gd name="T9" fmla="*/ 12 h 50"/>
                  <a:gd name="T10" fmla="*/ 25 w 25"/>
                  <a:gd name="T11" fmla="*/ 25 h 50"/>
                  <a:gd name="T12" fmla="*/ 13 w 25"/>
                  <a:gd name="T13" fmla="*/ 25 h 50"/>
                  <a:gd name="T14" fmla="*/ 13 w 25"/>
                  <a:gd name="T15" fmla="*/ 38 h 50"/>
                  <a:gd name="T16" fmla="*/ 13 w 25"/>
                  <a:gd name="T17" fmla="*/ 38 h 50"/>
                  <a:gd name="T18" fmla="*/ 13 w 25"/>
                  <a:gd name="T19" fmla="*/ 50 h 50"/>
                  <a:gd name="T20" fmla="*/ 13 w 25"/>
                  <a:gd name="T21" fmla="*/ 50 h 50"/>
                  <a:gd name="T22" fmla="*/ 0 w 25"/>
                  <a:gd name="T23" fmla="*/ 50 h 50"/>
                  <a:gd name="T24" fmla="*/ 0 w 25"/>
                  <a:gd name="T25" fmla="*/ 50 h 50"/>
                  <a:gd name="T26" fmla="*/ 0 w 25"/>
                  <a:gd name="T27" fmla="*/ 50 h 50"/>
                  <a:gd name="T28" fmla="*/ 0 w 25"/>
                  <a:gd name="T29" fmla="*/ 50 h 50"/>
                  <a:gd name="T30" fmla="*/ 0 w 25"/>
                  <a:gd name="T31" fmla="*/ 38 h 50"/>
                  <a:gd name="T32" fmla="*/ 0 w 25"/>
                  <a:gd name="T33" fmla="*/ 38 h 50"/>
                  <a:gd name="T34" fmla="*/ 0 w 25"/>
                  <a:gd name="T35" fmla="*/ 25 h 50"/>
                  <a:gd name="T36" fmla="*/ 0 w 25"/>
                  <a:gd name="T37" fmla="*/ 25 h 50"/>
                  <a:gd name="T38" fmla="*/ 0 w 25"/>
                  <a:gd name="T39" fmla="*/ 12 h 50"/>
                  <a:gd name="T40" fmla="*/ 0 w 25"/>
                  <a:gd name="T41" fmla="*/ 12 h 50"/>
                  <a:gd name="T42" fmla="*/ 0 w 25"/>
                  <a:gd name="T43" fmla="*/ 12 h 50"/>
                  <a:gd name="T44" fmla="*/ 0 w 25"/>
                  <a:gd name="T45" fmla="*/ 12 h 50"/>
                  <a:gd name="T46" fmla="*/ 0 w 25"/>
                  <a:gd name="T47" fmla="*/ 12 h 50"/>
                  <a:gd name="T48" fmla="*/ 0 w 25"/>
                  <a:gd name="T49" fmla="*/ 12 h 50"/>
                  <a:gd name="T50" fmla="*/ 13 w 25"/>
                  <a:gd name="T51" fmla="*/ 0 h 50"/>
                  <a:gd name="T52" fmla="*/ 13 w 25"/>
                  <a:gd name="T53" fmla="*/ 0 h 50"/>
                  <a:gd name="T54" fmla="*/ 25 w 25"/>
                  <a:gd name="T55" fmla="*/ 0 h 50"/>
                  <a:gd name="T56" fmla="*/ 25 w 25"/>
                  <a:gd name="T57" fmla="*/ 0 h 50"/>
                  <a:gd name="T58" fmla="*/ 25 w 25"/>
                  <a:gd name="T59" fmla="*/ 0 h 50"/>
                  <a:gd name="T60" fmla="*/ 25 w 25"/>
                  <a:gd name="T61" fmla="*/ 0 h 50"/>
                  <a:gd name="T62" fmla="*/ 25 w 25"/>
                  <a:gd name="T63" fmla="*/ 0 h 5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5"/>
                  <a:gd name="T97" fmla="*/ 0 h 50"/>
                  <a:gd name="T98" fmla="*/ 25 w 25"/>
                  <a:gd name="T99" fmla="*/ 50 h 5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5" h="50">
                    <a:moveTo>
                      <a:pt x="25" y="0"/>
                    </a:moveTo>
                    <a:lnTo>
                      <a:pt x="25" y="12"/>
                    </a:lnTo>
                    <a:lnTo>
                      <a:pt x="25" y="25"/>
                    </a:lnTo>
                    <a:lnTo>
                      <a:pt x="13" y="25"/>
                    </a:lnTo>
                    <a:lnTo>
                      <a:pt x="13" y="38"/>
                    </a:lnTo>
                    <a:lnTo>
                      <a:pt x="13" y="50"/>
                    </a:lnTo>
                    <a:lnTo>
                      <a:pt x="0" y="50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5" name="Freeform 7"/>
              <p:cNvSpPr>
                <a:spLocks/>
              </p:cNvSpPr>
              <p:nvPr/>
            </p:nvSpPr>
            <p:spPr bwMode="auto">
              <a:xfrm>
                <a:off x="3200704" y="76"/>
                <a:ext cx="26" cy="50"/>
              </a:xfrm>
              <a:custGeom>
                <a:avLst/>
                <a:gdLst>
                  <a:gd name="T0" fmla="*/ 26 w 26"/>
                  <a:gd name="T1" fmla="*/ 38 h 50"/>
                  <a:gd name="T2" fmla="*/ 26 w 26"/>
                  <a:gd name="T3" fmla="*/ 38 h 50"/>
                  <a:gd name="T4" fmla="*/ 26 w 26"/>
                  <a:gd name="T5" fmla="*/ 25 h 50"/>
                  <a:gd name="T6" fmla="*/ 26 w 26"/>
                  <a:gd name="T7" fmla="*/ 12 h 50"/>
                  <a:gd name="T8" fmla="*/ 26 w 26"/>
                  <a:gd name="T9" fmla="*/ 12 h 50"/>
                  <a:gd name="T10" fmla="*/ 13 w 26"/>
                  <a:gd name="T11" fmla="*/ 0 h 50"/>
                  <a:gd name="T12" fmla="*/ 13 w 26"/>
                  <a:gd name="T13" fmla="*/ 0 h 50"/>
                  <a:gd name="T14" fmla="*/ 13 w 26"/>
                  <a:gd name="T15" fmla="*/ 0 h 50"/>
                  <a:gd name="T16" fmla="*/ 13 w 26"/>
                  <a:gd name="T17" fmla="*/ 0 h 50"/>
                  <a:gd name="T18" fmla="*/ 0 w 26"/>
                  <a:gd name="T19" fmla="*/ 0 h 50"/>
                  <a:gd name="T20" fmla="*/ 0 w 26"/>
                  <a:gd name="T21" fmla="*/ 0 h 50"/>
                  <a:gd name="T22" fmla="*/ 0 w 26"/>
                  <a:gd name="T23" fmla="*/ 12 h 50"/>
                  <a:gd name="T24" fmla="*/ 0 w 26"/>
                  <a:gd name="T25" fmla="*/ 12 h 50"/>
                  <a:gd name="T26" fmla="*/ 0 w 26"/>
                  <a:gd name="T27" fmla="*/ 25 h 50"/>
                  <a:gd name="T28" fmla="*/ 0 w 26"/>
                  <a:gd name="T29" fmla="*/ 25 h 50"/>
                  <a:gd name="T30" fmla="*/ 0 w 26"/>
                  <a:gd name="T31" fmla="*/ 38 h 50"/>
                  <a:gd name="T32" fmla="*/ 0 w 26"/>
                  <a:gd name="T33" fmla="*/ 38 h 50"/>
                  <a:gd name="T34" fmla="*/ 13 w 26"/>
                  <a:gd name="T35" fmla="*/ 50 h 50"/>
                  <a:gd name="T36" fmla="*/ 13 w 26"/>
                  <a:gd name="T37" fmla="*/ 50 h 50"/>
                  <a:gd name="T38" fmla="*/ 13 w 26"/>
                  <a:gd name="T39" fmla="*/ 50 h 50"/>
                  <a:gd name="T40" fmla="*/ 13 w 26"/>
                  <a:gd name="T41" fmla="*/ 50 h 50"/>
                  <a:gd name="T42" fmla="*/ 26 w 26"/>
                  <a:gd name="T43" fmla="*/ 38 h 50"/>
                  <a:gd name="T44" fmla="*/ 26 w 26"/>
                  <a:gd name="T45" fmla="*/ 38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6"/>
                  <a:gd name="T70" fmla="*/ 0 h 50"/>
                  <a:gd name="T71" fmla="*/ 26 w 26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6" h="50">
                    <a:moveTo>
                      <a:pt x="26" y="38"/>
                    </a:moveTo>
                    <a:lnTo>
                      <a:pt x="26" y="38"/>
                    </a:lnTo>
                    <a:lnTo>
                      <a:pt x="26" y="25"/>
                    </a:lnTo>
                    <a:lnTo>
                      <a:pt x="26" y="12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3" y="50"/>
                    </a:lnTo>
                    <a:lnTo>
                      <a:pt x="26" y="38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6" name="Freeform 8"/>
              <p:cNvSpPr>
                <a:spLocks/>
              </p:cNvSpPr>
              <p:nvPr/>
            </p:nvSpPr>
            <p:spPr bwMode="auto">
              <a:xfrm>
                <a:off x="3200730" y="126"/>
                <a:ext cx="50" cy="39"/>
              </a:xfrm>
              <a:custGeom>
                <a:avLst/>
                <a:gdLst>
                  <a:gd name="T0" fmla="*/ 12 w 50"/>
                  <a:gd name="T1" fmla="*/ 0 h 39"/>
                  <a:gd name="T2" fmla="*/ 25 w 50"/>
                  <a:gd name="T3" fmla="*/ 0 h 39"/>
                  <a:gd name="T4" fmla="*/ 25 w 50"/>
                  <a:gd name="T5" fmla="*/ 0 h 39"/>
                  <a:gd name="T6" fmla="*/ 25 w 50"/>
                  <a:gd name="T7" fmla="*/ 0 h 39"/>
                  <a:gd name="T8" fmla="*/ 38 w 50"/>
                  <a:gd name="T9" fmla="*/ 0 h 39"/>
                  <a:gd name="T10" fmla="*/ 38 w 50"/>
                  <a:gd name="T11" fmla="*/ 13 h 39"/>
                  <a:gd name="T12" fmla="*/ 38 w 50"/>
                  <a:gd name="T13" fmla="*/ 13 h 39"/>
                  <a:gd name="T14" fmla="*/ 38 w 50"/>
                  <a:gd name="T15" fmla="*/ 13 h 39"/>
                  <a:gd name="T16" fmla="*/ 50 w 50"/>
                  <a:gd name="T17" fmla="*/ 26 h 39"/>
                  <a:gd name="T18" fmla="*/ 38 w 50"/>
                  <a:gd name="T19" fmla="*/ 26 h 39"/>
                  <a:gd name="T20" fmla="*/ 38 w 50"/>
                  <a:gd name="T21" fmla="*/ 26 h 39"/>
                  <a:gd name="T22" fmla="*/ 38 w 50"/>
                  <a:gd name="T23" fmla="*/ 26 h 39"/>
                  <a:gd name="T24" fmla="*/ 25 w 50"/>
                  <a:gd name="T25" fmla="*/ 39 h 39"/>
                  <a:gd name="T26" fmla="*/ 25 w 50"/>
                  <a:gd name="T27" fmla="*/ 39 h 39"/>
                  <a:gd name="T28" fmla="*/ 12 w 50"/>
                  <a:gd name="T29" fmla="*/ 26 h 39"/>
                  <a:gd name="T30" fmla="*/ 12 w 50"/>
                  <a:gd name="T31" fmla="*/ 26 h 39"/>
                  <a:gd name="T32" fmla="*/ 0 w 50"/>
                  <a:gd name="T33" fmla="*/ 26 h 39"/>
                  <a:gd name="T34" fmla="*/ 0 w 50"/>
                  <a:gd name="T35" fmla="*/ 26 h 39"/>
                  <a:gd name="T36" fmla="*/ 0 w 50"/>
                  <a:gd name="T37" fmla="*/ 13 h 39"/>
                  <a:gd name="T38" fmla="*/ 0 w 50"/>
                  <a:gd name="T39" fmla="*/ 13 h 39"/>
                  <a:gd name="T40" fmla="*/ 12 w 50"/>
                  <a:gd name="T41" fmla="*/ 13 h 39"/>
                  <a:gd name="T42" fmla="*/ 12 w 50"/>
                  <a:gd name="T43" fmla="*/ 13 h 39"/>
                  <a:gd name="T44" fmla="*/ 12 w 50"/>
                  <a:gd name="T45" fmla="*/ 0 h 39"/>
                  <a:gd name="T46" fmla="*/ 12 w 50"/>
                  <a:gd name="T47" fmla="*/ 0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39"/>
                  <a:gd name="T74" fmla="*/ 50 w 50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39">
                    <a:moveTo>
                      <a:pt x="12" y="0"/>
                    </a:moveTo>
                    <a:lnTo>
                      <a:pt x="25" y="0"/>
                    </a:lnTo>
                    <a:lnTo>
                      <a:pt x="38" y="0"/>
                    </a:lnTo>
                    <a:lnTo>
                      <a:pt x="38" y="13"/>
                    </a:lnTo>
                    <a:lnTo>
                      <a:pt x="50" y="26"/>
                    </a:lnTo>
                    <a:lnTo>
                      <a:pt x="38" y="26"/>
                    </a:lnTo>
                    <a:lnTo>
                      <a:pt x="25" y="39"/>
                    </a:lnTo>
                    <a:lnTo>
                      <a:pt x="12" y="26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12" y="1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37" name="Freeform 9"/>
              <p:cNvSpPr>
                <a:spLocks/>
              </p:cNvSpPr>
              <p:nvPr/>
            </p:nvSpPr>
            <p:spPr bwMode="auto">
              <a:xfrm>
                <a:off x="3201694" y="558"/>
                <a:ext cx="25" cy="12"/>
              </a:xfrm>
              <a:custGeom>
                <a:avLst/>
                <a:gdLst>
                  <a:gd name="T0" fmla="*/ 0 w 25"/>
                  <a:gd name="T1" fmla="*/ 0 h 12"/>
                  <a:gd name="T2" fmla="*/ 12 w 25"/>
                  <a:gd name="T3" fmla="*/ 0 h 12"/>
                  <a:gd name="T4" fmla="*/ 25 w 25"/>
                  <a:gd name="T5" fmla="*/ 0 h 12"/>
                  <a:gd name="T6" fmla="*/ 25 w 25"/>
                  <a:gd name="T7" fmla="*/ 12 h 12"/>
                  <a:gd name="T8" fmla="*/ 12 w 25"/>
                  <a:gd name="T9" fmla="*/ 12 h 12"/>
                  <a:gd name="T10" fmla="*/ 0 w 2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2"/>
                  <a:gd name="T20" fmla="*/ 25 w 25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2">
                    <a:moveTo>
                      <a:pt x="0" y="0"/>
                    </a:moveTo>
                    <a:lnTo>
                      <a:pt x="12" y="0"/>
                    </a:lnTo>
                    <a:lnTo>
                      <a:pt x="25" y="0"/>
                    </a:lnTo>
                    <a:lnTo>
                      <a:pt x="25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55" name="Freeform 10"/>
            <p:cNvSpPr>
              <a:spLocks/>
            </p:cNvSpPr>
            <p:nvPr/>
          </p:nvSpPr>
          <p:spPr bwMode="auto">
            <a:xfrm>
              <a:off x="5257800" y="1885950"/>
              <a:ext cx="419100" cy="381000"/>
            </a:xfrm>
            <a:custGeom>
              <a:avLst/>
              <a:gdLst>
                <a:gd name="T0" fmla="*/ 216 w 380"/>
                <a:gd name="T1" fmla="*/ 317 h 343"/>
                <a:gd name="T2" fmla="*/ 228 w 380"/>
                <a:gd name="T3" fmla="*/ 292 h 343"/>
                <a:gd name="T4" fmla="*/ 203 w 380"/>
                <a:gd name="T5" fmla="*/ 292 h 343"/>
                <a:gd name="T6" fmla="*/ 203 w 380"/>
                <a:gd name="T7" fmla="*/ 267 h 343"/>
                <a:gd name="T8" fmla="*/ 203 w 380"/>
                <a:gd name="T9" fmla="*/ 254 h 343"/>
                <a:gd name="T10" fmla="*/ 178 w 380"/>
                <a:gd name="T11" fmla="*/ 279 h 343"/>
                <a:gd name="T12" fmla="*/ 165 w 380"/>
                <a:gd name="T13" fmla="*/ 292 h 343"/>
                <a:gd name="T14" fmla="*/ 152 w 380"/>
                <a:gd name="T15" fmla="*/ 279 h 343"/>
                <a:gd name="T16" fmla="*/ 127 w 380"/>
                <a:gd name="T17" fmla="*/ 267 h 343"/>
                <a:gd name="T18" fmla="*/ 101 w 380"/>
                <a:gd name="T19" fmla="*/ 279 h 343"/>
                <a:gd name="T20" fmla="*/ 63 w 380"/>
                <a:gd name="T21" fmla="*/ 267 h 343"/>
                <a:gd name="T22" fmla="*/ 51 w 380"/>
                <a:gd name="T23" fmla="*/ 279 h 343"/>
                <a:gd name="T24" fmla="*/ 25 w 380"/>
                <a:gd name="T25" fmla="*/ 279 h 343"/>
                <a:gd name="T26" fmla="*/ 13 w 380"/>
                <a:gd name="T27" fmla="*/ 254 h 343"/>
                <a:gd name="T28" fmla="*/ 0 w 380"/>
                <a:gd name="T29" fmla="*/ 241 h 343"/>
                <a:gd name="T30" fmla="*/ 25 w 380"/>
                <a:gd name="T31" fmla="*/ 229 h 343"/>
                <a:gd name="T32" fmla="*/ 51 w 380"/>
                <a:gd name="T33" fmla="*/ 203 h 343"/>
                <a:gd name="T34" fmla="*/ 76 w 380"/>
                <a:gd name="T35" fmla="*/ 203 h 343"/>
                <a:gd name="T36" fmla="*/ 89 w 380"/>
                <a:gd name="T37" fmla="*/ 127 h 343"/>
                <a:gd name="T38" fmla="*/ 76 w 380"/>
                <a:gd name="T39" fmla="*/ 102 h 343"/>
                <a:gd name="T40" fmla="*/ 101 w 380"/>
                <a:gd name="T41" fmla="*/ 76 h 343"/>
                <a:gd name="T42" fmla="*/ 127 w 380"/>
                <a:gd name="T43" fmla="*/ 89 h 343"/>
                <a:gd name="T44" fmla="*/ 140 w 380"/>
                <a:gd name="T45" fmla="*/ 76 h 343"/>
                <a:gd name="T46" fmla="*/ 165 w 380"/>
                <a:gd name="T47" fmla="*/ 114 h 343"/>
                <a:gd name="T48" fmla="*/ 178 w 380"/>
                <a:gd name="T49" fmla="*/ 178 h 343"/>
                <a:gd name="T50" fmla="*/ 203 w 380"/>
                <a:gd name="T51" fmla="*/ 153 h 343"/>
                <a:gd name="T52" fmla="*/ 228 w 380"/>
                <a:gd name="T53" fmla="*/ 140 h 343"/>
                <a:gd name="T54" fmla="*/ 254 w 380"/>
                <a:gd name="T55" fmla="*/ 165 h 343"/>
                <a:gd name="T56" fmla="*/ 279 w 380"/>
                <a:gd name="T57" fmla="*/ 127 h 343"/>
                <a:gd name="T58" fmla="*/ 266 w 380"/>
                <a:gd name="T59" fmla="*/ 64 h 343"/>
                <a:gd name="T60" fmla="*/ 241 w 380"/>
                <a:gd name="T61" fmla="*/ 89 h 343"/>
                <a:gd name="T62" fmla="*/ 216 w 380"/>
                <a:gd name="T63" fmla="*/ 102 h 343"/>
                <a:gd name="T64" fmla="*/ 190 w 380"/>
                <a:gd name="T65" fmla="*/ 102 h 343"/>
                <a:gd name="T66" fmla="*/ 203 w 380"/>
                <a:gd name="T67" fmla="*/ 13 h 343"/>
                <a:gd name="T68" fmla="*/ 228 w 380"/>
                <a:gd name="T69" fmla="*/ 13 h 343"/>
                <a:gd name="T70" fmla="*/ 254 w 380"/>
                <a:gd name="T71" fmla="*/ 26 h 343"/>
                <a:gd name="T72" fmla="*/ 292 w 380"/>
                <a:gd name="T73" fmla="*/ 38 h 343"/>
                <a:gd name="T74" fmla="*/ 317 w 380"/>
                <a:gd name="T75" fmla="*/ 76 h 343"/>
                <a:gd name="T76" fmla="*/ 330 w 380"/>
                <a:gd name="T77" fmla="*/ 216 h 343"/>
                <a:gd name="T78" fmla="*/ 355 w 380"/>
                <a:gd name="T79" fmla="*/ 241 h 343"/>
                <a:gd name="T80" fmla="*/ 380 w 380"/>
                <a:gd name="T81" fmla="*/ 279 h 343"/>
                <a:gd name="T82" fmla="*/ 368 w 380"/>
                <a:gd name="T83" fmla="*/ 292 h 343"/>
                <a:gd name="T84" fmla="*/ 355 w 380"/>
                <a:gd name="T85" fmla="*/ 305 h 343"/>
                <a:gd name="T86" fmla="*/ 342 w 380"/>
                <a:gd name="T87" fmla="*/ 305 h 343"/>
                <a:gd name="T88" fmla="*/ 317 w 380"/>
                <a:gd name="T89" fmla="*/ 317 h 343"/>
                <a:gd name="T90" fmla="*/ 292 w 380"/>
                <a:gd name="T91" fmla="*/ 317 h 343"/>
                <a:gd name="T92" fmla="*/ 279 w 380"/>
                <a:gd name="T93" fmla="*/ 330 h 343"/>
                <a:gd name="T94" fmla="*/ 228 w 380"/>
                <a:gd name="T95" fmla="*/ 330 h 3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0"/>
                <a:gd name="T145" fmla="*/ 0 h 343"/>
                <a:gd name="T146" fmla="*/ 380 w 380"/>
                <a:gd name="T147" fmla="*/ 343 h 3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0" h="343">
                  <a:moveTo>
                    <a:pt x="216" y="330"/>
                  </a:moveTo>
                  <a:lnTo>
                    <a:pt x="216" y="330"/>
                  </a:lnTo>
                  <a:lnTo>
                    <a:pt x="216" y="317"/>
                  </a:lnTo>
                  <a:lnTo>
                    <a:pt x="216" y="305"/>
                  </a:lnTo>
                  <a:lnTo>
                    <a:pt x="228" y="305"/>
                  </a:lnTo>
                  <a:lnTo>
                    <a:pt x="228" y="292"/>
                  </a:lnTo>
                  <a:lnTo>
                    <a:pt x="228" y="279"/>
                  </a:lnTo>
                  <a:lnTo>
                    <a:pt x="216" y="292"/>
                  </a:lnTo>
                  <a:lnTo>
                    <a:pt x="203" y="292"/>
                  </a:lnTo>
                  <a:lnTo>
                    <a:pt x="203" y="279"/>
                  </a:lnTo>
                  <a:lnTo>
                    <a:pt x="203" y="267"/>
                  </a:lnTo>
                  <a:lnTo>
                    <a:pt x="203" y="254"/>
                  </a:lnTo>
                  <a:lnTo>
                    <a:pt x="190" y="267"/>
                  </a:lnTo>
                  <a:lnTo>
                    <a:pt x="190" y="279"/>
                  </a:lnTo>
                  <a:lnTo>
                    <a:pt x="178" y="279"/>
                  </a:lnTo>
                  <a:lnTo>
                    <a:pt x="178" y="292"/>
                  </a:lnTo>
                  <a:lnTo>
                    <a:pt x="165" y="292"/>
                  </a:lnTo>
                  <a:lnTo>
                    <a:pt x="152" y="292"/>
                  </a:lnTo>
                  <a:lnTo>
                    <a:pt x="152" y="279"/>
                  </a:lnTo>
                  <a:lnTo>
                    <a:pt x="140" y="279"/>
                  </a:lnTo>
                  <a:lnTo>
                    <a:pt x="140" y="267"/>
                  </a:lnTo>
                  <a:lnTo>
                    <a:pt x="127" y="267"/>
                  </a:lnTo>
                  <a:lnTo>
                    <a:pt x="127" y="279"/>
                  </a:lnTo>
                  <a:lnTo>
                    <a:pt x="101" y="279"/>
                  </a:lnTo>
                  <a:lnTo>
                    <a:pt x="76" y="279"/>
                  </a:lnTo>
                  <a:lnTo>
                    <a:pt x="63" y="267"/>
                  </a:lnTo>
                  <a:lnTo>
                    <a:pt x="51" y="267"/>
                  </a:lnTo>
                  <a:lnTo>
                    <a:pt x="51" y="279"/>
                  </a:lnTo>
                  <a:lnTo>
                    <a:pt x="38" y="279"/>
                  </a:lnTo>
                  <a:lnTo>
                    <a:pt x="25" y="279"/>
                  </a:lnTo>
                  <a:lnTo>
                    <a:pt x="25" y="267"/>
                  </a:lnTo>
                  <a:lnTo>
                    <a:pt x="13" y="267"/>
                  </a:lnTo>
                  <a:lnTo>
                    <a:pt x="13" y="254"/>
                  </a:lnTo>
                  <a:lnTo>
                    <a:pt x="0" y="254"/>
                  </a:lnTo>
                  <a:lnTo>
                    <a:pt x="0" y="241"/>
                  </a:lnTo>
                  <a:lnTo>
                    <a:pt x="13" y="241"/>
                  </a:lnTo>
                  <a:lnTo>
                    <a:pt x="13" y="229"/>
                  </a:lnTo>
                  <a:lnTo>
                    <a:pt x="25" y="229"/>
                  </a:lnTo>
                  <a:lnTo>
                    <a:pt x="38" y="216"/>
                  </a:lnTo>
                  <a:lnTo>
                    <a:pt x="51" y="203"/>
                  </a:lnTo>
                  <a:lnTo>
                    <a:pt x="63" y="203"/>
                  </a:lnTo>
                  <a:lnTo>
                    <a:pt x="76" y="203"/>
                  </a:lnTo>
                  <a:lnTo>
                    <a:pt x="76" y="191"/>
                  </a:lnTo>
                  <a:lnTo>
                    <a:pt x="89" y="165"/>
                  </a:lnTo>
                  <a:lnTo>
                    <a:pt x="89" y="127"/>
                  </a:lnTo>
                  <a:lnTo>
                    <a:pt x="89" y="114"/>
                  </a:lnTo>
                  <a:lnTo>
                    <a:pt x="76" y="114"/>
                  </a:lnTo>
                  <a:lnTo>
                    <a:pt x="76" y="102"/>
                  </a:lnTo>
                  <a:lnTo>
                    <a:pt x="89" y="102"/>
                  </a:lnTo>
                  <a:lnTo>
                    <a:pt x="101" y="102"/>
                  </a:lnTo>
                  <a:lnTo>
                    <a:pt x="101" y="76"/>
                  </a:lnTo>
                  <a:lnTo>
                    <a:pt x="114" y="89"/>
                  </a:lnTo>
                  <a:lnTo>
                    <a:pt x="127" y="89"/>
                  </a:lnTo>
                  <a:lnTo>
                    <a:pt x="140" y="89"/>
                  </a:lnTo>
                  <a:lnTo>
                    <a:pt x="140" y="76"/>
                  </a:lnTo>
                  <a:lnTo>
                    <a:pt x="165" y="89"/>
                  </a:lnTo>
                  <a:lnTo>
                    <a:pt x="165" y="102"/>
                  </a:lnTo>
                  <a:lnTo>
                    <a:pt x="165" y="114"/>
                  </a:lnTo>
                  <a:lnTo>
                    <a:pt x="165" y="140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90" y="178"/>
                  </a:lnTo>
                  <a:lnTo>
                    <a:pt x="203" y="165"/>
                  </a:lnTo>
                  <a:lnTo>
                    <a:pt x="203" y="153"/>
                  </a:lnTo>
                  <a:lnTo>
                    <a:pt x="203" y="140"/>
                  </a:lnTo>
                  <a:lnTo>
                    <a:pt x="203" y="127"/>
                  </a:lnTo>
                  <a:lnTo>
                    <a:pt x="228" y="140"/>
                  </a:lnTo>
                  <a:lnTo>
                    <a:pt x="241" y="153"/>
                  </a:lnTo>
                  <a:lnTo>
                    <a:pt x="254" y="165"/>
                  </a:lnTo>
                  <a:lnTo>
                    <a:pt x="266" y="153"/>
                  </a:lnTo>
                  <a:lnTo>
                    <a:pt x="279" y="127"/>
                  </a:lnTo>
                  <a:lnTo>
                    <a:pt x="279" y="89"/>
                  </a:lnTo>
                  <a:lnTo>
                    <a:pt x="292" y="89"/>
                  </a:lnTo>
                  <a:lnTo>
                    <a:pt x="266" y="64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41" y="89"/>
                  </a:lnTo>
                  <a:lnTo>
                    <a:pt x="241" y="102"/>
                  </a:lnTo>
                  <a:lnTo>
                    <a:pt x="228" y="102"/>
                  </a:lnTo>
                  <a:lnTo>
                    <a:pt x="216" y="102"/>
                  </a:lnTo>
                  <a:lnTo>
                    <a:pt x="203" y="114"/>
                  </a:lnTo>
                  <a:lnTo>
                    <a:pt x="190" y="114"/>
                  </a:lnTo>
                  <a:lnTo>
                    <a:pt x="190" y="102"/>
                  </a:lnTo>
                  <a:lnTo>
                    <a:pt x="190" y="89"/>
                  </a:lnTo>
                  <a:lnTo>
                    <a:pt x="203" y="26"/>
                  </a:lnTo>
                  <a:lnTo>
                    <a:pt x="203" y="13"/>
                  </a:lnTo>
                  <a:lnTo>
                    <a:pt x="216" y="0"/>
                  </a:lnTo>
                  <a:lnTo>
                    <a:pt x="228" y="13"/>
                  </a:lnTo>
                  <a:lnTo>
                    <a:pt x="241" y="13"/>
                  </a:lnTo>
                  <a:lnTo>
                    <a:pt x="254" y="13"/>
                  </a:lnTo>
                  <a:lnTo>
                    <a:pt x="254" y="26"/>
                  </a:lnTo>
                  <a:lnTo>
                    <a:pt x="279" y="26"/>
                  </a:lnTo>
                  <a:lnTo>
                    <a:pt x="292" y="38"/>
                  </a:lnTo>
                  <a:lnTo>
                    <a:pt x="304" y="38"/>
                  </a:lnTo>
                  <a:lnTo>
                    <a:pt x="330" y="13"/>
                  </a:lnTo>
                  <a:lnTo>
                    <a:pt x="317" y="76"/>
                  </a:lnTo>
                  <a:lnTo>
                    <a:pt x="317" y="114"/>
                  </a:lnTo>
                  <a:lnTo>
                    <a:pt x="317" y="165"/>
                  </a:lnTo>
                  <a:lnTo>
                    <a:pt x="330" y="216"/>
                  </a:lnTo>
                  <a:lnTo>
                    <a:pt x="342" y="241"/>
                  </a:lnTo>
                  <a:lnTo>
                    <a:pt x="355" y="241"/>
                  </a:lnTo>
                  <a:lnTo>
                    <a:pt x="380" y="279"/>
                  </a:lnTo>
                  <a:lnTo>
                    <a:pt x="380" y="292"/>
                  </a:lnTo>
                  <a:lnTo>
                    <a:pt x="368" y="292"/>
                  </a:lnTo>
                  <a:lnTo>
                    <a:pt x="368" y="305"/>
                  </a:lnTo>
                  <a:lnTo>
                    <a:pt x="355" y="305"/>
                  </a:lnTo>
                  <a:lnTo>
                    <a:pt x="355" y="317"/>
                  </a:lnTo>
                  <a:lnTo>
                    <a:pt x="342" y="305"/>
                  </a:lnTo>
                  <a:lnTo>
                    <a:pt x="330" y="305"/>
                  </a:lnTo>
                  <a:lnTo>
                    <a:pt x="317" y="317"/>
                  </a:lnTo>
                  <a:lnTo>
                    <a:pt x="304" y="317"/>
                  </a:lnTo>
                  <a:lnTo>
                    <a:pt x="292" y="317"/>
                  </a:lnTo>
                  <a:lnTo>
                    <a:pt x="279" y="330"/>
                  </a:lnTo>
                  <a:lnTo>
                    <a:pt x="266" y="343"/>
                  </a:lnTo>
                  <a:lnTo>
                    <a:pt x="254" y="343"/>
                  </a:lnTo>
                  <a:lnTo>
                    <a:pt x="228" y="330"/>
                  </a:lnTo>
                  <a:lnTo>
                    <a:pt x="216" y="33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6" name="Freeform 11"/>
            <p:cNvSpPr>
              <a:spLocks/>
            </p:cNvSpPr>
            <p:nvPr/>
          </p:nvSpPr>
          <p:spPr bwMode="auto">
            <a:xfrm>
              <a:off x="5438775" y="2190750"/>
              <a:ext cx="333375" cy="495300"/>
            </a:xfrm>
            <a:custGeom>
              <a:avLst/>
              <a:gdLst>
                <a:gd name="T0" fmla="*/ 190 w 304"/>
                <a:gd name="T1" fmla="*/ 394 h 444"/>
                <a:gd name="T2" fmla="*/ 177 w 304"/>
                <a:gd name="T3" fmla="*/ 406 h 444"/>
                <a:gd name="T4" fmla="*/ 165 w 304"/>
                <a:gd name="T5" fmla="*/ 444 h 444"/>
                <a:gd name="T6" fmla="*/ 152 w 304"/>
                <a:gd name="T7" fmla="*/ 432 h 444"/>
                <a:gd name="T8" fmla="*/ 114 w 304"/>
                <a:gd name="T9" fmla="*/ 444 h 444"/>
                <a:gd name="T10" fmla="*/ 101 w 304"/>
                <a:gd name="T11" fmla="*/ 432 h 444"/>
                <a:gd name="T12" fmla="*/ 114 w 304"/>
                <a:gd name="T13" fmla="*/ 419 h 444"/>
                <a:gd name="T14" fmla="*/ 89 w 304"/>
                <a:gd name="T15" fmla="*/ 419 h 444"/>
                <a:gd name="T16" fmla="*/ 63 w 304"/>
                <a:gd name="T17" fmla="*/ 394 h 444"/>
                <a:gd name="T18" fmla="*/ 25 w 304"/>
                <a:gd name="T19" fmla="*/ 406 h 444"/>
                <a:gd name="T20" fmla="*/ 13 w 304"/>
                <a:gd name="T21" fmla="*/ 381 h 444"/>
                <a:gd name="T22" fmla="*/ 25 w 304"/>
                <a:gd name="T23" fmla="*/ 330 h 444"/>
                <a:gd name="T24" fmla="*/ 13 w 304"/>
                <a:gd name="T25" fmla="*/ 318 h 444"/>
                <a:gd name="T26" fmla="*/ 13 w 304"/>
                <a:gd name="T27" fmla="*/ 292 h 444"/>
                <a:gd name="T28" fmla="*/ 13 w 304"/>
                <a:gd name="T29" fmla="*/ 279 h 444"/>
                <a:gd name="T30" fmla="*/ 0 w 304"/>
                <a:gd name="T31" fmla="*/ 254 h 444"/>
                <a:gd name="T32" fmla="*/ 25 w 304"/>
                <a:gd name="T33" fmla="*/ 229 h 444"/>
                <a:gd name="T34" fmla="*/ 38 w 304"/>
                <a:gd name="T35" fmla="*/ 178 h 444"/>
                <a:gd name="T36" fmla="*/ 38 w 304"/>
                <a:gd name="T37" fmla="*/ 165 h 444"/>
                <a:gd name="T38" fmla="*/ 25 w 304"/>
                <a:gd name="T39" fmla="*/ 140 h 444"/>
                <a:gd name="T40" fmla="*/ 38 w 304"/>
                <a:gd name="T41" fmla="*/ 127 h 444"/>
                <a:gd name="T42" fmla="*/ 38 w 304"/>
                <a:gd name="T43" fmla="*/ 89 h 444"/>
                <a:gd name="T44" fmla="*/ 51 w 304"/>
                <a:gd name="T45" fmla="*/ 51 h 444"/>
                <a:gd name="T46" fmla="*/ 89 w 304"/>
                <a:gd name="T47" fmla="*/ 64 h 444"/>
                <a:gd name="T48" fmla="*/ 114 w 304"/>
                <a:gd name="T49" fmla="*/ 51 h 444"/>
                <a:gd name="T50" fmla="*/ 139 w 304"/>
                <a:gd name="T51" fmla="*/ 38 h 444"/>
                <a:gd name="T52" fmla="*/ 165 w 304"/>
                <a:gd name="T53" fmla="*/ 26 h 444"/>
                <a:gd name="T54" fmla="*/ 190 w 304"/>
                <a:gd name="T55" fmla="*/ 38 h 444"/>
                <a:gd name="T56" fmla="*/ 203 w 304"/>
                <a:gd name="T57" fmla="*/ 26 h 444"/>
                <a:gd name="T58" fmla="*/ 203 w 304"/>
                <a:gd name="T59" fmla="*/ 13 h 444"/>
                <a:gd name="T60" fmla="*/ 215 w 304"/>
                <a:gd name="T61" fmla="*/ 0 h 444"/>
                <a:gd name="T62" fmla="*/ 254 w 304"/>
                <a:gd name="T63" fmla="*/ 64 h 444"/>
                <a:gd name="T64" fmla="*/ 254 w 304"/>
                <a:gd name="T65" fmla="*/ 89 h 444"/>
                <a:gd name="T66" fmla="*/ 254 w 304"/>
                <a:gd name="T67" fmla="*/ 102 h 444"/>
                <a:gd name="T68" fmla="*/ 279 w 304"/>
                <a:gd name="T69" fmla="*/ 140 h 444"/>
                <a:gd name="T70" fmla="*/ 279 w 304"/>
                <a:gd name="T71" fmla="*/ 165 h 444"/>
                <a:gd name="T72" fmla="*/ 292 w 304"/>
                <a:gd name="T73" fmla="*/ 216 h 444"/>
                <a:gd name="T74" fmla="*/ 292 w 304"/>
                <a:gd name="T75" fmla="*/ 241 h 444"/>
                <a:gd name="T76" fmla="*/ 292 w 304"/>
                <a:gd name="T77" fmla="*/ 267 h 444"/>
                <a:gd name="T78" fmla="*/ 279 w 304"/>
                <a:gd name="T79" fmla="*/ 279 h 444"/>
                <a:gd name="T80" fmla="*/ 279 w 304"/>
                <a:gd name="T81" fmla="*/ 292 h 444"/>
                <a:gd name="T82" fmla="*/ 266 w 304"/>
                <a:gd name="T83" fmla="*/ 305 h 444"/>
                <a:gd name="T84" fmla="*/ 266 w 304"/>
                <a:gd name="T85" fmla="*/ 318 h 444"/>
                <a:gd name="T86" fmla="*/ 266 w 304"/>
                <a:gd name="T87" fmla="*/ 330 h 444"/>
                <a:gd name="T88" fmla="*/ 266 w 304"/>
                <a:gd name="T89" fmla="*/ 343 h 444"/>
                <a:gd name="T90" fmla="*/ 254 w 304"/>
                <a:gd name="T91" fmla="*/ 368 h 444"/>
                <a:gd name="T92" fmla="*/ 215 w 304"/>
                <a:gd name="T93" fmla="*/ 406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4"/>
                <a:gd name="T142" fmla="*/ 0 h 444"/>
                <a:gd name="T143" fmla="*/ 304 w 304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4" h="444">
                  <a:moveTo>
                    <a:pt x="215" y="406"/>
                  </a:moveTo>
                  <a:lnTo>
                    <a:pt x="215" y="406"/>
                  </a:lnTo>
                  <a:lnTo>
                    <a:pt x="190" y="394"/>
                  </a:lnTo>
                  <a:lnTo>
                    <a:pt x="177" y="394"/>
                  </a:lnTo>
                  <a:lnTo>
                    <a:pt x="177" y="406"/>
                  </a:lnTo>
                  <a:lnTo>
                    <a:pt x="177" y="432"/>
                  </a:lnTo>
                  <a:lnTo>
                    <a:pt x="165" y="444"/>
                  </a:lnTo>
                  <a:lnTo>
                    <a:pt x="165" y="432"/>
                  </a:lnTo>
                  <a:lnTo>
                    <a:pt x="152" y="432"/>
                  </a:lnTo>
                  <a:lnTo>
                    <a:pt x="152" y="444"/>
                  </a:lnTo>
                  <a:lnTo>
                    <a:pt x="127" y="444"/>
                  </a:lnTo>
                  <a:lnTo>
                    <a:pt x="114" y="444"/>
                  </a:lnTo>
                  <a:lnTo>
                    <a:pt x="101" y="444"/>
                  </a:lnTo>
                  <a:lnTo>
                    <a:pt x="101" y="432"/>
                  </a:lnTo>
                  <a:lnTo>
                    <a:pt x="114" y="419"/>
                  </a:lnTo>
                  <a:lnTo>
                    <a:pt x="101" y="419"/>
                  </a:lnTo>
                  <a:lnTo>
                    <a:pt x="89" y="419"/>
                  </a:lnTo>
                  <a:lnTo>
                    <a:pt x="76" y="406"/>
                  </a:lnTo>
                  <a:lnTo>
                    <a:pt x="63" y="394"/>
                  </a:lnTo>
                  <a:lnTo>
                    <a:pt x="38" y="406"/>
                  </a:lnTo>
                  <a:lnTo>
                    <a:pt x="25" y="406"/>
                  </a:lnTo>
                  <a:lnTo>
                    <a:pt x="0" y="394"/>
                  </a:lnTo>
                  <a:lnTo>
                    <a:pt x="13" y="381"/>
                  </a:lnTo>
                  <a:lnTo>
                    <a:pt x="13" y="368"/>
                  </a:lnTo>
                  <a:lnTo>
                    <a:pt x="25" y="356"/>
                  </a:lnTo>
                  <a:lnTo>
                    <a:pt x="25" y="330"/>
                  </a:lnTo>
                  <a:lnTo>
                    <a:pt x="13" y="330"/>
                  </a:lnTo>
                  <a:lnTo>
                    <a:pt x="13" y="318"/>
                  </a:lnTo>
                  <a:lnTo>
                    <a:pt x="13" y="305"/>
                  </a:lnTo>
                  <a:lnTo>
                    <a:pt x="25" y="305"/>
                  </a:lnTo>
                  <a:lnTo>
                    <a:pt x="13" y="292"/>
                  </a:lnTo>
                  <a:lnTo>
                    <a:pt x="13" y="279"/>
                  </a:lnTo>
                  <a:lnTo>
                    <a:pt x="13" y="267"/>
                  </a:lnTo>
                  <a:lnTo>
                    <a:pt x="0" y="267"/>
                  </a:lnTo>
                  <a:lnTo>
                    <a:pt x="0" y="254"/>
                  </a:lnTo>
                  <a:lnTo>
                    <a:pt x="13" y="254"/>
                  </a:lnTo>
                  <a:lnTo>
                    <a:pt x="13" y="241"/>
                  </a:lnTo>
                  <a:lnTo>
                    <a:pt x="25" y="229"/>
                  </a:lnTo>
                  <a:lnTo>
                    <a:pt x="25" y="216"/>
                  </a:lnTo>
                  <a:lnTo>
                    <a:pt x="38" y="203"/>
                  </a:lnTo>
                  <a:lnTo>
                    <a:pt x="38" y="178"/>
                  </a:lnTo>
                  <a:lnTo>
                    <a:pt x="25" y="178"/>
                  </a:lnTo>
                  <a:lnTo>
                    <a:pt x="25" y="165"/>
                  </a:lnTo>
                  <a:lnTo>
                    <a:pt x="38" y="165"/>
                  </a:lnTo>
                  <a:lnTo>
                    <a:pt x="38" y="153"/>
                  </a:lnTo>
                  <a:lnTo>
                    <a:pt x="38" y="140"/>
                  </a:lnTo>
                  <a:lnTo>
                    <a:pt x="25" y="140"/>
                  </a:lnTo>
                  <a:lnTo>
                    <a:pt x="38" y="140"/>
                  </a:lnTo>
                  <a:lnTo>
                    <a:pt x="38" y="127"/>
                  </a:lnTo>
                  <a:lnTo>
                    <a:pt x="51" y="127"/>
                  </a:lnTo>
                  <a:lnTo>
                    <a:pt x="51" y="102"/>
                  </a:lnTo>
                  <a:lnTo>
                    <a:pt x="38" y="89"/>
                  </a:lnTo>
                  <a:lnTo>
                    <a:pt x="38" y="77"/>
                  </a:lnTo>
                  <a:lnTo>
                    <a:pt x="51" y="64"/>
                  </a:lnTo>
                  <a:lnTo>
                    <a:pt x="51" y="51"/>
                  </a:lnTo>
                  <a:lnTo>
                    <a:pt x="63" y="51"/>
                  </a:lnTo>
                  <a:lnTo>
                    <a:pt x="89" y="64"/>
                  </a:lnTo>
                  <a:lnTo>
                    <a:pt x="101" y="64"/>
                  </a:lnTo>
                  <a:lnTo>
                    <a:pt x="114" y="51"/>
                  </a:lnTo>
                  <a:lnTo>
                    <a:pt x="127" y="38"/>
                  </a:lnTo>
                  <a:lnTo>
                    <a:pt x="139" y="38"/>
                  </a:lnTo>
                  <a:lnTo>
                    <a:pt x="152" y="38"/>
                  </a:lnTo>
                  <a:lnTo>
                    <a:pt x="165" y="26"/>
                  </a:lnTo>
                  <a:lnTo>
                    <a:pt x="177" y="26"/>
                  </a:lnTo>
                  <a:lnTo>
                    <a:pt x="190" y="38"/>
                  </a:lnTo>
                  <a:lnTo>
                    <a:pt x="190" y="26"/>
                  </a:lnTo>
                  <a:lnTo>
                    <a:pt x="203" y="26"/>
                  </a:lnTo>
                  <a:lnTo>
                    <a:pt x="203" y="13"/>
                  </a:lnTo>
                  <a:lnTo>
                    <a:pt x="215" y="13"/>
                  </a:lnTo>
                  <a:lnTo>
                    <a:pt x="215" y="0"/>
                  </a:lnTo>
                  <a:lnTo>
                    <a:pt x="228" y="13"/>
                  </a:lnTo>
                  <a:lnTo>
                    <a:pt x="241" y="38"/>
                  </a:lnTo>
                  <a:lnTo>
                    <a:pt x="254" y="64"/>
                  </a:lnTo>
                  <a:lnTo>
                    <a:pt x="254" y="77"/>
                  </a:lnTo>
                  <a:lnTo>
                    <a:pt x="254" y="89"/>
                  </a:lnTo>
                  <a:lnTo>
                    <a:pt x="254" y="102"/>
                  </a:lnTo>
                  <a:lnTo>
                    <a:pt x="279" y="115"/>
                  </a:lnTo>
                  <a:lnTo>
                    <a:pt x="279" y="127"/>
                  </a:lnTo>
                  <a:lnTo>
                    <a:pt x="279" y="140"/>
                  </a:lnTo>
                  <a:lnTo>
                    <a:pt x="279" y="153"/>
                  </a:lnTo>
                  <a:lnTo>
                    <a:pt x="279" y="165"/>
                  </a:lnTo>
                  <a:lnTo>
                    <a:pt x="279" y="203"/>
                  </a:lnTo>
                  <a:lnTo>
                    <a:pt x="292" y="203"/>
                  </a:lnTo>
                  <a:lnTo>
                    <a:pt x="292" y="216"/>
                  </a:lnTo>
                  <a:lnTo>
                    <a:pt x="304" y="229"/>
                  </a:lnTo>
                  <a:lnTo>
                    <a:pt x="292" y="241"/>
                  </a:lnTo>
                  <a:lnTo>
                    <a:pt x="292" y="254"/>
                  </a:lnTo>
                  <a:lnTo>
                    <a:pt x="292" y="267"/>
                  </a:lnTo>
                  <a:lnTo>
                    <a:pt x="279" y="267"/>
                  </a:lnTo>
                  <a:lnTo>
                    <a:pt x="279" y="279"/>
                  </a:lnTo>
                  <a:lnTo>
                    <a:pt x="292" y="279"/>
                  </a:lnTo>
                  <a:lnTo>
                    <a:pt x="279" y="292"/>
                  </a:lnTo>
                  <a:lnTo>
                    <a:pt x="266" y="292"/>
                  </a:lnTo>
                  <a:lnTo>
                    <a:pt x="266" y="305"/>
                  </a:lnTo>
                  <a:lnTo>
                    <a:pt x="279" y="305"/>
                  </a:lnTo>
                  <a:lnTo>
                    <a:pt x="279" y="318"/>
                  </a:lnTo>
                  <a:lnTo>
                    <a:pt x="266" y="318"/>
                  </a:lnTo>
                  <a:lnTo>
                    <a:pt x="266" y="330"/>
                  </a:lnTo>
                  <a:lnTo>
                    <a:pt x="266" y="343"/>
                  </a:lnTo>
                  <a:lnTo>
                    <a:pt x="254" y="368"/>
                  </a:lnTo>
                  <a:lnTo>
                    <a:pt x="241" y="368"/>
                  </a:lnTo>
                  <a:lnTo>
                    <a:pt x="228" y="394"/>
                  </a:lnTo>
                  <a:lnTo>
                    <a:pt x="215" y="406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7" name="Freeform 12"/>
            <p:cNvSpPr>
              <a:spLocks/>
            </p:cNvSpPr>
            <p:nvPr/>
          </p:nvSpPr>
          <p:spPr bwMode="auto">
            <a:xfrm>
              <a:off x="5229225" y="2162175"/>
              <a:ext cx="276225" cy="485775"/>
            </a:xfrm>
            <a:custGeom>
              <a:avLst/>
              <a:gdLst>
                <a:gd name="T0" fmla="*/ 139 w 253"/>
                <a:gd name="T1" fmla="*/ 431 h 431"/>
                <a:gd name="T2" fmla="*/ 139 w 253"/>
                <a:gd name="T3" fmla="*/ 419 h 431"/>
                <a:gd name="T4" fmla="*/ 126 w 253"/>
                <a:gd name="T5" fmla="*/ 406 h 431"/>
                <a:gd name="T6" fmla="*/ 114 w 253"/>
                <a:gd name="T7" fmla="*/ 406 h 431"/>
                <a:gd name="T8" fmla="*/ 88 w 253"/>
                <a:gd name="T9" fmla="*/ 393 h 431"/>
                <a:gd name="T10" fmla="*/ 63 w 253"/>
                <a:gd name="T11" fmla="*/ 368 h 431"/>
                <a:gd name="T12" fmla="*/ 38 w 253"/>
                <a:gd name="T13" fmla="*/ 381 h 431"/>
                <a:gd name="T14" fmla="*/ 38 w 253"/>
                <a:gd name="T15" fmla="*/ 343 h 431"/>
                <a:gd name="T16" fmla="*/ 50 w 253"/>
                <a:gd name="T17" fmla="*/ 330 h 431"/>
                <a:gd name="T18" fmla="*/ 63 w 253"/>
                <a:gd name="T19" fmla="*/ 279 h 431"/>
                <a:gd name="T20" fmla="*/ 63 w 253"/>
                <a:gd name="T21" fmla="*/ 216 h 431"/>
                <a:gd name="T22" fmla="*/ 50 w 253"/>
                <a:gd name="T23" fmla="*/ 190 h 431"/>
                <a:gd name="T24" fmla="*/ 38 w 253"/>
                <a:gd name="T25" fmla="*/ 178 h 431"/>
                <a:gd name="T26" fmla="*/ 25 w 253"/>
                <a:gd name="T27" fmla="*/ 190 h 431"/>
                <a:gd name="T28" fmla="*/ 0 w 253"/>
                <a:gd name="T29" fmla="*/ 190 h 431"/>
                <a:gd name="T30" fmla="*/ 0 w 253"/>
                <a:gd name="T31" fmla="*/ 152 h 431"/>
                <a:gd name="T32" fmla="*/ 25 w 253"/>
                <a:gd name="T33" fmla="*/ 165 h 431"/>
                <a:gd name="T34" fmla="*/ 38 w 253"/>
                <a:gd name="T35" fmla="*/ 152 h 431"/>
                <a:gd name="T36" fmla="*/ 63 w 253"/>
                <a:gd name="T37" fmla="*/ 102 h 431"/>
                <a:gd name="T38" fmla="*/ 63 w 253"/>
                <a:gd name="T39" fmla="*/ 63 h 431"/>
                <a:gd name="T40" fmla="*/ 50 w 253"/>
                <a:gd name="T41" fmla="*/ 51 h 431"/>
                <a:gd name="T42" fmla="*/ 50 w 253"/>
                <a:gd name="T43" fmla="*/ 25 h 431"/>
                <a:gd name="T44" fmla="*/ 63 w 253"/>
                <a:gd name="T45" fmla="*/ 25 h 431"/>
                <a:gd name="T46" fmla="*/ 76 w 253"/>
                <a:gd name="T47" fmla="*/ 25 h 431"/>
                <a:gd name="T48" fmla="*/ 88 w 253"/>
                <a:gd name="T49" fmla="*/ 13 h 431"/>
                <a:gd name="T50" fmla="*/ 126 w 253"/>
                <a:gd name="T51" fmla="*/ 25 h 431"/>
                <a:gd name="T52" fmla="*/ 152 w 253"/>
                <a:gd name="T53" fmla="*/ 25 h 431"/>
                <a:gd name="T54" fmla="*/ 152 w 253"/>
                <a:gd name="T55" fmla="*/ 13 h 431"/>
                <a:gd name="T56" fmla="*/ 165 w 253"/>
                <a:gd name="T57" fmla="*/ 25 h 431"/>
                <a:gd name="T58" fmla="*/ 177 w 253"/>
                <a:gd name="T59" fmla="*/ 38 h 431"/>
                <a:gd name="T60" fmla="*/ 190 w 253"/>
                <a:gd name="T61" fmla="*/ 38 h 431"/>
                <a:gd name="T62" fmla="*/ 203 w 253"/>
                <a:gd name="T63" fmla="*/ 38 h 431"/>
                <a:gd name="T64" fmla="*/ 215 w 253"/>
                <a:gd name="T65" fmla="*/ 25 h 431"/>
                <a:gd name="T66" fmla="*/ 228 w 253"/>
                <a:gd name="T67" fmla="*/ 0 h 431"/>
                <a:gd name="T68" fmla="*/ 228 w 253"/>
                <a:gd name="T69" fmla="*/ 0 h 431"/>
                <a:gd name="T70" fmla="*/ 228 w 253"/>
                <a:gd name="T71" fmla="*/ 25 h 431"/>
                <a:gd name="T72" fmla="*/ 228 w 253"/>
                <a:gd name="T73" fmla="*/ 38 h 431"/>
                <a:gd name="T74" fmla="*/ 253 w 253"/>
                <a:gd name="T75" fmla="*/ 25 h 431"/>
                <a:gd name="T76" fmla="*/ 253 w 253"/>
                <a:gd name="T77" fmla="*/ 51 h 431"/>
                <a:gd name="T78" fmla="*/ 241 w 253"/>
                <a:gd name="T79" fmla="*/ 63 h 431"/>
                <a:gd name="T80" fmla="*/ 241 w 253"/>
                <a:gd name="T81" fmla="*/ 76 h 431"/>
                <a:gd name="T82" fmla="*/ 228 w 253"/>
                <a:gd name="T83" fmla="*/ 102 h 431"/>
                <a:gd name="T84" fmla="*/ 241 w 253"/>
                <a:gd name="T85" fmla="*/ 127 h 431"/>
                <a:gd name="T86" fmla="*/ 228 w 253"/>
                <a:gd name="T87" fmla="*/ 152 h 431"/>
                <a:gd name="T88" fmla="*/ 228 w 253"/>
                <a:gd name="T89" fmla="*/ 165 h 431"/>
                <a:gd name="T90" fmla="*/ 228 w 253"/>
                <a:gd name="T91" fmla="*/ 165 h 431"/>
                <a:gd name="T92" fmla="*/ 228 w 253"/>
                <a:gd name="T93" fmla="*/ 190 h 431"/>
                <a:gd name="T94" fmla="*/ 215 w 253"/>
                <a:gd name="T95" fmla="*/ 203 h 431"/>
                <a:gd name="T96" fmla="*/ 228 w 253"/>
                <a:gd name="T97" fmla="*/ 228 h 431"/>
                <a:gd name="T98" fmla="*/ 215 w 253"/>
                <a:gd name="T99" fmla="*/ 254 h 431"/>
                <a:gd name="T100" fmla="*/ 203 w 253"/>
                <a:gd name="T101" fmla="*/ 279 h 431"/>
                <a:gd name="T102" fmla="*/ 190 w 253"/>
                <a:gd name="T103" fmla="*/ 292 h 431"/>
                <a:gd name="T104" fmla="*/ 203 w 253"/>
                <a:gd name="T105" fmla="*/ 304 h 431"/>
                <a:gd name="T106" fmla="*/ 203 w 253"/>
                <a:gd name="T107" fmla="*/ 317 h 431"/>
                <a:gd name="T108" fmla="*/ 215 w 253"/>
                <a:gd name="T109" fmla="*/ 330 h 431"/>
                <a:gd name="T110" fmla="*/ 203 w 253"/>
                <a:gd name="T111" fmla="*/ 343 h 431"/>
                <a:gd name="T112" fmla="*/ 215 w 253"/>
                <a:gd name="T113" fmla="*/ 355 h 431"/>
                <a:gd name="T114" fmla="*/ 215 w 253"/>
                <a:gd name="T115" fmla="*/ 381 h 431"/>
                <a:gd name="T116" fmla="*/ 203 w 253"/>
                <a:gd name="T117" fmla="*/ 406 h 431"/>
                <a:gd name="T118" fmla="*/ 190 w 253"/>
                <a:gd name="T119" fmla="*/ 419 h 431"/>
                <a:gd name="T120" fmla="*/ 177 w 253"/>
                <a:gd name="T121" fmla="*/ 419 h 431"/>
                <a:gd name="T122" fmla="*/ 165 w 253"/>
                <a:gd name="T123" fmla="*/ 431 h 43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431"/>
                <a:gd name="T188" fmla="*/ 253 w 253"/>
                <a:gd name="T189" fmla="*/ 431 h 43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431">
                  <a:moveTo>
                    <a:pt x="152" y="431"/>
                  </a:moveTo>
                  <a:lnTo>
                    <a:pt x="139" y="431"/>
                  </a:lnTo>
                  <a:lnTo>
                    <a:pt x="139" y="419"/>
                  </a:lnTo>
                  <a:lnTo>
                    <a:pt x="126" y="406"/>
                  </a:lnTo>
                  <a:lnTo>
                    <a:pt x="114" y="393"/>
                  </a:lnTo>
                  <a:lnTo>
                    <a:pt x="114" y="406"/>
                  </a:lnTo>
                  <a:lnTo>
                    <a:pt x="101" y="393"/>
                  </a:lnTo>
                  <a:lnTo>
                    <a:pt x="88" y="393"/>
                  </a:lnTo>
                  <a:lnTo>
                    <a:pt x="76" y="381"/>
                  </a:lnTo>
                  <a:lnTo>
                    <a:pt x="63" y="368"/>
                  </a:lnTo>
                  <a:lnTo>
                    <a:pt x="38" y="381"/>
                  </a:lnTo>
                  <a:lnTo>
                    <a:pt x="25" y="368"/>
                  </a:lnTo>
                  <a:lnTo>
                    <a:pt x="38" y="343"/>
                  </a:lnTo>
                  <a:lnTo>
                    <a:pt x="50" y="330"/>
                  </a:lnTo>
                  <a:lnTo>
                    <a:pt x="50" y="317"/>
                  </a:lnTo>
                  <a:lnTo>
                    <a:pt x="63" y="279"/>
                  </a:lnTo>
                  <a:lnTo>
                    <a:pt x="63" y="254"/>
                  </a:lnTo>
                  <a:lnTo>
                    <a:pt x="63" y="216"/>
                  </a:lnTo>
                  <a:lnTo>
                    <a:pt x="50" y="190"/>
                  </a:lnTo>
                  <a:lnTo>
                    <a:pt x="38" y="178"/>
                  </a:lnTo>
                  <a:lnTo>
                    <a:pt x="25" y="190"/>
                  </a:lnTo>
                  <a:lnTo>
                    <a:pt x="0" y="190"/>
                  </a:lnTo>
                  <a:lnTo>
                    <a:pt x="0" y="152"/>
                  </a:lnTo>
                  <a:lnTo>
                    <a:pt x="12" y="165"/>
                  </a:lnTo>
                  <a:lnTo>
                    <a:pt x="25" y="165"/>
                  </a:lnTo>
                  <a:lnTo>
                    <a:pt x="38" y="152"/>
                  </a:lnTo>
                  <a:lnTo>
                    <a:pt x="50" y="140"/>
                  </a:lnTo>
                  <a:lnTo>
                    <a:pt x="63" y="102"/>
                  </a:lnTo>
                  <a:lnTo>
                    <a:pt x="63" y="76"/>
                  </a:lnTo>
                  <a:lnTo>
                    <a:pt x="63" y="63"/>
                  </a:lnTo>
                  <a:lnTo>
                    <a:pt x="63" y="51"/>
                  </a:lnTo>
                  <a:lnTo>
                    <a:pt x="50" y="51"/>
                  </a:lnTo>
                  <a:lnTo>
                    <a:pt x="50" y="38"/>
                  </a:lnTo>
                  <a:lnTo>
                    <a:pt x="50" y="25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88" y="13"/>
                  </a:lnTo>
                  <a:lnTo>
                    <a:pt x="101" y="25"/>
                  </a:lnTo>
                  <a:lnTo>
                    <a:pt x="126" y="25"/>
                  </a:lnTo>
                  <a:lnTo>
                    <a:pt x="152" y="25"/>
                  </a:lnTo>
                  <a:lnTo>
                    <a:pt x="152" y="13"/>
                  </a:lnTo>
                  <a:lnTo>
                    <a:pt x="165" y="13"/>
                  </a:lnTo>
                  <a:lnTo>
                    <a:pt x="165" y="25"/>
                  </a:lnTo>
                  <a:lnTo>
                    <a:pt x="177" y="25"/>
                  </a:lnTo>
                  <a:lnTo>
                    <a:pt x="177" y="38"/>
                  </a:lnTo>
                  <a:lnTo>
                    <a:pt x="190" y="38"/>
                  </a:lnTo>
                  <a:lnTo>
                    <a:pt x="203" y="38"/>
                  </a:lnTo>
                  <a:lnTo>
                    <a:pt x="203" y="25"/>
                  </a:lnTo>
                  <a:lnTo>
                    <a:pt x="215" y="25"/>
                  </a:lnTo>
                  <a:lnTo>
                    <a:pt x="215" y="13"/>
                  </a:lnTo>
                  <a:lnTo>
                    <a:pt x="228" y="0"/>
                  </a:lnTo>
                  <a:lnTo>
                    <a:pt x="228" y="13"/>
                  </a:lnTo>
                  <a:lnTo>
                    <a:pt x="228" y="25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53" y="25"/>
                  </a:lnTo>
                  <a:lnTo>
                    <a:pt x="253" y="38"/>
                  </a:lnTo>
                  <a:lnTo>
                    <a:pt x="253" y="51"/>
                  </a:lnTo>
                  <a:lnTo>
                    <a:pt x="241" y="51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41" y="89"/>
                  </a:lnTo>
                  <a:lnTo>
                    <a:pt x="228" y="102"/>
                  </a:lnTo>
                  <a:lnTo>
                    <a:pt x="228" y="114"/>
                  </a:lnTo>
                  <a:lnTo>
                    <a:pt x="241" y="127"/>
                  </a:lnTo>
                  <a:lnTo>
                    <a:pt x="241" y="152"/>
                  </a:lnTo>
                  <a:lnTo>
                    <a:pt x="228" y="152"/>
                  </a:lnTo>
                  <a:lnTo>
                    <a:pt x="228" y="165"/>
                  </a:lnTo>
                  <a:lnTo>
                    <a:pt x="215" y="165"/>
                  </a:lnTo>
                  <a:lnTo>
                    <a:pt x="228" y="165"/>
                  </a:lnTo>
                  <a:lnTo>
                    <a:pt x="228" y="178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15" y="203"/>
                  </a:lnTo>
                  <a:lnTo>
                    <a:pt x="228" y="203"/>
                  </a:lnTo>
                  <a:lnTo>
                    <a:pt x="228" y="228"/>
                  </a:lnTo>
                  <a:lnTo>
                    <a:pt x="215" y="241"/>
                  </a:lnTo>
                  <a:lnTo>
                    <a:pt x="215" y="254"/>
                  </a:lnTo>
                  <a:lnTo>
                    <a:pt x="203" y="266"/>
                  </a:lnTo>
                  <a:lnTo>
                    <a:pt x="203" y="279"/>
                  </a:lnTo>
                  <a:lnTo>
                    <a:pt x="190" y="279"/>
                  </a:lnTo>
                  <a:lnTo>
                    <a:pt x="190" y="292"/>
                  </a:lnTo>
                  <a:lnTo>
                    <a:pt x="203" y="292"/>
                  </a:lnTo>
                  <a:lnTo>
                    <a:pt x="203" y="304"/>
                  </a:lnTo>
                  <a:lnTo>
                    <a:pt x="203" y="317"/>
                  </a:lnTo>
                  <a:lnTo>
                    <a:pt x="215" y="330"/>
                  </a:lnTo>
                  <a:lnTo>
                    <a:pt x="203" y="330"/>
                  </a:lnTo>
                  <a:lnTo>
                    <a:pt x="203" y="343"/>
                  </a:lnTo>
                  <a:lnTo>
                    <a:pt x="203" y="355"/>
                  </a:lnTo>
                  <a:lnTo>
                    <a:pt x="215" y="355"/>
                  </a:lnTo>
                  <a:lnTo>
                    <a:pt x="215" y="381"/>
                  </a:lnTo>
                  <a:lnTo>
                    <a:pt x="203" y="393"/>
                  </a:lnTo>
                  <a:lnTo>
                    <a:pt x="203" y="406"/>
                  </a:lnTo>
                  <a:lnTo>
                    <a:pt x="190" y="419"/>
                  </a:lnTo>
                  <a:lnTo>
                    <a:pt x="190" y="406"/>
                  </a:lnTo>
                  <a:lnTo>
                    <a:pt x="177" y="419"/>
                  </a:lnTo>
                  <a:lnTo>
                    <a:pt x="165" y="431"/>
                  </a:lnTo>
                  <a:lnTo>
                    <a:pt x="152" y="43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8" name="Freeform 13"/>
            <p:cNvSpPr>
              <a:spLocks/>
            </p:cNvSpPr>
            <p:nvPr/>
          </p:nvSpPr>
          <p:spPr bwMode="auto">
            <a:xfrm>
              <a:off x="4972050" y="3438525"/>
              <a:ext cx="285750" cy="152400"/>
            </a:xfrm>
            <a:custGeom>
              <a:avLst/>
              <a:gdLst>
                <a:gd name="T0" fmla="*/ 241 w 254"/>
                <a:gd name="T1" fmla="*/ 127 h 139"/>
                <a:gd name="T2" fmla="*/ 229 w 254"/>
                <a:gd name="T3" fmla="*/ 127 h 139"/>
                <a:gd name="T4" fmla="*/ 216 w 254"/>
                <a:gd name="T5" fmla="*/ 127 h 139"/>
                <a:gd name="T6" fmla="*/ 191 w 254"/>
                <a:gd name="T7" fmla="*/ 139 h 139"/>
                <a:gd name="T8" fmla="*/ 178 w 254"/>
                <a:gd name="T9" fmla="*/ 127 h 139"/>
                <a:gd name="T10" fmla="*/ 178 w 254"/>
                <a:gd name="T11" fmla="*/ 127 h 139"/>
                <a:gd name="T12" fmla="*/ 165 w 254"/>
                <a:gd name="T13" fmla="*/ 127 h 139"/>
                <a:gd name="T14" fmla="*/ 165 w 254"/>
                <a:gd name="T15" fmla="*/ 127 h 139"/>
                <a:gd name="T16" fmla="*/ 153 w 254"/>
                <a:gd name="T17" fmla="*/ 127 h 139"/>
                <a:gd name="T18" fmla="*/ 140 w 254"/>
                <a:gd name="T19" fmla="*/ 114 h 139"/>
                <a:gd name="T20" fmla="*/ 140 w 254"/>
                <a:gd name="T21" fmla="*/ 114 h 139"/>
                <a:gd name="T22" fmla="*/ 114 w 254"/>
                <a:gd name="T23" fmla="*/ 114 h 139"/>
                <a:gd name="T24" fmla="*/ 89 w 254"/>
                <a:gd name="T25" fmla="*/ 101 h 139"/>
                <a:gd name="T26" fmla="*/ 64 w 254"/>
                <a:gd name="T27" fmla="*/ 101 h 139"/>
                <a:gd name="T28" fmla="*/ 51 w 254"/>
                <a:gd name="T29" fmla="*/ 101 h 139"/>
                <a:gd name="T30" fmla="*/ 38 w 254"/>
                <a:gd name="T31" fmla="*/ 101 h 139"/>
                <a:gd name="T32" fmla="*/ 26 w 254"/>
                <a:gd name="T33" fmla="*/ 101 h 139"/>
                <a:gd name="T34" fmla="*/ 13 w 254"/>
                <a:gd name="T35" fmla="*/ 89 h 139"/>
                <a:gd name="T36" fmla="*/ 0 w 254"/>
                <a:gd name="T37" fmla="*/ 89 h 139"/>
                <a:gd name="T38" fmla="*/ 0 w 254"/>
                <a:gd name="T39" fmla="*/ 76 h 139"/>
                <a:gd name="T40" fmla="*/ 0 w 254"/>
                <a:gd name="T41" fmla="*/ 76 h 139"/>
                <a:gd name="T42" fmla="*/ 13 w 254"/>
                <a:gd name="T43" fmla="*/ 63 h 139"/>
                <a:gd name="T44" fmla="*/ 38 w 254"/>
                <a:gd name="T45" fmla="*/ 63 h 139"/>
                <a:gd name="T46" fmla="*/ 64 w 254"/>
                <a:gd name="T47" fmla="*/ 38 h 139"/>
                <a:gd name="T48" fmla="*/ 76 w 254"/>
                <a:gd name="T49" fmla="*/ 25 h 139"/>
                <a:gd name="T50" fmla="*/ 76 w 254"/>
                <a:gd name="T51" fmla="*/ 25 h 139"/>
                <a:gd name="T52" fmla="*/ 89 w 254"/>
                <a:gd name="T53" fmla="*/ 0 h 139"/>
                <a:gd name="T54" fmla="*/ 102 w 254"/>
                <a:gd name="T55" fmla="*/ 0 h 139"/>
                <a:gd name="T56" fmla="*/ 127 w 254"/>
                <a:gd name="T57" fmla="*/ 12 h 139"/>
                <a:gd name="T58" fmla="*/ 140 w 254"/>
                <a:gd name="T59" fmla="*/ 0 h 139"/>
                <a:gd name="T60" fmla="*/ 153 w 254"/>
                <a:gd name="T61" fmla="*/ 12 h 139"/>
                <a:gd name="T62" fmla="*/ 178 w 254"/>
                <a:gd name="T63" fmla="*/ 25 h 139"/>
                <a:gd name="T64" fmla="*/ 191 w 254"/>
                <a:gd name="T65" fmla="*/ 12 h 139"/>
                <a:gd name="T66" fmla="*/ 216 w 254"/>
                <a:gd name="T67" fmla="*/ 25 h 139"/>
                <a:gd name="T68" fmla="*/ 216 w 254"/>
                <a:gd name="T69" fmla="*/ 38 h 139"/>
                <a:gd name="T70" fmla="*/ 216 w 254"/>
                <a:gd name="T71" fmla="*/ 38 h 139"/>
                <a:gd name="T72" fmla="*/ 229 w 254"/>
                <a:gd name="T73" fmla="*/ 51 h 139"/>
                <a:gd name="T74" fmla="*/ 241 w 254"/>
                <a:gd name="T75" fmla="*/ 63 h 139"/>
                <a:gd name="T76" fmla="*/ 241 w 254"/>
                <a:gd name="T77" fmla="*/ 76 h 139"/>
                <a:gd name="T78" fmla="*/ 254 w 254"/>
                <a:gd name="T79" fmla="*/ 101 h 139"/>
                <a:gd name="T80" fmla="*/ 254 w 254"/>
                <a:gd name="T81" fmla="*/ 114 h 13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4"/>
                <a:gd name="T124" fmla="*/ 0 h 139"/>
                <a:gd name="T125" fmla="*/ 254 w 254"/>
                <a:gd name="T126" fmla="*/ 139 h 13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4" h="139">
                  <a:moveTo>
                    <a:pt x="241" y="127"/>
                  </a:moveTo>
                  <a:lnTo>
                    <a:pt x="241" y="127"/>
                  </a:lnTo>
                  <a:lnTo>
                    <a:pt x="229" y="127"/>
                  </a:lnTo>
                  <a:lnTo>
                    <a:pt x="216" y="127"/>
                  </a:lnTo>
                  <a:lnTo>
                    <a:pt x="203" y="127"/>
                  </a:lnTo>
                  <a:lnTo>
                    <a:pt x="191" y="139"/>
                  </a:lnTo>
                  <a:lnTo>
                    <a:pt x="178" y="127"/>
                  </a:lnTo>
                  <a:lnTo>
                    <a:pt x="178" y="114"/>
                  </a:lnTo>
                  <a:lnTo>
                    <a:pt x="178" y="127"/>
                  </a:lnTo>
                  <a:lnTo>
                    <a:pt x="165" y="127"/>
                  </a:lnTo>
                  <a:lnTo>
                    <a:pt x="153" y="127"/>
                  </a:lnTo>
                  <a:lnTo>
                    <a:pt x="140" y="114"/>
                  </a:lnTo>
                  <a:lnTo>
                    <a:pt x="127" y="114"/>
                  </a:lnTo>
                  <a:lnTo>
                    <a:pt x="114" y="114"/>
                  </a:lnTo>
                  <a:lnTo>
                    <a:pt x="102" y="114"/>
                  </a:lnTo>
                  <a:lnTo>
                    <a:pt x="89" y="101"/>
                  </a:lnTo>
                  <a:lnTo>
                    <a:pt x="64" y="101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6" y="101"/>
                  </a:lnTo>
                  <a:lnTo>
                    <a:pt x="26" y="89"/>
                  </a:lnTo>
                  <a:lnTo>
                    <a:pt x="13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13" y="76"/>
                  </a:lnTo>
                  <a:lnTo>
                    <a:pt x="13" y="63"/>
                  </a:lnTo>
                  <a:lnTo>
                    <a:pt x="26" y="63"/>
                  </a:lnTo>
                  <a:lnTo>
                    <a:pt x="38" y="63"/>
                  </a:lnTo>
                  <a:lnTo>
                    <a:pt x="51" y="38"/>
                  </a:lnTo>
                  <a:lnTo>
                    <a:pt x="64" y="38"/>
                  </a:lnTo>
                  <a:lnTo>
                    <a:pt x="64" y="25"/>
                  </a:lnTo>
                  <a:lnTo>
                    <a:pt x="76" y="25"/>
                  </a:lnTo>
                  <a:lnTo>
                    <a:pt x="89" y="12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7" y="12"/>
                  </a:lnTo>
                  <a:lnTo>
                    <a:pt x="140" y="0"/>
                  </a:lnTo>
                  <a:lnTo>
                    <a:pt x="153" y="12"/>
                  </a:lnTo>
                  <a:lnTo>
                    <a:pt x="165" y="25"/>
                  </a:lnTo>
                  <a:lnTo>
                    <a:pt x="178" y="25"/>
                  </a:lnTo>
                  <a:lnTo>
                    <a:pt x="178" y="12"/>
                  </a:lnTo>
                  <a:lnTo>
                    <a:pt x="191" y="12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38"/>
                  </a:lnTo>
                  <a:lnTo>
                    <a:pt x="229" y="51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41" y="89"/>
                  </a:lnTo>
                  <a:lnTo>
                    <a:pt x="254" y="101"/>
                  </a:lnTo>
                  <a:lnTo>
                    <a:pt x="254" y="114"/>
                  </a:lnTo>
                  <a:lnTo>
                    <a:pt x="241" y="12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59" name="Freeform 14"/>
            <p:cNvSpPr>
              <a:spLocks/>
            </p:cNvSpPr>
            <p:nvPr/>
          </p:nvSpPr>
          <p:spPr bwMode="auto">
            <a:xfrm>
              <a:off x="5210175" y="3495675"/>
              <a:ext cx="285750" cy="352425"/>
            </a:xfrm>
            <a:custGeom>
              <a:avLst/>
              <a:gdLst>
                <a:gd name="T0" fmla="*/ 38 w 254"/>
                <a:gd name="T1" fmla="*/ 101 h 317"/>
                <a:gd name="T2" fmla="*/ 38 w 254"/>
                <a:gd name="T3" fmla="*/ 88 h 317"/>
                <a:gd name="T4" fmla="*/ 25 w 254"/>
                <a:gd name="T5" fmla="*/ 76 h 317"/>
                <a:gd name="T6" fmla="*/ 38 w 254"/>
                <a:gd name="T7" fmla="*/ 63 h 317"/>
                <a:gd name="T8" fmla="*/ 25 w 254"/>
                <a:gd name="T9" fmla="*/ 38 h 317"/>
                <a:gd name="T10" fmla="*/ 25 w 254"/>
                <a:gd name="T11" fmla="*/ 25 h 317"/>
                <a:gd name="T12" fmla="*/ 13 w 254"/>
                <a:gd name="T13" fmla="*/ 0 h 317"/>
                <a:gd name="T14" fmla="*/ 25 w 254"/>
                <a:gd name="T15" fmla="*/ 12 h 317"/>
                <a:gd name="T16" fmla="*/ 51 w 254"/>
                <a:gd name="T17" fmla="*/ 25 h 317"/>
                <a:gd name="T18" fmla="*/ 63 w 254"/>
                <a:gd name="T19" fmla="*/ 38 h 317"/>
                <a:gd name="T20" fmla="*/ 76 w 254"/>
                <a:gd name="T21" fmla="*/ 63 h 317"/>
                <a:gd name="T22" fmla="*/ 89 w 254"/>
                <a:gd name="T23" fmla="*/ 63 h 317"/>
                <a:gd name="T24" fmla="*/ 101 w 254"/>
                <a:gd name="T25" fmla="*/ 63 h 317"/>
                <a:gd name="T26" fmla="*/ 114 w 254"/>
                <a:gd name="T27" fmla="*/ 63 h 317"/>
                <a:gd name="T28" fmla="*/ 127 w 254"/>
                <a:gd name="T29" fmla="*/ 50 h 317"/>
                <a:gd name="T30" fmla="*/ 152 w 254"/>
                <a:gd name="T31" fmla="*/ 38 h 317"/>
                <a:gd name="T32" fmla="*/ 165 w 254"/>
                <a:gd name="T33" fmla="*/ 38 h 317"/>
                <a:gd name="T34" fmla="*/ 178 w 254"/>
                <a:gd name="T35" fmla="*/ 50 h 317"/>
                <a:gd name="T36" fmla="*/ 178 w 254"/>
                <a:gd name="T37" fmla="*/ 50 h 317"/>
                <a:gd name="T38" fmla="*/ 190 w 254"/>
                <a:gd name="T39" fmla="*/ 63 h 317"/>
                <a:gd name="T40" fmla="*/ 216 w 254"/>
                <a:gd name="T41" fmla="*/ 63 h 317"/>
                <a:gd name="T42" fmla="*/ 216 w 254"/>
                <a:gd name="T43" fmla="*/ 76 h 317"/>
                <a:gd name="T44" fmla="*/ 228 w 254"/>
                <a:gd name="T45" fmla="*/ 88 h 317"/>
                <a:gd name="T46" fmla="*/ 241 w 254"/>
                <a:gd name="T47" fmla="*/ 88 h 317"/>
                <a:gd name="T48" fmla="*/ 254 w 254"/>
                <a:gd name="T49" fmla="*/ 88 h 317"/>
                <a:gd name="T50" fmla="*/ 241 w 254"/>
                <a:gd name="T51" fmla="*/ 101 h 317"/>
                <a:gd name="T52" fmla="*/ 190 w 254"/>
                <a:gd name="T53" fmla="*/ 114 h 317"/>
                <a:gd name="T54" fmla="*/ 152 w 254"/>
                <a:gd name="T55" fmla="*/ 164 h 317"/>
                <a:gd name="T56" fmla="*/ 152 w 254"/>
                <a:gd name="T57" fmla="*/ 203 h 317"/>
                <a:gd name="T58" fmla="*/ 139 w 254"/>
                <a:gd name="T59" fmla="*/ 241 h 317"/>
                <a:gd name="T60" fmla="*/ 114 w 254"/>
                <a:gd name="T61" fmla="*/ 253 h 317"/>
                <a:gd name="T62" fmla="*/ 89 w 254"/>
                <a:gd name="T63" fmla="*/ 266 h 317"/>
                <a:gd name="T64" fmla="*/ 51 w 254"/>
                <a:gd name="T65" fmla="*/ 291 h 317"/>
                <a:gd name="T66" fmla="*/ 38 w 254"/>
                <a:gd name="T67" fmla="*/ 317 h 317"/>
                <a:gd name="T68" fmla="*/ 13 w 254"/>
                <a:gd name="T69" fmla="*/ 304 h 317"/>
                <a:gd name="T70" fmla="*/ 13 w 254"/>
                <a:gd name="T71" fmla="*/ 291 h 317"/>
                <a:gd name="T72" fmla="*/ 13 w 254"/>
                <a:gd name="T73" fmla="*/ 266 h 317"/>
                <a:gd name="T74" fmla="*/ 13 w 254"/>
                <a:gd name="T75" fmla="*/ 241 h 317"/>
                <a:gd name="T76" fmla="*/ 25 w 254"/>
                <a:gd name="T77" fmla="*/ 228 h 317"/>
                <a:gd name="T78" fmla="*/ 25 w 254"/>
                <a:gd name="T79" fmla="*/ 215 h 317"/>
                <a:gd name="T80" fmla="*/ 13 w 254"/>
                <a:gd name="T81" fmla="*/ 203 h 317"/>
                <a:gd name="T82" fmla="*/ 25 w 254"/>
                <a:gd name="T83" fmla="*/ 203 h 317"/>
                <a:gd name="T84" fmla="*/ 38 w 254"/>
                <a:gd name="T85" fmla="*/ 177 h 317"/>
                <a:gd name="T86" fmla="*/ 63 w 254"/>
                <a:gd name="T87" fmla="*/ 152 h 317"/>
                <a:gd name="T88" fmla="*/ 76 w 254"/>
                <a:gd name="T89" fmla="*/ 126 h 317"/>
                <a:gd name="T90" fmla="*/ 51 w 254"/>
                <a:gd name="T91" fmla="*/ 114 h 317"/>
                <a:gd name="T92" fmla="*/ 38 w 254"/>
                <a:gd name="T93" fmla="*/ 114 h 3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317"/>
                <a:gd name="T143" fmla="*/ 254 w 254"/>
                <a:gd name="T144" fmla="*/ 317 h 3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317">
                  <a:moveTo>
                    <a:pt x="38" y="114"/>
                  </a:moveTo>
                  <a:lnTo>
                    <a:pt x="38" y="101"/>
                  </a:lnTo>
                  <a:lnTo>
                    <a:pt x="38" y="88"/>
                  </a:lnTo>
                  <a:lnTo>
                    <a:pt x="25" y="76"/>
                  </a:lnTo>
                  <a:lnTo>
                    <a:pt x="38" y="63"/>
                  </a:lnTo>
                  <a:lnTo>
                    <a:pt x="38" y="50"/>
                  </a:lnTo>
                  <a:lnTo>
                    <a:pt x="25" y="38"/>
                  </a:lnTo>
                  <a:lnTo>
                    <a:pt x="25" y="25"/>
                  </a:lnTo>
                  <a:lnTo>
                    <a:pt x="25" y="12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51" y="25"/>
                  </a:lnTo>
                  <a:lnTo>
                    <a:pt x="51" y="38"/>
                  </a:lnTo>
                  <a:lnTo>
                    <a:pt x="63" y="38"/>
                  </a:lnTo>
                  <a:lnTo>
                    <a:pt x="63" y="50"/>
                  </a:lnTo>
                  <a:lnTo>
                    <a:pt x="76" y="63"/>
                  </a:lnTo>
                  <a:lnTo>
                    <a:pt x="89" y="63"/>
                  </a:lnTo>
                  <a:lnTo>
                    <a:pt x="101" y="63"/>
                  </a:lnTo>
                  <a:lnTo>
                    <a:pt x="114" y="63"/>
                  </a:lnTo>
                  <a:lnTo>
                    <a:pt x="114" y="50"/>
                  </a:lnTo>
                  <a:lnTo>
                    <a:pt x="127" y="50"/>
                  </a:lnTo>
                  <a:lnTo>
                    <a:pt x="139" y="38"/>
                  </a:lnTo>
                  <a:lnTo>
                    <a:pt x="152" y="38"/>
                  </a:lnTo>
                  <a:lnTo>
                    <a:pt x="152" y="50"/>
                  </a:lnTo>
                  <a:lnTo>
                    <a:pt x="165" y="38"/>
                  </a:lnTo>
                  <a:lnTo>
                    <a:pt x="178" y="38"/>
                  </a:lnTo>
                  <a:lnTo>
                    <a:pt x="178" y="50"/>
                  </a:lnTo>
                  <a:lnTo>
                    <a:pt x="190" y="63"/>
                  </a:lnTo>
                  <a:lnTo>
                    <a:pt x="216" y="63"/>
                  </a:lnTo>
                  <a:lnTo>
                    <a:pt x="216" y="76"/>
                  </a:lnTo>
                  <a:lnTo>
                    <a:pt x="228" y="88"/>
                  </a:lnTo>
                  <a:lnTo>
                    <a:pt x="241" y="88"/>
                  </a:lnTo>
                  <a:lnTo>
                    <a:pt x="254" y="88"/>
                  </a:lnTo>
                  <a:lnTo>
                    <a:pt x="241" y="101"/>
                  </a:lnTo>
                  <a:lnTo>
                    <a:pt x="203" y="101"/>
                  </a:lnTo>
                  <a:lnTo>
                    <a:pt x="190" y="114"/>
                  </a:lnTo>
                  <a:lnTo>
                    <a:pt x="178" y="126"/>
                  </a:lnTo>
                  <a:lnTo>
                    <a:pt x="152" y="164"/>
                  </a:lnTo>
                  <a:lnTo>
                    <a:pt x="139" y="177"/>
                  </a:lnTo>
                  <a:lnTo>
                    <a:pt x="152" y="203"/>
                  </a:lnTo>
                  <a:lnTo>
                    <a:pt x="139" y="228"/>
                  </a:lnTo>
                  <a:lnTo>
                    <a:pt x="139" y="241"/>
                  </a:lnTo>
                  <a:lnTo>
                    <a:pt x="127" y="253"/>
                  </a:lnTo>
                  <a:lnTo>
                    <a:pt x="114" y="253"/>
                  </a:lnTo>
                  <a:lnTo>
                    <a:pt x="89" y="266"/>
                  </a:lnTo>
                  <a:lnTo>
                    <a:pt x="51" y="291"/>
                  </a:lnTo>
                  <a:lnTo>
                    <a:pt x="51" y="317"/>
                  </a:lnTo>
                  <a:lnTo>
                    <a:pt x="38" y="317"/>
                  </a:lnTo>
                  <a:lnTo>
                    <a:pt x="25" y="317"/>
                  </a:lnTo>
                  <a:lnTo>
                    <a:pt x="13" y="304"/>
                  </a:lnTo>
                  <a:lnTo>
                    <a:pt x="0" y="291"/>
                  </a:lnTo>
                  <a:lnTo>
                    <a:pt x="13" y="291"/>
                  </a:lnTo>
                  <a:lnTo>
                    <a:pt x="13" y="279"/>
                  </a:lnTo>
                  <a:lnTo>
                    <a:pt x="13" y="266"/>
                  </a:lnTo>
                  <a:lnTo>
                    <a:pt x="13" y="253"/>
                  </a:lnTo>
                  <a:lnTo>
                    <a:pt x="13" y="241"/>
                  </a:lnTo>
                  <a:lnTo>
                    <a:pt x="25" y="228"/>
                  </a:lnTo>
                  <a:lnTo>
                    <a:pt x="25" y="215"/>
                  </a:lnTo>
                  <a:lnTo>
                    <a:pt x="13" y="203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38" y="177"/>
                  </a:lnTo>
                  <a:lnTo>
                    <a:pt x="51" y="164"/>
                  </a:lnTo>
                  <a:lnTo>
                    <a:pt x="63" y="152"/>
                  </a:lnTo>
                  <a:lnTo>
                    <a:pt x="76" y="139"/>
                  </a:lnTo>
                  <a:lnTo>
                    <a:pt x="76" y="126"/>
                  </a:lnTo>
                  <a:lnTo>
                    <a:pt x="51" y="114"/>
                  </a:lnTo>
                  <a:lnTo>
                    <a:pt x="38" y="114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5029200" y="3575150"/>
              <a:ext cx="209550" cy="781044"/>
              <a:chOff x="3057525" y="2943225"/>
              <a:chExt cx="190" cy="698"/>
            </a:xfrm>
            <a:grpFill/>
          </p:grpSpPr>
          <p:sp>
            <p:nvSpPr>
              <p:cNvPr id="526" name="Freeform 16"/>
              <p:cNvSpPr>
                <a:spLocks/>
              </p:cNvSpPr>
              <p:nvPr/>
            </p:nvSpPr>
            <p:spPr bwMode="auto">
              <a:xfrm>
                <a:off x="3057601" y="2943453"/>
                <a:ext cx="38" cy="38"/>
              </a:xfrm>
              <a:custGeom>
                <a:avLst/>
                <a:gdLst>
                  <a:gd name="T0" fmla="*/ 26 w 38"/>
                  <a:gd name="T1" fmla="*/ 13 h 38"/>
                  <a:gd name="T2" fmla="*/ 38 w 38"/>
                  <a:gd name="T3" fmla="*/ 13 h 38"/>
                  <a:gd name="T4" fmla="*/ 38 w 38"/>
                  <a:gd name="T5" fmla="*/ 13 h 38"/>
                  <a:gd name="T6" fmla="*/ 38 w 38"/>
                  <a:gd name="T7" fmla="*/ 13 h 38"/>
                  <a:gd name="T8" fmla="*/ 38 w 38"/>
                  <a:gd name="T9" fmla="*/ 13 h 38"/>
                  <a:gd name="T10" fmla="*/ 26 w 38"/>
                  <a:gd name="T11" fmla="*/ 26 h 38"/>
                  <a:gd name="T12" fmla="*/ 26 w 38"/>
                  <a:gd name="T13" fmla="*/ 26 h 38"/>
                  <a:gd name="T14" fmla="*/ 26 w 38"/>
                  <a:gd name="T15" fmla="*/ 26 h 38"/>
                  <a:gd name="T16" fmla="*/ 13 w 38"/>
                  <a:gd name="T17" fmla="*/ 38 h 38"/>
                  <a:gd name="T18" fmla="*/ 13 w 38"/>
                  <a:gd name="T19" fmla="*/ 38 h 38"/>
                  <a:gd name="T20" fmla="*/ 13 w 38"/>
                  <a:gd name="T21" fmla="*/ 38 h 38"/>
                  <a:gd name="T22" fmla="*/ 0 w 38"/>
                  <a:gd name="T23" fmla="*/ 26 h 38"/>
                  <a:gd name="T24" fmla="*/ 0 w 38"/>
                  <a:gd name="T25" fmla="*/ 26 h 38"/>
                  <a:gd name="T26" fmla="*/ 0 w 38"/>
                  <a:gd name="T27" fmla="*/ 26 h 38"/>
                  <a:gd name="T28" fmla="*/ 0 w 38"/>
                  <a:gd name="T29" fmla="*/ 13 h 38"/>
                  <a:gd name="T30" fmla="*/ 0 w 38"/>
                  <a:gd name="T31" fmla="*/ 13 h 38"/>
                  <a:gd name="T32" fmla="*/ 0 w 38"/>
                  <a:gd name="T33" fmla="*/ 13 h 38"/>
                  <a:gd name="T34" fmla="*/ 0 w 38"/>
                  <a:gd name="T35" fmla="*/ 0 h 38"/>
                  <a:gd name="T36" fmla="*/ 13 w 38"/>
                  <a:gd name="T37" fmla="*/ 0 h 38"/>
                  <a:gd name="T38" fmla="*/ 13 w 38"/>
                  <a:gd name="T39" fmla="*/ 0 h 38"/>
                  <a:gd name="T40" fmla="*/ 13 w 38"/>
                  <a:gd name="T41" fmla="*/ 0 h 38"/>
                  <a:gd name="T42" fmla="*/ 13 w 38"/>
                  <a:gd name="T43" fmla="*/ 0 h 38"/>
                  <a:gd name="T44" fmla="*/ 26 w 38"/>
                  <a:gd name="T45" fmla="*/ 0 h 38"/>
                  <a:gd name="T46" fmla="*/ 26 w 38"/>
                  <a:gd name="T47" fmla="*/ 13 h 3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"/>
                  <a:gd name="T73" fmla="*/ 0 h 38"/>
                  <a:gd name="T74" fmla="*/ 38 w 38"/>
                  <a:gd name="T75" fmla="*/ 38 h 3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" h="38">
                    <a:moveTo>
                      <a:pt x="26" y="13"/>
                    </a:moveTo>
                    <a:lnTo>
                      <a:pt x="38" y="13"/>
                    </a:lnTo>
                    <a:lnTo>
                      <a:pt x="26" y="26"/>
                    </a:lnTo>
                    <a:lnTo>
                      <a:pt x="13" y="38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7" name="Freeform 17"/>
              <p:cNvSpPr>
                <a:spLocks/>
              </p:cNvSpPr>
              <p:nvPr/>
            </p:nvSpPr>
            <p:spPr bwMode="auto">
              <a:xfrm>
                <a:off x="3057677" y="2943885"/>
                <a:ext cx="38" cy="38"/>
              </a:xfrm>
              <a:custGeom>
                <a:avLst/>
                <a:gdLst>
                  <a:gd name="T0" fmla="*/ 26 w 38"/>
                  <a:gd name="T1" fmla="*/ 12 h 38"/>
                  <a:gd name="T2" fmla="*/ 38 w 38"/>
                  <a:gd name="T3" fmla="*/ 12 h 38"/>
                  <a:gd name="T4" fmla="*/ 38 w 38"/>
                  <a:gd name="T5" fmla="*/ 25 h 38"/>
                  <a:gd name="T6" fmla="*/ 38 w 38"/>
                  <a:gd name="T7" fmla="*/ 25 h 38"/>
                  <a:gd name="T8" fmla="*/ 38 w 38"/>
                  <a:gd name="T9" fmla="*/ 25 h 38"/>
                  <a:gd name="T10" fmla="*/ 38 w 38"/>
                  <a:gd name="T11" fmla="*/ 25 h 38"/>
                  <a:gd name="T12" fmla="*/ 38 w 38"/>
                  <a:gd name="T13" fmla="*/ 38 h 38"/>
                  <a:gd name="T14" fmla="*/ 38 w 38"/>
                  <a:gd name="T15" fmla="*/ 38 h 38"/>
                  <a:gd name="T16" fmla="*/ 38 w 38"/>
                  <a:gd name="T17" fmla="*/ 38 h 38"/>
                  <a:gd name="T18" fmla="*/ 38 w 38"/>
                  <a:gd name="T19" fmla="*/ 38 h 38"/>
                  <a:gd name="T20" fmla="*/ 26 w 38"/>
                  <a:gd name="T21" fmla="*/ 38 h 38"/>
                  <a:gd name="T22" fmla="*/ 26 w 38"/>
                  <a:gd name="T23" fmla="*/ 38 h 38"/>
                  <a:gd name="T24" fmla="*/ 26 w 38"/>
                  <a:gd name="T25" fmla="*/ 38 h 38"/>
                  <a:gd name="T26" fmla="*/ 26 w 38"/>
                  <a:gd name="T27" fmla="*/ 38 h 38"/>
                  <a:gd name="T28" fmla="*/ 13 w 38"/>
                  <a:gd name="T29" fmla="*/ 38 h 38"/>
                  <a:gd name="T30" fmla="*/ 13 w 38"/>
                  <a:gd name="T31" fmla="*/ 25 h 38"/>
                  <a:gd name="T32" fmla="*/ 13 w 38"/>
                  <a:gd name="T33" fmla="*/ 25 h 38"/>
                  <a:gd name="T34" fmla="*/ 13 w 38"/>
                  <a:gd name="T35" fmla="*/ 25 h 38"/>
                  <a:gd name="T36" fmla="*/ 0 w 38"/>
                  <a:gd name="T37" fmla="*/ 25 h 38"/>
                  <a:gd name="T38" fmla="*/ 0 w 38"/>
                  <a:gd name="T39" fmla="*/ 12 h 38"/>
                  <a:gd name="T40" fmla="*/ 13 w 38"/>
                  <a:gd name="T41" fmla="*/ 12 h 38"/>
                  <a:gd name="T42" fmla="*/ 13 w 38"/>
                  <a:gd name="T43" fmla="*/ 12 h 38"/>
                  <a:gd name="T44" fmla="*/ 13 w 38"/>
                  <a:gd name="T45" fmla="*/ 12 h 38"/>
                  <a:gd name="T46" fmla="*/ 13 w 38"/>
                  <a:gd name="T47" fmla="*/ 12 h 38"/>
                  <a:gd name="T48" fmla="*/ 13 w 38"/>
                  <a:gd name="T49" fmla="*/ 12 h 38"/>
                  <a:gd name="T50" fmla="*/ 13 w 38"/>
                  <a:gd name="T51" fmla="*/ 0 h 38"/>
                  <a:gd name="T52" fmla="*/ 13 w 38"/>
                  <a:gd name="T53" fmla="*/ 0 h 38"/>
                  <a:gd name="T54" fmla="*/ 13 w 38"/>
                  <a:gd name="T55" fmla="*/ 0 h 38"/>
                  <a:gd name="T56" fmla="*/ 13 w 38"/>
                  <a:gd name="T57" fmla="*/ 0 h 38"/>
                  <a:gd name="T58" fmla="*/ 26 w 38"/>
                  <a:gd name="T59" fmla="*/ 0 h 38"/>
                  <a:gd name="T60" fmla="*/ 26 w 38"/>
                  <a:gd name="T61" fmla="*/ 12 h 38"/>
                  <a:gd name="T62" fmla="*/ 26 w 38"/>
                  <a:gd name="T63" fmla="*/ 12 h 38"/>
                  <a:gd name="T64" fmla="*/ 26 w 38"/>
                  <a:gd name="T65" fmla="*/ 12 h 38"/>
                  <a:gd name="T66" fmla="*/ 26 w 38"/>
                  <a:gd name="T67" fmla="*/ 12 h 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"/>
                  <a:gd name="T103" fmla="*/ 0 h 38"/>
                  <a:gd name="T104" fmla="*/ 38 w 38"/>
                  <a:gd name="T105" fmla="*/ 38 h 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" h="38">
                    <a:moveTo>
                      <a:pt x="26" y="12"/>
                    </a:moveTo>
                    <a:lnTo>
                      <a:pt x="38" y="12"/>
                    </a:lnTo>
                    <a:lnTo>
                      <a:pt x="38" y="25"/>
                    </a:lnTo>
                    <a:lnTo>
                      <a:pt x="38" y="38"/>
                    </a:lnTo>
                    <a:lnTo>
                      <a:pt x="26" y="38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12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8" name="Freeform 18"/>
              <p:cNvSpPr>
                <a:spLocks/>
              </p:cNvSpPr>
              <p:nvPr/>
            </p:nvSpPr>
            <p:spPr bwMode="auto">
              <a:xfrm>
                <a:off x="3057627" y="2943631"/>
                <a:ext cx="38" cy="25"/>
              </a:xfrm>
              <a:custGeom>
                <a:avLst/>
                <a:gdLst>
                  <a:gd name="T0" fmla="*/ 25 w 38"/>
                  <a:gd name="T1" fmla="*/ 0 h 25"/>
                  <a:gd name="T2" fmla="*/ 12 w 38"/>
                  <a:gd name="T3" fmla="*/ 0 h 25"/>
                  <a:gd name="T4" fmla="*/ 12 w 38"/>
                  <a:gd name="T5" fmla="*/ 0 h 25"/>
                  <a:gd name="T6" fmla="*/ 12 w 38"/>
                  <a:gd name="T7" fmla="*/ 13 h 25"/>
                  <a:gd name="T8" fmla="*/ 12 w 38"/>
                  <a:gd name="T9" fmla="*/ 13 h 25"/>
                  <a:gd name="T10" fmla="*/ 0 w 38"/>
                  <a:gd name="T11" fmla="*/ 13 h 25"/>
                  <a:gd name="T12" fmla="*/ 0 w 38"/>
                  <a:gd name="T13" fmla="*/ 13 h 25"/>
                  <a:gd name="T14" fmla="*/ 0 w 38"/>
                  <a:gd name="T15" fmla="*/ 13 h 25"/>
                  <a:gd name="T16" fmla="*/ 0 w 38"/>
                  <a:gd name="T17" fmla="*/ 13 h 25"/>
                  <a:gd name="T18" fmla="*/ 0 w 38"/>
                  <a:gd name="T19" fmla="*/ 25 h 25"/>
                  <a:gd name="T20" fmla="*/ 12 w 38"/>
                  <a:gd name="T21" fmla="*/ 25 h 25"/>
                  <a:gd name="T22" fmla="*/ 12 w 38"/>
                  <a:gd name="T23" fmla="*/ 25 h 25"/>
                  <a:gd name="T24" fmla="*/ 12 w 38"/>
                  <a:gd name="T25" fmla="*/ 25 h 25"/>
                  <a:gd name="T26" fmla="*/ 12 w 38"/>
                  <a:gd name="T27" fmla="*/ 25 h 25"/>
                  <a:gd name="T28" fmla="*/ 12 w 38"/>
                  <a:gd name="T29" fmla="*/ 25 h 25"/>
                  <a:gd name="T30" fmla="*/ 25 w 38"/>
                  <a:gd name="T31" fmla="*/ 25 h 25"/>
                  <a:gd name="T32" fmla="*/ 25 w 38"/>
                  <a:gd name="T33" fmla="*/ 25 h 25"/>
                  <a:gd name="T34" fmla="*/ 25 w 38"/>
                  <a:gd name="T35" fmla="*/ 25 h 25"/>
                  <a:gd name="T36" fmla="*/ 38 w 38"/>
                  <a:gd name="T37" fmla="*/ 25 h 25"/>
                  <a:gd name="T38" fmla="*/ 38 w 38"/>
                  <a:gd name="T39" fmla="*/ 25 h 25"/>
                  <a:gd name="T40" fmla="*/ 38 w 38"/>
                  <a:gd name="T41" fmla="*/ 13 h 25"/>
                  <a:gd name="T42" fmla="*/ 38 w 38"/>
                  <a:gd name="T43" fmla="*/ 13 h 25"/>
                  <a:gd name="T44" fmla="*/ 38 w 38"/>
                  <a:gd name="T45" fmla="*/ 13 h 25"/>
                  <a:gd name="T46" fmla="*/ 38 w 38"/>
                  <a:gd name="T47" fmla="*/ 13 h 25"/>
                  <a:gd name="T48" fmla="*/ 25 w 38"/>
                  <a:gd name="T49" fmla="*/ 13 h 25"/>
                  <a:gd name="T50" fmla="*/ 25 w 38"/>
                  <a:gd name="T51" fmla="*/ 13 h 25"/>
                  <a:gd name="T52" fmla="*/ 25 w 38"/>
                  <a:gd name="T53" fmla="*/ 0 h 25"/>
                  <a:gd name="T54" fmla="*/ 25 w 38"/>
                  <a:gd name="T55" fmla="*/ 0 h 2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"/>
                  <a:gd name="T85" fmla="*/ 0 h 25"/>
                  <a:gd name="T86" fmla="*/ 38 w 38"/>
                  <a:gd name="T87" fmla="*/ 25 h 2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" h="25">
                    <a:moveTo>
                      <a:pt x="25" y="0"/>
                    </a:moveTo>
                    <a:lnTo>
                      <a:pt x="12" y="0"/>
                    </a:lnTo>
                    <a:lnTo>
                      <a:pt x="12" y="13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2" y="25"/>
                    </a:lnTo>
                    <a:lnTo>
                      <a:pt x="25" y="25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25" y="13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9" name="Freeform 19"/>
              <p:cNvSpPr>
                <a:spLocks/>
              </p:cNvSpPr>
              <p:nvPr/>
            </p:nvSpPr>
            <p:spPr bwMode="auto">
              <a:xfrm>
                <a:off x="3057525" y="2943225"/>
                <a:ext cx="178" cy="152"/>
              </a:xfrm>
              <a:custGeom>
                <a:avLst/>
                <a:gdLst>
                  <a:gd name="T0" fmla="*/ 38 w 178"/>
                  <a:gd name="T1" fmla="*/ 152 h 152"/>
                  <a:gd name="T2" fmla="*/ 25 w 178"/>
                  <a:gd name="T3" fmla="*/ 140 h 152"/>
                  <a:gd name="T4" fmla="*/ 13 w 178"/>
                  <a:gd name="T5" fmla="*/ 114 h 152"/>
                  <a:gd name="T6" fmla="*/ 13 w 178"/>
                  <a:gd name="T7" fmla="*/ 102 h 152"/>
                  <a:gd name="T8" fmla="*/ 25 w 178"/>
                  <a:gd name="T9" fmla="*/ 89 h 152"/>
                  <a:gd name="T10" fmla="*/ 13 w 178"/>
                  <a:gd name="T11" fmla="*/ 76 h 152"/>
                  <a:gd name="T12" fmla="*/ 0 w 178"/>
                  <a:gd name="T13" fmla="*/ 76 h 152"/>
                  <a:gd name="T14" fmla="*/ 13 w 178"/>
                  <a:gd name="T15" fmla="*/ 63 h 152"/>
                  <a:gd name="T16" fmla="*/ 25 w 178"/>
                  <a:gd name="T17" fmla="*/ 51 h 152"/>
                  <a:gd name="T18" fmla="*/ 38 w 178"/>
                  <a:gd name="T19" fmla="*/ 25 h 152"/>
                  <a:gd name="T20" fmla="*/ 38 w 178"/>
                  <a:gd name="T21" fmla="*/ 13 h 152"/>
                  <a:gd name="T22" fmla="*/ 38 w 178"/>
                  <a:gd name="T23" fmla="*/ 13 h 152"/>
                  <a:gd name="T24" fmla="*/ 51 w 178"/>
                  <a:gd name="T25" fmla="*/ 13 h 152"/>
                  <a:gd name="T26" fmla="*/ 63 w 178"/>
                  <a:gd name="T27" fmla="*/ 13 h 152"/>
                  <a:gd name="T28" fmla="*/ 76 w 178"/>
                  <a:gd name="T29" fmla="*/ 25 h 152"/>
                  <a:gd name="T30" fmla="*/ 76 w 178"/>
                  <a:gd name="T31" fmla="*/ 13 h 152"/>
                  <a:gd name="T32" fmla="*/ 89 w 178"/>
                  <a:gd name="T33" fmla="*/ 25 h 152"/>
                  <a:gd name="T34" fmla="*/ 102 w 178"/>
                  <a:gd name="T35" fmla="*/ 38 h 152"/>
                  <a:gd name="T36" fmla="*/ 102 w 178"/>
                  <a:gd name="T37" fmla="*/ 51 h 152"/>
                  <a:gd name="T38" fmla="*/ 114 w 178"/>
                  <a:gd name="T39" fmla="*/ 38 h 152"/>
                  <a:gd name="T40" fmla="*/ 102 w 178"/>
                  <a:gd name="T41" fmla="*/ 25 h 152"/>
                  <a:gd name="T42" fmla="*/ 102 w 178"/>
                  <a:gd name="T43" fmla="*/ 25 h 152"/>
                  <a:gd name="T44" fmla="*/ 114 w 178"/>
                  <a:gd name="T45" fmla="*/ 25 h 152"/>
                  <a:gd name="T46" fmla="*/ 127 w 178"/>
                  <a:gd name="T47" fmla="*/ 13 h 152"/>
                  <a:gd name="T48" fmla="*/ 127 w 178"/>
                  <a:gd name="T49" fmla="*/ 13 h 152"/>
                  <a:gd name="T50" fmla="*/ 140 w 178"/>
                  <a:gd name="T51" fmla="*/ 25 h 152"/>
                  <a:gd name="T52" fmla="*/ 152 w 178"/>
                  <a:gd name="T53" fmla="*/ 25 h 152"/>
                  <a:gd name="T54" fmla="*/ 178 w 178"/>
                  <a:gd name="T55" fmla="*/ 38 h 152"/>
                  <a:gd name="T56" fmla="*/ 165 w 178"/>
                  <a:gd name="T57" fmla="*/ 51 h 152"/>
                  <a:gd name="T58" fmla="*/ 152 w 178"/>
                  <a:gd name="T59" fmla="*/ 89 h 152"/>
                  <a:gd name="T60" fmla="*/ 152 w 178"/>
                  <a:gd name="T61" fmla="*/ 102 h 152"/>
                  <a:gd name="T62" fmla="*/ 165 w 178"/>
                  <a:gd name="T63" fmla="*/ 114 h 152"/>
                  <a:gd name="T64" fmla="*/ 165 w 178"/>
                  <a:gd name="T65" fmla="*/ 127 h 152"/>
                  <a:gd name="T66" fmla="*/ 152 w 178"/>
                  <a:gd name="T67" fmla="*/ 152 h 152"/>
                  <a:gd name="T68" fmla="*/ 140 w 178"/>
                  <a:gd name="T69" fmla="*/ 152 h 152"/>
                  <a:gd name="T70" fmla="*/ 140 w 178"/>
                  <a:gd name="T71" fmla="*/ 127 h 152"/>
                  <a:gd name="T72" fmla="*/ 127 w 178"/>
                  <a:gd name="T73" fmla="*/ 114 h 152"/>
                  <a:gd name="T74" fmla="*/ 51 w 178"/>
                  <a:gd name="T75" fmla="*/ 127 h 152"/>
                  <a:gd name="T76" fmla="*/ 38 w 178"/>
                  <a:gd name="T77" fmla="*/ 152 h 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8"/>
                  <a:gd name="T118" fmla="*/ 0 h 152"/>
                  <a:gd name="T119" fmla="*/ 178 w 178"/>
                  <a:gd name="T120" fmla="*/ 152 h 15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8" h="152">
                    <a:moveTo>
                      <a:pt x="38" y="152"/>
                    </a:moveTo>
                    <a:lnTo>
                      <a:pt x="38" y="152"/>
                    </a:lnTo>
                    <a:lnTo>
                      <a:pt x="25" y="152"/>
                    </a:lnTo>
                    <a:lnTo>
                      <a:pt x="25" y="140"/>
                    </a:lnTo>
                    <a:lnTo>
                      <a:pt x="13" y="127"/>
                    </a:lnTo>
                    <a:lnTo>
                      <a:pt x="13" y="114"/>
                    </a:lnTo>
                    <a:lnTo>
                      <a:pt x="13" y="102"/>
                    </a:lnTo>
                    <a:lnTo>
                      <a:pt x="25" y="102"/>
                    </a:lnTo>
                    <a:lnTo>
                      <a:pt x="25" y="89"/>
                    </a:lnTo>
                    <a:lnTo>
                      <a:pt x="13" y="76"/>
                    </a:lnTo>
                    <a:lnTo>
                      <a:pt x="0" y="76"/>
                    </a:lnTo>
                    <a:lnTo>
                      <a:pt x="13" y="63"/>
                    </a:lnTo>
                    <a:lnTo>
                      <a:pt x="25" y="51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63" y="13"/>
                    </a:lnTo>
                    <a:lnTo>
                      <a:pt x="76" y="25"/>
                    </a:lnTo>
                    <a:lnTo>
                      <a:pt x="76" y="13"/>
                    </a:lnTo>
                    <a:lnTo>
                      <a:pt x="89" y="25"/>
                    </a:lnTo>
                    <a:lnTo>
                      <a:pt x="102" y="38"/>
                    </a:lnTo>
                    <a:lnTo>
                      <a:pt x="102" y="51"/>
                    </a:lnTo>
                    <a:lnTo>
                      <a:pt x="114" y="38"/>
                    </a:lnTo>
                    <a:lnTo>
                      <a:pt x="102" y="25"/>
                    </a:lnTo>
                    <a:lnTo>
                      <a:pt x="114" y="25"/>
                    </a:lnTo>
                    <a:lnTo>
                      <a:pt x="114" y="13"/>
                    </a:lnTo>
                    <a:lnTo>
                      <a:pt x="127" y="13"/>
                    </a:lnTo>
                    <a:lnTo>
                      <a:pt x="140" y="25"/>
                    </a:lnTo>
                    <a:lnTo>
                      <a:pt x="152" y="13"/>
                    </a:lnTo>
                    <a:lnTo>
                      <a:pt x="152" y="25"/>
                    </a:lnTo>
                    <a:lnTo>
                      <a:pt x="165" y="38"/>
                    </a:lnTo>
                    <a:lnTo>
                      <a:pt x="178" y="38"/>
                    </a:lnTo>
                    <a:lnTo>
                      <a:pt x="165" y="38"/>
                    </a:lnTo>
                    <a:lnTo>
                      <a:pt x="165" y="51"/>
                    </a:lnTo>
                    <a:lnTo>
                      <a:pt x="152" y="76"/>
                    </a:lnTo>
                    <a:lnTo>
                      <a:pt x="152" y="89"/>
                    </a:lnTo>
                    <a:lnTo>
                      <a:pt x="152" y="102"/>
                    </a:lnTo>
                    <a:lnTo>
                      <a:pt x="165" y="114"/>
                    </a:lnTo>
                    <a:lnTo>
                      <a:pt x="165" y="127"/>
                    </a:lnTo>
                    <a:lnTo>
                      <a:pt x="152" y="152"/>
                    </a:lnTo>
                    <a:lnTo>
                      <a:pt x="140" y="152"/>
                    </a:lnTo>
                    <a:lnTo>
                      <a:pt x="140" y="127"/>
                    </a:lnTo>
                    <a:lnTo>
                      <a:pt x="127" y="114"/>
                    </a:lnTo>
                    <a:lnTo>
                      <a:pt x="114" y="114"/>
                    </a:lnTo>
                    <a:lnTo>
                      <a:pt x="51" y="127"/>
                    </a:lnTo>
                    <a:lnTo>
                      <a:pt x="51" y="140"/>
                    </a:lnTo>
                    <a:lnTo>
                      <a:pt x="38" y="15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61" name="Freeform 20"/>
            <p:cNvSpPr>
              <a:spLocks/>
            </p:cNvSpPr>
            <p:nvPr/>
          </p:nvSpPr>
          <p:spPr bwMode="auto">
            <a:xfrm>
              <a:off x="4857750" y="3514725"/>
              <a:ext cx="209550" cy="238125"/>
            </a:xfrm>
            <a:custGeom>
              <a:avLst/>
              <a:gdLst>
                <a:gd name="T0" fmla="*/ 152 w 190"/>
                <a:gd name="T1" fmla="*/ 152 h 216"/>
                <a:gd name="T2" fmla="*/ 139 w 190"/>
                <a:gd name="T3" fmla="*/ 152 h 216"/>
                <a:gd name="T4" fmla="*/ 127 w 190"/>
                <a:gd name="T5" fmla="*/ 165 h 216"/>
                <a:gd name="T6" fmla="*/ 114 w 190"/>
                <a:gd name="T7" fmla="*/ 165 h 216"/>
                <a:gd name="T8" fmla="*/ 101 w 190"/>
                <a:gd name="T9" fmla="*/ 165 h 216"/>
                <a:gd name="T10" fmla="*/ 89 w 190"/>
                <a:gd name="T11" fmla="*/ 165 h 216"/>
                <a:gd name="T12" fmla="*/ 89 w 190"/>
                <a:gd name="T13" fmla="*/ 152 h 216"/>
                <a:gd name="T14" fmla="*/ 89 w 190"/>
                <a:gd name="T15" fmla="*/ 152 h 216"/>
                <a:gd name="T16" fmla="*/ 76 w 190"/>
                <a:gd name="T17" fmla="*/ 139 h 216"/>
                <a:gd name="T18" fmla="*/ 76 w 190"/>
                <a:gd name="T19" fmla="*/ 139 h 216"/>
                <a:gd name="T20" fmla="*/ 63 w 190"/>
                <a:gd name="T21" fmla="*/ 152 h 216"/>
                <a:gd name="T22" fmla="*/ 63 w 190"/>
                <a:gd name="T23" fmla="*/ 178 h 216"/>
                <a:gd name="T24" fmla="*/ 63 w 190"/>
                <a:gd name="T25" fmla="*/ 190 h 216"/>
                <a:gd name="T26" fmla="*/ 51 w 190"/>
                <a:gd name="T27" fmla="*/ 216 h 216"/>
                <a:gd name="T28" fmla="*/ 38 w 190"/>
                <a:gd name="T29" fmla="*/ 203 h 216"/>
                <a:gd name="T30" fmla="*/ 38 w 190"/>
                <a:gd name="T31" fmla="*/ 190 h 216"/>
                <a:gd name="T32" fmla="*/ 25 w 190"/>
                <a:gd name="T33" fmla="*/ 178 h 216"/>
                <a:gd name="T34" fmla="*/ 13 w 190"/>
                <a:gd name="T35" fmla="*/ 165 h 216"/>
                <a:gd name="T36" fmla="*/ 13 w 190"/>
                <a:gd name="T37" fmla="*/ 139 h 216"/>
                <a:gd name="T38" fmla="*/ 25 w 190"/>
                <a:gd name="T39" fmla="*/ 127 h 216"/>
                <a:gd name="T40" fmla="*/ 13 w 190"/>
                <a:gd name="T41" fmla="*/ 101 h 216"/>
                <a:gd name="T42" fmla="*/ 13 w 190"/>
                <a:gd name="T43" fmla="*/ 76 h 216"/>
                <a:gd name="T44" fmla="*/ 0 w 190"/>
                <a:gd name="T45" fmla="*/ 76 h 216"/>
                <a:gd name="T46" fmla="*/ 0 w 190"/>
                <a:gd name="T47" fmla="*/ 63 h 216"/>
                <a:gd name="T48" fmla="*/ 0 w 190"/>
                <a:gd name="T49" fmla="*/ 51 h 216"/>
                <a:gd name="T50" fmla="*/ 13 w 190"/>
                <a:gd name="T51" fmla="*/ 13 h 216"/>
                <a:gd name="T52" fmla="*/ 25 w 190"/>
                <a:gd name="T53" fmla="*/ 13 h 216"/>
                <a:gd name="T54" fmla="*/ 38 w 190"/>
                <a:gd name="T55" fmla="*/ 0 h 216"/>
                <a:gd name="T56" fmla="*/ 51 w 190"/>
                <a:gd name="T57" fmla="*/ 13 h 216"/>
                <a:gd name="T58" fmla="*/ 76 w 190"/>
                <a:gd name="T59" fmla="*/ 13 h 216"/>
                <a:gd name="T60" fmla="*/ 76 w 190"/>
                <a:gd name="T61" fmla="*/ 25 h 216"/>
                <a:gd name="T62" fmla="*/ 89 w 190"/>
                <a:gd name="T63" fmla="*/ 13 h 216"/>
                <a:gd name="T64" fmla="*/ 101 w 190"/>
                <a:gd name="T65" fmla="*/ 13 h 216"/>
                <a:gd name="T66" fmla="*/ 114 w 190"/>
                <a:gd name="T67" fmla="*/ 13 h 216"/>
                <a:gd name="T68" fmla="*/ 127 w 190"/>
                <a:gd name="T69" fmla="*/ 13 h 216"/>
                <a:gd name="T70" fmla="*/ 127 w 190"/>
                <a:gd name="T71" fmla="*/ 25 h 216"/>
                <a:gd name="T72" fmla="*/ 139 w 190"/>
                <a:gd name="T73" fmla="*/ 25 h 216"/>
                <a:gd name="T74" fmla="*/ 152 w 190"/>
                <a:gd name="T75" fmla="*/ 25 h 216"/>
                <a:gd name="T76" fmla="*/ 165 w 190"/>
                <a:gd name="T77" fmla="*/ 63 h 216"/>
                <a:gd name="T78" fmla="*/ 190 w 190"/>
                <a:gd name="T79" fmla="*/ 76 h 216"/>
                <a:gd name="T80" fmla="*/ 190 w 190"/>
                <a:gd name="T81" fmla="*/ 101 h 216"/>
                <a:gd name="T82" fmla="*/ 190 w 190"/>
                <a:gd name="T83" fmla="*/ 114 h 216"/>
                <a:gd name="T84" fmla="*/ 177 w 190"/>
                <a:gd name="T85" fmla="*/ 127 h 216"/>
                <a:gd name="T86" fmla="*/ 165 w 190"/>
                <a:gd name="T87" fmla="*/ 139 h 2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0"/>
                <a:gd name="T133" fmla="*/ 0 h 216"/>
                <a:gd name="T134" fmla="*/ 190 w 190"/>
                <a:gd name="T135" fmla="*/ 216 h 2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0" h="216">
                  <a:moveTo>
                    <a:pt x="152" y="152"/>
                  </a:moveTo>
                  <a:lnTo>
                    <a:pt x="152" y="152"/>
                  </a:lnTo>
                  <a:lnTo>
                    <a:pt x="139" y="152"/>
                  </a:lnTo>
                  <a:lnTo>
                    <a:pt x="127" y="165"/>
                  </a:lnTo>
                  <a:lnTo>
                    <a:pt x="114" y="165"/>
                  </a:lnTo>
                  <a:lnTo>
                    <a:pt x="101" y="165"/>
                  </a:lnTo>
                  <a:lnTo>
                    <a:pt x="89" y="165"/>
                  </a:lnTo>
                  <a:lnTo>
                    <a:pt x="89" y="152"/>
                  </a:lnTo>
                  <a:lnTo>
                    <a:pt x="76" y="152"/>
                  </a:lnTo>
                  <a:lnTo>
                    <a:pt x="76" y="139"/>
                  </a:lnTo>
                  <a:lnTo>
                    <a:pt x="76" y="152"/>
                  </a:lnTo>
                  <a:lnTo>
                    <a:pt x="63" y="152"/>
                  </a:lnTo>
                  <a:lnTo>
                    <a:pt x="63" y="165"/>
                  </a:lnTo>
                  <a:lnTo>
                    <a:pt x="63" y="178"/>
                  </a:lnTo>
                  <a:lnTo>
                    <a:pt x="63" y="190"/>
                  </a:lnTo>
                  <a:lnTo>
                    <a:pt x="51" y="216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25" y="178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39"/>
                  </a:lnTo>
                  <a:lnTo>
                    <a:pt x="25" y="127"/>
                  </a:lnTo>
                  <a:lnTo>
                    <a:pt x="13" y="101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13" y="13"/>
                  </a:lnTo>
                  <a:lnTo>
                    <a:pt x="25" y="13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51" y="13"/>
                  </a:lnTo>
                  <a:lnTo>
                    <a:pt x="63" y="13"/>
                  </a:lnTo>
                  <a:lnTo>
                    <a:pt x="76" y="13"/>
                  </a:lnTo>
                  <a:lnTo>
                    <a:pt x="76" y="25"/>
                  </a:lnTo>
                  <a:lnTo>
                    <a:pt x="89" y="25"/>
                  </a:lnTo>
                  <a:lnTo>
                    <a:pt x="89" y="13"/>
                  </a:lnTo>
                  <a:lnTo>
                    <a:pt x="101" y="13"/>
                  </a:lnTo>
                  <a:lnTo>
                    <a:pt x="114" y="13"/>
                  </a:lnTo>
                  <a:lnTo>
                    <a:pt x="127" y="13"/>
                  </a:lnTo>
                  <a:lnTo>
                    <a:pt x="127" y="25"/>
                  </a:lnTo>
                  <a:lnTo>
                    <a:pt x="139" y="25"/>
                  </a:lnTo>
                  <a:lnTo>
                    <a:pt x="152" y="25"/>
                  </a:lnTo>
                  <a:lnTo>
                    <a:pt x="165" y="38"/>
                  </a:lnTo>
                  <a:lnTo>
                    <a:pt x="165" y="63"/>
                  </a:lnTo>
                  <a:lnTo>
                    <a:pt x="177" y="76"/>
                  </a:lnTo>
                  <a:lnTo>
                    <a:pt x="190" y="76"/>
                  </a:lnTo>
                  <a:lnTo>
                    <a:pt x="190" y="89"/>
                  </a:lnTo>
                  <a:lnTo>
                    <a:pt x="190" y="101"/>
                  </a:lnTo>
                  <a:lnTo>
                    <a:pt x="190" y="114"/>
                  </a:lnTo>
                  <a:lnTo>
                    <a:pt x="177" y="127"/>
                  </a:lnTo>
                  <a:lnTo>
                    <a:pt x="165" y="139"/>
                  </a:lnTo>
                  <a:lnTo>
                    <a:pt x="152" y="15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2" name="Freeform 21"/>
            <p:cNvSpPr>
              <a:spLocks/>
            </p:cNvSpPr>
            <p:nvPr/>
          </p:nvSpPr>
          <p:spPr bwMode="auto">
            <a:xfrm>
              <a:off x="4676775" y="3600450"/>
              <a:ext cx="390525" cy="333375"/>
            </a:xfrm>
            <a:custGeom>
              <a:avLst/>
              <a:gdLst>
                <a:gd name="T0" fmla="*/ 0 w 355"/>
                <a:gd name="T1" fmla="*/ 241 h 292"/>
                <a:gd name="T2" fmla="*/ 13 w 355"/>
                <a:gd name="T3" fmla="*/ 216 h 292"/>
                <a:gd name="T4" fmla="*/ 25 w 355"/>
                <a:gd name="T5" fmla="*/ 203 h 292"/>
                <a:gd name="T6" fmla="*/ 38 w 355"/>
                <a:gd name="T7" fmla="*/ 178 h 292"/>
                <a:gd name="T8" fmla="*/ 63 w 355"/>
                <a:gd name="T9" fmla="*/ 165 h 292"/>
                <a:gd name="T10" fmla="*/ 63 w 355"/>
                <a:gd name="T11" fmla="*/ 140 h 292"/>
                <a:gd name="T12" fmla="*/ 76 w 355"/>
                <a:gd name="T13" fmla="*/ 127 h 292"/>
                <a:gd name="T14" fmla="*/ 89 w 355"/>
                <a:gd name="T15" fmla="*/ 114 h 292"/>
                <a:gd name="T16" fmla="*/ 101 w 355"/>
                <a:gd name="T17" fmla="*/ 114 h 292"/>
                <a:gd name="T18" fmla="*/ 127 w 355"/>
                <a:gd name="T19" fmla="*/ 89 h 292"/>
                <a:gd name="T20" fmla="*/ 152 w 355"/>
                <a:gd name="T21" fmla="*/ 76 h 292"/>
                <a:gd name="T22" fmla="*/ 152 w 355"/>
                <a:gd name="T23" fmla="*/ 63 h 292"/>
                <a:gd name="T24" fmla="*/ 165 w 355"/>
                <a:gd name="T25" fmla="*/ 38 h 292"/>
                <a:gd name="T26" fmla="*/ 178 w 355"/>
                <a:gd name="T27" fmla="*/ 13 h 292"/>
                <a:gd name="T28" fmla="*/ 178 w 355"/>
                <a:gd name="T29" fmla="*/ 25 h 292"/>
                <a:gd name="T30" fmla="*/ 178 w 355"/>
                <a:gd name="T31" fmla="*/ 63 h 292"/>
                <a:gd name="T32" fmla="*/ 178 w 355"/>
                <a:gd name="T33" fmla="*/ 89 h 292"/>
                <a:gd name="T34" fmla="*/ 190 w 355"/>
                <a:gd name="T35" fmla="*/ 102 h 292"/>
                <a:gd name="T36" fmla="*/ 203 w 355"/>
                <a:gd name="T37" fmla="*/ 127 h 292"/>
                <a:gd name="T38" fmla="*/ 216 w 355"/>
                <a:gd name="T39" fmla="*/ 140 h 292"/>
                <a:gd name="T40" fmla="*/ 228 w 355"/>
                <a:gd name="T41" fmla="*/ 102 h 292"/>
                <a:gd name="T42" fmla="*/ 241 w 355"/>
                <a:gd name="T43" fmla="*/ 76 h 292"/>
                <a:gd name="T44" fmla="*/ 241 w 355"/>
                <a:gd name="T45" fmla="*/ 63 h 292"/>
                <a:gd name="T46" fmla="*/ 254 w 355"/>
                <a:gd name="T47" fmla="*/ 76 h 292"/>
                <a:gd name="T48" fmla="*/ 254 w 355"/>
                <a:gd name="T49" fmla="*/ 89 h 292"/>
                <a:gd name="T50" fmla="*/ 279 w 355"/>
                <a:gd name="T51" fmla="*/ 89 h 292"/>
                <a:gd name="T52" fmla="*/ 292 w 355"/>
                <a:gd name="T53" fmla="*/ 89 h 292"/>
                <a:gd name="T54" fmla="*/ 317 w 355"/>
                <a:gd name="T55" fmla="*/ 76 h 292"/>
                <a:gd name="T56" fmla="*/ 330 w 355"/>
                <a:gd name="T57" fmla="*/ 76 h 292"/>
                <a:gd name="T58" fmla="*/ 342 w 355"/>
                <a:gd name="T59" fmla="*/ 89 h 292"/>
                <a:gd name="T60" fmla="*/ 330 w 355"/>
                <a:gd name="T61" fmla="*/ 114 h 292"/>
                <a:gd name="T62" fmla="*/ 342 w 355"/>
                <a:gd name="T63" fmla="*/ 140 h 292"/>
                <a:gd name="T64" fmla="*/ 355 w 355"/>
                <a:gd name="T65" fmla="*/ 152 h 292"/>
                <a:gd name="T66" fmla="*/ 342 w 355"/>
                <a:gd name="T67" fmla="*/ 178 h 292"/>
                <a:gd name="T68" fmla="*/ 355 w 355"/>
                <a:gd name="T69" fmla="*/ 203 h 292"/>
                <a:gd name="T70" fmla="*/ 292 w 355"/>
                <a:gd name="T71" fmla="*/ 279 h 292"/>
                <a:gd name="T72" fmla="*/ 266 w 355"/>
                <a:gd name="T73" fmla="*/ 254 h 292"/>
                <a:gd name="T74" fmla="*/ 279 w 355"/>
                <a:gd name="T75" fmla="*/ 165 h 292"/>
                <a:gd name="T76" fmla="*/ 279 w 355"/>
                <a:gd name="T77" fmla="*/ 152 h 292"/>
                <a:gd name="T78" fmla="*/ 228 w 355"/>
                <a:gd name="T79" fmla="*/ 178 h 292"/>
                <a:gd name="T80" fmla="*/ 216 w 355"/>
                <a:gd name="T81" fmla="*/ 190 h 292"/>
                <a:gd name="T82" fmla="*/ 178 w 355"/>
                <a:gd name="T83" fmla="*/ 216 h 292"/>
                <a:gd name="T84" fmla="*/ 165 w 355"/>
                <a:gd name="T85" fmla="*/ 254 h 292"/>
                <a:gd name="T86" fmla="*/ 152 w 355"/>
                <a:gd name="T87" fmla="*/ 292 h 292"/>
                <a:gd name="T88" fmla="*/ 89 w 355"/>
                <a:gd name="T89" fmla="*/ 266 h 292"/>
                <a:gd name="T90" fmla="*/ 51 w 355"/>
                <a:gd name="T91" fmla="*/ 279 h 292"/>
                <a:gd name="T92" fmla="*/ 13 w 355"/>
                <a:gd name="T93" fmla="*/ 266 h 2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5"/>
                <a:gd name="T142" fmla="*/ 0 h 292"/>
                <a:gd name="T143" fmla="*/ 355 w 355"/>
                <a:gd name="T144" fmla="*/ 292 h 29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5" h="292">
                  <a:moveTo>
                    <a:pt x="0" y="266"/>
                  </a:moveTo>
                  <a:lnTo>
                    <a:pt x="0" y="254"/>
                  </a:lnTo>
                  <a:lnTo>
                    <a:pt x="0" y="241"/>
                  </a:lnTo>
                  <a:lnTo>
                    <a:pt x="0" y="228"/>
                  </a:lnTo>
                  <a:lnTo>
                    <a:pt x="13" y="216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38" y="190"/>
                  </a:lnTo>
                  <a:lnTo>
                    <a:pt x="38" y="178"/>
                  </a:lnTo>
                  <a:lnTo>
                    <a:pt x="51" y="165"/>
                  </a:lnTo>
                  <a:lnTo>
                    <a:pt x="63" y="165"/>
                  </a:lnTo>
                  <a:lnTo>
                    <a:pt x="63" y="152"/>
                  </a:lnTo>
                  <a:lnTo>
                    <a:pt x="63" y="140"/>
                  </a:lnTo>
                  <a:lnTo>
                    <a:pt x="76" y="140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89" y="114"/>
                  </a:lnTo>
                  <a:lnTo>
                    <a:pt x="101" y="114"/>
                  </a:lnTo>
                  <a:lnTo>
                    <a:pt x="114" y="114"/>
                  </a:lnTo>
                  <a:lnTo>
                    <a:pt x="114" y="102"/>
                  </a:lnTo>
                  <a:lnTo>
                    <a:pt x="127" y="89"/>
                  </a:lnTo>
                  <a:lnTo>
                    <a:pt x="140" y="89"/>
                  </a:lnTo>
                  <a:lnTo>
                    <a:pt x="152" y="89"/>
                  </a:lnTo>
                  <a:lnTo>
                    <a:pt x="152" y="76"/>
                  </a:lnTo>
                  <a:lnTo>
                    <a:pt x="152" y="63"/>
                  </a:lnTo>
                  <a:lnTo>
                    <a:pt x="165" y="51"/>
                  </a:lnTo>
                  <a:lnTo>
                    <a:pt x="165" y="38"/>
                  </a:lnTo>
                  <a:lnTo>
                    <a:pt x="165" y="25"/>
                  </a:lnTo>
                  <a:lnTo>
                    <a:pt x="178" y="13"/>
                  </a:lnTo>
                  <a:lnTo>
                    <a:pt x="178" y="0"/>
                  </a:lnTo>
                  <a:lnTo>
                    <a:pt x="178" y="13"/>
                  </a:lnTo>
                  <a:lnTo>
                    <a:pt x="178" y="25"/>
                  </a:lnTo>
                  <a:lnTo>
                    <a:pt x="190" y="51"/>
                  </a:lnTo>
                  <a:lnTo>
                    <a:pt x="178" y="63"/>
                  </a:lnTo>
                  <a:lnTo>
                    <a:pt x="178" y="76"/>
                  </a:lnTo>
                  <a:lnTo>
                    <a:pt x="178" y="89"/>
                  </a:lnTo>
                  <a:lnTo>
                    <a:pt x="190" y="102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203" y="140"/>
                  </a:lnTo>
                  <a:lnTo>
                    <a:pt x="216" y="140"/>
                  </a:lnTo>
                  <a:lnTo>
                    <a:pt x="228" y="114"/>
                  </a:lnTo>
                  <a:lnTo>
                    <a:pt x="228" y="102"/>
                  </a:lnTo>
                  <a:lnTo>
                    <a:pt x="228" y="89"/>
                  </a:lnTo>
                  <a:lnTo>
                    <a:pt x="228" y="76"/>
                  </a:lnTo>
                  <a:lnTo>
                    <a:pt x="241" y="76"/>
                  </a:lnTo>
                  <a:lnTo>
                    <a:pt x="241" y="63"/>
                  </a:lnTo>
                  <a:lnTo>
                    <a:pt x="241" y="76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66" y="89"/>
                  </a:lnTo>
                  <a:lnTo>
                    <a:pt x="279" y="89"/>
                  </a:lnTo>
                  <a:lnTo>
                    <a:pt x="292" y="89"/>
                  </a:lnTo>
                  <a:lnTo>
                    <a:pt x="304" y="76"/>
                  </a:lnTo>
                  <a:lnTo>
                    <a:pt x="317" y="76"/>
                  </a:lnTo>
                  <a:lnTo>
                    <a:pt x="330" y="76"/>
                  </a:lnTo>
                  <a:lnTo>
                    <a:pt x="342" y="89"/>
                  </a:lnTo>
                  <a:lnTo>
                    <a:pt x="342" y="102"/>
                  </a:lnTo>
                  <a:lnTo>
                    <a:pt x="330" y="102"/>
                  </a:lnTo>
                  <a:lnTo>
                    <a:pt x="330" y="114"/>
                  </a:lnTo>
                  <a:lnTo>
                    <a:pt x="330" y="127"/>
                  </a:lnTo>
                  <a:lnTo>
                    <a:pt x="342" y="140"/>
                  </a:lnTo>
                  <a:lnTo>
                    <a:pt x="342" y="152"/>
                  </a:lnTo>
                  <a:lnTo>
                    <a:pt x="355" y="152"/>
                  </a:lnTo>
                  <a:lnTo>
                    <a:pt x="342" y="178"/>
                  </a:lnTo>
                  <a:lnTo>
                    <a:pt x="355" y="190"/>
                  </a:lnTo>
                  <a:lnTo>
                    <a:pt x="355" y="203"/>
                  </a:lnTo>
                  <a:lnTo>
                    <a:pt x="342" y="241"/>
                  </a:lnTo>
                  <a:lnTo>
                    <a:pt x="317" y="266"/>
                  </a:lnTo>
                  <a:lnTo>
                    <a:pt x="292" y="279"/>
                  </a:lnTo>
                  <a:lnTo>
                    <a:pt x="279" y="279"/>
                  </a:lnTo>
                  <a:lnTo>
                    <a:pt x="266" y="279"/>
                  </a:lnTo>
                  <a:lnTo>
                    <a:pt x="266" y="254"/>
                  </a:lnTo>
                  <a:lnTo>
                    <a:pt x="266" y="228"/>
                  </a:lnTo>
                  <a:lnTo>
                    <a:pt x="266" y="178"/>
                  </a:lnTo>
                  <a:lnTo>
                    <a:pt x="279" y="165"/>
                  </a:lnTo>
                  <a:lnTo>
                    <a:pt x="279" y="152"/>
                  </a:lnTo>
                  <a:lnTo>
                    <a:pt x="228" y="152"/>
                  </a:lnTo>
                  <a:lnTo>
                    <a:pt x="228" y="165"/>
                  </a:lnTo>
                  <a:lnTo>
                    <a:pt x="228" y="178"/>
                  </a:lnTo>
                  <a:lnTo>
                    <a:pt x="228" y="190"/>
                  </a:lnTo>
                  <a:lnTo>
                    <a:pt x="216" y="190"/>
                  </a:lnTo>
                  <a:lnTo>
                    <a:pt x="203" y="203"/>
                  </a:lnTo>
                  <a:lnTo>
                    <a:pt x="178" y="216"/>
                  </a:lnTo>
                  <a:lnTo>
                    <a:pt x="178" y="228"/>
                  </a:lnTo>
                  <a:lnTo>
                    <a:pt x="165" y="254"/>
                  </a:lnTo>
                  <a:lnTo>
                    <a:pt x="152" y="266"/>
                  </a:lnTo>
                  <a:lnTo>
                    <a:pt x="152" y="292"/>
                  </a:lnTo>
                  <a:lnTo>
                    <a:pt x="140" y="279"/>
                  </a:lnTo>
                  <a:lnTo>
                    <a:pt x="101" y="266"/>
                  </a:lnTo>
                  <a:lnTo>
                    <a:pt x="89" y="266"/>
                  </a:lnTo>
                  <a:lnTo>
                    <a:pt x="76" y="266"/>
                  </a:lnTo>
                  <a:lnTo>
                    <a:pt x="63" y="279"/>
                  </a:lnTo>
                  <a:lnTo>
                    <a:pt x="51" y="279"/>
                  </a:lnTo>
                  <a:lnTo>
                    <a:pt x="38" y="266"/>
                  </a:lnTo>
                  <a:lnTo>
                    <a:pt x="13" y="266"/>
                  </a:lnTo>
                  <a:lnTo>
                    <a:pt x="0" y="266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3" name="Freeform 22"/>
            <p:cNvSpPr>
              <a:spLocks/>
            </p:cNvSpPr>
            <p:nvPr/>
          </p:nvSpPr>
          <p:spPr bwMode="auto">
            <a:xfrm>
              <a:off x="4391025" y="3057525"/>
              <a:ext cx="266700" cy="409575"/>
            </a:xfrm>
            <a:custGeom>
              <a:avLst/>
              <a:gdLst>
                <a:gd name="T0" fmla="*/ 89 w 241"/>
                <a:gd name="T1" fmla="*/ 368 h 368"/>
                <a:gd name="T2" fmla="*/ 76 w 241"/>
                <a:gd name="T3" fmla="*/ 368 h 368"/>
                <a:gd name="T4" fmla="*/ 64 w 241"/>
                <a:gd name="T5" fmla="*/ 368 h 368"/>
                <a:gd name="T6" fmla="*/ 64 w 241"/>
                <a:gd name="T7" fmla="*/ 355 h 368"/>
                <a:gd name="T8" fmla="*/ 38 w 241"/>
                <a:gd name="T9" fmla="*/ 343 h 368"/>
                <a:gd name="T10" fmla="*/ 26 w 241"/>
                <a:gd name="T11" fmla="*/ 343 h 368"/>
                <a:gd name="T12" fmla="*/ 26 w 241"/>
                <a:gd name="T13" fmla="*/ 330 h 368"/>
                <a:gd name="T14" fmla="*/ 13 w 241"/>
                <a:gd name="T15" fmla="*/ 330 h 368"/>
                <a:gd name="T16" fmla="*/ 0 w 241"/>
                <a:gd name="T17" fmla="*/ 317 h 368"/>
                <a:gd name="T18" fmla="*/ 0 w 241"/>
                <a:gd name="T19" fmla="*/ 305 h 368"/>
                <a:gd name="T20" fmla="*/ 38 w 241"/>
                <a:gd name="T21" fmla="*/ 279 h 368"/>
                <a:gd name="T22" fmla="*/ 64 w 241"/>
                <a:gd name="T23" fmla="*/ 241 h 368"/>
                <a:gd name="T24" fmla="*/ 89 w 241"/>
                <a:gd name="T25" fmla="*/ 203 h 368"/>
                <a:gd name="T26" fmla="*/ 102 w 241"/>
                <a:gd name="T27" fmla="*/ 178 h 368"/>
                <a:gd name="T28" fmla="*/ 115 w 241"/>
                <a:gd name="T29" fmla="*/ 127 h 368"/>
                <a:gd name="T30" fmla="*/ 102 w 241"/>
                <a:gd name="T31" fmla="*/ 89 h 368"/>
                <a:gd name="T32" fmla="*/ 102 w 241"/>
                <a:gd name="T33" fmla="*/ 76 h 368"/>
                <a:gd name="T34" fmla="*/ 115 w 241"/>
                <a:gd name="T35" fmla="*/ 38 h 368"/>
                <a:gd name="T36" fmla="*/ 153 w 241"/>
                <a:gd name="T37" fmla="*/ 26 h 368"/>
                <a:gd name="T38" fmla="*/ 191 w 241"/>
                <a:gd name="T39" fmla="*/ 0 h 368"/>
                <a:gd name="T40" fmla="*/ 203 w 241"/>
                <a:gd name="T41" fmla="*/ 0 h 368"/>
                <a:gd name="T42" fmla="*/ 241 w 241"/>
                <a:gd name="T43" fmla="*/ 0 h 368"/>
                <a:gd name="T44" fmla="*/ 229 w 241"/>
                <a:gd name="T45" fmla="*/ 26 h 368"/>
                <a:gd name="T46" fmla="*/ 229 w 241"/>
                <a:gd name="T47" fmla="*/ 51 h 368"/>
                <a:gd name="T48" fmla="*/ 216 w 241"/>
                <a:gd name="T49" fmla="*/ 64 h 368"/>
                <a:gd name="T50" fmla="*/ 178 w 241"/>
                <a:gd name="T51" fmla="*/ 76 h 368"/>
                <a:gd name="T52" fmla="*/ 153 w 241"/>
                <a:gd name="T53" fmla="*/ 76 h 368"/>
                <a:gd name="T54" fmla="*/ 140 w 241"/>
                <a:gd name="T55" fmla="*/ 102 h 368"/>
                <a:gd name="T56" fmla="*/ 165 w 241"/>
                <a:gd name="T57" fmla="*/ 114 h 368"/>
                <a:gd name="T58" fmla="*/ 178 w 241"/>
                <a:gd name="T59" fmla="*/ 114 h 368"/>
                <a:gd name="T60" fmla="*/ 178 w 241"/>
                <a:gd name="T61" fmla="*/ 140 h 368"/>
                <a:gd name="T62" fmla="*/ 165 w 241"/>
                <a:gd name="T63" fmla="*/ 140 h 368"/>
                <a:gd name="T64" fmla="*/ 153 w 241"/>
                <a:gd name="T65" fmla="*/ 153 h 368"/>
                <a:gd name="T66" fmla="*/ 140 w 241"/>
                <a:gd name="T67" fmla="*/ 165 h 368"/>
                <a:gd name="T68" fmla="*/ 127 w 241"/>
                <a:gd name="T69" fmla="*/ 178 h 368"/>
                <a:gd name="T70" fmla="*/ 127 w 241"/>
                <a:gd name="T71" fmla="*/ 191 h 368"/>
                <a:gd name="T72" fmla="*/ 127 w 241"/>
                <a:gd name="T73" fmla="*/ 203 h 368"/>
                <a:gd name="T74" fmla="*/ 127 w 241"/>
                <a:gd name="T75" fmla="*/ 229 h 368"/>
                <a:gd name="T76" fmla="*/ 115 w 241"/>
                <a:gd name="T77" fmla="*/ 241 h 368"/>
                <a:gd name="T78" fmla="*/ 115 w 241"/>
                <a:gd name="T79" fmla="*/ 254 h 368"/>
                <a:gd name="T80" fmla="*/ 115 w 241"/>
                <a:gd name="T81" fmla="*/ 267 h 368"/>
                <a:gd name="T82" fmla="*/ 102 w 241"/>
                <a:gd name="T83" fmla="*/ 292 h 368"/>
                <a:gd name="T84" fmla="*/ 102 w 241"/>
                <a:gd name="T85" fmla="*/ 317 h 368"/>
                <a:gd name="T86" fmla="*/ 102 w 241"/>
                <a:gd name="T87" fmla="*/ 317 h 368"/>
                <a:gd name="T88" fmla="*/ 115 w 241"/>
                <a:gd name="T89" fmla="*/ 330 h 368"/>
                <a:gd name="T90" fmla="*/ 115 w 241"/>
                <a:gd name="T91" fmla="*/ 343 h 368"/>
                <a:gd name="T92" fmla="*/ 102 w 241"/>
                <a:gd name="T93" fmla="*/ 355 h 368"/>
                <a:gd name="T94" fmla="*/ 89 w 241"/>
                <a:gd name="T95" fmla="*/ 368 h 3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1"/>
                <a:gd name="T145" fmla="*/ 0 h 368"/>
                <a:gd name="T146" fmla="*/ 241 w 241"/>
                <a:gd name="T147" fmla="*/ 368 h 3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1" h="368">
                  <a:moveTo>
                    <a:pt x="89" y="368"/>
                  </a:moveTo>
                  <a:lnTo>
                    <a:pt x="89" y="368"/>
                  </a:lnTo>
                  <a:lnTo>
                    <a:pt x="76" y="368"/>
                  </a:lnTo>
                  <a:lnTo>
                    <a:pt x="64" y="368"/>
                  </a:lnTo>
                  <a:lnTo>
                    <a:pt x="64" y="355"/>
                  </a:lnTo>
                  <a:lnTo>
                    <a:pt x="51" y="343"/>
                  </a:lnTo>
                  <a:lnTo>
                    <a:pt x="38" y="343"/>
                  </a:lnTo>
                  <a:lnTo>
                    <a:pt x="26" y="343"/>
                  </a:lnTo>
                  <a:lnTo>
                    <a:pt x="26" y="330"/>
                  </a:lnTo>
                  <a:lnTo>
                    <a:pt x="13" y="330"/>
                  </a:lnTo>
                  <a:lnTo>
                    <a:pt x="0" y="317"/>
                  </a:lnTo>
                  <a:lnTo>
                    <a:pt x="0" y="305"/>
                  </a:lnTo>
                  <a:lnTo>
                    <a:pt x="13" y="292"/>
                  </a:lnTo>
                  <a:lnTo>
                    <a:pt x="38" y="279"/>
                  </a:lnTo>
                  <a:lnTo>
                    <a:pt x="51" y="267"/>
                  </a:lnTo>
                  <a:lnTo>
                    <a:pt x="64" y="241"/>
                  </a:lnTo>
                  <a:lnTo>
                    <a:pt x="76" y="216"/>
                  </a:lnTo>
                  <a:lnTo>
                    <a:pt x="89" y="203"/>
                  </a:lnTo>
                  <a:lnTo>
                    <a:pt x="102" y="191"/>
                  </a:lnTo>
                  <a:lnTo>
                    <a:pt x="102" y="178"/>
                  </a:lnTo>
                  <a:lnTo>
                    <a:pt x="115" y="153"/>
                  </a:lnTo>
                  <a:lnTo>
                    <a:pt x="115" y="127"/>
                  </a:lnTo>
                  <a:lnTo>
                    <a:pt x="102" y="89"/>
                  </a:lnTo>
                  <a:lnTo>
                    <a:pt x="102" y="76"/>
                  </a:lnTo>
                  <a:lnTo>
                    <a:pt x="115" y="64"/>
                  </a:lnTo>
                  <a:lnTo>
                    <a:pt x="115" y="38"/>
                  </a:lnTo>
                  <a:lnTo>
                    <a:pt x="140" y="26"/>
                  </a:lnTo>
                  <a:lnTo>
                    <a:pt x="153" y="26"/>
                  </a:lnTo>
                  <a:lnTo>
                    <a:pt x="178" y="13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29" y="0"/>
                  </a:lnTo>
                  <a:lnTo>
                    <a:pt x="241" y="0"/>
                  </a:lnTo>
                  <a:lnTo>
                    <a:pt x="241" y="13"/>
                  </a:lnTo>
                  <a:lnTo>
                    <a:pt x="229" y="26"/>
                  </a:lnTo>
                  <a:lnTo>
                    <a:pt x="229" y="38"/>
                  </a:lnTo>
                  <a:lnTo>
                    <a:pt x="229" y="51"/>
                  </a:lnTo>
                  <a:lnTo>
                    <a:pt x="216" y="51"/>
                  </a:lnTo>
                  <a:lnTo>
                    <a:pt x="216" y="64"/>
                  </a:lnTo>
                  <a:lnTo>
                    <a:pt x="191" y="64"/>
                  </a:lnTo>
                  <a:lnTo>
                    <a:pt x="178" y="76"/>
                  </a:lnTo>
                  <a:lnTo>
                    <a:pt x="178" y="89"/>
                  </a:lnTo>
                  <a:lnTo>
                    <a:pt x="153" y="76"/>
                  </a:lnTo>
                  <a:lnTo>
                    <a:pt x="140" y="89"/>
                  </a:lnTo>
                  <a:lnTo>
                    <a:pt x="140" y="102"/>
                  </a:lnTo>
                  <a:lnTo>
                    <a:pt x="153" y="102"/>
                  </a:lnTo>
                  <a:lnTo>
                    <a:pt x="165" y="114"/>
                  </a:lnTo>
                  <a:lnTo>
                    <a:pt x="178" y="114"/>
                  </a:lnTo>
                  <a:lnTo>
                    <a:pt x="178" y="140"/>
                  </a:lnTo>
                  <a:lnTo>
                    <a:pt x="165" y="140"/>
                  </a:lnTo>
                  <a:lnTo>
                    <a:pt x="153" y="140"/>
                  </a:lnTo>
                  <a:lnTo>
                    <a:pt x="153" y="153"/>
                  </a:lnTo>
                  <a:lnTo>
                    <a:pt x="140" y="165"/>
                  </a:lnTo>
                  <a:lnTo>
                    <a:pt x="127" y="178"/>
                  </a:lnTo>
                  <a:lnTo>
                    <a:pt x="127" y="191"/>
                  </a:lnTo>
                  <a:lnTo>
                    <a:pt x="127" y="203"/>
                  </a:lnTo>
                  <a:lnTo>
                    <a:pt x="127" y="216"/>
                  </a:lnTo>
                  <a:lnTo>
                    <a:pt x="127" y="229"/>
                  </a:lnTo>
                  <a:lnTo>
                    <a:pt x="115" y="241"/>
                  </a:lnTo>
                  <a:lnTo>
                    <a:pt x="115" y="254"/>
                  </a:lnTo>
                  <a:lnTo>
                    <a:pt x="115" y="267"/>
                  </a:lnTo>
                  <a:lnTo>
                    <a:pt x="115" y="279"/>
                  </a:lnTo>
                  <a:lnTo>
                    <a:pt x="102" y="292"/>
                  </a:lnTo>
                  <a:lnTo>
                    <a:pt x="102" y="305"/>
                  </a:lnTo>
                  <a:lnTo>
                    <a:pt x="102" y="317"/>
                  </a:lnTo>
                  <a:lnTo>
                    <a:pt x="115" y="330"/>
                  </a:lnTo>
                  <a:lnTo>
                    <a:pt x="115" y="343"/>
                  </a:lnTo>
                  <a:lnTo>
                    <a:pt x="102" y="355"/>
                  </a:lnTo>
                  <a:lnTo>
                    <a:pt x="89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4" name="Freeform 23"/>
            <p:cNvSpPr>
              <a:spLocks/>
            </p:cNvSpPr>
            <p:nvPr/>
          </p:nvSpPr>
          <p:spPr bwMode="auto">
            <a:xfrm>
              <a:off x="5353050" y="2619375"/>
              <a:ext cx="323850" cy="361950"/>
            </a:xfrm>
            <a:custGeom>
              <a:avLst/>
              <a:gdLst>
                <a:gd name="T0" fmla="*/ 127 w 291"/>
                <a:gd name="T1" fmla="*/ 292 h 330"/>
                <a:gd name="T2" fmla="*/ 114 w 291"/>
                <a:gd name="T3" fmla="*/ 304 h 330"/>
                <a:gd name="T4" fmla="*/ 101 w 291"/>
                <a:gd name="T5" fmla="*/ 317 h 330"/>
                <a:gd name="T6" fmla="*/ 89 w 291"/>
                <a:gd name="T7" fmla="*/ 330 h 330"/>
                <a:gd name="T8" fmla="*/ 76 w 291"/>
                <a:gd name="T9" fmla="*/ 292 h 330"/>
                <a:gd name="T10" fmla="*/ 63 w 291"/>
                <a:gd name="T11" fmla="*/ 292 h 330"/>
                <a:gd name="T12" fmla="*/ 38 w 291"/>
                <a:gd name="T13" fmla="*/ 292 h 330"/>
                <a:gd name="T14" fmla="*/ 25 w 291"/>
                <a:gd name="T15" fmla="*/ 279 h 330"/>
                <a:gd name="T16" fmla="*/ 12 w 291"/>
                <a:gd name="T17" fmla="*/ 279 h 330"/>
                <a:gd name="T18" fmla="*/ 0 w 291"/>
                <a:gd name="T19" fmla="*/ 266 h 330"/>
                <a:gd name="T20" fmla="*/ 0 w 291"/>
                <a:gd name="T21" fmla="*/ 254 h 330"/>
                <a:gd name="T22" fmla="*/ 12 w 291"/>
                <a:gd name="T23" fmla="*/ 254 h 330"/>
                <a:gd name="T24" fmla="*/ 25 w 291"/>
                <a:gd name="T25" fmla="*/ 241 h 330"/>
                <a:gd name="T26" fmla="*/ 25 w 291"/>
                <a:gd name="T27" fmla="*/ 228 h 330"/>
                <a:gd name="T28" fmla="*/ 38 w 291"/>
                <a:gd name="T29" fmla="*/ 216 h 330"/>
                <a:gd name="T30" fmla="*/ 38 w 291"/>
                <a:gd name="T31" fmla="*/ 190 h 330"/>
                <a:gd name="T32" fmla="*/ 38 w 291"/>
                <a:gd name="T33" fmla="*/ 165 h 330"/>
                <a:gd name="T34" fmla="*/ 51 w 291"/>
                <a:gd name="T35" fmla="*/ 140 h 330"/>
                <a:gd name="T36" fmla="*/ 38 w 291"/>
                <a:gd name="T37" fmla="*/ 114 h 330"/>
                <a:gd name="T38" fmla="*/ 38 w 291"/>
                <a:gd name="T39" fmla="*/ 89 h 330"/>
                <a:gd name="T40" fmla="*/ 51 w 291"/>
                <a:gd name="T41" fmla="*/ 89 h 330"/>
                <a:gd name="T42" fmla="*/ 51 w 291"/>
                <a:gd name="T43" fmla="*/ 76 h 330"/>
                <a:gd name="T44" fmla="*/ 51 w 291"/>
                <a:gd name="T45" fmla="*/ 51 h 330"/>
                <a:gd name="T46" fmla="*/ 38 w 291"/>
                <a:gd name="T47" fmla="*/ 38 h 330"/>
                <a:gd name="T48" fmla="*/ 51 w 291"/>
                <a:gd name="T49" fmla="*/ 25 h 330"/>
                <a:gd name="T50" fmla="*/ 63 w 291"/>
                <a:gd name="T51" fmla="*/ 13 h 330"/>
                <a:gd name="T52" fmla="*/ 76 w 291"/>
                <a:gd name="T53" fmla="*/ 13 h 330"/>
                <a:gd name="T54" fmla="*/ 114 w 291"/>
                <a:gd name="T55" fmla="*/ 25 h 330"/>
                <a:gd name="T56" fmla="*/ 139 w 291"/>
                <a:gd name="T57" fmla="*/ 13 h 330"/>
                <a:gd name="T58" fmla="*/ 152 w 291"/>
                <a:gd name="T59" fmla="*/ 25 h 330"/>
                <a:gd name="T60" fmla="*/ 177 w 291"/>
                <a:gd name="T61" fmla="*/ 38 h 330"/>
                <a:gd name="T62" fmla="*/ 190 w 291"/>
                <a:gd name="T63" fmla="*/ 38 h 330"/>
                <a:gd name="T64" fmla="*/ 177 w 291"/>
                <a:gd name="T65" fmla="*/ 51 h 330"/>
                <a:gd name="T66" fmla="*/ 177 w 291"/>
                <a:gd name="T67" fmla="*/ 51 h 330"/>
                <a:gd name="T68" fmla="*/ 190 w 291"/>
                <a:gd name="T69" fmla="*/ 63 h 330"/>
                <a:gd name="T70" fmla="*/ 228 w 291"/>
                <a:gd name="T71" fmla="*/ 63 h 330"/>
                <a:gd name="T72" fmla="*/ 241 w 291"/>
                <a:gd name="T73" fmla="*/ 51 h 330"/>
                <a:gd name="T74" fmla="*/ 241 w 291"/>
                <a:gd name="T75" fmla="*/ 63 h 330"/>
                <a:gd name="T76" fmla="*/ 253 w 291"/>
                <a:gd name="T77" fmla="*/ 51 h 330"/>
                <a:gd name="T78" fmla="*/ 253 w 291"/>
                <a:gd name="T79" fmla="*/ 13 h 330"/>
                <a:gd name="T80" fmla="*/ 266 w 291"/>
                <a:gd name="T81" fmla="*/ 13 h 330"/>
                <a:gd name="T82" fmla="*/ 291 w 291"/>
                <a:gd name="T83" fmla="*/ 25 h 330"/>
                <a:gd name="T84" fmla="*/ 291 w 291"/>
                <a:gd name="T85" fmla="*/ 38 h 330"/>
                <a:gd name="T86" fmla="*/ 279 w 291"/>
                <a:gd name="T87" fmla="*/ 63 h 330"/>
                <a:gd name="T88" fmla="*/ 266 w 291"/>
                <a:gd name="T89" fmla="*/ 63 h 330"/>
                <a:gd name="T90" fmla="*/ 266 w 291"/>
                <a:gd name="T91" fmla="*/ 76 h 330"/>
                <a:gd name="T92" fmla="*/ 266 w 291"/>
                <a:gd name="T93" fmla="*/ 89 h 330"/>
                <a:gd name="T94" fmla="*/ 266 w 291"/>
                <a:gd name="T95" fmla="*/ 89 h 330"/>
                <a:gd name="T96" fmla="*/ 253 w 291"/>
                <a:gd name="T97" fmla="*/ 114 h 330"/>
                <a:gd name="T98" fmla="*/ 266 w 291"/>
                <a:gd name="T99" fmla="*/ 114 h 330"/>
                <a:gd name="T100" fmla="*/ 266 w 291"/>
                <a:gd name="T101" fmla="*/ 140 h 330"/>
                <a:gd name="T102" fmla="*/ 253 w 291"/>
                <a:gd name="T103" fmla="*/ 203 h 330"/>
                <a:gd name="T104" fmla="*/ 228 w 291"/>
                <a:gd name="T105" fmla="*/ 190 h 330"/>
                <a:gd name="T106" fmla="*/ 228 w 291"/>
                <a:gd name="T107" fmla="*/ 178 h 330"/>
                <a:gd name="T108" fmla="*/ 190 w 291"/>
                <a:gd name="T109" fmla="*/ 165 h 330"/>
                <a:gd name="T110" fmla="*/ 190 w 291"/>
                <a:gd name="T111" fmla="*/ 178 h 330"/>
                <a:gd name="T112" fmla="*/ 177 w 291"/>
                <a:gd name="T113" fmla="*/ 190 h 330"/>
                <a:gd name="T114" fmla="*/ 165 w 291"/>
                <a:gd name="T115" fmla="*/ 178 h 330"/>
                <a:gd name="T116" fmla="*/ 165 w 291"/>
                <a:gd name="T117" fmla="*/ 190 h 330"/>
                <a:gd name="T118" fmla="*/ 165 w 291"/>
                <a:gd name="T119" fmla="*/ 203 h 330"/>
                <a:gd name="T120" fmla="*/ 165 w 291"/>
                <a:gd name="T121" fmla="*/ 203 h 330"/>
                <a:gd name="T122" fmla="*/ 139 w 291"/>
                <a:gd name="T123" fmla="*/ 241 h 330"/>
                <a:gd name="T124" fmla="*/ 127 w 291"/>
                <a:gd name="T125" fmla="*/ 292 h 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1"/>
                <a:gd name="T190" fmla="*/ 0 h 330"/>
                <a:gd name="T191" fmla="*/ 291 w 291"/>
                <a:gd name="T192" fmla="*/ 330 h 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1" h="330">
                  <a:moveTo>
                    <a:pt x="127" y="292"/>
                  </a:moveTo>
                  <a:lnTo>
                    <a:pt x="127" y="292"/>
                  </a:lnTo>
                  <a:lnTo>
                    <a:pt x="114" y="304"/>
                  </a:lnTo>
                  <a:lnTo>
                    <a:pt x="114" y="317"/>
                  </a:lnTo>
                  <a:lnTo>
                    <a:pt x="101" y="317"/>
                  </a:lnTo>
                  <a:lnTo>
                    <a:pt x="101" y="330"/>
                  </a:lnTo>
                  <a:lnTo>
                    <a:pt x="89" y="330"/>
                  </a:lnTo>
                  <a:lnTo>
                    <a:pt x="89" y="304"/>
                  </a:lnTo>
                  <a:lnTo>
                    <a:pt x="76" y="292"/>
                  </a:lnTo>
                  <a:lnTo>
                    <a:pt x="63" y="292"/>
                  </a:lnTo>
                  <a:lnTo>
                    <a:pt x="51" y="292"/>
                  </a:lnTo>
                  <a:lnTo>
                    <a:pt x="38" y="292"/>
                  </a:lnTo>
                  <a:lnTo>
                    <a:pt x="25" y="292"/>
                  </a:lnTo>
                  <a:lnTo>
                    <a:pt x="25" y="279"/>
                  </a:lnTo>
                  <a:lnTo>
                    <a:pt x="12" y="279"/>
                  </a:lnTo>
                  <a:lnTo>
                    <a:pt x="0" y="266"/>
                  </a:lnTo>
                  <a:lnTo>
                    <a:pt x="0" y="254"/>
                  </a:lnTo>
                  <a:lnTo>
                    <a:pt x="12" y="254"/>
                  </a:lnTo>
                  <a:lnTo>
                    <a:pt x="25" y="254"/>
                  </a:lnTo>
                  <a:lnTo>
                    <a:pt x="25" y="241"/>
                  </a:lnTo>
                  <a:lnTo>
                    <a:pt x="12" y="228"/>
                  </a:lnTo>
                  <a:lnTo>
                    <a:pt x="25" y="228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38" y="165"/>
                  </a:lnTo>
                  <a:lnTo>
                    <a:pt x="51" y="140"/>
                  </a:lnTo>
                  <a:lnTo>
                    <a:pt x="51" y="127"/>
                  </a:lnTo>
                  <a:lnTo>
                    <a:pt x="38" y="114"/>
                  </a:lnTo>
                  <a:lnTo>
                    <a:pt x="38" y="101"/>
                  </a:lnTo>
                  <a:lnTo>
                    <a:pt x="38" y="89"/>
                  </a:lnTo>
                  <a:lnTo>
                    <a:pt x="51" y="89"/>
                  </a:lnTo>
                  <a:lnTo>
                    <a:pt x="51" y="76"/>
                  </a:lnTo>
                  <a:lnTo>
                    <a:pt x="51" y="63"/>
                  </a:lnTo>
                  <a:lnTo>
                    <a:pt x="51" y="51"/>
                  </a:lnTo>
                  <a:lnTo>
                    <a:pt x="51" y="38"/>
                  </a:lnTo>
                  <a:lnTo>
                    <a:pt x="38" y="38"/>
                  </a:lnTo>
                  <a:lnTo>
                    <a:pt x="38" y="25"/>
                  </a:lnTo>
                  <a:lnTo>
                    <a:pt x="51" y="25"/>
                  </a:lnTo>
                  <a:lnTo>
                    <a:pt x="63" y="13"/>
                  </a:lnTo>
                  <a:lnTo>
                    <a:pt x="76" y="0"/>
                  </a:lnTo>
                  <a:lnTo>
                    <a:pt x="76" y="13"/>
                  </a:lnTo>
                  <a:lnTo>
                    <a:pt x="101" y="25"/>
                  </a:lnTo>
                  <a:lnTo>
                    <a:pt x="114" y="25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5" y="38"/>
                  </a:lnTo>
                  <a:lnTo>
                    <a:pt x="177" y="38"/>
                  </a:lnTo>
                  <a:lnTo>
                    <a:pt x="190" y="38"/>
                  </a:lnTo>
                  <a:lnTo>
                    <a:pt x="177" y="51"/>
                  </a:lnTo>
                  <a:lnTo>
                    <a:pt x="177" y="63"/>
                  </a:lnTo>
                  <a:lnTo>
                    <a:pt x="190" y="63"/>
                  </a:lnTo>
                  <a:lnTo>
                    <a:pt x="203" y="63"/>
                  </a:lnTo>
                  <a:lnTo>
                    <a:pt x="228" y="63"/>
                  </a:lnTo>
                  <a:lnTo>
                    <a:pt x="228" y="51"/>
                  </a:lnTo>
                  <a:lnTo>
                    <a:pt x="241" y="51"/>
                  </a:lnTo>
                  <a:lnTo>
                    <a:pt x="241" y="63"/>
                  </a:lnTo>
                  <a:lnTo>
                    <a:pt x="253" y="51"/>
                  </a:lnTo>
                  <a:lnTo>
                    <a:pt x="253" y="25"/>
                  </a:lnTo>
                  <a:lnTo>
                    <a:pt x="253" y="13"/>
                  </a:lnTo>
                  <a:lnTo>
                    <a:pt x="266" y="13"/>
                  </a:lnTo>
                  <a:lnTo>
                    <a:pt x="291" y="25"/>
                  </a:lnTo>
                  <a:lnTo>
                    <a:pt x="291" y="38"/>
                  </a:lnTo>
                  <a:lnTo>
                    <a:pt x="279" y="51"/>
                  </a:lnTo>
                  <a:lnTo>
                    <a:pt x="279" y="63"/>
                  </a:lnTo>
                  <a:lnTo>
                    <a:pt x="266" y="63"/>
                  </a:lnTo>
                  <a:lnTo>
                    <a:pt x="266" y="76"/>
                  </a:lnTo>
                  <a:lnTo>
                    <a:pt x="266" y="89"/>
                  </a:lnTo>
                  <a:lnTo>
                    <a:pt x="253" y="101"/>
                  </a:lnTo>
                  <a:lnTo>
                    <a:pt x="253" y="114"/>
                  </a:lnTo>
                  <a:lnTo>
                    <a:pt x="253" y="127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66" y="140"/>
                  </a:lnTo>
                  <a:lnTo>
                    <a:pt x="266" y="190"/>
                  </a:lnTo>
                  <a:lnTo>
                    <a:pt x="253" y="203"/>
                  </a:lnTo>
                  <a:lnTo>
                    <a:pt x="241" y="203"/>
                  </a:lnTo>
                  <a:lnTo>
                    <a:pt x="228" y="190"/>
                  </a:lnTo>
                  <a:lnTo>
                    <a:pt x="228" y="178"/>
                  </a:lnTo>
                  <a:lnTo>
                    <a:pt x="228" y="165"/>
                  </a:lnTo>
                  <a:lnTo>
                    <a:pt x="190" y="165"/>
                  </a:lnTo>
                  <a:lnTo>
                    <a:pt x="190" y="178"/>
                  </a:lnTo>
                  <a:lnTo>
                    <a:pt x="190" y="190"/>
                  </a:lnTo>
                  <a:lnTo>
                    <a:pt x="177" y="190"/>
                  </a:lnTo>
                  <a:lnTo>
                    <a:pt x="177" y="178"/>
                  </a:lnTo>
                  <a:lnTo>
                    <a:pt x="165" y="178"/>
                  </a:lnTo>
                  <a:lnTo>
                    <a:pt x="165" y="190"/>
                  </a:lnTo>
                  <a:lnTo>
                    <a:pt x="165" y="203"/>
                  </a:lnTo>
                  <a:lnTo>
                    <a:pt x="152" y="203"/>
                  </a:lnTo>
                  <a:lnTo>
                    <a:pt x="139" y="241"/>
                  </a:lnTo>
                  <a:lnTo>
                    <a:pt x="127" y="266"/>
                  </a:lnTo>
                  <a:lnTo>
                    <a:pt x="127" y="29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5" name="Freeform 24"/>
            <p:cNvSpPr>
              <a:spLocks/>
            </p:cNvSpPr>
            <p:nvPr/>
          </p:nvSpPr>
          <p:spPr bwMode="auto">
            <a:xfrm>
              <a:off x="5181600" y="2571750"/>
              <a:ext cx="228600" cy="428625"/>
            </a:xfrm>
            <a:custGeom>
              <a:avLst/>
              <a:gdLst>
                <a:gd name="T0" fmla="*/ 25 w 203"/>
                <a:gd name="T1" fmla="*/ 355 h 381"/>
                <a:gd name="T2" fmla="*/ 0 w 203"/>
                <a:gd name="T3" fmla="*/ 342 h 381"/>
                <a:gd name="T4" fmla="*/ 12 w 203"/>
                <a:gd name="T5" fmla="*/ 317 h 381"/>
                <a:gd name="T6" fmla="*/ 12 w 203"/>
                <a:gd name="T7" fmla="*/ 292 h 381"/>
                <a:gd name="T8" fmla="*/ 12 w 203"/>
                <a:gd name="T9" fmla="*/ 292 h 381"/>
                <a:gd name="T10" fmla="*/ 25 w 203"/>
                <a:gd name="T11" fmla="*/ 279 h 381"/>
                <a:gd name="T12" fmla="*/ 25 w 203"/>
                <a:gd name="T13" fmla="*/ 266 h 381"/>
                <a:gd name="T14" fmla="*/ 38 w 203"/>
                <a:gd name="T15" fmla="*/ 254 h 381"/>
                <a:gd name="T16" fmla="*/ 63 w 203"/>
                <a:gd name="T17" fmla="*/ 241 h 381"/>
                <a:gd name="T18" fmla="*/ 50 w 203"/>
                <a:gd name="T19" fmla="*/ 228 h 381"/>
                <a:gd name="T20" fmla="*/ 38 w 203"/>
                <a:gd name="T21" fmla="*/ 216 h 381"/>
                <a:gd name="T22" fmla="*/ 38 w 203"/>
                <a:gd name="T23" fmla="*/ 203 h 381"/>
                <a:gd name="T24" fmla="*/ 25 w 203"/>
                <a:gd name="T25" fmla="*/ 190 h 381"/>
                <a:gd name="T26" fmla="*/ 38 w 203"/>
                <a:gd name="T27" fmla="*/ 178 h 381"/>
                <a:gd name="T28" fmla="*/ 25 w 203"/>
                <a:gd name="T29" fmla="*/ 165 h 381"/>
                <a:gd name="T30" fmla="*/ 0 w 203"/>
                <a:gd name="T31" fmla="*/ 152 h 381"/>
                <a:gd name="T32" fmla="*/ 12 w 203"/>
                <a:gd name="T33" fmla="*/ 127 h 381"/>
                <a:gd name="T34" fmla="*/ 50 w 203"/>
                <a:gd name="T35" fmla="*/ 63 h 381"/>
                <a:gd name="T36" fmla="*/ 63 w 203"/>
                <a:gd name="T37" fmla="*/ 0 h 381"/>
                <a:gd name="T38" fmla="*/ 101 w 203"/>
                <a:gd name="T39" fmla="*/ 0 h 381"/>
                <a:gd name="T40" fmla="*/ 114 w 203"/>
                <a:gd name="T41" fmla="*/ 13 h 381"/>
                <a:gd name="T42" fmla="*/ 139 w 203"/>
                <a:gd name="T43" fmla="*/ 25 h 381"/>
                <a:gd name="T44" fmla="*/ 152 w 203"/>
                <a:gd name="T45" fmla="*/ 25 h 381"/>
                <a:gd name="T46" fmla="*/ 164 w 203"/>
                <a:gd name="T47" fmla="*/ 38 h 381"/>
                <a:gd name="T48" fmla="*/ 177 w 203"/>
                <a:gd name="T49" fmla="*/ 63 h 381"/>
                <a:gd name="T50" fmla="*/ 190 w 203"/>
                <a:gd name="T51" fmla="*/ 63 h 381"/>
                <a:gd name="T52" fmla="*/ 203 w 203"/>
                <a:gd name="T53" fmla="*/ 76 h 381"/>
                <a:gd name="T54" fmla="*/ 203 w 203"/>
                <a:gd name="T55" fmla="*/ 101 h 381"/>
                <a:gd name="T56" fmla="*/ 203 w 203"/>
                <a:gd name="T57" fmla="*/ 114 h 381"/>
                <a:gd name="T58" fmla="*/ 190 w 203"/>
                <a:gd name="T59" fmla="*/ 127 h 381"/>
                <a:gd name="T60" fmla="*/ 190 w 203"/>
                <a:gd name="T61" fmla="*/ 139 h 381"/>
                <a:gd name="T62" fmla="*/ 203 w 203"/>
                <a:gd name="T63" fmla="*/ 165 h 381"/>
                <a:gd name="T64" fmla="*/ 203 w 203"/>
                <a:gd name="T65" fmla="*/ 178 h 381"/>
                <a:gd name="T66" fmla="*/ 190 w 203"/>
                <a:gd name="T67" fmla="*/ 228 h 381"/>
                <a:gd name="T68" fmla="*/ 190 w 203"/>
                <a:gd name="T69" fmla="*/ 241 h 381"/>
                <a:gd name="T70" fmla="*/ 177 w 203"/>
                <a:gd name="T71" fmla="*/ 266 h 381"/>
                <a:gd name="T72" fmla="*/ 164 w 203"/>
                <a:gd name="T73" fmla="*/ 266 h 381"/>
                <a:gd name="T74" fmla="*/ 177 w 203"/>
                <a:gd name="T75" fmla="*/ 292 h 381"/>
                <a:gd name="T76" fmla="*/ 164 w 203"/>
                <a:gd name="T77" fmla="*/ 292 h 381"/>
                <a:gd name="T78" fmla="*/ 152 w 203"/>
                <a:gd name="T79" fmla="*/ 292 h 381"/>
                <a:gd name="T80" fmla="*/ 139 w 203"/>
                <a:gd name="T81" fmla="*/ 317 h 381"/>
                <a:gd name="T82" fmla="*/ 139 w 203"/>
                <a:gd name="T83" fmla="*/ 342 h 381"/>
                <a:gd name="T84" fmla="*/ 139 w 203"/>
                <a:gd name="T85" fmla="*/ 368 h 381"/>
                <a:gd name="T86" fmla="*/ 126 w 203"/>
                <a:gd name="T87" fmla="*/ 368 h 381"/>
                <a:gd name="T88" fmla="*/ 101 w 203"/>
                <a:gd name="T89" fmla="*/ 381 h 381"/>
                <a:gd name="T90" fmla="*/ 88 w 203"/>
                <a:gd name="T91" fmla="*/ 368 h 381"/>
                <a:gd name="T92" fmla="*/ 88 w 203"/>
                <a:gd name="T93" fmla="*/ 355 h 381"/>
                <a:gd name="T94" fmla="*/ 63 w 203"/>
                <a:gd name="T95" fmla="*/ 355 h 381"/>
                <a:gd name="T96" fmla="*/ 38 w 203"/>
                <a:gd name="T97" fmla="*/ 355 h 381"/>
                <a:gd name="T98" fmla="*/ 25 w 203"/>
                <a:gd name="T99" fmla="*/ 355 h 3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3"/>
                <a:gd name="T151" fmla="*/ 0 h 381"/>
                <a:gd name="T152" fmla="*/ 203 w 203"/>
                <a:gd name="T153" fmla="*/ 381 h 38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3" h="381">
                  <a:moveTo>
                    <a:pt x="25" y="368"/>
                  </a:moveTo>
                  <a:lnTo>
                    <a:pt x="25" y="355"/>
                  </a:lnTo>
                  <a:lnTo>
                    <a:pt x="12" y="355"/>
                  </a:lnTo>
                  <a:lnTo>
                    <a:pt x="0" y="342"/>
                  </a:lnTo>
                  <a:lnTo>
                    <a:pt x="12" y="317"/>
                  </a:lnTo>
                  <a:lnTo>
                    <a:pt x="12" y="292"/>
                  </a:lnTo>
                  <a:lnTo>
                    <a:pt x="25" y="292"/>
                  </a:lnTo>
                  <a:lnTo>
                    <a:pt x="12" y="292"/>
                  </a:lnTo>
                  <a:lnTo>
                    <a:pt x="12" y="279"/>
                  </a:lnTo>
                  <a:lnTo>
                    <a:pt x="25" y="279"/>
                  </a:lnTo>
                  <a:lnTo>
                    <a:pt x="25" y="266"/>
                  </a:lnTo>
                  <a:lnTo>
                    <a:pt x="25" y="254"/>
                  </a:lnTo>
                  <a:lnTo>
                    <a:pt x="38" y="254"/>
                  </a:lnTo>
                  <a:lnTo>
                    <a:pt x="50" y="254"/>
                  </a:lnTo>
                  <a:lnTo>
                    <a:pt x="63" y="241"/>
                  </a:lnTo>
                  <a:lnTo>
                    <a:pt x="63" y="228"/>
                  </a:lnTo>
                  <a:lnTo>
                    <a:pt x="50" y="228"/>
                  </a:lnTo>
                  <a:lnTo>
                    <a:pt x="50" y="216"/>
                  </a:lnTo>
                  <a:lnTo>
                    <a:pt x="38" y="216"/>
                  </a:lnTo>
                  <a:lnTo>
                    <a:pt x="38" y="203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38" y="178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2" y="165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12" y="127"/>
                  </a:lnTo>
                  <a:lnTo>
                    <a:pt x="50" y="89"/>
                  </a:lnTo>
                  <a:lnTo>
                    <a:pt x="50" y="63"/>
                  </a:lnTo>
                  <a:lnTo>
                    <a:pt x="63" y="25"/>
                  </a:lnTo>
                  <a:lnTo>
                    <a:pt x="63" y="0"/>
                  </a:lnTo>
                  <a:lnTo>
                    <a:pt x="76" y="13"/>
                  </a:lnTo>
                  <a:lnTo>
                    <a:pt x="101" y="0"/>
                  </a:lnTo>
                  <a:lnTo>
                    <a:pt x="114" y="13"/>
                  </a:lnTo>
                  <a:lnTo>
                    <a:pt x="126" y="25"/>
                  </a:lnTo>
                  <a:lnTo>
                    <a:pt x="139" y="25"/>
                  </a:lnTo>
                  <a:lnTo>
                    <a:pt x="152" y="38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51"/>
                  </a:lnTo>
                  <a:lnTo>
                    <a:pt x="177" y="63"/>
                  </a:lnTo>
                  <a:lnTo>
                    <a:pt x="190" y="63"/>
                  </a:lnTo>
                  <a:lnTo>
                    <a:pt x="190" y="76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90" y="152"/>
                  </a:lnTo>
                  <a:lnTo>
                    <a:pt x="203" y="165"/>
                  </a:lnTo>
                  <a:lnTo>
                    <a:pt x="203" y="178"/>
                  </a:lnTo>
                  <a:lnTo>
                    <a:pt x="190" y="203"/>
                  </a:lnTo>
                  <a:lnTo>
                    <a:pt x="190" y="228"/>
                  </a:lnTo>
                  <a:lnTo>
                    <a:pt x="190" y="241"/>
                  </a:lnTo>
                  <a:lnTo>
                    <a:pt x="190" y="254"/>
                  </a:lnTo>
                  <a:lnTo>
                    <a:pt x="177" y="266"/>
                  </a:lnTo>
                  <a:lnTo>
                    <a:pt x="164" y="266"/>
                  </a:lnTo>
                  <a:lnTo>
                    <a:pt x="177" y="279"/>
                  </a:lnTo>
                  <a:lnTo>
                    <a:pt x="177" y="292"/>
                  </a:lnTo>
                  <a:lnTo>
                    <a:pt x="164" y="292"/>
                  </a:lnTo>
                  <a:lnTo>
                    <a:pt x="152" y="292"/>
                  </a:lnTo>
                  <a:lnTo>
                    <a:pt x="152" y="304"/>
                  </a:lnTo>
                  <a:lnTo>
                    <a:pt x="139" y="317"/>
                  </a:lnTo>
                  <a:lnTo>
                    <a:pt x="139" y="330"/>
                  </a:lnTo>
                  <a:lnTo>
                    <a:pt x="139" y="342"/>
                  </a:lnTo>
                  <a:lnTo>
                    <a:pt x="152" y="355"/>
                  </a:lnTo>
                  <a:lnTo>
                    <a:pt x="139" y="368"/>
                  </a:lnTo>
                  <a:lnTo>
                    <a:pt x="139" y="381"/>
                  </a:lnTo>
                  <a:lnTo>
                    <a:pt x="126" y="368"/>
                  </a:lnTo>
                  <a:lnTo>
                    <a:pt x="114" y="368"/>
                  </a:lnTo>
                  <a:lnTo>
                    <a:pt x="101" y="381"/>
                  </a:lnTo>
                  <a:lnTo>
                    <a:pt x="88" y="381"/>
                  </a:lnTo>
                  <a:lnTo>
                    <a:pt x="88" y="368"/>
                  </a:lnTo>
                  <a:lnTo>
                    <a:pt x="88" y="355"/>
                  </a:lnTo>
                  <a:lnTo>
                    <a:pt x="76" y="355"/>
                  </a:lnTo>
                  <a:lnTo>
                    <a:pt x="63" y="355"/>
                  </a:lnTo>
                  <a:lnTo>
                    <a:pt x="50" y="355"/>
                  </a:lnTo>
                  <a:lnTo>
                    <a:pt x="38" y="355"/>
                  </a:lnTo>
                  <a:lnTo>
                    <a:pt x="25" y="355"/>
                  </a:lnTo>
                  <a:lnTo>
                    <a:pt x="25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6" name="Freeform 25"/>
            <p:cNvSpPr>
              <a:spLocks/>
            </p:cNvSpPr>
            <p:nvPr/>
          </p:nvSpPr>
          <p:spPr bwMode="auto">
            <a:xfrm>
              <a:off x="5086350" y="2914650"/>
              <a:ext cx="438150" cy="381000"/>
            </a:xfrm>
            <a:custGeom>
              <a:avLst/>
              <a:gdLst>
                <a:gd name="T0" fmla="*/ 342 w 393"/>
                <a:gd name="T1" fmla="*/ 318 h 343"/>
                <a:gd name="T2" fmla="*/ 330 w 393"/>
                <a:gd name="T3" fmla="*/ 305 h 343"/>
                <a:gd name="T4" fmla="*/ 317 w 393"/>
                <a:gd name="T5" fmla="*/ 305 h 343"/>
                <a:gd name="T6" fmla="*/ 304 w 393"/>
                <a:gd name="T7" fmla="*/ 305 h 343"/>
                <a:gd name="T8" fmla="*/ 304 w 393"/>
                <a:gd name="T9" fmla="*/ 318 h 343"/>
                <a:gd name="T10" fmla="*/ 292 w 393"/>
                <a:gd name="T11" fmla="*/ 330 h 343"/>
                <a:gd name="T12" fmla="*/ 279 w 393"/>
                <a:gd name="T13" fmla="*/ 343 h 343"/>
                <a:gd name="T14" fmla="*/ 279 w 393"/>
                <a:gd name="T15" fmla="*/ 330 h 343"/>
                <a:gd name="T16" fmla="*/ 253 w 393"/>
                <a:gd name="T17" fmla="*/ 318 h 343"/>
                <a:gd name="T18" fmla="*/ 241 w 393"/>
                <a:gd name="T19" fmla="*/ 305 h 343"/>
                <a:gd name="T20" fmla="*/ 228 w 393"/>
                <a:gd name="T21" fmla="*/ 280 h 343"/>
                <a:gd name="T22" fmla="*/ 203 w 393"/>
                <a:gd name="T23" fmla="*/ 241 h 343"/>
                <a:gd name="T24" fmla="*/ 177 w 393"/>
                <a:gd name="T25" fmla="*/ 229 h 343"/>
                <a:gd name="T26" fmla="*/ 152 w 393"/>
                <a:gd name="T27" fmla="*/ 229 h 343"/>
                <a:gd name="T28" fmla="*/ 139 w 393"/>
                <a:gd name="T29" fmla="*/ 254 h 343"/>
                <a:gd name="T30" fmla="*/ 127 w 393"/>
                <a:gd name="T31" fmla="*/ 254 h 343"/>
                <a:gd name="T32" fmla="*/ 114 w 393"/>
                <a:gd name="T33" fmla="*/ 267 h 343"/>
                <a:gd name="T34" fmla="*/ 89 w 393"/>
                <a:gd name="T35" fmla="*/ 280 h 343"/>
                <a:gd name="T36" fmla="*/ 76 w 393"/>
                <a:gd name="T37" fmla="*/ 292 h 343"/>
                <a:gd name="T38" fmla="*/ 38 w 393"/>
                <a:gd name="T39" fmla="*/ 292 h 343"/>
                <a:gd name="T40" fmla="*/ 12 w 393"/>
                <a:gd name="T41" fmla="*/ 305 h 343"/>
                <a:gd name="T42" fmla="*/ 0 w 393"/>
                <a:gd name="T43" fmla="*/ 280 h 343"/>
                <a:gd name="T44" fmla="*/ 0 w 393"/>
                <a:gd name="T45" fmla="*/ 254 h 343"/>
                <a:gd name="T46" fmla="*/ 0 w 393"/>
                <a:gd name="T47" fmla="*/ 216 h 343"/>
                <a:gd name="T48" fmla="*/ 12 w 393"/>
                <a:gd name="T49" fmla="*/ 191 h 343"/>
                <a:gd name="T50" fmla="*/ 12 w 393"/>
                <a:gd name="T51" fmla="*/ 165 h 343"/>
                <a:gd name="T52" fmla="*/ 12 w 393"/>
                <a:gd name="T53" fmla="*/ 165 h 343"/>
                <a:gd name="T54" fmla="*/ 12 w 393"/>
                <a:gd name="T55" fmla="*/ 153 h 343"/>
                <a:gd name="T56" fmla="*/ 38 w 393"/>
                <a:gd name="T57" fmla="*/ 153 h 343"/>
                <a:gd name="T58" fmla="*/ 51 w 393"/>
                <a:gd name="T59" fmla="*/ 140 h 343"/>
                <a:gd name="T60" fmla="*/ 63 w 393"/>
                <a:gd name="T61" fmla="*/ 153 h 343"/>
                <a:gd name="T62" fmla="*/ 76 w 393"/>
                <a:gd name="T63" fmla="*/ 140 h 343"/>
                <a:gd name="T64" fmla="*/ 76 w 393"/>
                <a:gd name="T65" fmla="*/ 102 h 343"/>
                <a:gd name="T66" fmla="*/ 89 w 393"/>
                <a:gd name="T67" fmla="*/ 89 h 343"/>
                <a:gd name="T68" fmla="*/ 114 w 393"/>
                <a:gd name="T69" fmla="*/ 64 h 343"/>
                <a:gd name="T70" fmla="*/ 114 w 393"/>
                <a:gd name="T71" fmla="*/ 51 h 343"/>
                <a:gd name="T72" fmla="*/ 127 w 393"/>
                <a:gd name="T73" fmla="*/ 51 h 343"/>
                <a:gd name="T74" fmla="*/ 152 w 393"/>
                <a:gd name="T75" fmla="*/ 51 h 343"/>
                <a:gd name="T76" fmla="*/ 177 w 393"/>
                <a:gd name="T77" fmla="*/ 51 h 343"/>
                <a:gd name="T78" fmla="*/ 177 w 393"/>
                <a:gd name="T79" fmla="*/ 64 h 343"/>
                <a:gd name="T80" fmla="*/ 190 w 393"/>
                <a:gd name="T81" fmla="*/ 77 h 343"/>
                <a:gd name="T82" fmla="*/ 215 w 393"/>
                <a:gd name="T83" fmla="*/ 64 h 343"/>
                <a:gd name="T84" fmla="*/ 228 w 393"/>
                <a:gd name="T85" fmla="*/ 64 h 343"/>
                <a:gd name="T86" fmla="*/ 228 w 393"/>
                <a:gd name="T87" fmla="*/ 38 h 343"/>
                <a:gd name="T88" fmla="*/ 228 w 393"/>
                <a:gd name="T89" fmla="*/ 13 h 343"/>
                <a:gd name="T90" fmla="*/ 241 w 393"/>
                <a:gd name="T91" fmla="*/ 0 h 343"/>
                <a:gd name="T92" fmla="*/ 253 w 393"/>
                <a:gd name="T93" fmla="*/ 13 h 343"/>
                <a:gd name="T94" fmla="*/ 266 w 393"/>
                <a:gd name="T95" fmla="*/ 26 h 343"/>
                <a:gd name="T96" fmla="*/ 292 w 393"/>
                <a:gd name="T97" fmla="*/ 26 h 343"/>
                <a:gd name="T98" fmla="*/ 304 w 393"/>
                <a:gd name="T99" fmla="*/ 26 h 343"/>
                <a:gd name="T100" fmla="*/ 330 w 393"/>
                <a:gd name="T101" fmla="*/ 38 h 343"/>
                <a:gd name="T102" fmla="*/ 342 w 393"/>
                <a:gd name="T103" fmla="*/ 64 h 343"/>
                <a:gd name="T104" fmla="*/ 355 w 393"/>
                <a:gd name="T105" fmla="*/ 51 h 343"/>
                <a:gd name="T106" fmla="*/ 368 w 393"/>
                <a:gd name="T107" fmla="*/ 26 h 343"/>
                <a:gd name="T108" fmla="*/ 368 w 393"/>
                <a:gd name="T109" fmla="*/ 26 h 343"/>
                <a:gd name="T110" fmla="*/ 380 w 393"/>
                <a:gd name="T111" fmla="*/ 77 h 343"/>
                <a:gd name="T112" fmla="*/ 393 w 393"/>
                <a:gd name="T113" fmla="*/ 165 h 343"/>
                <a:gd name="T114" fmla="*/ 380 w 393"/>
                <a:gd name="T115" fmla="*/ 267 h 343"/>
                <a:gd name="T116" fmla="*/ 368 w 393"/>
                <a:gd name="T117" fmla="*/ 292 h 343"/>
                <a:gd name="T118" fmla="*/ 368 w 393"/>
                <a:gd name="T119" fmla="*/ 292 h 343"/>
                <a:gd name="T120" fmla="*/ 355 w 393"/>
                <a:gd name="T121" fmla="*/ 305 h 343"/>
                <a:gd name="T122" fmla="*/ 342 w 393"/>
                <a:gd name="T123" fmla="*/ 318 h 3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3"/>
                <a:gd name="T187" fmla="*/ 0 h 343"/>
                <a:gd name="T188" fmla="*/ 393 w 393"/>
                <a:gd name="T189" fmla="*/ 343 h 34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3" h="343">
                  <a:moveTo>
                    <a:pt x="342" y="318"/>
                  </a:moveTo>
                  <a:lnTo>
                    <a:pt x="342" y="318"/>
                  </a:lnTo>
                  <a:lnTo>
                    <a:pt x="330" y="318"/>
                  </a:lnTo>
                  <a:lnTo>
                    <a:pt x="330" y="305"/>
                  </a:lnTo>
                  <a:lnTo>
                    <a:pt x="317" y="305"/>
                  </a:lnTo>
                  <a:lnTo>
                    <a:pt x="304" y="305"/>
                  </a:lnTo>
                  <a:lnTo>
                    <a:pt x="304" y="318"/>
                  </a:lnTo>
                  <a:lnTo>
                    <a:pt x="292" y="330"/>
                  </a:lnTo>
                  <a:lnTo>
                    <a:pt x="279" y="343"/>
                  </a:lnTo>
                  <a:lnTo>
                    <a:pt x="279" y="330"/>
                  </a:lnTo>
                  <a:lnTo>
                    <a:pt x="266" y="330"/>
                  </a:lnTo>
                  <a:lnTo>
                    <a:pt x="253" y="318"/>
                  </a:lnTo>
                  <a:lnTo>
                    <a:pt x="253" y="305"/>
                  </a:lnTo>
                  <a:lnTo>
                    <a:pt x="241" y="305"/>
                  </a:lnTo>
                  <a:lnTo>
                    <a:pt x="228" y="292"/>
                  </a:lnTo>
                  <a:lnTo>
                    <a:pt x="228" y="280"/>
                  </a:lnTo>
                  <a:lnTo>
                    <a:pt x="228" y="267"/>
                  </a:lnTo>
                  <a:lnTo>
                    <a:pt x="203" y="241"/>
                  </a:lnTo>
                  <a:lnTo>
                    <a:pt x="190" y="229"/>
                  </a:lnTo>
                  <a:lnTo>
                    <a:pt x="177" y="229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52" y="241"/>
                  </a:lnTo>
                  <a:lnTo>
                    <a:pt x="139" y="254"/>
                  </a:lnTo>
                  <a:lnTo>
                    <a:pt x="127" y="254"/>
                  </a:lnTo>
                  <a:lnTo>
                    <a:pt x="114" y="254"/>
                  </a:lnTo>
                  <a:lnTo>
                    <a:pt x="114" y="267"/>
                  </a:lnTo>
                  <a:lnTo>
                    <a:pt x="101" y="267"/>
                  </a:lnTo>
                  <a:lnTo>
                    <a:pt x="89" y="280"/>
                  </a:lnTo>
                  <a:lnTo>
                    <a:pt x="76" y="292"/>
                  </a:lnTo>
                  <a:lnTo>
                    <a:pt x="63" y="292"/>
                  </a:lnTo>
                  <a:lnTo>
                    <a:pt x="38" y="292"/>
                  </a:lnTo>
                  <a:lnTo>
                    <a:pt x="25" y="292"/>
                  </a:lnTo>
                  <a:lnTo>
                    <a:pt x="12" y="305"/>
                  </a:lnTo>
                  <a:lnTo>
                    <a:pt x="0" y="292"/>
                  </a:lnTo>
                  <a:lnTo>
                    <a:pt x="0" y="280"/>
                  </a:lnTo>
                  <a:lnTo>
                    <a:pt x="12" y="267"/>
                  </a:lnTo>
                  <a:lnTo>
                    <a:pt x="0" y="254"/>
                  </a:lnTo>
                  <a:lnTo>
                    <a:pt x="12" y="229"/>
                  </a:lnTo>
                  <a:lnTo>
                    <a:pt x="0" y="216"/>
                  </a:lnTo>
                  <a:lnTo>
                    <a:pt x="12" y="191"/>
                  </a:lnTo>
                  <a:lnTo>
                    <a:pt x="12" y="178"/>
                  </a:lnTo>
                  <a:lnTo>
                    <a:pt x="12" y="165"/>
                  </a:lnTo>
                  <a:lnTo>
                    <a:pt x="12" y="153"/>
                  </a:lnTo>
                  <a:lnTo>
                    <a:pt x="38" y="153"/>
                  </a:lnTo>
                  <a:lnTo>
                    <a:pt x="51" y="153"/>
                  </a:lnTo>
                  <a:lnTo>
                    <a:pt x="51" y="140"/>
                  </a:lnTo>
                  <a:lnTo>
                    <a:pt x="63" y="153"/>
                  </a:lnTo>
                  <a:lnTo>
                    <a:pt x="76" y="140"/>
                  </a:lnTo>
                  <a:lnTo>
                    <a:pt x="76" y="115"/>
                  </a:lnTo>
                  <a:lnTo>
                    <a:pt x="76" y="102"/>
                  </a:lnTo>
                  <a:lnTo>
                    <a:pt x="89" y="102"/>
                  </a:lnTo>
                  <a:lnTo>
                    <a:pt x="89" y="89"/>
                  </a:lnTo>
                  <a:lnTo>
                    <a:pt x="114" y="64"/>
                  </a:lnTo>
                  <a:lnTo>
                    <a:pt x="114" y="51"/>
                  </a:lnTo>
                  <a:lnTo>
                    <a:pt x="127" y="51"/>
                  </a:lnTo>
                  <a:lnTo>
                    <a:pt x="139" y="51"/>
                  </a:lnTo>
                  <a:lnTo>
                    <a:pt x="152" y="51"/>
                  </a:lnTo>
                  <a:lnTo>
                    <a:pt x="165" y="51"/>
                  </a:lnTo>
                  <a:lnTo>
                    <a:pt x="177" y="51"/>
                  </a:lnTo>
                  <a:lnTo>
                    <a:pt x="177" y="64"/>
                  </a:lnTo>
                  <a:lnTo>
                    <a:pt x="177" y="77"/>
                  </a:lnTo>
                  <a:lnTo>
                    <a:pt x="190" y="77"/>
                  </a:lnTo>
                  <a:lnTo>
                    <a:pt x="203" y="64"/>
                  </a:lnTo>
                  <a:lnTo>
                    <a:pt x="215" y="64"/>
                  </a:lnTo>
                  <a:lnTo>
                    <a:pt x="228" y="77"/>
                  </a:lnTo>
                  <a:lnTo>
                    <a:pt x="228" y="64"/>
                  </a:lnTo>
                  <a:lnTo>
                    <a:pt x="241" y="51"/>
                  </a:lnTo>
                  <a:lnTo>
                    <a:pt x="228" y="38"/>
                  </a:lnTo>
                  <a:lnTo>
                    <a:pt x="228" y="26"/>
                  </a:lnTo>
                  <a:lnTo>
                    <a:pt x="228" y="13"/>
                  </a:lnTo>
                  <a:lnTo>
                    <a:pt x="241" y="0"/>
                  </a:lnTo>
                  <a:lnTo>
                    <a:pt x="253" y="13"/>
                  </a:lnTo>
                  <a:lnTo>
                    <a:pt x="266" y="13"/>
                  </a:lnTo>
                  <a:lnTo>
                    <a:pt x="266" y="26"/>
                  </a:lnTo>
                  <a:lnTo>
                    <a:pt x="279" y="26"/>
                  </a:lnTo>
                  <a:lnTo>
                    <a:pt x="292" y="26"/>
                  </a:lnTo>
                  <a:lnTo>
                    <a:pt x="304" y="26"/>
                  </a:lnTo>
                  <a:lnTo>
                    <a:pt x="317" y="26"/>
                  </a:lnTo>
                  <a:lnTo>
                    <a:pt x="330" y="38"/>
                  </a:lnTo>
                  <a:lnTo>
                    <a:pt x="330" y="64"/>
                  </a:lnTo>
                  <a:lnTo>
                    <a:pt x="342" y="64"/>
                  </a:lnTo>
                  <a:lnTo>
                    <a:pt x="342" y="51"/>
                  </a:lnTo>
                  <a:lnTo>
                    <a:pt x="355" y="51"/>
                  </a:lnTo>
                  <a:lnTo>
                    <a:pt x="355" y="38"/>
                  </a:lnTo>
                  <a:lnTo>
                    <a:pt x="368" y="26"/>
                  </a:lnTo>
                  <a:lnTo>
                    <a:pt x="380" y="77"/>
                  </a:lnTo>
                  <a:lnTo>
                    <a:pt x="393" y="115"/>
                  </a:lnTo>
                  <a:lnTo>
                    <a:pt x="393" y="165"/>
                  </a:lnTo>
                  <a:lnTo>
                    <a:pt x="393" y="216"/>
                  </a:lnTo>
                  <a:lnTo>
                    <a:pt x="380" y="267"/>
                  </a:lnTo>
                  <a:lnTo>
                    <a:pt x="380" y="292"/>
                  </a:lnTo>
                  <a:lnTo>
                    <a:pt x="368" y="292"/>
                  </a:lnTo>
                  <a:lnTo>
                    <a:pt x="355" y="305"/>
                  </a:lnTo>
                  <a:lnTo>
                    <a:pt x="342" y="305"/>
                  </a:lnTo>
                  <a:lnTo>
                    <a:pt x="342" y="31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7" name="Freeform 26"/>
            <p:cNvSpPr>
              <a:spLocks/>
            </p:cNvSpPr>
            <p:nvPr/>
          </p:nvSpPr>
          <p:spPr bwMode="auto">
            <a:xfrm>
              <a:off x="5210175" y="3219450"/>
              <a:ext cx="266700" cy="371475"/>
            </a:xfrm>
            <a:custGeom>
              <a:avLst/>
              <a:gdLst>
                <a:gd name="T0" fmla="*/ 241 w 241"/>
                <a:gd name="T1" fmla="*/ 329 h 329"/>
                <a:gd name="T2" fmla="*/ 228 w 241"/>
                <a:gd name="T3" fmla="*/ 329 h 329"/>
                <a:gd name="T4" fmla="*/ 216 w 241"/>
                <a:gd name="T5" fmla="*/ 317 h 329"/>
                <a:gd name="T6" fmla="*/ 216 w 241"/>
                <a:gd name="T7" fmla="*/ 304 h 329"/>
                <a:gd name="T8" fmla="*/ 190 w 241"/>
                <a:gd name="T9" fmla="*/ 304 h 329"/>
                <a:gd name="T10" fmla="*/ 178 w 241"/>
                <a:gd name="T11" fmla="*/ 291 h 329"/>
                <a:gd name="T12" fmla="*/ 178 w 241"/>
                <a:gd name="T13" fmla="*/ 291 h 329"/>
                <a:gd name="T14" fmla="*/ 165 w 241"/>
                <a:gd name="T15" fmla="*/ 279 h 329"/>
                <a:gd name="T16" fmla="*/ 152 w 241"/>
                <a:gd name="T17" fmla="*/ 279 h 329"/>
                <a:gd name="T18" fmla="*/ 127 w 241"/>
                <a:gd name="T19" fmla="*/ 291 h 329"/>
                <a:gd name="T20" fmla="*/ 114 w 241"/>
                <a:gd name="T21" fmla="*/ 304 h 329"/>
                <a:gd name="T22" fmla="*/ 101 w 241"/>
                <a:gd name="T23" fmla="*/ 304 h 329"/>
                <a:gd name="T24" fmla="*/ 89 w 241"/>
                <a:gd name="T25" fmla="*/ 304 h 329"/>
                <a:gd name="T26" fmla="*/ 76 w 241"/>
                <a:gd name="T27" fmla="*/ 304 h 329"/>
                <a:gd name="T28" fmla="*/ 63 w 241"/>
                <a:gd name="T29" fmla="*/ 279 h 329"/>
                <a:gd name="T30" fmla="*/ 51 w 241"/>
                <a:gd name="T31" fmla="*/ 266 h 329"/>
                <a:gd name="T32" fmla="*/ 25 w 241"/>
                <a:gd name="T33" fmla="*/ 253 h 329"/>
                <a:gd name="T34" fmla="*/ 13 w 241"/>
                <a:gd name="T35" fmla="*/ 241 h 329"/>
                <a:gd name="T36" fmla="*/ 0 w 241"/>
                <a:gd name="T37" fmla="*/ 228 h 329"/>
                <a:gd name="T38" fmla="*/ 0 w 241"/>
                <a:gd name="T39" fmla="*/ 228 h 329"/>
                <a:gd name="T40" fmla="*/ 0 w 241"/>
                <a:gd name="T41" fmla="*/ 215 h 329"/>
                <a:gd name="T42" fmla="*/ 0 w 241"/>
                <a:gd name="T43" fmla="*/ 202 h 329"/>
                <a:gd name="T44" fmla="*/ 13 w 241"/>
                <a:gd name="T45" fmla="*/ 202 h 329"/>
                <a:gd name="T46" fmla="*/ 25 w 241"/>
                <a:gd name="T47" fmla="*/ 177 h 329"/>
                <a:gd name="T48" fmla="*/ 38 w 241"/>
                <a:gd name="T49" fmla="*/ 177 h 329"/>
                <a:gd name="T50" fmla="*/ 51 w 241"/>
                <a:gd name="T51" fmla="*/ 177 h 329"/>
                <a:gd name="T52" fmla="*/ 63 w 241"/>
                <a:gd name="T53" fmla="*/ 164 h 329"/>
                <a:gd name="T54" fmla="*/ 63 w 241"/>
                <a:gd name="T55" fmla="*/ 164 h 329"/>
                <a:gd name="T56" fmla="*/ 76 w 241"/>
                <a:gd name="T57" fmla="*/ 152 h 329"/>
                <a:gd name="T58" fmla="*/ 89 w 241"/>
                <a:gd name="T59" fmla="*/ 152 h 329"/>
                <a:gd name="T60" fmla="*/ 101 w 241"/>
                <a:gd name="T61" fmla="*/ 152 h 329"/>
                <a:gd name="T62" fmla="*/ 101 w 241"/>
                <a:gd name="T63" fmla="*/ 126 h 329"/>
                <a:gd name="T64" fmla="*/ 114 w 241"/>
                <a:gd name="T65" fmla="*/ 126 h 329"/>
                <a:gd name="T66" fmla="*/ 101 w 241"/>
                <a:gd name="T67" fmla="*/ 88 h 329"/>
                <a:gd name="T68" fmla="*/ 114 w 241"/>
                <a:gd name="T69" fmla="*/ 76 h 329"/>
                <a:gd name="T70" fmla="*/ 114 w 241"/>
                <a:gd name="T71" fmla="*/ 63 h 329"/>
                <a:gd name="T72" fmla="*/ 114 w 241"/>
                <a:gd name="T73" fmla="*/ 38 h 329"/>
                <a:gd name="T74" fmla="*/ 114 w 241"/>
                <a:gd name="T75" fmla="*/ 12 h 329"/>
                <a:gd name="T76" fmla="*/ 114 w 241"/>
                <a:gd name="T77" fmla="*/ 12 h 329"/>
                <a:gd name="T78" fmla="*/ 139 w 241"/>
                <a:gd name="T79" fmla="*/ 25 h 329"/>
                <a:gd name="T80" fmla="*/ 152 w 241"/>
                <a:gd name="T81" fmla="*/ 50 h 329"/>
                <a:gd name="T82" fmla="*/ 165 w 241"/>
                <a:gd name="T83" fmla="*/ 50 h 329"/>
                <a:gd name="T84" fmla="*/ 178 w 241"/>
                <a:gd name="T85" fmla="*/ 50 h 329"/>
                <a:gd name="T86" fmla="*/ 190 w 241"/>
                <a:gd name="T87" fmla="*/ 38 h 329"/>
                <a:gd name="T88" fmla="*/ 190 w 241"/>
                <a:gd name="T89" fmla="*/ 25 h 329"/>
                <a:gd name="T90" fmla="*/ 190 w 241"/>
                <a:gd name="T91" fmla="*/ 25 h 329"/>
                <a:gd name="T92" fmla="*/ 203 w 241"/>
                <a:gd name="T93" fmla="*/ 25 h 329"/>
                <a:gd name="T94" fmla="*/ 216 w 241"/>
                <a:gd name="T95" fmla="*/ 38 h 329"/>
                <a:gd name="T96" fmla="*/ 228 w 241"/>
                <a:gd name="T97" fmla="*/ 38 h 329"/>
                <a:gd name="T98" fmla="*/ 216 w 241"/>
                <a:gd name="T99" fmla="*/ 63 h 329"/>
                <a:gd name="T100" fmla="*/ 203 w 241"/>
                <a:gd name="T101" fmla="*/ 101 h 329"/>
                <a:gd name="T102" fmla="*/ 190 w 241"/>
                <a:gd name="T103" fmla="*/ 139 h 329"/>
                <a:gd name="T104" fmla="*/ 190 w 241"/>
                <a:gd name="T105" fmla="*/ 177 h 329"/>
                <a:gd name="T106" fmla="*/ 178 w 241"/>
                <a:gd name="T107" fmla="*/ 190 h 329"/>
                <a:gd name="T108" fmla="*/ 190 w 241"/>
                <a:gd name="T109" fmla="*/ 228 h 329"/>
                <a:gd name="T110" fmla="*/ 228 w 241"/>
                <a:gd name="T111" fmla="*/ 304 h 3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1"/>
                <a:gd name="T169" fmla="*/ 0 h 329"/>
                <a:gd name="T170" fmla="*/ 241 w 241"/>
                <a:gd name="T171" fmla="*/ 329 h 3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1" h="329">
                  <a:moveTo>
                    <a:pt x="241" y="329"/>
                  </a:moveTo>
                  <a:lnTo>
                    <a:pt x="241" y="329"/>
                  </a:lnTo>
                  <a:lnTo>
                    <a:pt x="228" y="329"/>
                  </a:lnTo>
                  <a:lnTo>
                    <a:pt x="216" y="317"/>
                  </a:lnTo>
                  <a:lnTo>
                    <a:pt x="216" y="304"/>
                  </a:lnTo>
                  <a:lnTo>
                    <a:pt x="190" y="304"/>
                  </a:lnTo>
                  <a:lnTo>
                    <a:pt x="178" y="291"/>
                  </a:lnTo>
                  <a:lnTo>
                    <a:pt x="178" y="279"/>
                  </a:lnTo>
                  <a:lnTo>
                    <a:pt x="165" y="279"/>
                  </a:lnTo>
                  <a:lnTo>
                    <a:pt x="152" y="291"/>
                  </a:lnTo>
                  <a:lnTo>
                    <a:pt x="152" y="279"/>
                  </a:lnTo>
                  <a:lnTo>
                    <a:pt x="139" y="279"/>
                  </a:lnTo>
                  <a:lnTo>
                    <a:pt x="127" y="291"/>
                  </a:lnTo>
                  <a:lnTo>
                    <a:pt x="114" y="291"/>
                  </a:lnTo>
                  <a:lnTo>
                    <a:pt x="114" y="304"/>
                  </a:lnTo>
                  <a:lnTo>
                    <a:pt x="101" y="304"/>
                  </a:lnTo>
                  <a:lnTo>
                    <a:pt x="89" y="304"/>
                  </a:lnTo>
                  <a:lnTo>
                    <a:pt x="76" y="304"/>
                  </a:lnTo>
                  <a:lnTo>
                    <a:pt x="63" y="291"/>
                  </a:lnTo>
                  <a:lnTo>
                    <a:pt x="63" y="279"/>
                  </a:lnTo>
                  <a:lnTo>
                    <a:pt x="51" y="279"/>
                  </a:lnTo>
                  <a:lnTo>
                    <a:pt x="51" y="266"/>
                  </a:lnTo>
                  <a:lnTo>
                    <a:pt x="38" y="253"/>
                  </a:lnTo>
                  <a:lnTo>
                    <a:pt x="25" y="253"/>
                  </a:lnTo>
                  <a:lnTo>
                    <a:pt x="25" y="241"/>
                  </a:lnTo>
                  <a:lnTo>
                    <a:pt x="13" y="241"/>
                  </a:lnTo>
                  <a:lnTo>
                    <a:pt x="0" y="228"/>
                  </a:lnTo>
                  <a:lnTo>
                    <a:pt x="0" y="215"/>
                  </a:lnTo>
                  <a:lnTo>
                    <a:pt x="0" y="202"/>
                  </a:lnTo>
                  <a:lnTo>
                    <a:pt x="13" y="202"/>
                  </a:lnTo>
                  <a:lnTo>
                    <a:pt x="25" y="190"/>
                  </a:lnTo>
                  <a:lnTo>
                    <a:pt x="25" y="177"/>
                  </a:lnTo>
                  <a:lnTo>
                    <a:pt x="38" y="177"/>
                  </a:lnTo>
                  <a:lnTo>
                    <a:pt x="51" y="177"/>
                  </a:lnTo>
                  <a:lnTo>
                    <a:pt x="63" y="164"/>
                  </a:lnTo>
                  <a:lnTo>
                    <a:pt x="76" y="152"/>
                  </a:lnTo>
                  <a:lnTo>
                    <a:pt x="89" y="152"/>
                  </a:lnTo>
                  <a:lnTo>
                    <a:pt x="101" y="152"/>
                  </a:lnTo>
                  <a:lnTo>
                    <a:pt x="101" y="139"/>
                  </a:lnTo>
                  <a:lnTo>
                    <a:pt x="101" y="126"/>
                  </a:lnTo>
                  <a:lnTo>
                    <a:pt x="114" y="126"/>
                  </a:lnTo>
                  <a:lnTo>
                    <a:pt x="114" y="114"/>
                  </a:lnTo>
                  <a:lnTo>
                    <a:pt x="101" y="88"/>
                  </a:lnTo>
                  <a:lnTo>
                    <a:pt x="101" y="76"/>
                  </a:lnTo>
                  <a:lnTo>
                    <a:pt x="114" y="76"/>
                  </a:lnTo>
                  <a:lnTo>
                    <a:pt x="114" y="63"/>
                  </a:lnTo>
                  <a:lnTo>
                    <a:pt x="114" y="50"/>
                  </a:lnTo>
                  <a:lnTo>
                    <a:pt x="114" y="38"/>
                  </a:lnTo>
                  <a:lnTo>
                    <a:pt x="114" y="25"/>
                  </a:lnTo>
                  <a:lnTo>
                    <a:pt x="114" y="12"/>
                  </a:lnTo>
                  <a:lnTo>
                    <a:pt x="114" y="0"/>
                  </a:lnTo>
                  <a:lnTo>
                    <a:pt x="114" y="12"/>
                  </a:lnTo>
                  <a:lnTo>
                    <a:pt x="127" y="25"/>
                  </a:lnTo>
                  <a:lnTo>
                    <a:pt x="139" y="25"/>
                  </a:lnTo>
                  <a:lnTo>
                    <a:pt x="139" y="38"/>
                  </a:lnTo>
                  <a:lnTo>
                    <a:pt x="152" y="50"/>
                  </a:lnTo>
                  <a:lnTo>
                    <a:pt x="165" y="50"/>
                  </a:lnTo>
                  <a:lnTo>
                    <a:pt x="165" y="63"/>
                  </a:lnTo>
                  <a:lnTo>
                    <a:pt x="178" y="50"/>
                  </a:lnTo>
                  <a:lnTo>
                    <a:pt x="190" y="38"/>
                  </a:lnTo>
                  <a:lnTo>
                    <a:pt x="190" y="25"/>
                  </a:lnTo>
                  <a:lnTo>
                    <a:pt x="203" y="25"/>
                  </a:lnTo>
                  <a:lnTo>
                    <a:pt x="216" y="25"/>
                  </a:lnTo>
                  <a:lnTo>
                    <a:pt x="216" y="38"/>
                  </a:lnTo>
                  <a:lnTo>
                    <a:pt x="228" y="38"/>
                  </a:lnTo>
                  <a:lnTo>
                    <a:pt x="216" y="63"/>
                  </a:lnTo>
                  <a:lnTo>
                    <a:pt x="216" y="76"/>
                  </a:lnTo>
                  <a:lnTo>
                    <a:pt x="203" y="101"/>
                  </a:lnTo>
                  <a:lnTo>
                    <a:pt x="190" y="139"/>
                  </a:lnTo>
                  <a:lnTo>
                    <a:pt x="190" y="164"/>
                  </a:lnTo>
                  <a:lnTo>
                    <a:pt x="190" y="177"/>
                  </a:lnTo>
                  <a:lnTo>
                    <a:pt x="178" y="190"/>
                  </a:lnTo>
                  <a:lnTo>
                    <a:pt x="190" y="228"/>
                  </a:lnTo>
                  <a:lnTo>
                    <a:pt x="203" y="266"/>
                  </a:lnTo>
                  <a:lnTo>
                    <a:pt x="228" y="304"/>
                  </a:lnTo>
                  <a:lnTo>
                    <a:pt x="241" y="32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8" name="Freeform 27"/>
            <p:cNvSpPr>
              <a:spLocks/>
            </p:cNvSpPr>
            <p:nvPr/>
          </p:nvSpPr>
          <p:spPr bwMode="auto">
            <a:xfrm>
              <a:off x="5114925" y="3162300"/>
              <a:ext cx="228600" cy="285750"/>
            </a:xfrm>
            <a:custGeom>
              <a:avLst/>
              <a:gdLst>
                <a:gd name="T0" fmla="*/ 76 w 203"/>
                <a:gd name="T1" fmla="*/ 253 h 253"/>
                <a:gd name="T2" fmla="*/ 64 w 203"/>
                <a:gd name="T3" fmla="*/ 241 h 253"/>
                <a:gd name="T4" fmla="*/ 38 w 203"/>
                <a:gd name="T5" fmla="*/ 228 h 253"/>
                <a:gd name="T6" fmla="*/ 26 w 203"/>
                <a:gd name="T7" fmla="*/ 215 h 253"/>
                <a:gd name="T8" fmla="*/ 13 w 203"/>
                <a:gd name="T9" fmla="*/ 203 h 253"/>
                <a:gd name="T10" fmla="*/ 13 w 203"/>
                <a:gd name="T11" fmla="*/ 177 h 253"/>
                <a:gd name="T12" fmla="*/ 26 w 203"/>
                <a:gd name="T13" fmla="*/ 165 h 253"/>
                <a:gd name="T14" fmla="*/ 0 w 203"/>
                <a:gd name="T15" fmla="*/ 139 h 253"/>
                <a:gd name="T16" fmla="*/ 13 w 203"/>
                <a:gd name="T17" fmla="*/ 114 h 253"/>
                <a:gd name="T18" fmla="*/ 13 w 203"/>
                <a:gd name="T19" fmla="*/ 89 h 253"/>
                <a:gd name="T20" fmla="*/ 0 w 203"/>
                <a:gd name="T21" fmla="*/ 76 h 253"/>
                <a:gd name="T22" fmla="*/ 0 w 203"/>
                <a:gd name="T23" fmla="*/ 63 h 253"/>
                <a:gd name="T24" fmla="*/ 38 w 203"/>
                <a:gd name="T25" fmla="*/ 63 h 253"/>
                <a:gd name="T26" fmla="*/ 64 w 203"/>
                <a:gd name="T27" fmla="*/ 51 h 253"/>
                <a:gd name="T28" fmla="*/ 76 w 203"/>
                <a:gd name="T29" fmla="*/ 38 h 253"/>
                <a:gd name="T30" fmla="*/ 89 w 203"/>
                <a:gd name="T31" fmla="*/ 25 h 253"/>
                <a:gd name="T32" fmla="*/ 114 w 203"/>
                <a:gd name="T33" fmla="*/ 25 h 253"/>
                <a:gd name="T34" fmla="*/ 127 w 203"/>
                <a:gd name="T35" fmla="*/ 12 h 253"/>
                <a:gd name="T36" fmla="*/ 140 w 203"/>
                <a:gd name="T37" fmla="*/ 0 h 253"/>
                <a:gd name="T38" fmla="*/ 165 w 203"/>
                <a:gd name="T39" fmla="*/ 0 h 253"/>
                <a:gd name="T40" fmla="*/ 203 w 203"/>
                <a:gd name="T41" fmla="*/ 38 h 253"/>
                <a:gd name="T42" fmla="*/ 203 w 203"/>
                <a:gd name="T43" fmla="*/ 63 h 253"/>
                <a:gd name="T44" fmla="*/ 203 w 203"/>
                <a:gd name="T45" fmla="*/ 89 h 253"/>
                <a:gd name="T46" fmla="*/ 203 w 203"/>
                <a:gd name="T47" fmla="*/ 114 h 253"/>
                <a:gd name="T48" fmla="*/ 203 w 203"/>
                <a:gd name="T49" fmla="*/ 127 h 253"/>
                <a:gd name="T50" fmla="*/ 190 w 203"/>
                <a:gd name="T51" fmla="*/ 139 h 253"/>
                <a:gd name="T52" fmla="*/ 203 w 203"/>
                <a:gd name="T53" fmla="*/ 177 h 253"/>
                <a:gd name="T54" fmla="*/ 190 w 203"/>
                <a:gd name="T55" fmla="*/ 177 h 253"/>
                <a:gd name="T56" fmla="*/ 190 w 203"/>
                <a:gd name="T57" fmla="*/ 203 h 253"/>
                <a:gd name="T58" fmla="*/ 178 w 203"/>
                <a:gd name="T59" fmla="*/ 203 h 253"/>
                <a:gd name="T60" fmla="*/ 165 w 203"/>
                <a:gd name="T61" fmla="*/ 203 h 253"/>
                <a:gd name="T62" fmla="*/ 152 w 203"/>
                <a:gd name="T63" fmla="*/ 215 h 253"/>
                <a:gd name="T64" fmla="*/ 152 w 203"/>
                <a:gd name="T65" fmla="*/ 215 h 253"/>
                <a:gd name="T66" fmla="*/ 140 w 203"/>
                <a:gd name="T67" fmla="*/ 228 h 253"/>
                <a:gd name="T68" fmla="*/ 127 w 203"/>
                <a:gd name="T69" fmla="*/ 228 h 253"/>
                <a:gd name="T70" fmla="*/ 114 w 203"/>
                <a:gd name="T71" fmla="*/ 228 h 253"/>
                <a:gd name="T72" fmla="*/ 102 w 203"/>
                <a:gd name="T73" fmla="*/ 253 h 253"/>
                <a:gd name="T74" fmla="*/ 89 w 203"/>
                <a:gd name="T75" fmla="*/ 253 h 2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3"/>
                <a:gd name="T115" fmla="*/ 0 h 253"/>
                <a:gd name="T116" fmla="*/ 203 w 203"/>
                <a:gd name="T117" fmla="*/ 253 h 25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3" h="253">
                  <a:moveTo>
                    <a:pt x="89" y="253"/>
                  </a:moveTo>
                  <a:lnTo>
                    <a:pt x="76" y="253"/>
                  </a:lnTo>
                  <a:lnTo>
                    <a:pt x="64" y="241"/>
                  </a:lnTo>
                  <a:lnTo>
                    <a:pt x="51" y="228"/>
                  </a:lnTo>
                  <a:lnTo>
                    <a:pt x="38" y="228"/>
                  </a:lnTo>
                  <a:lnTo>
                    <a:pt x="26" y="228"/>
                  </a:lnTo>
                  <a:lnTo>
                    <a:pt x="26" y="215"/>
                  </a:lnTo>
                  <a:lnTo>
                    <a:pt x="13" y="203"/>
                  </a:lnTo>
                  <a:lnTo>
                    <a:pt x="26" y="190"/>
                  </a:lnTo>
                  <a:lnTo>
                    <a:pt x="13" y="177"/>
                  </a:lnTo>
                  <a:lnTo>
                    <a:pt x="26" y="165"/>
                  </a:lnTo>
                  <a:lnTo>
                    <a:pt x="26" y="152"/>
                  </a:lnTo>
                  <a:lnTo>
                    <a:pt x="0" y="139"/>
                  </a:lnTo>
                  <a:lnTo>
                    <a:pt x="0" y="127"/>
                  </a:lnTo>
                  <a:lnTo>
                    <a:pt x="13" y="114"/>
                  </a:lnTo>
                  <a:lnTo>
                    <a:pt x="0" y="101"/>
                  </a:lnTo>
                  <a:lnTo>
                    <a:pt x="13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13" y="63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64" y="51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5"/>
                  </a:lnTo>
                  <a:lnTo>
                    <a:pt x="102" y="25"/>
                  </a:lnTo>
                  <a:lnTo>
                    <a:pt x="114" y="25"/>
                  </a:lnTo>
                  <a:lnTo>
                    <a:pt x="127" y="1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12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3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203" y="165"/>
                  </a:lnTo>
                  <a:lnTo>
                    <a:pt x="203" y="177"/>
                  </a:lnTo>
                  <a:lnTo>
                    <a:pt x="190" y="177"/>
                  </a:lnTo>
                  <a:lnTo>
                    <a:pt x="190" y="190"/>
                  </a:lnTo>
                  <a:lnTo>
                    <a:pt x="190" y="203"/>
                  </a:lnTo>
                  <a:lnTo>
                    <a:pt x="178" y="203"/>
                  </a:lnTo>
                  <a:lnTo>
                    <a:pt x="165" y="203"/>
                  </a:lnTo>
                  <a:lnTo>
                    <a:pt x="152" y="215"/>
                  </a:lnTo>
                  <a:lnTo>
                    <a:pt x="140" y="228"/>
                  </a:lnTo>
                  <a:lnTo>
                    <a:pt x="127" y="228"/>
                  </a:lnTo>
                  <a:lnTo>
                    <a:pt x="114" y="228"/>
                  </a:lnTo>
                  <a:lnTo>
                    <a:pt x="114" y="241"/>
                  </a:lnTo>
                  <a:lnTo>
                    <a:pt x="102" y="253"/>
                  </a:lnTo>
                  <a:lnTo>
                    <a:pt x="89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69" name="Freeform 28"/>
            <p:cNvSpPr>
              <a:spLocks/>
            </p:cNvSpPr>
            <p:nvPr/>
          </p:nvSpPr>
          <p:spPr bwMode="auto">
            <a:xfrm>
              <a:off x="4914900" y="3209925"/>
              <a:ext cx="295275" cy="314325"/>
            </a:xfrm>
            <a:custGeom>
              <a:avLst/>
              <a:gdLst>
                <a:gd name="T0" fmla="*/ 50 w 266"/>
                <a:gd name="T1" fmla="*/ 266 h 279"/>
                <a:gd name="T2" fmla="*/ 38 w 266"/>
                <a:gd name="T3" fmla="*/ 254 h 279"/>
                <a:gd name="T4" fmla="*/ 38 w 266"/>
                <a:gd name="T5" fmla="*/ 241 h 279"/>
                <a:gd name="T6" fmla="*/ 25 w 266"/>
                <a:gd name="T7" fmla="*/ 215 h 279"/>
                <a:gd name="T8" fmla="*/ 38 w 266"/>
                <a:gd name="T9" fmla="*/ 215 h 279"/>
                <a:gd name="T10" fmla="*/ 38 w 266"/>
                <a:gd name="T11" fmla="*/ 190 h 279"/>
                <a:gd name="T12" fmla="*/ 38 w 266"/>
                <a:gd name="T13" fmla="*/ 190 h 279"/>
                <a:gd name="T14" fmla="*/ 38 w 266"/>
                <a:gd name="T15" fmla="*/ 152 h 279"/>
                <a:gd name="T16" fmla="*/ 25 w 266"/>
                <a:gd name="T17" fmla="*/ 152 h 279"/>
                <a:gd name="T18" fmla="*/ 25 w 266"/>
                <a:gd name="T19" fmla="*/ 152 h 279"/>
                <a:gd name="T20" fmla="*/ 12 w 266"/>
                <a:gd name="T21" fmla="*/ 152 h 279"/>
                <a:gd name="T22" fmla="*/ 0 w 266"/>
                <a:gd name="T23" fmla="*/ 152 h 279"/>
                <a:gd name="T24" fmla="*/ 0 w 266"/>
                <a:gd name="T25" fmla="*/ 114 h 279"/>
                <a:gd name="T26" fmla="*/ 12 w 266"/>
                <a:gd name="T27" fmla="*/ 89 h 279"/>
                <a:gd name="T28" fmla="*/ 25 w 266"/>
                <a:gd name="T29" fmla="*/ 76 h 279"/>
                <a:gd name="T30" fmla="*/ 38 w 266"/>
                <a:gd name="T31" fmla="*/ 63 h 279"/>
                <a:gd name="T32" fmla="*/ 63 w 266"/>
                <a:gd name="T33" fmla="*/ 63 h 279"/>
                <a:gd name="T34" fmla="*/ 76 w 266"/>
                <a:gd name="T35" fmla="*/ 63 h 279"/>
                <a:gd name="T36" fmla="*/ 101 w 266"/>
                <a:gd name="T37" fmla="*/ 51 h 279"/>
                <a:gd name="T38" fmla="*/ 101 w 266"/>
                <a:gd name="T39" fmla="*/ 38 h 279"/>
                <a:gd name="T40" fmla="*/ 101 w 266"/>
                <a:gd name="T41" fmla="*/ 25 h 279"/>
                <a:gd name="T42" fmla="*/ 101 w 266"/>
                <a:gd name="T43" fmla="*/ 13 h 279"/>
                <a:gd name="T44" fmla="*/ 126 w 266"/>
                <a:gd name="T45" fmla="*/ 13 h 279"/>
                <a:gd name="T46" fmla="*/ 139 w 266"/>
                <a:gd name="T47" fmla="*/ 13 h 279"/>
                <a:gd name="T48" fmla="*/ 152 w 266"/>
                <a:gd name="T49" fmla="*/ 25 h 279"/>
                <a:gd name="T50" fmla="*/ 177 w 266"/>
                <a:gd name="T51" fmla="*/ 25 h 279"/>
                <a:gd name="T52" fmla="*/ 177 w 266"/>
                <a:gd name="T53" fmla="*/ 38 h 279"/>
                <a:gd name="T54" fmla="*/ 190 w 266"/>
                <a:gd name="T55" fmla="*/ 51 h 279"/>
                <a:gd name="T56" fmla="*/ 190 w 266"/>
                <a:gd name="T57" fmla="*/ 76 h 279"/>
                <a:gd name="T58" fmla="*/ 177 w 266"/>
                <a:gd name="T59" fmla="*/ 101 h 279"/>
                <a:gd name="T60" fmla="*/ 203 w 266"/>
                <a:gd name="T61" fmla="*/ 127 h 279"/>
                <a:gd name="T62" fmla="*/ 190 w 266"/>
                <a:gd name="T63" fmla="*/ 139 h 279"/>
                <a:gd name="T64" fmla="*/ 190 w 266"/>
                <a:gd name="T65" fmla="*/ 165 h 279"/>
                <a:gd name="T66" fmla="*/ 203 w 266"/>
                <a:gd name="T67" fmla="*/ 177 h 279"/>
                <a:gd name="T68" fmla="*/ 215 w 266"/>
                <a:gd name="T69" fmla="*/ 190 h 279"/>
                <a:gd name="T70" fmla="*/ 241 w 266"/>
                <a:gd name="T71" fmla="*/ 203 h 279"/>
                <a:gd name="T72" fmla="*/ 253 w 266"/>
                <a:gd name="T73" fmla="*/ 215 h 279"/>
                <a:gd name="T74" fmla="*/ 241 w 266"/>
                <a:gd name="T75" fmla="*/ 215 h 279"/>
                <a:gd name="T76" fmla="*/ 228 w 266"/>
                <a:gd name="T77" fmla="*/ 228 h 279"/>
                <a:gd name="T78" fmla="*/ 203 w 266"/>
                <a:gd name="T79" fmla="*/ 215 h 279"/>
                <a:gd name="T80" fmla="*/ 190 w 266"/>
                <a:gd name="T81" fmla="*/ 203 h 279"/>
                <a:gd name="T82" fmla="*/ 177 w 266"/>
                <a:gd name="T83" fmla="*/ 215 h 279"/>
                <a:gd name="T84" fmla="*/ 152 w 266"/>
                <a:gd name="T85" fmla="*/ 203 h 279"/>
                <a:gd name="T86" fmla="*/ 139 w 266"/>
                <a:gd name="T87" fmla="*/ 203 h 279"/>
                <a:gd name="T88" fmla="*/ 126 w 266"/>
                <a:gd name="T89" fmla="*/ 228 h 279"/>
                <a:gd name="T90" fmla="*/ 126 w 266"/>
                <a:gd name="T91" fmla="*/ 228 h 279"/>
                <a:gd name="T92" fmla="*/ 114 w 266"/>
                <a:gd name="T93" fmla="*/ 241 h 279"/>
                <a:gd name="T94" fmla="*/ 88 w 266"/>
                <a:gd name="T95" fmla="*/ 266 h 279"/>
                <a:gd name="T96" fmla="*/ 63 w 266"/>
                <a:gd name="T97" fmla="*/ 266 h 279"/>
                <a:gd name="T98" fmla="*/ 50 w 266"/>
                <a:gd name="T99" fmla="*/ 279 h 2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6"/>
                <a:gd name="T151" fmla="*/ 0 h 279"/>
                <a:gd name="T152" fmla="*/ 266 w 266"/>
                <a:gd name="T153" fmla="*/ 279 h 2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6" h="279">
                  <a:moveTo>
                    <a:pt x="50" y="279"/>
                  </a:moveTo>
                  <a:lnTo>
                    <a:pt x="50" y="266"/>
                  </a:lnTo>
                  <a:lnTo>
                    <a:pt x="38" y="266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5" y="215"/>
                  </a:lnTo>
                  <a:lnTo>
                    <a:pt x="38" y="215"/>
                  </a:lnTo>
                  <a:lnTo>
                    <a:pt x="38" y="203"/>
                  </a:lnTo>
                  <a:lnTo>
                    <a:pt x="38" y="190"/>
                  </a:lnTo>
                  <a:lnTo>
                    <a:pt x="50" y="165"/>
                  </a:lnTo>
                  <a:lnTo>
                    <a:pt x="38" y="152"/>
                  </a:lnTo>
                  <a:lnTo>
                    <a:pt x="25" y="152"/>
                  </a:lnTo>
                  <a:lnTo>
                    <a:pt x="12" y="152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0" y="114"/>
                  </a:lnTo>
                  <a:lnTo>
                    <a:pt x="12" y="101"/>
                  </a:lnTo>
                  <a:lnTo>
                    <a:pt x="12" y="89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38" y="63"/>
                  </a:lnTo>
                  <a:lnTo>
                    <a:pt x="50" y="63"/>
                  </a:lnTo>
                  <a:lnTo>
                    <a:pt x="63" y="63"/>
                  </a:lnTo>
                  <a:lnTo>
                    <a:pt x="76" y="63"/>
                  </a:lnTo>
                  <a:lnTo>
                    <a:pt x="76" y="51"/>
                  </a:lnTo>
                  <a:lnTo>
                    <a:pt x="101" y="51"/>
                  </a:lnTo>
                  <a:lnTo>
                    <a:pt x="101" y="38"/>
                  </a:lnTo>
                  <a:lnTo>
                    <a:pt x="101" y="25"/>
                  </a:lnTo>
                  <a:lnTo>
                    <a:pt x="101" y="13"/>
                  </a:lnTo>
                  <a:lnTo>
                    <a:pt x="126" y="13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25"/>
                  </a:lnTo>
                  <a:lnTo>
                    <a:pt x="177" y="38"/>
                  </a:lnTo>
                  <a:lnTo>
                    <a:pt x="190" y="51"/>
                  </a:lnTo>
                  <a:lnTo>
                    <a:pt x="177" y="63"/>
                  </a:lnTo>
                  <a:lnTo>
                    <a:pt x="190" y="76"/>
                  </a:lnTo>
                  <a:lnTo>
                    <a:pt x="177" y="89"/>
                  </a:lnTo>
                  <a:lnTo>
                    <a:pt x="177" y="101"/>
                  </a:lnTo>
                  <a:lnTo>
                    <a:pt x="203" y="114"/>
                  </a:lnTo>
                  <a:lnTo>
                    <a:pt x="203" y="127"/>
                  </a:lnTo>
                  <a:lnTo>
                    <a:pt x="190" y="139"/>
                  </a:lnTo>
                  <a:lnTo>
                    <a:pt x="203" y="152"/>
                  </a:lnTo>
                  <a:lnTo>
                    <a:pt x="190" y="165"/>
                  </a:lnTo>
                  <a:lnTo>
                    <a:pt x="203" y="177"/>
                  </a:lnTo>
                  <a:lnTo>
                    <a:pt x="203" y="190"/>
                  </a:lnTo>
                  <a:lnTo>
                    <a:pt x="215" y="190"/>
                  </a:lnTo>
                  <a:lnTo>
                    <a:pt x="228" y="190"/>
                  </a:lnTo>
                  <a:lnTo>
                    <a:pt x="241" y="203"/>
                  </a:lnTo>
                  <a:lnTo>
                    <a:pt x="253" y="215"/>
                  </a:lnTo>
                  <a:lnTo>
                    <a:pt x="266" y="215"/>
                  </a:lnTo>
                  <a:lnTo>
                    <a:pt x="241" y="215"/>
                  </a:lnTo>
                  <a:lnTo>
                    <a:pt x="228" y="215"/>
                  </a:lnTo>
                  <a:lnTo>
                    <a:pt x="228" y="228"/>
                  </a:lnTo>
                  <a:lnTo>
                    <a:pt x="215" y="228"/>
                  </a:lnTo>
                  <a:lnTo>
                    <a:pt x="203" y="215"/>
                  </a:lnTo>
                  <a:lnTo>
                    <a:pt x="190" y="203"/>
                  </a:lnTo>
                  <a:lnTo>
                    <a:pt x="177" y="215"/>
                  </a:lnTo>
                  <a:lnTo>
                    <a:pt x="164" y="203"/>
                  </a:lnTo>
                  <a:lnTo>
                    <a:pt x="152" y="203"/>
                  </a:lnTo>
                  <a:lnTo>
                    <a:pt x="139" y="203"/>
                  </a:lnTo>
                  <a:lnTo>
                    <a:pt x="139" y="215"/>
                  </a:lnTo>
                  <a:lnTo>
                    <a:pt x="126" y="228"/>
                  </a:lnTo>
                  <a:lnTo>
                    <a:pt x="114" y="228"/>
                  </a:lnTo>
                  <a:lnTo>
                    <a:pt x="114" y="241"/>
                  </a:lnTo>
                  <a:lnTo>
                    <a:pt x="101" y="241"/>
                  </a:lnTo>
                  <a:lnTo>
                    <a:pt x="88" y="266"/>
                  </a:lnTo>
                  <a:lnTo>
                    <a:pt x="76" y="266"/>
                  </a:lnTo>
                  <a:lnTo>
                    <a:pt x="63" y="266"/>
                  </a:lnTo>
                  <a:lnTo>
                    <a:pt x="63" y="279"/>
                  </a:lnTo>
                  <a:lnTo>
                    <a:pt x="50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0" name="Freeform 29"/>
            <p:cNvSpPr>
              <a:spLocks/>
            </p:cNvSpPr>
            <p:nvPr/>
          </p:nvSpPr>
          <p:spPr bwMode="auto">
            <a:xfrm>
              <a:off x="4733925" y="2743200"/>
              <a:ext cx="523875" cy="533400"/>
            </a:xfrm>
            <a:custGeom>
              <a:avLst/>
              <a:gdLst>
                <a:gd name="T0" fmla="*/ 63 w 469"/>
                <a:gd name="T1" fmla="*/ 457 h 482"/>
                <a:gd name="T2" fmla="*/ 76 w 469"/>
                <a:gd name="T3" fmla="*/ 419 h 482"/>
                <a:gd name="T4" fmla="*/ 101 w 469"/>
                <a:gd name="T5" fmla="*/ 432 h 482"/>
                <a:gd name="T6" fmla="*/ 101 w 469"/>
                <a:gd name="T7" fmla="*/ 457 h 482"/>
                <a:gd name="T8" fmla="*/ 114 w 469"/>
                <a:gd name="T9" fmla="*/ 457 h 482"/>
                <a:gd name="T10" fmla="*/ 127 w 469"/>
                <a:gd name="T11" fmla="*/ 444 h 482"/>
                <a:gd name="T12" fmla="*/ 139 w 469"/>
                <a:gd name="T13" fmla="*/ 457 h 482"/>
                <a:gd name="T14" fmla="*/ 152 w 469"/>
                <a:gd name="T15" fmla="*/ 444 h 482"/>
                <a:gd name="T16" fmla="*/ 152 w 469"/>
                <a:gd name="T17" fmla="*/ 432 h 482"/>
                <a:gd name="T18" fmla="*/ 165 w 469"/>
                <a:gd name="T19" fmla="*/ 419 h 482"/>
                <a:gd name="T20" fmla="*/ 190 w 469"/>
                <a:gd name="T21" fmla="*/ 406 h 482"/>
                <a:gd name="T22" fmla="*/ 203 w 469"/>
                <a:gd name="T23" fmla="*/ 419 h 482"/>
                <a:gd name="T24" fmla="*/ 203 w 469"/>
                <a:gd name="T25" fmla="*/ 432 h 482"/>
                <a:gd name="T26" fmla="*/ 215 w 469"/>
                <a:gd name="T27" fmla="*/ 432 h 482"/>
                <a:gd name="T28" fmla="*/ 228 w 469"/>
                <a:gd name="T29" fmla="*/ 444 h 482"/>
                <a:gd name="T30" fmla="*/ 215 w 469"/>
                <a:gd name="T31" fmla="*/ 470 h 482"/>
                <a:gd name="T32" fmla="*/ 228 w 469"/>
                <a:gd name="T33" fmla="*/ 482 h 482"/>
                <a:gd name="T34" fmla="*/ 241 w 469"/>
                <a:gd name="T35" fmla="*/ 470 h 482"/>
                <a:gd name="T36" fmla="*/ 266 w 469"/>
                <a:gd name="T37" fmla="*/ 457 h 482"/>
                <a:gd name="T38" fmla="*/ 266 w 469"/>
                <a:gd name="T39" fmla="*/ 444 h 482"/>
                <a:gd name="T40" fmla="*/ 291 w 469"/>
                <a:gd name="T41" fmla="*/ 432 h 482"/>
                <a:gd name="T42" fmla="*/ 317 w 469"/>
                <a:gd name="T43" fmla="*/ 444 h 482"/>
                <a:gd name="T44" fmla="*/ 329 w 469"/>
                <a:gd name="T45" fmla="*/ 419 h 482"/>
                <a:gd name="T46" fmla="*/ 317 w 469"/>
                <a:gd name="T47" fmla="*/ 368 h 482"/>
                <a:gd name="T48" fmla="*/ 329 w 469"/>
                <a:gd name="T49" fmla="*/ 330 h 482"/>
                <a:gd name="T50" fmla="*/ 329 w 469"/>
                <a:gd name="T51" fmla="*/ 317 h 482"/>
                <a:gd name="T52" fmla="*/ 355 w 469"/>
                <a:gd name="T53" fmla="*/ 305 h 482"/>
                <a:gd name="T54" fmla="*/ 368 w 469"/>
                <a:gd name="T55" fmla="*/ 292 h 482"/>
                <a:gd name="T56" fmla="*/ 393 w 469"/>
                <a:gd name="T57" fmla="*/ 292 h 482"/>
                <a:gd name="T58" fmla="*/ 393 w 469"/>
                <a:gd name="T59" fmla="*/ 254 h 482"/>
                <a:gd name="T60" fmla="*/ 406 w 469"/>
                <a:gd name="T61" fmla="*/ 241 h 482"/>
                <a:gd name="T62" fmla="*/ 431 w 469"/>
                <a:gd name="T63" fmla="*/ 203 h 482"/>
                <a:gd name="T64" fmla="*/ 406 w 469"/>
                <a:gd name="T65" fmla="*/ 190 h 482"/>
                <a:gd name="T66" fmla="*/ 418 w 469"/>
                <a:gd name="T67" fmla="*/ 140 h 482"/>
                <a:gd name="T68" fmla="*/ 418 w 469"/>
                <a:gd name="T69" fmla="*/ 127 h 482"/>
                <a:gd name="T70" fmla="*/ 431 w 469"/>
                <a:gd name="T71" fmla="*/ 114 h 482"/>
                <a:gd name="T72" fmla="*/ 456 w 469"/>
                <a:gd name="T73" fmla="*/ 102 h 482"/>
                <a:gd name="T74" fmla="*/ 456 w 469"/>
                <a:gd name="T75" fmla="*/ 76 h 482"/>
                <a:gd name="T76" fmla="*/ 444 w 469"/>
                <a:gd name="T77" fmla="*/ 51 h 482"/>
                <a:gd name="T78" fmla="*/ 431 w 469"/>
                <a:gd name="T79" fmla="*/ 38 h 482"/>
                <a:gd name="T80" fmla="*/ 444 w 469"/>
                <a:gd name="T81" fmla="*/ 13 h 482"/>
                <a:gd name="T82" fmla="*/ 406 w 469"/>
                <a:gd name="T83" fmla="*/ 0 h 482"/>
                <a:gd name="T84" fmla="*/ 380 w 469"/>
                <a:gd name="T85" fmla="*/ 51 h 482"/>
                <a:gd name="T86" fmla="*/ 355 w 469"/>
                <a:gd name="T87" fmla="*/ 140 h 482"/>
                <a:gd name="T88" fmla="*/ 304 w 469"/>
                <a:gd name="T89" fmla="*/ 178 h 482"/>
                <a:gd name="T90" fmla="*/ 266 w 469"/>
                <a:gd name="T91" fmla="*/ 190 h 482"/>
                <a:gd name="T92" fmla="*/ 228 w 469"/>
                <a:gd name="T93" fmla="*/ 254 h 482"/>
                <a:gd name="T94" fmla="*/ 177 w 469"/>
                <a:gd name="T95" fmla="*/ 317 h 482"/>
                <a:gd name="T96" fmla="*/ 114 w 469"/>
                <a:gd name="T97" fmla="*/ 368 h 482"/>
                <a:gd name="T98" fmla="*/ 38 w 469"/>
                <a:gd name="T99" fmla="*/ 393 h 482"/>
                <a:gd name="T100" fmla="*/ 0 w 469"/>
                <a:gd name="T101" fmla="*/ 419 h 482"/>
                <a:gd name="T102" fmla="*/ 0 w 469"/>
                <a:gd name="T103" fmla="*/ 432 h 482"/>
                <a:gd name="T104" fmla="*/ 0 w 469"/>
                <a:gd name="T105" fmla="*/ 444 h 482"/>
                <a:gd name="T106" fmla="*/ 0 w 469"/>
                <a:gd name="T107" fmla="*/ 470 h 4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9"/>
                <a:gd name="T163" fmla="*/ 0 h 482"/>
                <a:gd name="T164" fmla="*/ 469 w 469"/>
                <a:gd name="T165" fmla="*/ 482 h 4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9" h="482">
                  <a:moveTo>
                    <a:pt x="0" y="482"/>
                  </a:moveTo>
                  <a:lnTo>
                    <a:pt x="50" y="470"/>
                  </a:lnTo>
                  <a:lnTo>
                    <a:pt x="63" y="457"/>
                  </a:lnTo>
                  <a:lnTo>
                    <a:pt x="76" y="444"/>
                  </a:lnTo>
                  <a:lnTo>
                    <a:pt x="76" y="432"/>
                  </a:lnTo>
                  <a:lnTo>
                    <a:pt x="76" y="419"/>
                  </a:lnTo>
                  <a:lnTo>
                    <a:pt x="89" y="419"/>
                  </a:lnTo>
                  <a:lnTo>
                    <a:pt x="101" y="419"/>
                  </a:lnTo>
                  <a:lnTo>
                    <a:pt x="101" y="432"/>
                  </a:lnTo>
                  <a:lnTo>
                    <a:pt x="101" y="444"/>
                  </a:lnTo>
                  <a:lnTo>
                    <a:pt x="101" y="457"/>
                  </a:lnTo>
                  <a:lnTo>
                    <a:pt x="114" y="470"/>
                  </a:lnTo>
                  <a:lnTo>
                    <a:pt x="114" y="457"/>
                  </a:lnTo>
                  <a:lnTo>
                    <a:pt x="127" y="457"/>
                  </a:lnTo>
                  <a:lnTo>
                    <a:pt x="127" y="444"/>
                  </a:lnTo>
                  <a:lnTo>
                    <a:pt x="139" y="444"/>
                  </a:lnTo>
                  <a:lnTo>
                    <a:pt x="139" y="457"/>
                  </a:lnTo>
                  <a:lnTo>
                    <a:pt x="139" y="444"/>
                  </a:lnTo>
                  <a:lnTo>
                    <a:pt x="152" y="444"/>
                  </a:lnTo>
                  <a:lnTo>
                    <a:pt x="152" y="432"/>
                  </a:lnTo>
                  <a:lnTo>
                    <a:pt x="152" y="419"/>
                  </a:lnTo>
                  <a:lnTo>
                    <a:pt x="165" y="419"/>
                  </a:lnTo>
                  <a:lnTo>
                    <a:pt x="165" y="406"/>
                  </a:lnTo>
                  <a:lnTo>
                    <a:pt x="177" y="406"/>
                  </a:lnTo>
                  <a:lnTo>
                    <a:pt x="190" y="406"/>
                  </a:lnTo>
                  <a:lnTo>
                    <a:pt x="203" y="406"/>
                  </a:lnTo>
                  <a:lnTo>
                    <a:pt x="203" y="419"/>
                  </a:lnTo>
                  <a:lnTo>
                    <a:pt x="203" y="432"/>
                  </a:lnTo>
                  <a:lnTo>
                    <a:pt x="215" y="432"/>
                  </a:lnTo>
                  <a:lnTo>
                    <a:pt x="215" y="444"/>
                  </a:lnTo>
                  <a:lnTo>
                    <a:pt x="228" y="444"/>
                  </a:lnTo>
                  <a:lnTo>
                    <a:pt x="228" y="457"/>
                  </a:lnTo>
                  <a:lnTo>
                    <a:pt x="215" y="470"/>
                  </a:lnTo>
                  <a:lnTo>
                    <a:pt x="228" y="482"/>
                  </a:lnTo>
                  <a:lnTo>
                    <a:pt x="241" y="482"/>
                  </a:lnTo>
                  <a:lnTo>
                    <a:pt x="241" y="470"/>
                  </a:lnTo>
                  <a:lnTo>
                    <a:pt x="266" y="470"/>
                  </a:lnTo>
                  <a:lnTo>
                    <a:pt x="266" y="457"/>
                  </a:lnTo>
                  <a:lnTo>
                    <a:pt x="266" y="444"/>
                  </a:lnTo>
                  <a:lnTo>
                    <a:pt x="266" y="432"/>
                  </a:lnTo>
                  <a:lnTo>
                    <a:pt x="291" y="432"/>
                  </a:lnTo>
                  <a:lnTo>
                    <a:pt x="304" y="419"/>
                  </a:lnTo>
                  <a:lnTo>
                    <a:pt x="304" y="432"/>
                  </a:lnTo>
                  <a:lnTo>
                    <a:pt x="317" y="444"/>
                  </a:lnTo>
                  <a:lnTo>
                    <a:pt x="317" y="432"/>
                  </a:lnTo>
                  <a:lnTo>
                    <a:pt x="329" y="419"/>
                  </a:lnTo>
                  <a:lnTo>
                    <a:pt x="317" y="406"/>
                  </a:lnTo>
                  <a:lnTo>
                    <a:pt x="329" y="381"/>
                  </a:lnTo>
                  <a:lnTo>
                    <a:pt x="317" y="368"/>
                  </a:lnTo>
                  <a:lnTo>
                    <a:pt x="329" y="343"/>
                  </a:lnTo>
                  <a:lnTo>
                    <a:pt x="329" y="330"/>
                  </a:lnTo>
                  <a:lnTo>
                    <a:pt x="329" y="317"/>
                  </a:lnTo>
                  <a:lnTo>
                    <a:pt x="329" y="305"/>
                  </a:lnTo>
                  <a:lnTo>
                    <a:pt x="355" y="305"/>
                  </a:lnTo>
                  <a:lnTo>
                    <a:pt x="368" y="305"/>
                  </a:lnTo>
                  <a:lnTo>
                    <a:pt x="368" y="292"/>
                  </a:lnTo>
                  <a:lnTo>
                    <a:pt x="380" y="305"/>
                  </a:lnTo>
                  <a:lnTo>
                    <a:pt x="393" y="292"/>
                  </a:lnTo>
                  <a:lnTo>
                    <a:pt x="393" y="267"/>
                  </a:lnTo>
                  <a:lnTo>
                    <a:pt x="393" y="254"/>
                  </a:lnTo>
                  <a:lnTo>
                    <a:pt x="406" y="254"/>
                  </a:lnTo>
                  <a:lnTo>
                    <a:pt x="406" y="241"/>
                  </a:lnTo>
                  <a:lnTo>
                    <a:pt x="431" y="216"/>
                  </a:lnTo>
                  <a:lnTo>
                    <a:pt x="431" y="203"/>
                  </a:lnTo>
                  <a:lnTo>
                    <a:pt x="418" y="203"/>
                  </a:lnTo>
                  <a:lnTo>
                    <a:pt x="406" y="190"/>
                  </a:lnTo>
                  <a:lnTo>
                    <a:pt x="418" y="165"/>
                  </a:lnTo>
                  <a:lnTo>
                    <a:pt x="418" y="140"/>
                  </a:lnTo>
                  <a:lnTo>
                    <a:pt x="431" y="140"/>
                  </a:lnTo>
                  <a:lnTo>
                    <a:pt x="418" y="140"/>
                  </a:lnTo>
                  <a:lnTo>
                    <a:pt x="418" y="127"/>
                  </a:lnTo>
                  <a:lnTo>
                    <a:pt x="431" y="127"/>
                  </a:lnTo>
                  <a:lnTo>
                    <a:pt x="431" y="114"/>
                  </a:lnTo>
                  <a:lnTo>
                    <a:pt x="431" y="102"/>
                  </a:lnTo>
                  <a:lnTo>
                    <a:pt x="444" y="102"/>
                  </a:lnTo>
                  <a:lnTo>
                    <a:pt x="456" y="102"/>
                  </a:lnTo>
                  <a:lnTo>
                    <a:pt x="469" y="89"/>
                  </a:lnTo>
                  <a:lnTo>
                    <a:pt x="469" y="76"/>
                  </a:lnTo>
                  <a:lnTo>
                    <a:pt x="456" y="76"/>
                  </a:lnTo>
                  <a:lnTo>
                    <a:pt x="456" y="64"/>
                  </a:lnTo>
                  <a:lnTo>
                    <a:pt x="444" y="64"/>
                  </a:lnTo>
                  <a:lnTo>
                    <a:pt x="444" y="51"/>
                  </a:lnTo>
                  <a:lnTo>
                    <a:pt x="431" y="51"/>
                  </a:lnTo>
                  <a:lnTo>
                    <a:pt x="431" y="38"/>
                  </a:lnTo>
                  <a:lnTo>
                    <a:pt x="444" y="26"/>
                  </a:lnTo>
                  <a:lnTo>
                    <a:pt x="444" y="13"/>
                  </a:lnTo>
                  <a:lnTo>
                    <a:pt x="431" y="13"/>
                  </a:lnTo>
                  <a:lnTo>
                    <a:pt x="418" y="13"/>
                  </a:lnTo>
                  <a:lnTo>
                    <a:pt x="406" y="0"/>
                  </a:lnTo>
                  <a:lnTo>
                    <a:pt x="406" y="13"/>
                  </a:lnTo>
                  <a:lnTo>
                    <a:pt x="393" y="38"/>
                  </a:lnTo>
                  <a:lnTo>
                    <a:pt x="380" y="51"/>
                  </a:lnTo>
                  <a:lnTo>
                    <a:pt x="380" y="64"/>
                  </a:lnTo>
                  <a:lnTo>
                    <a:pt x="368" y="114"/>
                  </a:lnTo>
                  <a:lnTo>
                    <a:pt x="355" y="140"/>
                  </a:lnTo>
                  <a:lnTo>
                    <a:pt x="342" y="165"/>
                  </a:lnTo>
                  <a:lnTo>
                    <a:pt x="317" y="165"/>
                  </a:lnTo>
                  <a:lnTo>
                    <a:pt x="304" y="178"/>
                  </a:lnTo>
                  <a:lnTo>
                    <a:pt x="291" y="178"/>
                  </a:lnTo>
                  <a:lnTo>
                    <a:pt x="266" y="190"/>
                  </a:lnTo>
                  <a:lnTo>
                    <a:pt x="253" y="216"/>
                  </a:lnTo>
                  <a:lnTo>
                    <a:pt x="241" y="241"/>
                  </a:lnTo>
                  <a:lnTo>
                    <a:pt x="228" y="254"/>
                  </a:lnTo>
                  <a:lnTo>
                    <a:pt x="215" y="279"/>
                  </a:lnTo>
                  <a:lnTo>
                    <a:pt x="203" y="305"/>
                  </a:lnTo>
                  <a:lnTo>
                    <a:pt x="177" y="317"/>
                  </a:lnTo>
                  <a:lnTo>
                    <a:pt x="152" y="343"/>
                  </a:lnTo>
                  <a:lnTo>
                    <a:pt x="127" y="355"/>
                  </a:lnTo>
                  <a:lnTo>
                    <a:pt x="114" y="368"/>
                  </a:lnTo>
                  <a:lnTo>
                    <a:pt x="89" y="368"/>
                  </a:lnTo>
                  <a:lnTo>
                    <a:pt x="63" y="381"/>
                  </a:lnTo>
                  <a:lnTo>
                    <a:pt x="38" y="393"/>
                  </a:lnTo>
                  <a:lnTo>
                    <a:pt x="0" y="419"/>
                  </a:lnTo>
                  <a:lnTo>
                    <a:pt x="0" y="432"/>
                  </a:lnTo>
                  <a:lnTo>
                    <a:pt x="0" y="444"/>
                  </a:lnTo>
                  <a:lnTo>
                    <a:pt x="0" y="457"/>
                  </a:lnTo>
                  <a:lnTo>
                    <a:pt x="0" y="470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1" name="Freeform 30"/>
            <p:cNvSpPr>
              <a:spLocks/>
            </p:cNvSpPr>
            <p:nvPr/>
          </p:nvSpPr>
          <p:spPr bwMode="auto">
            <a:xfrm>
              <a:off x="4505325" y="3209925"/>
              <a:ext cx="228600" cy="209550"/>
            </a:xfrm>
            <a:custGeom>
              <a:avLst/>
              <a:gdLst>
                <a:gd name="T0" fmla="*/ 0 w 203"/>
                <a:gd name="T1" fmla="*/ 177 h 190"/>
                <a:gd name="T2" fmla="*/ 0 w 203"/>
                <a:gd name="T3" fmla="*/ 177 h 190"/>
                <a:gd name="T4" fmla="*/ 0 w 203"/>
                <a:gd name="T5" fmla="*/ 152 h 190"/>
                <a:gd name="T6" fmla="*/ 13 w 203"/>
                <a:gd name="T7" fmla="*/ 127 h 190"/>
                <a:gd name="T8" fmla="*/ 13 w 203"/>
                <a:gd name="T9" fmla="*/ 114 h 190"/>
                <a:gd name="T10" fmla="*/ 13 w 203"/>
                <a:gd name="T11" fmla="*/ 101 h 190"/>
                <a:gd name="T12" fmla="*/ 25 w 203"/>
                <a:gd name="T13" fmla="*/ 89 h 190"/>
                <a:gd name="T14" fmla="*/ 25 w 203"/>
                <a:gd name="T15" fmla="*/ 63 h 190"/>
                <a:gd name="T16" fmla="*/ 25 w 203"/>
                <a:gd name="T17" fmla="*/ 51 h 190"/>
                <a:gd name="T18" fmla="*/ 25 w 203"/>
                <a:gd name="T19" fmla="*/ 38 h 190"/>
                <a:gd name="T20" fmla="*/ 38 w 203"/>
                <a:gd name="T21" fmla="*/ 25 h 190"/>
                <a:gd name="T22" fmla="*/ 51 w 203"/>
                <a:gd name="T23" fmla="*/ 13 h 190"/>
                <a:gd name="T24" fmla="*/ 63 w 203"/>
                <a:gd name="T25" fmla="*/ 0 h 190"/>
                <a:gd name="T26" fmla="*/ 76 w 203"/>
                <a:gd name="T27" fmla="*/ 0 h 190"/>
                <a:gd name="T28" fmla="*/ 76 w 203"/>
                <a:gd name="T29" fmla="*/ 13 h 190"/>
                <a:gd name="T30" fmla="*/ 76 w 203"/>
                <a:gd name="T31" fmla="*/ 25 h 190"/>
                <a:gd name="T32" fmla="*/ 101 w 203"/>
                <a:gd name="T33" fmla="*/ 51 h 190"/>
                <a:gd name="T34" fmla="*/ 139 w 203"/>
                <a:gd name="T35" fmla="*/ 38 h 190"/>
                <a:gd name="T36" fmla="*/ 152 w 203"/>
                <a:gd name="T37" fmla="*/ 13 h 190"/>
                <a:gd name="T38" fmla="*/ 177 w 203"/>
                <a:gd name="T39" fmla="*/ 0 h 190"/>
                <a:gd name="T40" fmla="*/ 203 w 203"/>
                <a:gd name="T41" fmla="*/ 0 h 190"/>
                <a:gd name="T42" fmla="*/ 203 w 203"/>
                <a:gd name="T43" fmla="*/ 13 h 190"/>
                <a:gd name="T44" fmla="*/ 203 w 203"/>
                <a:gd name="T45" fmla="*/ 13 h 190"/>
                <a:gd name="T46" fmla="*/ 203 w 203"/>
                <a:gd name="T47" fmla="*/ 25 h 190"/>
                <a:gd name="T48" fmla="*/ 203 w 203"/>
                <a:gd name="T49" fmla="*/ 38 h 190"/>
                <a:gd name="T50" fmla="*/ 203 w 203"/>
                <a:gd name="T51" fmla="*/ 63 h 190"/>
                <a:gd name="T52" fmla="*/ 203 w 203"/>
                <a:gd name="T53" fmla="*/ 76 h 190"/>
                <a:gd name="T54" fmla="*/ 203 w 203"/>
                <a:gd name="T55" fmla="*/ 89 h 190"/>
                <a:gd name="T56" fmla="*/ 203 w 203"/>
                <a:gd name="T57" fmla="*/ 101 h 190"/>
                <a:gd name="T58" fmla="*/ 190 w 203"/>
                <a:gd name="T59" fmla="*/ 114 h 190"/>
                <a:gd name="T60" fmla="*/ 190 w 203"/>
                <a:gd name="T61" fmla="*/ 127 h 190"/>
                <a:gd name="T62" fmla="*/ 177 w 203"/>
                <a:gd name="T63" fmla="*/ 139 h 190"/>
                <a:gd name="T64" fmla="*/ 177 w 203"/>
                <a:gd name="T65" fmla="*/ 152 h 190"/>
                <a:gd name="T66" fmla="*/ 165 w 203"/>
                <a:gd name="T67" fmla="*/ 165 h 190"/>
                <a:gd name="T68" fmla="*/ 165 w 203"/>
                <a:gd name="T69" fmla="*/ 165 h 190"/>
                <a:gd name="T70" fmla="*/ 165 w 203"/>
                <a:gd name="T71" fmla="*/ 152 h 190"/>
                <a:gd name="T72" fmla="*/ 152 w 203"/>
                <a:gd name="T73" fmla="*/ 152 h 190"/>
                <a:gd name="T74" fmla="*/ 139 w 203"/>
                <a:gd name="T75" fmla="*/ 152 h 190"/>
                <a:gd name="T76" fmla="*/ 139 w 203"/>
                <a:gd name="T77" fmla="*/ 139 h 190"/>
                <a:gd name="T78" fmla="*/ 127 w 203"/>
                <a:gd name="T79" fmla="*/ 152 h 190"/>
                <a:gd name="T80" fmla="*/ 114 w 203"/>
                <a:gd name="T81" fmla="*/ 139 h 190"/>
                <a:gd name="T82" fmla="*/ 101 w 203"/>
                <a:gd name="T83" fmla="*/ 139 h 190"/>
                <a:gd name="T84" fmla="*/ 89 w 203"/>
                <a:gd name="T85" fmla="*/ 139 h 190"/>
                <a:gd name="T86" fmla="*/ 89 w 203"/>
                <a:gd name="T87" fmla="*/ 139 h 190"/>
                <a:gd name="T88" fmla="*/ 76 w 203"/>
                <a:gd name="T89" fmla="*/ 152 h 190"/>
                <a:gd name="T90" fmla="*/ 63 w 203"/>
                <a:gd name="T91" fmla="*/ 165 h 190"/>
                <a:gd name="T92" fmla="*/ 63 w 203"/>
                <a:gd name="T93" fmla="*/ 177 h 190"/>
                <a:gd name="T94" fmla="*/ 51 w 203"/>
                <a:gd name="T95" fmla="*/ 177 h 190"/>
                <a:gd name="T96" fmla="*/ 51 w 203"/>
                <a:gd name="T97" fmla="*/ 165 h 190"/>
                <a:gd name="T98" fmla="*/ 38 w 203"/>
                <a:gd name="T99" fmla="*/ 165 h 190"/>
                <a:gd name="T100" fmla="*/ 25 w 203"/>
                <a:gd name="T101" fmla="*/ 165 h 190"/>
                <a:gd name="T102" fmla="*/ 13 w 203"/>
                <a:gd name="T103" fmla="*/ 177 h 190"/>
                <a:gd name="T104" fmla="*/ 13 w 203"/>
                <a:gd name="T105" fmla="*/ 190 h 1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3"/>
                <a:gd name="T160" fmla="*/ 0 h 190"/>
                <a:gd name="T161" fmla="*/ 203 w 203"/>
                <a:gd name="T162" fmla="*/ 190 h 19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3" h="190">
                  <a:moveTo>
                    <a:pt x="13" y="190"/>
                  </a:moveTo>
                  <a:lnTo>
                    <a:pt x="0" y="177"/>
                  </a:lnTo>
                  <a:lnTo>
                    <a:pt x="0" y="165"/>
                  </a:lnTo>
                  <a:lnTo>
                    <a:pt x="0" y="152"/>
                  </a:lnTo>
                  <a:lnTo>
                    <a:pt x="13" y="139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1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25" y="63"/>
                  </a:lnTo>
                  <a:lnTo>
                    <a:pt x="25" y="51"/>
                  </a:lnTo>
                  <a:lnTo>
                    <a:pt x="25" y="38"/>
                  </a:lnTo>
                  <a:lnTo>
                    <a:pt x="38" y="25"/>
                  </a:lnTo>
                  <a:lnTo>
                    <a:pt x="51" y="13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76" y="13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89" y="38"/>
                  </a:lnTo>
                  <a:lnTo>
                    <a:pt x="101" y="51"/>
                  </a:lnTo>
                  <a:lnTo>
                    <a:pt x="127" y="51"/>
                  </a:lnTo>
                  <a:lnTo>
                    <a:pt x="139" y="38"/>
                  </a:lnTo>
                  <a:lnTo>
                    <a:pt x="152" y="25"/>
                  </a:lnTo>
                  <a:lnTo>
                    <a:pt x="152" y="13"/>
                  </a:lnTo>
                  <a:lnTo>
                    <a:pt x="177" y="0"/>
                  </a:lnTo>
                  <a:lnTo>
                    <a:pt x="203" y="0"/>
                  </a:lnTo>
                  <a:lnTo>
                    <a:pt x="203" y="13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3"/>
                  </a:lnTo>
                  <a:lnTo>
                    <a:pt x="203" y="76"/>
                  </a:lnTo>
                  <a:lnTo>
                    <a:pt x="203" y="89"/>
                  </a:lnTo>
                  <a:lnTo>
                    <a:pt x="203" y="101"/>
                  </a:lnTo>
                  <a:lnTo>
                    <a:pt x="190" y="114"/>
                  </a:lnTo>
                  <a:lnTo>
                    <a:pt x="190" y="127"/>
                  </a:lnTo>
                  <a:lnTo>
                    <a:pt x="190" y="139"/>
                  </a:lnTo>
                  <a:lnTo>
                    <a:pt x="177" y="139"/>
                  </a:lnTo>
                  <a:lnTo>
                    <a:pt x="177" y="152"/>
                  </a:lnTo>
                  <a:lnTo>
                    <a:pt x="177" y="165"/>
                  </a:lnTo>
                  <a:lnTo>
                    <a:pt x="165" y="165"/>
                  </a:lnTo>
                  <a:lnTo>
                    <a:pt x="165" y="152"/>
                  </a:lnTo>
                  <a:lnTo>
                    <a:pt x="152" y="152"/>
                  </a:lnTo>
                  <a:lnTo>
                    <a:pt x="139" y="152"/>
                  </a:lnTo>
                  <a:lnTo>
                    <a:pt x="139" y="139"/>
                  </a:lnTo>
                  <a:lnTo>
                    <a:pt x="127" y="139"/>
                  </a:lnTo>
                  <a:lnTo>
                    <a:pt x="127" y="152"/>
                  </a:lnTo>
                  <a:lnTo>
                    <a:pt x="114" y="139"/>
                  </a:lnTo>
                  <a:lnTo>
                    <a:pt x="101" y="139"/>
                  </a:lnTo>
                  <a:lnTo>
                    <a:pt x="89" y="139"/>
                  </a:lnTo>
                  <a:lnTo>
                    <a:pt x="76" y="152"/>
                  </a:lnTo>
                  <a:lnTo>
                    <a:pt x="63" y="152"/>
                  </a:lnTo>
                  <a:lnTo>
                    <a:pt x="63" y="165"/>
                  </a:lnTo>
                  <a:lnTo>
                    <a:pt x="63" y="177"/>
                  </a:lnTo>
                  <a:lnTo>
                    <a:pt x="51" y="177"/>
                  </a:lnTo>
                  <a:lnTo>
                    <a:pt x="51" y="165"/>
                  </a:lnTo>
                  <a:lnTo>
                    <a:pt x="38" y="165"/>
                  </a:lnTo>
                  <a:lnTo>
                    <a:pt x="25" y="165"/>
                  </a:lnTo>
                  <a:lnTo>
                    <a:pt x="13" y="177"/>
                  </a:lnTo>
                  <a:lnTo>
                    <a:pt x="13" y="19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2" name="Freeform 31"/>
            <p:cNvSpPr>
              <a:spLocks/>
            </p:cNvSpPr>
            <p:nvPr/>
          </p:nvSpPr>
          <p:spPr bwMode="auto">
            <a:xfrm>
              <a:off x="4200525" y="3390900"/>
              <a:ext cx="295275" cy="285750"/>
            </a:xfrm>
            <a:custGeom>
              <a:avLst/>
              <a:gdLst>
                <a:gd name="T0" fmla="*/ 51 w 266"/>
                <a:gd name="T1" fmla="*/ 253 h 253"/>
                <a:gd name="T2" fmla="*/ 38 w 266"/>
                <a:gd name="T3" fmla="*/ 253 h 253"/>
                <a:gd name="T4" fmla="*/ 25 w 266"/>
                <a:gd name="T5" fmla="*/ 253 h 253"/>
                <a:gd name="T6" fmla="*/ 12 w 266"/>
                <a:gd name="T7" fmla="*/ 241 h 253"/>
                <a:gd name="T8" fmla="*/ 0 w 266"/>
                <a:gd name="T9" fmla="*/ 228 h 253"/>
                <a:gd name="T10" fmla="*/ 0 w 266"/>
                <a:gd name="T11" fmla="*/ 203 h 253"/>
                <a:gd name="T12" fmla="*/ 0 w 266"/>
                <a:gd name="T13" fmla="*/ 190 h 253"/>
                <a:gd name="T14" fmla="*/ 12 w 266"/>
                <a:gd name="T15" fmla="*/ 203 h 253"/>
                <a:gd name="T16" fmla="*/ 25 w 266"/>
                <a:gd name="T17" fmla="*/ 190 h 253"/>
                <a:gd name="T18" fmla="*/ 38 w 266"/>
                <a:gd name="T19" fmla="*/ 203 h 253"/>
                <a:gd name="T20" fmla="*/ 51 w 266"/>
                <a:gd name="T21" fmla="*/ 190 h 253"/>
                <a:gd name="T22" fmla="*/ 38 w 266"/>
                <a:gd name="T23" fmla="*/ 190 h 253"/>
                <a:gd name="T24" fmla="*/ 63 w 266"/>
                <a:gd name="T25" fmla="*/ 190 h 253"/>
                <a:gd name="T26" fmla="*/ 76 w 266"/>
                <a:gd name="T27" fmla="*/ 165 h 253"/>
                <a:gd name="T28" fmla="*/ 101 w 266"/>
                <a:gd name="T29" fmla="*/ 165 h 253"/>
                <a:gd name="T30" fmla="*/ 114 w 266"/>
                <a:gd name="T31" fmla="*/ 139 h 253"/>
                <a:gd name="T32" fmla="*/ 114 w 266"/>
                <a:gd name="T33" fmla="*/ 152 h 253"/>
                <a:gd name="T34" fmla="*/ 127 w 266"/>
                <a:gd name="T35" fmla="*/ 165 h 253"/>
                <a:gd name="T36" fmla="*/ 127 w 266"/>
                <a:gd name="T37" fmla="*/ 127 h 253"/>
                <a:gd name="T38" fmla="*/ 101 w 266"/>
                <a:gd name="T39" fmla="*/ 76 h 253"/>
                <a:gd name="T40" fmla="*/ 139 w 266"/>
                <a:gd name="T41" fmla="*/ 38 h 253"/>
                <a:gd name="T42" fmla="*/ 177 w 266"/>
                <a:gd name="T43" fmla="*/ 0 h 253"/>
                <a:gd name="T44" fmla="*/ 177 w 266"/>
                <a:gd name="T45" fmla="*/ 12 h 253"/>
                <a:gd name="T46" fmla="*/ 190 w 266"/>
                <a:gd name="T47" fmla="*/ 25 h 253"/>
                <a:gd name="T48" fmla="*/ 203 w 266"/>
                <a:gd name="T49" fmla="*/ 25 h 253"/>
                <a:gd name="T50" fmla="*/ 203 w 266"/>
                <a:gd name="T51" fmla="*/ 38 h 253"/>
                <a:gd name="T52" fmla="*/ 215 w 266"/>
                <a:gd name="T53" fmla="*/ 38 h 253"/>
                <a:gd name="T54" fmla="*/ 241 w 266"/>
                <a:gd name="T55" fmla="*/ 50 h 253"/>
                <a:gd name="T56" fmla="*/ 241 w 266"/>
                <a:gd name="T57" fmla="*/ 63 h 253"/>
                <a:gd name="T58" fmla="*/ 253 w 266"/>
                <a:gd name="T59" fmla="*/ 63 h 253"/>
                <a:gd name="T60" fmla="*/ 266 w 266"/>
                <a:gd name="T61" fmla="*/ 63 h 253"/>
                <a:gd name="T62" fmla="*/ 266 w 266"/>
                <a:gd name="T63" fmla="*/ 63 h 253"/>
                <a:gd name="T64" fmla="*/ 266 w 266"/>
                <a:gd name="T65" fmla="*/ 63 h 253"/>
                <a:gd name="T66" fmla="*/ 253 w 266"/>
                <a:gd name="T67" fmla="*/ 76 h 253"/>
                <a:gd name="T68" fmla="*/ 253 w 266"/>
                <a:gd name="T69" fmla="*/ 101 h 253"/>
                <a:gd name="T70" fmla="*/ 253 w 266"/>
                <a:gd name="T71" fmla="*/ 101 h 253"/>
                <a:gd name="T72" fmla="*/ 266 w 266"/>
                <a:gd name="T73" fmla="*/ 101 h 253"/>
                <a:gd name="T74" fmla="*/ 266 w 266"/>
                <a:gd name="T75" fmla="*/ 114 h 253"/>
                <a:gd name="T76" fmla="*/ 266 w 266"/>
                <a:gd name="T77" fmla="*/ 127 h 253"/>
                <a:gd name="T78" fmla="*/ 253 w 266"/>
                <a:gd name="T79" fmla="*/ 139 h 253"/>
                <a:gd name="T80" fmla="*/ 241 w 266"/>
                <a:gd name="T81" fmla="*/ 139 h 253"/>
                <a:gd name="T82" fmla="*/ 241 w 266"/>
                <a:gd name="T83" fmla="*/ 139 h 253"/>
                <a:gd name="T84" fmla="*/ 228 w 266"/>
                <a:gd name="T85" fmla="*/ 139 h 253"/>
                <a:gd name="T86" fmla="*/ 215 w 266"/>
                <a:gd name="T87" fmla="*/ 152 h 253"/>
                <a:gd name="T88" fmla="*/ 190 w 266"/>
                <a:gd name="T89" fmla="*/ 139 h 253"/>
                <a:gd name="T90" fmla="*/ 177 w 266"/>
                <a:gd name="T91" fmla="*/ 139 h 253"/>
                <a:gd name="T92" fmla="*/ 177 w 266"/>
                <a:gd name="T93" fmla="*/ 152 h 253"/>
                <a:gd name="T94" fmla="*/ 165 w 266"/>
                <a:gd name="T95" fmla="*/ 177 h 253"/>
                <a:gd name="T96" fmla="*/ 152 w 266"/>
                <a:gd name="T97" fmla="*/ 165 h 253"/>
                <a:gd name="T98" fmla="*/ 152 w 266"/>
                <a:gd name="T99" fmla="*/ 177 h 253"/>
                <a:gd name="T100" fmla="*/ 152 w 266"/>
                <a:gd name="T101" fmla="*/ 203 h 253"/>
                <a:gd name="T102" fmla="*/ 139 w 266"/>
                <a:gd name="T103" fmla="*/ 203 h 253"/>
                <a:gd name="T104" fmla="*/ 139 w 266"/>
                <a:gd name="T105" fmla="*/ 203 h 253"/>
                <a:gd name="T106" fmla="*/ 127 w 266"/>
                <a:gd name="T107" fmla="*/ 215 h 253"/>
                <a:gd name="T108" fmla="*/ 114 w 266"/>
                <a:gd name="T109" fmla="*/ 215 h 253"/>
                <a:gd name="T110" fmla="*/ 114 w 266"/>
                <a:gd name="T111" fmla="*/ 215 h 253"/>
                <a:gd name="T112" fmla="*/ 101 w 266"/>
                <a:gd name="T113" fmla="*/ 215 h 253"/>
                <a:gd name="T114" fmla="*/ 101 w 266"/>
                <a:gd name="T115" fmla="*/ 228 h 253"/>
                <a:gd name="T116" fmla="*/ 89 w 266"/>
                <a:gd name="T117" fmla="*/ 241 h 253"/>
                <a:gd name="T118" fmla="*/ 76 w 266"/>
                <a:gd name="T119" fmla="*/ 241 h 253"/>
                <a:gd name="T120" fmla="*/ 63 w 266"/>
                <a:gd name="T121" fmla="*/ 241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6"/>
                <a:gd name="T184" fmla="*/ 0 h 253"/>
                <a:gd name="T185" fmla="*/ 266 w 266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6" h="253">
                  <a:moveTo>
                    <a:pt x="63" y="253"/>
                  </a:moveTo>
                  <a:lnTo>
                    <a:pt x="51" y="253"/>
                  </a:lnTo>
                  <a:lnTo>
                    <a:pt x="38" y="253"/>
                  </a:lnTo>
                  <a:lnTo>
                    <a:pt x="25" y="253"/>
                  </a:lnTo>
                  <a:lnTo>
                    <a:pt x="12" y="241"/>
                  </a:lnTo>
                  <a:lnTo>
                    <a:pt x="0" y="228"/>
                  </a:lnTo>
                  <a:lnTo>
                    <a:pt x="0" y="215"/>
                  </a:lnTo>
                  <a:lnTo>
                    <a:pt x="0" y="203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12" y="203"/>
                  </a:lnTo>
                  <a:lnTo>
                    <a:pt x="25" y="190"/>
                  </a:lnTo>
                  <a:lnTo>
                    <a:pt x="25" y="203"/>
                  </a:lnTo>
                  <a:lnTo>
                    <a:pt x="38" y="203"/>
                  </a:lnTo>
                  <a:lnTo>
                    <a:pt x="51" y="203"/>
                  </a:lnTo>
                  <a:lnTo>
                    <a:pt x="51" y="190"/>
                  </a:lnTo>
                  <a:lnTo>
                    <a:pt x="38" y="190"/>
                  </a:lnTo>
                  <a:lnTo>
                    <a:pt x="51" y="190"/>
                  </a:lnTo>
                  <a:lnTo>
                    <a:pt x="63" y="190"/>
                  </a:lnTo>
                  <a:lnTo>
                    <a:pt x="76" y="177"/>
                  </a:lnTo>
                  <a:lnTo>
                    <a:pt x="76" y="165"/>
                  </a:lnTo>
                  <a:lnTo>
                    <a:pt x="101" y="165"/>
                  </a:lnTo>
                  <a:lnTo>
                    <a:pt x="101" y="152"/>
                  </a:lnTo>
                  <a:lnTo>
                    <a:pt x="114" y="139"/>
                  </a:lnTo>
                  <a:lnTo>
                    <a:pt x="114" y="152"/>
                  </a:lnTo>
                  <a:lnTo>
                    <a:pt x="127" y="165"/>
                  </a:lnTo>
                  <a:lnTo>
                    <a:pt x="139" y="139"/>
                  </a:lnTo>
                  <a:lnTo>
                    <a:pt x="127" y="127"/>
                  </a:lnTo>
                  <a:lnTo>
                    <a:pt x="114" y="114"/>
                  </a:lnTo>
                  <a:lnTo>
                    <a:pt x="101" y="76"/>
                  </a:lnTo>
                  <a:lnTo>
                    <a:pt x="127" y="50"/>
                  </a:lnTo>
                  <a:lnTo>
                    <a:pt x="139" y="38"/>
                  </a:lnTo>
                  <a:lnTo>
                    <a:pt x="165" y="12"/>
                  </a:lnTo>
                  <a:lnTo>
                    <a:pt x="177" y="0"/>
                  </a:lnTo>
                  <a:lnTo>
                    <a:pt x="177" y="12"/>
                  </a:lnTo>
                  <a:lnTo>
                    <a:pt x="190" y="25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28" y="38"/>
                  </a:lnTo>
                  <a:lnTo>
                    <a:pt x="241" y="50"/>
                  </a:lnTo>
                  <a:lnTo>
                    <a:pt x="241" y="63"/>
                  </a:lnTo>
                  <a:lnTo>
                    <a:pt x="253" y="63"/>
                  </a:lnTo>
                  <a:lnTo>
                    <a:pt x="266" y="63"/>
                  </a:lnTo>
                  <a:lnTo>
                    <a:pt x="253" y="76"/>
                  </a:lnTo>
                  <a:lnTo>
                    <a:pt x="253" y="101"/>
                  </a:lnTo>
                  <a:lnTo>
                    <a:pt x="266" y="101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66" y="139"/>
                  </a:lnTo>
                  <a:lnTo>
                    <a:pt x="253" y="139"/>
                  </a:lnTo>
                  <a:lnTo>
                    <a:pt x="241" y="139"/>
                  </a:lnTo>
                  <a:lnTo>
                    <a:pt x="228" y="139"/>
                  </a:lnTo>
                  <a:lnTo>
                    <a:pt x="215" y="139"/>
                  </a:lnTo>
                  <a:lnTo>
                    <a:pt x="215" y="152"/>
                  </a:lnTo>
                  <a:lnTo>
                    <a:pt x="203" y="139"/>
                  </a:lnTo>
                  <a:lnTo>
                    <a:pt x="190" y="139"/>
                  </a:lnTo>
                  <a:lnTo>
                    <a:pt x="177" y="139"/>
                  </a:lnTo>
                  <a:lnTo>
                    <a:pt x="177" y="152"/>
                  </a:lnTo>
                  <a:lnTo>
                    <a:pt x="177" y="177"/>
                  </a:lnTo>
                  <a:lnTo>
                    <a:pt x="165" y="177"/>
                  </a:lnTo>
                  <a:lnTo>
                    <a:pt x="165" y="165"/>
                  </a:lnTo>
                  <a:lnTo>
                    <a:pt x="152" y="165"/>
                  </a:lnTo>
                  <a:lnTo>
                    <a:pt x="152" y="177"/>
                  </a:lnTo>
                  <a:lnTo>
                    <a:pt x="152" y="190"/>
                  </a:lnTo>
                  <a:lnTo>
                    <a:pt x="152" y="203"/>
                  </a:lnTo>
                  <a:lnTo>
                    <a:pt x="139" y="203"/>
                  </a:lnTo>
                  <a:lnTo>
                    <a:pt x="127" y="215"/>
                  </a:lnTo>
                  <a:lnTo>
                    <a:pt x="114" y="215"/>
                  </a:lnTo>
                  <a:lnTo>
                    <a:pt x="101" y="215"/>
                  </a:lnTo>
                  <a:lnTo>
                    <a:pt x="101" y="228"/>
                  </a:lnTo>
                  <a:lnTo>
                    <a:pt x="89" y="241"/>
                  </a:lnTo>
                  <a:lnTo>
                    <a:pt x="76" y="241"/>
                  </a:lnTo>
                  <a:lnTo>
                    <a:pt x="63" y="241"/>
                  </a:lnTo>
                  <a:lnTo>
                    <a:pt x="63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3" name="Freeform 32"/>
            <p:cNvSpPr>
              <a:spLocks/>
            </p:cNvSpPr>
            <p:nvPr/>
          </p:nvSpPr>
          <p:spPr bwMode="auto">
            <a:xfrm>
              <a:off x="4648200" y="3190875"/>
              <a:ext cx="342900" cy="542925"/>
            </a:xfrm>
            <a:custGeom>
              <a:avLst/>
              <a:gdLst>
                <a:gd name="T0" fmla="*/ 76 w 304"/>
                <a:gd name="T1" fmla="*/ 482 h 482"/>
                <a:gd name="T2" fmla="*/ 50 w 304"/>
                <a:gd name="T3" fmla="*/ 482 h 482"/>
                <a:gd name="T4" fmla="*/ 38 w 304"/>
                <a:gd name="T5" fmla="*/ 470 h 482"/>
                <a:gd name="T6" fmla="*/ 50 w 304"/>
                <a:gd name="T7" fmla="*/ 457 h 482"/>
                <a:gd name="T8" fmla="*/ 50 w 304"/>
                <a:gd name="T9" fmla="*/ 444 h 482"/>
                <a:gd name="T10" fmla="*/ 63 w 304"/>
                <a:gd name="T11" fmla="*/ 419 h 482"/>
                <a:gd name="T12" fmla="*/ 38 w 304"/>
                <a:gd name="T13" fmla="*/ 406 h 482"/>
                <a:gd name="T14" fmla="*/ 38 w 304"/>
                <a:gd name="T15" fmla="*/ 381 h 482"/>
                <a:gd name="T16" fmla="*/ 25 w 304"/>
                <a:gd name="T17" fmla="*/ 355 h 482"/>
                <a:gd name="T18" fmla="*/ 0 w 304"/>
                <a:gd name="T19" fmla="*/ 330 h 482"/>
                <a:gd name="T20" fmla="*/ 12 w 304"/>
                <a:gd name="T21" fmla="*/ 317 h 482"/>
                <a:gd name="T22" fmla="*/ 25 w 304"/>
                <a:gd name="T23" fmla="*/ 305 h 482"/>
                <a:gd name="T24" fmla="*/ 38 w 304"/>
                <a:gd name="T25" fmla="*/ 292 h 482"/>
                <a:gd name="T26" fmla="*/ 50 w 304"/>
                <a:gd name="T27" fmla="*/ 267 h 482"/>
                <a:gd name="T28" fmla="*/ 38 w 304"/>
                <a:gd name="T29" fmla="*/ 254 h 482"/>
                <a:gd name="T30" fmla="*/ 50 w 304"/>
                <a:gd name="T31" fmla="*/ 228 h 482"/>
                <a:gd name="T32" fmla="*/ 63 w 304"/>
                <a:gd name="T33" fmla="*/ 203 h 482"/>
                <a:gd name="T34" fmla="*/ 38 w 304"/>
                <a:gd name="T35" fmla="*/ 178 h 482"/>
                <a:gd name="T36" fmla="*/ 50 w 304"/>
                <a:gd name="T37" fmla="*/ 165 h 482"/>
                <a:gd name="T38" fmla="*/ 63 w 304"/>
                <a:gd name="T39" fmla="*/ 140 h 482"/>
                <a:gd name="T40" fmla="*/ 76 w 304"/>
                <a:gd name="T41" fmla="*/ 114 h 482"/>
                <a:gd name="T42" fmla="*/ 76 w 304"/>
                <a:gd name="T43" fmla="*/ 76 h 482"/>
                <a:gd name="T44" fmla="*/ 152 w 304"/>
                <a:gd name="T45" fmla="*/ 38 h 482"/>
                <a:gd name="T46" fmla="*/ 177 w 304"/>
                <a:gd name="T47" fmla="*/ 13 h 482"/>
                <a:gd name="T48" fmla="*/ 177 w 304"/>
                <a:gd name="T49" fmla="*/ 51 h 482"/>
                <a:gd name="T50" fmla="*/ 203 w 304"/>
                <a:gd name="T51" fmla="*/ 51 h 482"/>
                <a:gd name="T52" fmla="*/ 215 w 304"/>
                <a:gd name="T53" fmla="*/ 38 h 482"/>
                <a:gd name="T54" fmla="*/ 228 w 304"/>
                <a:gd name="T55" fmla="*/ 38 h 482"/>
                <a:gd name="T56" fmla="*/ 228 w 304"/>
                <a:gd name="T57" fmla="*/ 26 h 482"/>
                <a:gd name="T58" fmla="*/ 253 w 304"/>
                <a:gd name="T59" fmla="*/ 0 h 482"/>
                <a:gd name="T60" fmla="*/ 279 w 304"/>
                <a:gd name="T61" fmla="*/ 13 h 482"/>
                <a:gd name="T62" fmla="*/ 279 w 304"/>
                <a:gd name="T63" fmla="*/ 26 h 482"/>
                <a:gd name="T64" fmla="*/ 304 w 304"/>
                <a:gd name="T65" fmla="*/ 38 h 482"/>
                <a:gd name="T66" fmla="*/ 291 w 304"/>
                <a:gd name="T67" fmla="*/ 64 h 482"/>
                <a:gd name="T68" fmla="*/ 291 w 304"/>
                <a:gd name="T69" fmla="*/ 76 h 482"/>
                <a:gd name="T70" fmla="*/ 266 w 304"/>
                <a:gd name="T71" fmla="*/ 102 h 482"/>
                <a:gd name="T72" fmla="*/ 241 w 304"/>
                <a:gd name="T73" fmla="*/ 152 h 482"/>
                <a:gd name="T74" fmla="*/ 266 w 304"/>
                <a:gd name="T75" fmla="*/ 165 h 482"/>
                <a:gd name="T76" fmla="*/ 279 w 304"/>
                <a:gd name="T77" fmla="*/ 165 h 482"/>
                <a:gd name="T78" fmla="*/ 279 w 304"/>
                <a:gd name="T79" fmla="*/ 203 h 482"/>
                <a:gd name="T80" fmla="*/ 279 w 304"/>
                <a:gd name="T81" fmla="*/ 228 h 482"/>
                <a:gd name="T82" fmla="*/ 279 w 304"/>
                <a:gd name="T83" fmla="*/ 254 h 482"/>
                <a:gd name="T84" fmla="*/ 291 w 304"/>
                <a:gd name="T85" fmla="*/ 292 h 482"/>
                <a:gd name="T86" fmla="*/ 279 w 304"/>
                <a:gd name="T87" fmla="*/ 305 h 482"/>
                <a:gd name="T88" fmla="*/ 266 w 304"/>
                <a:gd name="T89" fmla="*/ 305 h 482"/>
                <a:gd name="T90" fmla="*/ 228 w 304"/>
                <a:gd name="T91" fmla="*/ 292 h 482"/>
                <a:gd name="T92" fmla="*/ 203 w 304"/>
                <a:gd name="T93" fmla="*/ 305 h 482"/>
                <a:gd name="T94" fmla="*/ 190 w 304"/>
                <a:gd name="T95" fmla="*/ 355 h 482"/>
                <a:gd name="T96" fmla="*/ 203 w 304"/>
                <a:gd name="T97" fmla="*/ 368 h 482"/>
                <a:gd name="T98" fmla="*/ 190 w 304"/>
                <a:gd name="T99" fmla="*/ 406 h 482"/>
                <a:gd name="T100" fmla="*/ 177 w 304"/>
                <a:gd name="T101" fmla="*/ 431 h 482"/>
                <a:gd name="T102" fmla="*/ 165 w 304"/>
                <a:gd name="T103" fmla="*/ 457 h 482"/>
                <a:gd name="T104" fmla="*/ 126 w 304"/>
                <a:gd name="T105" fmla="*/ 482 h 482"/>
                <a:gd name="T106" fmla="*/ 101 w 304"/>
                <a:gd name="T107" fmla="*/ 482 h 4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482"/>
                <a:gd name="T164" fmla="*/ 304 w 304"/>
                <a:gd name="T165" fmla="*/ 482 h 48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482">
                  <a:moveTo>
                    <a:pt x="101" y="482"/>
                  </a:moveTo>
                  <a:lnTo>
                    <a:pt x="88" y="482"/>
                  </a:lnTo>
                  <a:lnTo>
                    <a:pt x="76" y="482"/>
                  </a:lnTo>
                  <a:lnTo>
                    <a:pt x="63" y="482"/>
                  </a:lnTo>
                  <a:lnTo>
                    <a:pt x="50" y="482"/>
                  </a:lnTo>
                  <a:lnTo>
                    <a:pt x="38" y="482"/>
                  </a:lnTo>
                  <a:lnTo>
                    <a:pt x="38" y="470"/>
                  </a:lnTo>
                  <a:lnTo>
                    <a:pt x="50" y="457"/>
                  </a:lnTo>
                  <a:lnTo>
                    <a:pt x="50" y="444"/>
                  </a:lnTo>
                  <a:lnTo>
                    <a:pt x="50" y="431"/>
                  </a:lnTo>
                  <a:lnTo>
                    <a:pt x="63" y="419"/>
                  </a:lnTo>
                  <a:lnTo>
                    <a:pt x="50" y="419"/>
                  </a:lnTo>
                  <a:lnTo>
                    <a:pt x="50" y="406"/>
                  </a:lnTo>
                  <a:lnTo>
                    <a:pt x="38" y="406"/>
                  </a:lnTo>
                  <a:lnTo>
                    <a:pt x="38" y="393"/>
                  </a:lnTo>
                  <a:lnTo>
                    <a:pt x="38" y="381"/>
                  </a:lnTo>
                  <a:lnTo>
                    <a:pt x="38" y="368"/>
                  </a:lnTo>
                  <a:lnTo>
                    <a:pt x="25" y="355"/>
                  </a:lnTo>
                  <a:lnTo>
                    <a:pt x="12" y="343"/>
                  </a:lnTo>
                  <a:lnTo>
                    <a:pt x="12" y="330"/>
                  </a:lnTo>
                  <a:lnTo>
                    <a:pt x="0" y="330"/>
                  </a:lnTo>
                  <a:lnTo>
                    <a:pt x="12" y="317"/>
                  </a:lnTo>
                  <a:lnTo>
                    <a:pt x="25" y="305"/>
                  </a:lnTo>
                  <a:lnTo>
                    <a:pt x="38" y="305"/>
                  </a:lnTo>
                  <a:lnTo>
                    <a:pt x="38" y="292"/>
                  </a:lnTo>
                  <a:lnTo>
                    <a:pt x="38" y="279"/>
                  </a:lnTo>
                  <a:lnTo>
                    <a:pt x="50" y="279"/>
                  </a:lnTo>
                  <a:lnTo>
                    <a:pt x="50" y="267"/>
                  </a:lnTo>
                  <a:lnTo>
                    <a:pt x="38" y="267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50" y="241"/>
                  </a:lnTo>
                  <a:lnTo>
                    <a:pt x="50" y="228"/>
                  </a:lnTo>
                  <a:lnTo>
                    <a:pt x="50" y="216"/>
                  </a:lnTo>
                  <a:lnTo>
                    <a:pt x="50" y="203"/>
                  </a:lnTo>
                  <a:lnTo>
                    <a:pt x="63" y="203"/>
                  </a:lnTo>
                  <a:lnTo>
                    <a:pt x="50" y="190"/>
                  </a:lnTo>
                  <a:lnTo>
                    <a:pt x="38" y="178"/>
                  </a:lnTo>
                  <a:lnTo>
                    <a:pt x="50" y="178"/>
                  </a:lnTo>
                  <a:lnTo>
                    <a:pt x="50" y="165"/>
                  </a:lnTo>
                  <a:lnTo>
                    <a:pt x="50" y="152"/>
                  </a:lnTo>
                  <a:lnTo>
                    <a:pt x="63" y="152"/>
                  </a:lnTo>
                  <a:lnTo>
                    <a:pt x="63" y="140"/>
                  </a:lnTo>
                  <a:lnTo>
                    <a:pt x="63" y="127"/>
                  </a:lnTo>
                  <a:lnTo>
                    <a:pt x="76" y="114"/>
                  </a:lnTo>
                  <a:lnTo>
                    <a:pt x="76" y="102"/>
                  </a:lnTo>
                  <a:lnTo>
                    <a:pt x="76" y="89"/>
                  </a:lnTo>
                  <a:lnTo>
                    <a:pt x="76" y="76"/>
                  </a:lnTo>
                  <a:lnTo>
                    <a:pt x="126" y="64"/>
                  </a:lnTo>
                  <a:lnTo>
                    <a:pt x="139" y="51"/>
                  </a:lnTo>
                  <a:lnTo>
                    <a:pt x="152" y="38"/>
                  </a:lnTo>
                  <a:lnTo>
                    <a:pt x="152" y="26"/>
                  </a:lnTo>
                  <a:lnTo>
                    <a:pt x="152" y="13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77" y="26"/>
                  </a:lnTo>
                  <a:lnTo>
                    <a:pt x="177" y="38"/>
                  </a:lnTo>
                  <a:lnTo>
                    <a:pt x="177" y="51"/>
                  </a:lnTo>
                  <a:lnTo>
                    <a:pt x="190" y="64"/>
                  </a:lnTo>
                  <a:lnTo>
                    <a:pt x="190" y="51"/>
                  </a:lnTo>
                  <a:lnTo>
                    <a:pt x="203" y="51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15" y="51"/>
                  </a:lnTo>
                  <a:lnTo>
                    <a:pt x="215" y="38"/>
                  </a:lnTo>
                  <a:lnTo>
                    <a:pt x="228" y="38"/>
                  </a:lnTo>
                  <a:lnTo>
                    <a:pt x="228" y="26"/>
                  </a:lnTo>
                  <a:lnTo>
                    <a:pt x="228" y="13"/>
                  </a:lnTo>
                  <a:lnTo>
                    <a:pt x="241" y="13"/>
                  </a:lnTo>
                  <a:lnTo>
                    <a:pt x="241" y="0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0"/>
                  </a:lnTo>
                  <a:lnTo>
                    <a:pt x="279" y="13"/>
                  </a:lnTo>
                  <a:lnTo>
                    <a:pt x="279" y="26"/>
                  </a:lnTo>
                  <a:lnTo>
                    <a:pt x="291" y="26"/>
                  </a:lnTo>
                  <a:lnTo>
                    <a:pt x="291" y="38"/>
                  </a:lnTo>
                  <a:lnTo>
                    <a:pt x="304" y="38"/>
                  </a:lnTo>
                  <a:lnTo>
                    <a:pt x="304" y="51"/>
                  </a:lnTo>
                  <a:lnTo>
                    <a:pt x="291" y="64"/>
                  </a:lnTo>
                  <a:lnTo>
                    <a:pt x="304" y="76"/>
                  </a:lnTo>
                  <a:lnTo>
                    <a:pt x="291" y="76"/>
                  </a:lnTo>
                  <a:lnTo>
                    <a:pt x="279" y="76"/>
                  </a:lnTo>
                  <a:lnTo>
                    <a:pt x="266" y="89"/>
                  </a:lnTo>
                  <a:lnTo>
                    <a:pt x="266" y="102"/>
                  </a:lnTo>
                  <a:lnTo>
                    <a:pt x="253" y="102"/>
                  </a:lnTo>
                  <a:lnTo>
                    <a:pt x="253" y="114"/>
                  </a:lnTo>
                  <a:lnTo>
                    <a:pt x="241" y="127"/>
                  </a:lnTo>
                  <a:lnTo>
                    <a:pt x="241" y="152"/>
                  </a:lnTo>
                  <a:lnTo>
                    <a:pt x="241" y="165"/>
                  </a:lnTo>
                  <a:lnTo>
                    <a:pt x="253" y="165"/>
                  </a:lnTo>
                  <a:lnTo>
                    <a:pt x="266" y="165"/>
                  </a:lnTo>
                  <a:lnTo>
                    <a:pt x="279" y="165"/>
                  </a:lnTo>
                  <a:lnTo>
                    <a:pt x="291" y="178"/>
                  </a:lnTo>
                  <a:lnTo>
                    <a:pt x="279" y="203"/>
                  </a:lnTo>
                  <a:lnTo>
                    <a:pt x="279" y="216"/>
                  </a:lnTo>
                  <a:lnTo>
                    <a:pt x="279" y="228"/>
                  </a:lnTo>
                  <a:lnTo>
                    <a:pt x="266" y="228"/>
                  </a:lnTo>
                  <a:lnTo>
                    <a:pt x="279" y="241"/>
                  </a:lnTo>
                  <a:lnTo>
                    <a:pt x="279" y="254"/>
                  </a:lnTo>
                  <a:lnTo>
                    <a:pt x="279" y="267"/>
                  </a:lnTo>
                  <a:lnTo>
                    <a:pt x="279" y="279"/>
                  </a:lnTo>
                  <a:lnTo>
                    <a:pt x="291" y="279"/>
                  </a:lnTo>
                  <a:lnTo>
                    <a:pt x="291" y="292"/>
                  </a:lnTo>
                  <a:lnTo>
                    <a:pt x="291" y="305"/>
                  </a:lnTo>
                  <a:lnTo>
                    <a:pt x="279" y="305"/>
                  </a:lnTo>
                  <a:lnTo>
                    <a:pt x="279" y="317"/>
                  </a:lnTo>
                  <a:lnTo>
                    <a:pt x="266" y="317"/>
                  </a:lnTo>
                  <a:lnTo>
                    <a:pt x="266" y="305"/>
                  </a:lnTo>
                  <a:lnTo>
                    <a:pt x="253" y="305"/>
                  </a:lnTo>
                  <a:lnTo>
                    <a:pt x="241" y="305"/>
                  </a:lnTo>
                  <a:lnTo>
                    <a:pt x="241" y="292"/>
                  </a:lnTo>
                  <a:lnTo>
                    <a:pt x="228" y="292"/>
                  </a:lnTo>
                  <a:lnTo>
                    <a:pt x="215" y="305"/>
                  </a:lnTo>
                  <a:lnTo>
                    <a:pt x="203" y="305"/>
                  </a:lnTo>
                  <a:lnTo>
                    <a:pt x="190" y="330"/>
                  </a:lnTo>
                  <a:lnTo>
                    <a:pt x="190" y="343"/>
                  </a:lnTo>
                  <a:lnTo>
                    <a:pt x="190" y="355"/>
                  </a:lnTo>
                  <a:lnTo>
                    <a:pt x="190" y="368"/>
                  </a:lnTo>
                  <a:lnTo>
                    <a:pt x="203" y="368"/>
                  </a:lnTo>
                  <a:lnTo>
                    <a:pt x="203" y="381"/>
                  </a:lnTo>
                  <a:lnTo>
                    <a:pt x="190" y="393"/>
                  </a:lnTo>
                  <a:lnTo>
                    <a:pt x="190" y="406"/>
                  </a:lnTo>
                  <a:lnTo>
                    <a:pt x="190" y="419"/>
                  </a:lnTo>
                  <a:lnTo>
                    <a:pt x="177" y="431"/>
                  </a:lnTo>
                  <a:lnTo>
                    <a:pt x="177" y="444"/>
                  </a:lnTo>
                  <a:lnTo>
                    <a:pt x="177" y="457"/>
                  </a:lnTo>
                  <a:lnTo>
                    <a:pt x="165" y="457"/>
                  </a:lnTo>
                  <a:lnTo>
                    <a:pt x="152" y="457"/>
                  </a:lnTo>
                  <a:lnTo>
                    <a:pt x="139" y="470"/>
                  </a:lnTo>
                  <a:lnTo>
                    <a:pt x="139" y="482"/>
                  </a:lnTo>
                  <a:lnTo>
                    <a:pt x="126" y="482"/>
                  </a:lnTo>
                  <a:lnTo>
                    <a:pt x="114" y="482"/>
                  </a:lnTo>
                  <a:lnTo>
                    <a:pt x="101" y="482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4" name="Freeform 33"/>
            <p:cNvSpPr>
              <a:spLocks/>
            </p:cNvSpPr>
            <p:nvPr/>
          </p:nvSpPr>
          <p:spPr bwMode="auto">
            <a:xfrm>
              <a:off x="4391025" y="3362325"/>
              <a:ext cx="323850" cy="381000"/>
            </a:xfrm>
            <a:custGeom>
              <a:avLst/>
              <a:gdLst>
                <a:gd name="T0" fmla="*/ 64 w 292"/>
                <a:gd name="T1" fmla="*/ 343 h 343"/>
                <a:gd name="T2" fmla="*/ 51 w 292"/>
                <a:gd name="T3" fmla="*/ 318 h 343"/>
                <a:gd name="T4" fmla="*/ 26 w 292"/>
                <a:gd name="T5" fmla="*/ 330 h 343"/>
                <a:gd name="T6" fmla="*/ 13 w 292"/>
                <a:gd name="T7" fmla="*/ 305 h 343"/>
                <a:gd name="T8" fmla="*/ 26 w 292"/>
                <a:gd name="T9" fmla="*/ 279 h 343"/>
                <a:gd name="T10" fmla="*/ 13 w 292"/>
                <a:gd name="T11" fmla="*/ 254 h 343"/>
                <a:gd name="T12" fmla="*/ 13 w 292"/>
                <a:gd name="T13" fmla="*/ 229 h 343"/>
                <a:gd name="T14" fmla="*/ 0 w 292"/>
                <a:gd name="T15" fmla="*/ 216 h 343"/>
                <a:gd name="T16" fmla="*/ 0 w 292"/>
                <a:gd name="T17" fmla="*/ 178 h 343"/>
                <a:gd name="T18" fmla="*/ 13 w 292"/>
                <a:gd name="T19" fmla="*/ 165 h 343"/>
                <a:gd name="T20" fmla="*/ 51 w 292"/>
                <a:gd name="T21" fmla="*/ 165 h 343"/>
                <a:gd name="T22" fmla="*/ 64 w 292"/>
                <a:gd name="T23" fmla="*/ 165 h 343"/>
                <a:gd name="T24" fmla="*/ 89 w 292"/>
                <a:gd name="T25" fmla="*/ 153 h 343"/>
                <a:gd name="T26" fmla="*/ 89 w 292"/>
                <a:gd name="T27" fmla="*/ 127 h 343"/>
                <a:gd name="T28" fmla="*/ 76 w 292"/>
                <a:gd name="T29" fmla="*/ 127 h 343"/>
                <a:gd name="T30" fmla="*/ 89 w 292"/>
                <a:gd name="T31" fmla="*/ 89 h 343"/>
                <a:gd name="T32" fmla="*/ 89 w 292"/>
                <a:gd name="T33" fmla="*/ 89 h 343"/>
                <a:gd name="T34" fmla="*/ 115 w 292"/>
                <a:gd name="T35" fmla="*/ 64 h 343"/>
                <a:gd name="T36" fmla="*/ 115 w 292"/>
                <a:gd name="T37" fmla="*/ 38 h 343"/>
                <a:gd name="T38" fmla="*/ 140 w 292"/>
                <a:gd name="T39" fmla="*/ 26 h 343"/>
                <a:gd name="T40" fmla="*/ 153 w 292"/>
                <a:gd name="T41" fmla="*/ 38 h 343"/>
                <a:gd name="T42" fmla="*/ 165 w 292"/>
                <a:gd name="T43" fmla="*/ 26 h 343"/>
                <a:gd name="T44" fmla="*/ 191 w 292"/>
                <a:gd name="T45" fmla="*/ 0 h 343"/>
                <a:gd name="T46" fmla="*/ 203 w 292"/>
                <a:gd name="T47" fmla="*/ 0 h 343"/>
                <a:gd name="T48" fmla="*/ 229 w 292"/>
                <a:gd name="T49" fmla="*/ 13 h 343"/>
                <a:gd name="T50" fmla="*/ 241 w 292"/>
                <a:gd name="T51" fmla="*/ 13 h 343"/>
                <a:gd name="T52" fmla="*/ 267 w 292"/>
                <a:gd name="T53" fmla="*/ 13 h 343"/>
                <a:gd name="T54" fmla="*/ 279 w 292"/>
                <a:gd name="T55" fmla="*/ 38 h 343"/>
                <a:gd name="T56" fmla="*/ 279 w 292"/>
                <a:gd name="T57" fmla="*/ 51 h 343"/>
                <a:gd name="T58" fmla="*/ 279 w 292"/>
                <a:gd name="T59" fmla="*/ 89 h 343"/>
                <a:gd name="T60" fmla="*/ 267 w 292"/>
                <a:gd name="T61" fmla="*/ 102 h 343"/>
                <a:gd name="T62" fmla="*/ 279 w 292"/>
                <a:gd name="T63" fmla="*/ 127 h 343"/>
                <a:gd name="T64" fmla="*/ 267 w 292"/>
                <a:gd name="T65" fmla="*/ 140 h 343"/>
                <a:gd name="T66" fmla="*/ 254 w 292"/>
                <a:gd name="T67" fmla="*/ 153 h 343"/>
                <a:gd name="T68" fmla="*/ 241 w 292"/>
                <a:gd name="T69" fmla="*/ 165 h 343"/>
                <a:gd name="T70" fmla="*/ 241 w 292"/>
                <a:gd name="T71" fmla="*/ 178 h 343"/>
                <a:gd name="T72" fmla="*/ 254 w 292"/>
                <a:gd name="T73" fmla="*/ 203 h 343"/>
                <a:gd name="T74" fmla="*/ 267 w 292"/>
                <a:gd name="T75" fmla="*/ 241 h 343"/>
                <a:gd name="T76" fmla="*/ 279 w 292"/>
                <a:gd name="T77" fmla="*/ 254 h 343"/>
                <a:gd name="T78" fmla="*/ 292 w 292"/>
                <a:gd name="T79" fmla="*/ 267 h 343"/>
                <a:gd name="T80" fmla="*/ 279 w 292"/>
                <a:gd name="T81" fmla="*/ 292 h 343"/>
                <a:gd name="T82" fmla="*/ 267 w 292"/>
                <a:gd name="T83" fmla="*/ 318 h 343"/>
                <a:gd name="T84" fmla="*/ 254 w 292"/>
                <a:gd name="T85" fmla="*/ 318 h 343"/>
                <a:gd name="T86" fmla="*/ 241 w 292"/>
                <a:gd name="T87" fmla="*/ 343 h 343"/>
                <a:gd name="T88" fmla="*/ 229 w 292"/>
                <a:gd name="T89" fmla="*/ 318 h 343"/>
                <a:gd name="T90" fmla="*/ 216 w 292"/>
                <a:gd name="T91" fmla="*/ 318 h 343"/>
                <a:gd name="T92" fmla="*/ 191 w 292"/>
                <a:gd name="T93" fmla="*/ 318 h 343"/>
                <a:gd name="T94" fmla="*/ 178 w 292"/>
                <a:gd name="T95" fmla="*/ 305 h 343"/>
                <a:gd name="T96" fmla="*/ 165 w 292"/>
                <a:gd name="T97" fmla="*/ 279 h 343"/>
                <a:gd name="T98" fmla="*/ 140 w 292"/>
                <a:gd name="T99" fmla="*/ 279 h 343"/>
                <a:gd name="T100" fmla="*/ 115 w 292"/>
                <a:gd name="T101" fmla="*/ 279 h 343"/>
                <a:gd name="T102" fmla="*/ 102 w 292"/>
                <a:gd name="T103" fmla="*/ 292 h 343"/>
                <a:gd name="T104" fmla="*/ 89 w 292"/>
                <a:gd name="T105" fmla="*/ 305 h 343"/>
                <a:gd name="T106" fmla="*/ 76 w 292"/>
                <a:gd name="T107" fmla="*/ 330 h 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2"/>
                <a:gd name="T163" fmla="*/ 0 h 343"/>
                <a:gd name="T164" fmla="*/ 292 w 292"/>
                <a:gd name="T165" fmla="*/ 343 h 34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2" h="343">
                  <a:moveTo>
                    <a:pt x="76" y="330"/>
                  </a:moveTo>
                  <a:lnTo>
                    <a:pt x="64" y="343"/>
                  </a:lnTo>
                  <a:lnTo>
                    <a:pt x="51" y="343"/>
                  </a:lnTo>
                  <a:lnTo>
                    <a:pt x="51" y="330"/>
                  </a:lnTo>
                  <a:lnTo>
                    <a:pt x="51" y="318"/>
                  </a:lnTo>
                  <a:lnTo>
                    <a:pt x="38" y="318"/>
                  </a:lnTo>
                  <a:lnTo>
                    <a:pt x="38" y="330"/>
                  </a:lnTo>
                  <a:lnTo>
                    <a:pt x="26" y="330"/>
                  </a:lnTo>
                  <a:lnTo>
                    <a:pt x="13" y="330"/>
                  </a:lnTo>
                  <a:lnTo>
                    <a:pt x="13" y="318"/>
                  </a:lnTo>
                  <a:lnTo>
                    <a:pt x="13" y="305"/>
                  </a:lnTo>
                  <a:lnTo>
                    <a:pt x="13" y="292"/>
                  </a:lnTo>
                  <a:lnTo>
                    <a:pt x="26" y="292"/>
                  </a:lnTo>
                  <a:lnTo>
                    <a:pt x="26" y="279"/>
                  </a:lnTo>
                  <a:lnTo>
                    <a:pt x="26" y="267"/>
                  </a:lnTo>
                  <a:lnTo>
                    <a:pt x="13" y="254"/>
                  </a:lnTo>
                  <a:lnTo>
                    <a:pt x="13" y="241"/>
                  </a:lnTo>
                  <a:lnTo>
                    <a:pt x="13" y="229"/>
                  </a:lnTo>
                  <a:lnTo>
                    <a:pt x="13" y="216"/>
                  </a:lnTo>
                  <a:lnTo>
                    <a:pt x="0" y="216"/>
                  </a:lnTo>
                  <a:lnTo>
                    <a:pt x="0" y="203"/>
                  </a:lnTo>
                  <a:lnTo>
                    <a:pt x="0" y="178"/>
                  </a:lnTo>
                  <a:lnTo>
                    <a:pt x="0" y="165"/>
                  </a:lnTo>
                  <a:lnTo>
                    <a:pt x="13" y="165"/>
                  </a:lnTo>
                  <a:lnTo>
                    <a:pt x="26" y="165"/>
                  </a:lnTo>
                  <a:lnTo>
                    <a:pt x="38" y="178"/>
                  </a:lnTo>
                  <a:lnTo>
                    <a:pt x="38" y="165"/>
                  </a:lnTo>
                  <a:lnTo>
                    <a:pt x="51" y="165"/>
                  </a:lnTo>
                  <a:lnTo>
                    <a:pt x="64" y="165"/>
                  </a:lnTo>
                  <a:lnTo>
                    <a:pt x="76" y="165"/>
                  </a:lnTo>
                  <a:lnTo>
                    <a:pt x="89" y="165"/>
                  </a:lnTo>
                  <a:lnTo>
                    <a:pt x="89" y="153"/>
                  </a:lnTo>
                  <a:lnTo>
                    <a:pt x="89" y="140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76" y="102"/>
                  </a:lnTo>
                  <a:lnTo>
                    <a:pt x="89" y="89"/>
                  </a:lnTo>
                  <a:lnTo>
                    <a:pt x="102" y="76"/>
                  </a:lnTo>
                  <a:lnTo>
                    <a:pt x="115" y="64"/>
                  </a:lnTo>
                  <a:lnTo>
                    <a:pt x="115" y="51"/>
                  </a:lnTo>
                  <a:lnTo>
                    <a:pt x="115" y="38"/>
                  </a:lnTo>
                  <a:lnTo>
                    <a:pt x="127" y="26"/>
                  </a:lnTo>
                  <a:lnTo>
                    <a:pt x="140" y="26"/>
                  </a:lnTo>
                  <a:lnTo>
                    <a:pt x="153" y="26"/>
                  </a:lnTo>
                  <a:lnTo>
                    <a:pt x="153" y="38"/>
                  </a:lnTo>
                  <a:lnTo>
                    <a:pt x="165" y="38"/>
                  </a:lnTo>
                  <a:lnTo>
                    <a:pt x="165" y="26"/>
                  </a:lnTo>
                  <a:lnTo>
                    <a:pt x="165" y="13"/>
                  </a:lnTo>
                  <a:lnTo>
                    <a:pt x="178" y="13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16" y="0"/>
                  </a:lnTo>
                  <a:lnTo>
                    <a:pt x="229" y="13"/>
                  </a:lnTo>
                  <a:lnTo>
                    <a:pt x="229" y="0"/>
                  </a:lnTo>
                  <a:lnTo>
                    <a:pt x="241" y="0"/>
                  </a:lnTo>
                  <a:lnTo>
                    <a:pt x="241" y="13"/>
                  </a:lnTo>
                  <a:lnTo>
                    <a:pt x="254" y="13"/>
                  </a:lnTo>
                  <a:lnTo>
                    <a:pt x="267" y="13"/>
                  </a:lnTo>
                  <a:lnTo>
                    <a:pt x="267" y="26"/>
                  </a:lnTo>
                  <a:lnTo>
                    <a:pt x="279" y="38"/>
                  </a:lnTo>
                  <a:lnTo>
                    <a:pt x="292" y="51"/>
                  </a:lnTo>
                  <a:lnTo>
                    <a:pt x="279" y="51"/>
                  </a:lnTo>
                  <a:lnTo>
                    <a:pt x="279" y="64"/>
                  </a:lnTo>
                  <a:lnTo>
                    <a:pt x="279" y="76"/>
                  </a:lnTo>
                  <a:lnTo>
                    <a:pt x="279" y="89"/>
                  </a:lnTo>
                  <a:lnTo>
                    <a:pt x="267" y="89"/>
                  </a:lnTo>
                  <a:lnTo>
                    <a:pt x="267" y="102"/>
                  </a:lnTo>
                  <a:lnTo>
                    <a:pt x="267" y="115"/>
                  </a:lnTo>
                  <a:lnTo>
                    <a:pt x="279" y="115"/>
                  </a:lnTo>
                  <a:lnTo>
                    <a:pt x="279" y="127"/>
                  </a:lnTo>
                  <a:lnTo>
                    <a:pt x="267" y="127"/>
                  </a:lnTo>
                  <a:lnTo>
                    <a:pt x="267" y="140"/>
                  </a:lnTo>
                  <a:lnTo>
                    <a:pt x="267" y="153"/>
                  </a:lnTo>
                  <a:lnTo>
                    <a:pt x="254" y="153"/>
                  </a:lnTo>
                  <a:lnTo>
                    <a:pt x="241" y="165"/>
                  </a:lnTo>
                  <a:lnTo>
                    <a:pt x="229" y="178"/>
                  </a:lnTo>
                  <a:lnTo>
                    <a:pt x="241" y="178"/>
                  </a:lnTo>
                  <a:lnTo>
                    <a:pt x="241" y="191"/>
                  </a:lnTo>
                  <a:lnTo>
                    <a:pt x="254" y="203"/>
                  </a:lnTo>
                  <a:lnTo>
                    <a:pt x="267" y="216"/>
                  </a:lnTo>
                  <a:lnTo>
                    <a:pt x="267" y="229"/>
                  </a:lnTo>
                  <a:lnTo>
                    <a:pt x="267" y="241"/>
                  </a:lnTo>
                  <a:lnTo>
                    <a:pt x="267" y="254"/>
                  </a:lnTo>
                  <a:lnTo>
                    <a:pt x="279" y="254"/>
                  </a:lnTo>
                  <a:lnTo>
                    <a:pt x="279" y="267"/>
                  </a:lnTo>
                  <a:lnTo>
                    <a:pt x="292" y="267"/>
                  </a:lnTo>
                  <a:lnTo>
                    <a:pt x="279" y="279"/>
                  </a:lnTo>
                  <a:lnTo>
                    <a:pt x="279" y="292"/>
                  </a:lnTo>
                  <a:lnTo>
                    <a:pt x="279" y="305"/>
                  </a:lnTo>
                  <a:lnTo>
                    <a:pt x="267" y="318"/>
                  </a:lnTo>
                  <a:lnTo>
                    <a:pt x="254" y="318"/>
                  </a:lnTo>
                  <a:lnTo>
                    <a:pt x="254" y="330"/>
                  </a:lnTo>
                  <a:lnTo>
                    <a:pt x="241" y="330"/>
                  </a:lnTo>
                  <a:lnTo>
                    <a:pt x="241" y="343"/>
                  </a:lnTo>
                  <a:lnTo>
                    <a:pt x="241" y="330"/>
                  </a:lnTo>
                  <a:lnTo>
                    <a:pt x="229" y="330"/>
                  </a:lnTo>
                  <a:lnTo>
                    <a:pt x="229" y="318"/>
                  </a:lnTo>
                  <a:lnTo>
                    <a:pt x="216" y="318"/>
                  </a:lnTo>
                  <a:lnTo>
                    <a:pt x="203" y="318"/>
                  </a:lnTo>
                  <a:lnTo>
                    <a:pt x="191" y="318"/>
                  </a:lnTo>
                  <a:lnTo>
                    <a:pt x="178" y="318"/>
                  </a:lnTo>
                  <a:lnTo>
                    <a:pt x="178" y="305"/>
                  </a:lnTo>
                  <a:lnTo>
                    <a:pt x="165" y="292"/>
                  </a:lnTo>
                  <a:lnTo>
                    <a:pt x="165" y="279"/>
                  </a:lnTo>
                  <a:lnTo>
                    <a:pt x="153" y="279"/>
                  </a:lnTo>
                  <a:lnTo>
                    <a:pt x="140" y="279"/>
                  </a:lnTo>
                  <a:lnTo>
                    <a:pt x="127" y="279"/>
                  </a:lnTo>
                  <a:lnTo>
                    <a:pt x="115" y="279"/>
                  </a:lnTo>
                  <a:lnTo>
                    <a:pt x="115" y="292"/>
                  </a:lnTo>
                  <a:lnTo>
                    <a:pt x="102" y="292"/>
                  </a:lnTo>
                  <a:lnTo>
                    <a:pt x="89" y="305"/>
                  </a:lnTo>
                  <a:lnTo>
                    <a:pt x="76" y="318"/>
                  </a:lnTo>
                  <a:lnTo>
                    <a:pt x="76" y="33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5" name="Freeform 34"/>
            <p:cNvSpPr>
              <a:spLocks/>
            </p:cNvSpPr>
            <p:nvPr/>
          </p:nvSpPr>
          <p:spPr bwMode="auto">
            <a:xfrm>
              <a:off x="4200525" y="3848100"/>
              <a:ext cx="152400" cy="247650"/>
            </a:xfrm>
            <a:custGeom>
              <a:avLst/>
              <a:gdLst>
                <a:gd name="T0" fmla="*/ 51 w 139"/>
                <a:gd name="T1" fmla="*/ 228 h 228"/>
                <a:gd name="T2" fmla="*/ 38 w 139"/>
                <a:gd name="T3" fmla="*/ 228 h 228"/>
                <a:gd name="T4" fmla="*/ 25 w 139"/>
                <a:gd name="T5" fmla="*/ 228 h 228"/>
                <a:gd name="T6" fmla="*/ 25 w 139"/>
                <a:gd name="T7" fmla="*/ 228 h 228"/>
                <a:gd name="T8" fmla="*/ 12 w 139"/>
                <a:gd name="T9" fmla="*/ 215 h 228"/>
                <a:gd name="T10" fmla="*/ 12 w 139"/>
                <a:gd name="T11" fmla="*/ 203 h 228"/>
                <a:gd name="T12" fmla="*/ 12 w 139"/>
                <a:gd name="T13" fmla="*/ 203 h 228"/>
                <a:gd name="T14" fmla="*/ 12 w 139"/>
                <a:gd name="T15" fmla="*/ 190 h 228"/>
                <a:gd name="T16" fmla="*/ 0 w 139"/>
                <a:gd name="T17" fmla="*/ 177 h 228"/>
                <a:gd name="T18" fmla="*/ 12 w 139"/>
                <a:gd name="T19" fmla="*/ 165 h 228"/>
                <a:gd name="T20" fmla="*/ 12 w 139"/>
                <a:gd name="T21" fmla="*/ 152 h 228"/>
                <a:gd name="T22" fmla="*/ 25 w 139"/>
                <a:gd name="T23" fmla="*/ 139 h 228"/>
                <a:gd name="T24" fmla="*/ 38 w 139"/>
                <a:gd name="T25" fmla="*/ 127 h 228"/>
                <a:gd name="T26" fmla="*/ 38 w 139"/>
                <a:gd name="T27" fmla="*/ 127 h 228"/>
                <a:gd name="T28" fmla="*/ 25 w 139"/>
                <a:gd name="T29" fmla="*/ 101 h 228"/>
                <a:gd name="T30" fmla="*/ 25 w 139"/>
                <a:gd name="T31" fmla="*/ 89 h 228"/>
                <a:gd name="T32" fmla="*/ 25 w 139"/>
                <a:gd name="T33" fmla="*/ 76 h 228"/>
                <a:gd name="T34" fmla="*/ 25 w 139"/>
                <a:gd name="T35" fmla="*/ 50 h 228"/>
                <a:gd name="T36" fmla="*/ 25 w 139"/>
                <a:gd name="T37" fmla="*/ 38 h 228"/>
                <a:gd name="T38" fmla="*/ 25 w 139"/>
                <a:gd name="T39" fmla="*/ 25 h 228"/>
                <a:gd name="T40" fmla="*/ 38 w 139"/>
                <a:gd name="T41" fmla="*/ 12 h 228"/>
                <a:gd name="T42" fmla="*/ 38 w 139"/>
                <a:gd name="T43" fmla="*/ 0 h 228"/>
                <a:gd name="T44" fmla="*/ 51 w 139"/>
                <a:gd name="T45" fmla="*/ 12 h 228"/>
                <a:gd name="T46" fmla="*/ 63 w 139"/>
                <a:gd name="T47" fmla="*/ 12 h 228"/>
                <a:gd name="T48" fmla="*/ 76 w 139"/>
                <a:gd name="T49" fmla="*/ 25 h 228"/>
                <a:gd name="T50" fmla="*/ 89 w 139"/>
                <a:gd name="T51" fmla="*/ 12 h 228"/>
                <a:gd name="T52" fmla="*/ 101 w 139"/>
                <a:gd name="T53" fmla="*/ 12 h 228"/>
                <a:gd name="T54" fmla="*/ 114 w 139"/>
                <a:gd name="T55" fmla="*/ 12 h 228"/>
                <a:gd name="T56" fmla="*/ 114 w 139"/>
                <a:gd name="T57" fmla="*/ 12 h 228"/>
                <a:gd name="T58" fmla="*/ 127 w 139"/>
                <a:gd name="T59" fmla="*/ 12 h 228"/>
                <a:gd name="T60" fmla="*/ 114 w 139"/>
                <a:gd name="T61" fmla="*/ 25 h 228"/>
                <a:gd name="T62" fmla="*/ 114 w 139"/>
                <a:gd name="T63" fmla="*/ 50 h 228"/>
                <a:gd name="T64" fmla="*/ 127 w 139"/>
                <a:gd name="T65" fmla="*/ 63 h 228"/>
                <a:gd name="T66" fmla="*/ 139 w 139"/>
                <a:gd name="T67" fmla="*/ 63 h 228"/>
                <a:gd name="T68" fmla="*/ 139 w 139"/>
                <a:gd name="T69" fmla="*/ 76 h 228"/>
                <a:gd name="T70" fmla="*/ 139 w 139"/>
                <a:gd name="T71" fmla="*/ 89 h 228"/>
                <a:gd name="T72" fmla="*/ 127 w 139"/>
                <a:gd name="T73" fmla="*/ 89 h 228"/>
                <a:gd name="T74" fmla="*/ 114 w 139"/>
                <a:gd name="T75" fmla="*/ 89 h 228"/>
                <a:gd name="T76" fmla="*/ 114 w 139"/>
                <a:gd name="T77" fmla="*/ 114 h 228"/>
                <a:gd name="T78" fmla="*/ 114 w 139"/>
                <a:gd name="T79" fmla="*/ 127 h 228"/>
                <a:gd name="T80" fmla="*/ 114 w 139"/>
                <a:gd name="T81" fmla="*/ 139 h 228"/>
                <a:gd name="T82" fmla="*/ 114 w 139"/>
                <a:gd name="T83" fmla="*/ 165 h 228"/>
                <a:gd name="T84" fmla="*/ 114 w 139"/>
                <a:gd name="T85" fmla="*/ 190 h 228"/>
                <a:gd name="T86" fmla="*/ 114 w 139"/>
                <a:gd name="T87" fmla="*/ 203 h 228"/>
                <a:gd name="T88" fmla="*/ 101 w 139"/>
                <a:gd name="T89" fmla="*/ 203 h 228"/>
                <a:gd name="T90" fmla="*/ 76 w 139"/>
                <a:gd name="T91" fmla="*/ 215 h 228"/>
                <a:gd name="T92" fmla="*/ 76 w 139"/>
                <a:gd name="T93" fmla="*/ 228 h 228"/>
                <a:gd name="T94" fmla="*/ 63 w 139"/>
                <a:gd name="T95" fmla="*/ 228 h 228"/>
                <a:gd name="T96" fmla="*/ 63 w 139"/>
                <a:gd name="T97" fmla="*/ 228 h 2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9"/>
                <a:gd name="T148" fmla="*/ 0 h 228"/>
                <a:gd name="T149" fmla="*/ 139 w 139"/>
                <a:gd name="T150" fmla="*/ 228 h 2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9" h="228">
                  <a:moveTo>
                    <a:pt x="63" y="228"/>
                  </a:moveTo>
                  <a:lnTo>
                    <a:pt x="51" y="228"/>
                  </a:lnTo>
                  <a:lnTo>
                    <a:pt x="38" y="228"/>
                  </a:lnTo>
                  <a:lnTo>
                    <a:pt x="25" y="228"/>
                  </a:lnTo>
                  <a:lnTo>
                    <a:pt x="12" y="228"/>
                  </a:lnTo>
                  <a:lnTo>
                    <a:pt x="12" y="215"/>
                  </a:lnTo>
                  <a:lnTo>
                    <a:pt x="12" y="203"/>
                  </a:lnTo>
                  <a:lnTo>
                    <a:pt x="12" y="190"/>
                  </a:lnTo>
                  <a:lnTo>
                    <a:pt x="0" y="177"/>
                  </a:lnTo>
                  <a:lnTo>
                    <a:pt x="0" y="165"/>
                  </a:lnTo>
                  <a:lnTo>
                    <a:pt x="12" y="165"/>
                  </a:lnTo>
                  <a:lnTo>
                    <a:pt x="12" y="152"/>
                  </a:lnTo>
                  <a:lnTo>
                    <a:pt x="25" y="139"/>
                  </a:lnTo>
                  <a:lnTo>
                    <a:pt x="38" y="127"/>
                  </a:lnTo>
                  <a:lnTo>
                    <a:pt x="25" y="114"/>
                  </a:lnTo>
                  <a:lnTo>
                    <a:pt x="25" y="101"/>
                  </a:lnTo>
                  <a:lnTo>
                    <a:pt x="25" y="89"/>
                  </a:lnTo>
                  <a:lnTo>
                    <a:pt x="25" y="76"/>
                  </a:lnTo>
                  <a:lnTo>
                    <a:pt x="25" y="63"/>
                  </a:lnTo>
                  <a:lnTo>
                    <a:pt x="25" y="50"/>
                  </a:lnTo>
                  <a:lnTo>
                    <a:pt x="25" y="38"/>
                  </a:lnTo>
                  <a:lnTo>
                    <a:pt x="25" y="25"/>
                  </a:lnTo>
                  <a:lnTo>
                    <a:pt x="25" y="12"/>
                  </a:lnTo>
                  <a:lnTo>
                    <a:pt x="38" y="12"/>
                  </a:lnTo>
                  <a:lnTo>
                    <a:pt x="38" y="0"/>
                  </a:lnTo>
                  <a:lnTo>
                    <a:pt x="51" y="12"/>
                  </a:lnTo>
                  <a:lnTo>
                    <a:pt x="63" y="12"/>
                  </a:lnTo>
                  <a:lnTo>
                    <a:pt x="76" y="25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14" y="12"/>
                  </a:lnTo>
                  <a:lnTo>
                    <a:pt x="127" y="12"/>
                  </a:lnTo>
                  <a:lnTo>
                    <a:pt x="127" y="25"/>
                  </a:lnTo>
                  <a:lnTo>
                    <a:pt x="114" y="25"/>
                  </a:lnTo>
                  <a:lnTo>
                    <a:pt x="114" y="38"/>
                  </a:lnTo>
                  <a:lnTo>
                    <a:pt x="114" y="50"/>
                  </a:lnTo>
                  <a:lnTo>
                    <a:pt x="127" y="63"/>
                  </a:lnTo>
                  <a:lnTo>
                    <a:pt x="139" y="63"/>
                  </a:lnTo>
                  <a:lnTo>
                    <a:pt x="139" y="76"/>
                  </a:lnTo>
                  <a:lnTo>
                    <a:pt x="139" y="89"/>
                  </a:lnTo>
                  <a:lnTo>
                    <a:pt x="127" y="89"/>
                  </a:lnTo>
                  <a:lnTo>
                    <a:pt x="114" y="89"/>
                  </a:lnTo>
                  <a:lnTo>
                    <a:pt x="114" y="101"/>
                  </a:lnTo>
                  <a:lnTo>
                    <a:pt x="114" y="114"/>
                  </a:lnTo>
                  <a:lnTo>
                    <a:pt x="127" y="114"/>
                  </a:lnTo>
                  <a:lnTo>
                    <a:pt x="114" y="127"/>
                  </a:lnTo>
                  <a:lnTo>
                    <a:pt x="114" y="139"/>
                  </a:lnTo>
                  <a:lnTo>
                    <a:pt x="114" y="152"/>
                  </a:lnTo>
                  <a:lnTo>
                    <a:pt x="114" y="165"/>
                  </a:lnTo>
                  <a:lnTo>
                    <a:pt x="114" y="177"/>
                  </a:lnTo>
                  <a:lnTo>
                    <a:pt x="114" y="190"/>
                  </a:lnTo>
                  <a:lnTo>
                    <a:pt x="114" y="203"/>
                  </a:lnTo>
                  <a:lnTo>
                    <a:pt x="101" y="203"/>
                  </a:lnTo>
                  <a:lnTo>
                    <a:pt x="89" y="215"/>
                  </a:lnTo>
                  <a:lnTo>
                    <a:pt x="76" y="215"/>
                  </a:lnTo>
                  <a:lnTo>
                    <a:pt x="76" y="228"/>
                  </a:lnTo>
                  <a:lnTo>
                    <a:pt x="63" y="22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6" name="Freeform 35"/>
            <p:cNvSpPr>
              <a:spLocks/>
            </p:cNvSpPr>
            <p:nvPr/>
          </p:nvSpPr>
          <p:spPr bwMode="auto">
            <a:xfrm>
              <a:off x="4476750" y="3676650"/>
              <a:ext cx="285750" cy="257175"/>
            </a:xfrm>
            <a:custGeom>
              <a:avLst/>
              <a:gdLst>
                <a:gd name="T0" fmla="*/ 165 w 254"/>
                <a:gd name="T1" fmla="*/ 203 h 229"/>
                <a:gd name="T2" fmla="*/ 77 w 254"/>
                <a:gd name="T3" fmla="*/ 229 h 229"/>
                <a:gd name="T4" fmla="*/ 89 w 254"/>
                <a:gd name="T5" fmla="*/ 191 h 229"/>
                <a:gd name="T6" fmla="*/ 127 w 254"/>
                <a:gd name="T7" fmla="*/ 191 h 229"/>
                <a:gd name="T8" fmla="*/ 140 w 254"/>
                <a:gd name="T9" fmla="*/ 178 h 229"/>
                <a:gd name="T10" fmla="*/ 115 w 254"/>
                <a:gd name="T11" fmla="*/ 165 h 229"/>
                <a:gd name="T12" fmla="*/ 102 w 254"/>
                <a:gd name="T13" fmla="*/ 178 h 229"/>
                <a:gd name="T14" fmla="*/ 77 w 254"/>
                <a:gd name="T15" fmla="*/ 165 h 229"/>
                <a:gd name="T16" fmla="*/ 64 w 254"/>
                <a:gd name="T17" fmla="*/ 140 h 229"/>
                <a:gd name="T18" fmla="*/ 51 w 254"/>
                <a:gd name="T19" fmla="*/ 140 h 229"/>
                <a:gd name="T20" fmla="*/ 64 w 254"/>
                <a:gd name="T21" fmla="*/ 178 h 229"/>
                <a:gd name="T22" fmla="*/ 64 w 254"/>
                <a:gd name="T23" fmla="*/ 191 h 229"/>
                <a:gd name="T24" fmla="*/ 39 w 254"/>
                <a:gd name="T25" fmla="*/ 178 h 229"/>
                <a:gd name="T26" fmla="*/ 39 w 254"/>
                <a:gd name="T27" fmla="*/ 165 h 229"/>
                <a:gd name="T28" fmla="*/ 26 w 254"/>
                <a:gd name="T29" fmla="*/ 140 h 229"/>
                <a:gd name="T30" fmla="*/ 26 w 254"/>
                <a:gd name="T31" fmla="*/ 115 h 229"/>
                <a:gd name="T32" fmla="*/ 39 w 254"/>
                <a:gd name="T33" fmla="*/ 102 h 229"/>
                <a:gd name="T34" fmla="*/ 26 w 254"/>
                <a:gd name="T35" fmla="*/ 102 h 229"/>
                <a:gd name="T36" fmla="*/ 26 w 254"/>
                <a:gd name="T37" fmla="*/ 89 h 229"/>
                <a:gd name="T38" fmla="*/ 13 w 254"/>
                <a:gd name="T39" fmla="*/ 77 h 229"/>
                <a:gd name="T40" fmla="*/ 13 w 254"/>
                <a:gd name="T41" fmla="*/ 77 h 229"/>
                <a:gd name="T42" fmla="*/ 0 w 254"/>
                <a:gd name="T43" fmla="*/ 64 h 229"/>
                <a:gd name="T44" fmla="*/ 0 w 254"/>
                <a:gd name="T45" fmla="*/ 51 h 229"/>
                <a:gd name="T46" fmla="*/ 0 w 254"/>
                <a:gd name="T47" fmla="*/ 39 h 229"/>
                <a:gd name="T48" fmla="*/ 13 w 254"/>
                <a:gd name="T49" fmla="*/ 26 h 229"/>
                <a:gd name="T50" fmla="*/ 26 w 254"/>
                <a:gd name="T51" fmla="*/ 13 h 229"/>
                <a:gd name="T52" fmla="*/ 26 w 254"/>
                <a:gd name="T53" fmla="*/ 13 h 229"/>
                <a:gd name="T54" fmla="*/ 39 w 254"/>
                <a:gd name="T55" fmla="*/ 13 h 229"/>
                <a:gd name="T56" fmla="*/ 39 w 254"/>
                <a:gd name="T57" fmla="*/ 0 h 229"/>
                <a:gd name="T58" fmla="*/ 51 w 254"/>
                <a:gd name="T59" fmla="*/ 0 h 229"/>
                <a:gd name="T60" fmla="*/ 64 w 254"/>
                <a:gd name="T61" fmla="*/ 0 h 229"/>
                <a:gd name="T62" fmla="*/ 77 w 254"/>
                <a:gd name="T63" fmla="*/ 0 h 229"/>
                <a:gd name="T64" fmla="*/ 89 w 254"/>
                <a:gd name="T65" fmla="*/ 0 h 229"/>
                <a:gd name="T66" fmla="*/ 89 w 254"/>
                <a:gd name="T67" fmla="*/ 13 h 229"/>
                <a:gd name="T68" fmla="*/ 102 w 254"/>
                <a:gd name="T69" fmla="*/ 26 h 229"/>
                <a:gd name="T70" fmla="*/ 102 w 254"/>
                <a:gd name="T71" fmla="*/ 39 h 229"/>
                <a:gd name="T72" fmla="*/ 115 w 254"/>
                <a:gd name="T73" fmla="*/ 39 h 229"/>
                <a:gd name="T74" fmla="*/ 127 w 254"/>
                <a:gd name="T75" fmla="*/ 39 h 229"/>
                <a:gd name="T76" fmla="*/ 140 w 254"/>
                <a:gd name="T77" fmla="*/ 39 h 229"/>
                <a:gd name="T78" fmla="*/ 153 w 254"/>
                <a:gd name="T79" fmla="*/ 39 h 229"/>
                <a:gd name="T80" fmla="*/ 153 w 254"/>
                <a:gd name="T81" fmla="*/ 39 h 229"/>
                <a:gd name="T82" fmla="*/ 153 w 254"/>
                <a:gd name="T83" fmla="*/ 51 h 229"/>
                <a:gd name="T84" fmla="*/ 165 w 254"/>
                <a:gd name="T85" fmla="*/ 64 h 229"/>
                <a:gd name="T86" fmla="*/ 178 w 254"/>
                <a:gd name="T87" fmla="*/ 51 h 229"/>
                <a:gd name="T88" fmla="*/ 178 w 254"/>
                <a:gd name="T89" fmla="*/ 39 h 229"/>
                <a:gd name="T90" fmla="*/ 191 w 254"/>
                <a:gd name="T91" fmla="*/ 39 h 229"/>
                <a:gd name="T92" fmla="*/ 191 w 254"/>
                <a:gd name="T93" fmla="*/ 51 h 229"/>
                <a:gd name="T94" fmla="*/ 203 w 254"/>
                <a:gd name="T95" fmla="*/ 51 h 229"/>
                <a:gd name="T96" fmla="*/ 216 w 254"/>
                <a:gd name="T97" fmla="*/ 51 h 229"/>
                <a:gd name="T98" fmla="*/ 229 w 254"/>
                <a:gd name="T99" fmla="*/ 51 h 229"/>
                <a:gd name="T100" fmla="*/ 254 w 254"/>
                <a:gd name="T101" fmla="*/ 51 h 229"/>
                <a:gd name="T102" fmla="*/ 254 w 254"/>
                <a:gd name="T103" fmla="*/ 64 h 229"/>
                <a:gd name="T104" fmla="*/ 254 w 254"/>
                <a:gd name="T105" fmla="*/ 77 h 229"/>
                <a:gd name="T106" fmla="*/ 241 w 254"/>
                <a:gd name="T107" fmla="*/ 89 h 229"/>
                <a:gd name="T108" fmla="*/ 241 w 254"/>
                <a:gd name="T109" fmla="*/ 102 h 229"/>
                <a:gd name="T110" fmla="*/ 229 w 254"/>
                <a:gd name="T111" fmla="*/ 102 h 229"/>
                <a:gd name="T112" fmla="*/ 216 w 254"/>
                <a:gd name="T113" fmla="*/ 127 h 229"/>
                <a:gd name="T114" fmla="*/ 203 w 254"/>
                <a:gd name="T115" fmla="*/ 140 h 229"/>
                <a:gd name="T116" fmla="*/ 191 w 254"/>
                <a:gd name="T117" fmla="*/ 153 h 229"/>
                <a:gd name="T118" fmla="*/ 178 w 254"/>
                <a:gd name="T119" fmla="*/ 165 h 229"/>
                <a:gd name="T120" fmla="*/ 178 w 254"/>
                <a:gd name="T121" fmla="*/ 178 h 229"/>
                <a:gd name="T122" fmla="*/ 178 w 254"/>
                <a:gd name="T123" fmla="*/ 203 h 2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4"/>
                <a:gd name="T187" fmla="*/ 0 h 229"/>
                <a:gd name="T188" fmla="*/ 254 w 254"/>
                <a:gd name="T189" fmla="*/ 229 h 2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4" h="229">
                  <a:moveTo>
                    <a:pt x="178" y="203"/>
                  </a:moveTo>
                  <a:lnTo>
                    <a:pt x="165" y="203"/>
                  </a:lnTo>
                  <a:lnTo>
                    <a:pt x="127" y="203"/>
                  </a:lnTo>
                  <a:lnTo>
                    <a:pt x="77" y="229"/>
                  </a:lnTo>
                  <a:lnTo>
                    <a:pt x="64" y="216"/>
                  </a:lnTo>
                  <a:lnTo>
                    <a:pt x="89" y="191"/>
                  </a:lnTo>
                  <a:lnTo>
                    <a:pt x="102" y="203"/>
                  </a:lnTo>
                  <a:lnTo>
                    <a:pt x="127" y="191"/>
                  </a:lnTo>
                  <a:lnTo>
                    <a:pt x="140" y="178"/>
                  </a:lnTo>
                  <a:lnTo>
                    <a:pt x="140" y="165"/>
                  </a:lnTo>
                  <a:lnTo>
                    <a:pt x="115" y="165"/>
                  </a:lnTo>
                  <a:lnTo>
                    <a:pt x="102" y="178"/>
                  </a:lnTo>
                  <a:lnTo>
                    <a:pt x="77" y="165"/>
                  </a:lnTo>
                  <a:lnTo>
                    <a:pt x="64" y="153"/>
                  </a:lnTo>
                  <a:lnTo>
                    <a:pt x="64" y="140"/>
                  </a:lnTo>
                  <a:lnTo>
                    <a:pt x="51" y="140"/>
                  </a:lnTo>
                  <a:lnTo>
                    <a:pt x="51" y="165"/>
                  </a:lnTo>
                  <a:lnTo>
                    <a:pt x="64" y="178"/>
                  </a:lnTo>
                  <a:lnTo>
                    <a:pt x="64" y="191"/>
                  </a:lnTo>
                  <a:lnTo>
                    <a:pt x="39" y="178"/>
                  </a:lnTo>
                  <a:lnTo>
                    <a:pt x="39" y="165"/>
                  </a:lnTo>
                  <a:lnTo>
                    <a:pt x="39" y="153"/>
                  </a:lnTo>
                  <a:lnTo>
                    <a:pt x="26" y="140"/>
                  </a:lnTo>
                  <a:lnTo>
                    <a:pt x="26" y="127"/>
                  </a:lnTo>
                  <a:lnTo>
                    <a:pt x="26" y="115"/>
                  </a:lnTo>
                  <a:lnTo>
                    <a:pt x="39" y="102"/>
                  </a:lnTo>
                  <a:lnTo>
                    <a:pt x="39" y="89"/>
                  </a:lnTo>
                  <a:lnTo>
                    <a:pt x="26" y="102"/>
                  </a:lnTo>
                  <a:lnTo>
                    <a:pt x="26" y="89"/>
                  </a:lnTo>
                  <a:lnTo>
                    <a:pt x="13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0" y="39"/>
                  </a:lnTo>
                  <a:lnTo>
                    <a:pt x="13" y="26"/>
                  </a:lnTo>
                  <a:lnTo>
                    <a:pt x="26" y="13"/>
                  </a:lnTo>
                  <a:lnTo>
                    <a:pt x="39" y="1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64" y="0"/>
                  </a:lnTo>
                  <a:lnTo>
                    <a:pt x="77" y="0"/>
                  </a:lnTo>
                  <a:lnTo>
                    <a:pt x="89" y="0"/>
                  </a:lnTo>
                  <a:lnTo>
                    <a:pt x="89" y="13"/>
                  </a:lnTo>
                  <a:lnTo>
                    <a:pt x="102" y="26"/>
                  </a:lnTo>
                  <a:lnTo>
                    <a:pt x="102" y="39"/>
                  </a:lnTo>
                  <a:lnTo>
                    <a:pt x="115" y="39"/>
                  </a:lnTo>
                  <a:lnTo>
                    <a:pt x="127" y="39"/>
                  </a:lnTo>
                  <a:lnTo>
                    <a:pt x="140" y="39"/>
                  </a:lnTo>
                  <a:lnTo>
                    <a:pt x="153" y="39"/>
                  </a:lnTo>
                  <a:lnTo>
                    <a:pt x="153" y="51"/>
                  </a:lnTo>
                  <a:lnTo>
                    <a:pt x="165" y="51"/>
                  </a:lnTo>
                  <a:lnTo>
                    <a:pt x="165" y="64"/>
                  </a:lnTo>
                  <a:lnTo>
                    <a:pt x="165" y="51"/>
                  </a:lnTo>
                  <a:lnTo>
                    <a:pt x="178" y="51"/>
                  </a:lnTo>
                  <a:lnTo>
                    <a:pt x="178" y="39"/>
                  </a:lnTo>
                  <a:lnTo>
                    <a:pt x="191" y="39"/>
                  </a:lnTo>
                  <a:lnTo>
                    <a:pt x="191" y="51"/>
                  </a:lnTo>
                  <a:lnTo>
                    <a:pt x="203" y="51"/>
                  </a:lnTo>
                  <a:lnTo>
                    <a:pt x="216" y="51"/>
                  </a:lnTo>
                  <a:lnTo>
                    <a:pt x="229" y="51"/>
                  </a:lnTo>
                  <a:lnTo>
                    <a:pt x="241" y="51"/>
                  </a:lnTo>
                  <a:lnTo>
                    <a:pt x="254" y="51"/>
                  </a:lnTo>
                  <a:lnTo>
                    <a:pt x="254" y="64"/>
                  </a:lnTo>
                  <a:lnTo>
                    <a:pt x="254" y="77"/>
                  </a:lnTo>
                  <a:lnTo>
                    <a:pt x="241" y="77"/>
                  </a:lnTo>
                  <a:lnTo>
                    <a:pt x="241" y="89"/>
                  </a:lnTo>
                  <a:lnTo>
                    <a:pt x="241" y="102"/>
                  </a:lnTo>
                  <a:lnTo>
                    <a:pt x="229" y="102"/>
                  </a:lnTo>
                  <a:lnTo>
                    <a:pt x="216" y="115"/>
                  </a:lnTo>
                  <a:lnTo>
                    <a:pt x="216" y="127"/>
                  </a:lnTo>
                  <a:lnTo>
                    <a:pt x="203" y="140"/>
                  </a:lnTo>
                  <a:lnTo>
                    <a:pt x="203" y="153"/>
                  </a:lnTo>
                  <a:lnTo>
                    <a:pt x="191" y="153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78" y="191"/>
                  </a:lnTo>
                  <a:lnTo>
                    <a:pt x="178" y="20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7" name="Freeform 36"/>
            <p:cNvSpPr>
              <a:spLocks/>
            </p:cNvSpPr>
            <p:nvPr/>
          </p:nvSpPr>
          <p:spPr bwMode="auto">
            <a:xfrm>
              <a:off x="4267200" y="3714750"/>
              <a:ext cx="266700" cy="438150"/>
            </a:xfrm>
            <a:custGeom>
              <a:avLst/>
              <a:gdLst>
                <a:gd name="T0" fmla="*/ 26 w 241"/>
                <a:gd name="T1" fmla="*/ 393 h 393"/>
                <a:gd name="T2" fmla="*/ 26 w 241"/>
                <a:gd name="T3" fmla="*/ 393 h 393"/>
                <a:gd name="T4" fmla="*/ 13 w 241"/>
                <a:gd name="T5" fmla="*/ 367 h 393"/>
                <a:gd name="T6" fmla="*/ 0 w 241"/>
                <a:gd name="T7" fmla="*/ 355 h 393"/>
                <a:gd name="T8" fmla="*/ 0 w 241"/>
                <a:gd name="T9" fmla="*/ 342 h 393"/>
                <a:gd name="T10" fmla="*/ 0 w 241"/>
                <a:gd name="T11" fmla="*/ 342 h 393"/>
                <a:gd name="T12" fmla="*/ 13 w 241"/>
                <a:gd name="T13" fmla="*/ 342 h 393"/>
                <a:gd name="T14" fmla="*/ 13 w 241"/>
                <a:gd name="T15" fmla="*/ 329 h 393"/>
                <a:gd name="T16" fmla="*/ 38 w 241"/>
                <a:gd name="T17" fmla="*/ 317 h 393"/>
                <a:gd name="T18" fmla="*/ 51 w 241"/>
                <a:gd name="T19" fmla="*/ 317 h 393"/>
                <a:gd name="T20" fmla="*/ 51 w 241"/>
                <a:gd name="T21" fmla="*/ 304 h 393"/>
                <a:gd name="T22" fmla="*/ 51 w 241"/>
                <a:gd name="T23" fmla="*/ 279 h 393"/>
                <a:gd name="T24" fmla="*/ 51 w 241"/>
                <a:gd name="T25" fmla="*/ 253 h 393"/>
                <a:gd name="T26" fmla="*/ 51 w 241"/>
                <a:gd name="T27" fmla="*/ 241 h 393"/>
                <a:gd name="T28" fmla="*/ 51 w 241"/>
                <a:gd name="T29" fmla="*/ 228 h 393"/>
                <a:gd name="T30" fmla="*/ 51 w 241"/>
                <a:gd name="T31" fmla="*/ 203 h 393"/>
                <a:gd name="T32" fmla="*/ 64 w 241"/>
                <a:gd name="T33" fmla="*/ 203 h 393"/>
                <a:gd name="T34" fmla="*/ 76 w 241"/>
                <a:gd name="T35" fmla="*/ 203 h 393"/>
                <a:gd name="T36" fmla="*/ 76 w 241"/>
                <a:gd name="T37" fmla="*/ 190 h 393"/>
                <a:gd name="T38" fmla="*/ 76 w 241"/>
                <a:gd name="T39" fmla="*/ 177 h 393"/>
                <a:gd name="T40" fmla="*/ 64 w 241"/>
                <a:gd name="T41" fmla="*/ 177 h 393"/>
                <a:gd name="T42" fmla="*/ 51 w 241"/>
                <a:gd name="T43" fmla="*/ 164 h 393"/>
                <a:gd name="T44" fmla="*/ 51 w 241"/>
                <a:gd name="T45" fmla="*/ 139 h 393"/>
                <a:gd name="T46" fmla="*/ 64 w 241"/>
                <a:gd name="T47" fmla="*/ 126 h 393"/>
                <a:gd name="T48" fmla="*/ 51 w 241"/>
                <a:gd name="T49" fmla="*/ 126 h 393"/>
                <a:gd name="T50" fmla="*/ 51 w 241"/>
                <a:gd name="T51" fmla="*/ 114 h 393"/>
                <a:gd name="T52" fmla="*/ 64 w 241"/>
                <a:gd name="T53" fmla="*/ 101 h 393"/>
                <a:gd name="T54" fmla="*/ 64 w 241"/>
                <a:gd name="T55" fmla="*/ 88 h 393"/>
                <a:gd name="T56" fmla="*/ 76 w 241"/>
                <a:gd name="T57" fmla="*/ 88 h 393"/>
                <a:gd name="T58" fmla="*/ 76 w 241"/>
                <a:gd name="T59" fmla="*/ 88 h 393"/>
                <a:gd name="T60" fmla="*/ 89 w 241"/>
                <a:gd name="T61" fmla="*/ 101 h 393"/>
                <a:gd name="T62" fmla="*/ 114 w 241"/>
                <a:gd name="T63" fmla="*/ 88 h 393"/>
                <a:gd name="T64" fmla="*/ 114 w 241"/>
                <a:gd name="T65" fmla="*/ 76 h 393"/>
                <a:gd name="T66" fmla="*/ 127 w 241"/>
                <a:gd name="T67" fmla="*/ 63 h 393"/>
                <a:gd name="T68" fmla="*/ 127 w 241"/>
                <a:gd name="T69" fmla="*/ 25 h 393"/>
                <a:gd name="T70" fmla="*/ 127 w 241"/>
                <a:gd name="T71" fmla="*/ 12 h 393"/>
                <a:gd name="T72" fmla="*/ 140 w 241"/>
                <a:gd name="T73" fmla="*/ 12 h 393"/>
                <a:gd name="T74" fmla="*/ 152 w 241"/>
                <a:gd name="T75" fmla="*/ 0 h 393"/>
                <a:gd name="T76" fmla="*/ 165 w 241"/>
                <a:gd name="T77" fmla="*/ 12 h 393"/>
                <a:gd name="T78" fmla="*/ 165 w 241"/>
                <a:gd name="T79" fmla="*/ 25 h 393"/>
                <a:gd name="T80" fmla="*/ 178 w 241"/>
                <a:gd name="T81" fmla="*/ 25 h 393"/>
                <a:gd name="T82" fmla="*/ 190 w 241"/>
                <a:gd name="T83" fmla="*/ 12 h 393"/>
                <a:gd name="T84" fmla="*/ 190 w 241"/>
                <a:gd name="T85" fmla="*/ 25 h 393"/>
                <a:gd name="T86" fmla="*/ 203 w 241"/>
                <a:gd name="T87" fmla="*/ 38 h 393"/>
                <a:gd name="T88" fmla="*/ 216 w 241"/>
                <a:gd name="T89" fmla="*/ 50 h 393"/>
                <a:gd name="T90" fmla="*/ 216 w 241"/>
                <a:gd name="T91" fmla="*/ 63 h 393"/>
                <a:gd name="T92" fmla="*/ 190 w 241"/>
                <a:gd name="T93" fmla="*/ 76 h 393"/>
                <a:gd name="T94" fmla="*/ 178 w 241"/>
                <a:gd name="T95" fmla="*/ 101 h 393"/>
                <a:gd name="T96" fmla="*/ 165 w 241"/>
                <a:gd name="T97" fmla="*/ 126 h 393"/>
                <a:gd name="T98" fmla="*/ 165 w 241"/>
                <a:gd name="T99" fmla="*/ 139 h 393"/>
                <a:gd name="T100" fmla="*/ 165 w 241"/>
                <a:gd name="T101" fmla="*/ 164 h 393"/>
                <a:gd name="T102" fmla="*/ 190 w 241"/>
                <a:gd name="T103" fmla="*/ 177 h 393"/>
                <a:gd name="T104" fmla="*/ 216 w 241"/>
                <a:gd name="T105" fmla="*/ 190 h 393"/>
                <a:gd name="T106" fmla="*/ 229 w 241"/>
                <a:gd name="T107" fmla="*/ 190 h 393"/>
                <a:gd name="T108" fmla="*/ 229 w 241"/>
                <a:gd name="T109" fmla="*/ 266 h 393"/>
                <a:gd name="T110" fmla="*/ 203 w 241"/>
                <a:gd name="T111" fmla="*/ 266 h 393"/>
                <a:gd name="T112" fmla="*/ 165 w 241"/>
                <a:gd name="T113" fmla="*/ 266 h 393"/>
                <a:gd name="T114" fmla="*/ 114 w 241"/>
                <a:gd name="T115" fmla="*/ 279 h 393"/>
                <a:gd name="T116" fmla="*/ 89 w 241"/>
                <a:gd name="T117" fmla="*/ 304 h 393"/>
                <a:gd name="T118" fmla="*/ 89 w 241"/>
                <a:gd name="T119" fmla="*/ 304 h 393"/>
                <a:gd name="T120" fmla="*/ 76 w 241"/>
                <a:gd name="T121" fmla="*/ 329 h 393"/>
                <a:gd name="T122" fmla="*/ 51 w 241"/>
                <a:gd name="T123" fmla="*/ 355 h 393"/>
                <a:gd name="T124" fmla="*/ 38 w 241"/>
                <a:gd name="T125" fmla="*/ 393 h 3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1"/>
                <a:gd name="T190" fmla="*/ 0 h 393"/>
                <a:gd name="T191" fmla="*/ 241 w 241"/>
                <a:gd name="T192" fmla="*/ 393 h 3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1" h="393">
                  <a:moveTo>
                    <a:pt x="26" y="393"/>
                  </a:moveTo>
                  <a:lnTo>
                    <a:pt x="26" y="393"/>
                  </a:lnTo>
                  <a:lnTo>
                    <a:pt x="13" y="380"/>
                  </a:lnTo>
                  <a:lnTo>
                    <a:pt x="13" y="367"/>
                  </a:lnTo>
                  <a:lnTo>
                    <a:pt x="0" y="367"/>
                  </a:lnTo>
                  <a:lnTo>
                    <a:pt x="0" y="355"/>
                  </a:lnTo>
                  <a:lnTo>
                    <a:pt x="0" y="342"/>
                  </a:lnTo>
                  <a:lnTo>
                    <a:pt x="13" y="342"/>
                  </a:lnTo>
                  <a:lnTo>
                    <a:pt x="13" y="329"/>
                  </a:lnTo>
                  <a:lnTo>
                    <a:pt x="26" y="329"/>
                  </a:lnTo>
                  <a:lnTo>
                    <a:pt x="38" y="317"/>
                  </a:lnTo>
                  <a:lnTo>
                    <a:pt x="51" y="317"/>
                  </a:lnTo>
                  <a:lnTo>
                    <a:pt x="51" y="304"/>
                  </a:lnTo>
                  <a:lnTo>
                    <a:pt x="51" y="291"/>
                  </a:lnTo>
                  <a:lnTo>
                    <a:pt x="51" y="279"/>
                  </a:lnTo>
                  <a:lnTo>
                    <a:pt x="51" y="266"/>
                  </a:lnTo>
                  <a:lnTo>
                    <a:pt x="51" y="253"/>
                  </a:lnTo>
                  <a:lnTo>
                    <a:pt x="51" y="241"/>
                  </a:lnTo>
                  <a:lnTo>
                    <a:pt x="64" y="228"/>
                  </a:lnTo>
                  <a:lnTo>
                    <a:pt x="51" y="228"/>
                  </a:lnTo>
                  <a:lnTo>
                    <a:pt x="51" y="215"/>
                  </a:lnTo>
                  <a:lnTo>
                    <a:pt x="51" y="203"/>
                  </a:lnTo>
                  <a:lnTo>
                    <a:pt x="64" y="203"/>
                  </a:lnTo>
                  <a:lnTo>
                    <a:pt x="76" y="203"/>
                  </a:lnTo>
                  <a:lnTo>
                    <a:pt x="76" y="190"/>
                  </a:lnTo>
                  <a:lnTo>
                    <a:pt x="76" y="177"/>
                  </a:lnTo>
                  <a:lnTo>
                    <a:pt x="64" y="177"/>
                  </a:lnTo>
                  <a:lnTo>
                    <a:pt x="51" y="164"/>
                  </a:lnTo>
                  <a:lnTo>
                    <a:pt x="51" y="152"/>
                  </a:lnTo>
                  <a:lnTo>
                    <a:pt x="51" y="139"/>
                  </a:lnTo>
                  <a:lnTo>
                    <a:pt x="64" y="139"/>
                  </a:lnTo>
                  <a:lnTo>
                    <a:pt x="64" y="126"/>
                  </a:lnTo>
                  <a:lnTo>
                    <a:pt x="51" y="126"/>
                  </a:lnTo>
                  <a:lnTo>
                    <a:pt x="51" y="114"/>
                  </a:lnTo>
                  <a:lnTo>
                    <a:pt x="64" y="101"/>
                  </a:lnTo>
                  <a:lnTo>
                    <a:pt x="64" y="88"/>
                  </a:lnTo>
                  <a:lnTo>
                    <a:pt x="76" y="88"/>
                  </a:lnTo>
                  <a:lnTo>
                    <a:pt x="89" y="88"/>
                  </a:lnTo>
                  <a:lnTo>
                    <a:pt x="89" y="101"/>
                  </a:lnTo>
                  <a:lnTo>
                    <a:pt x="102" y="101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27" y="63"/>
                  </a:lnTo>
                  <a:lnTo>
                    <a:pt x="127" y="50"/>
                  </a:lnTo>
                  <a:lnTo>
                    <a:pt x="127" y="25"/>
                  </a:lnTo>
                  <a:lnTo>
                    <a:pt x="127" y="12"/>
                  </a:lnTo>
                  <a:lnTo>
                    <a:pt x="140" y="12"/>
                  </a:lnTo>
                  <a:lnTo>
                    <a:pt x="152" y="12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65" y="12"/>
                  </a:lnTo>
                  <a:lnTo>
                    <a:pt x="165" y="25"/>
                  </a:lnTo>
                  <a:lnTo>
                    <a:pt x="178" y="25"/>
                  </a:lnTo>
                  <a:lnTo>
                    <a:pt x="190" y="12"/>
                  </a:lnTo>
                  <a:lnTo>
                    <a:pt x="190" y="25"/>
                  </a:lnTo>
                  <a:lnTo>
                    <a:pt x="203" y="38"/>
                  </a:lnTo>
                  <a:lnTo>
                    <a:pt x="216" y="50"/>
                  </a:lnTo>
                  <a:lnTo>
                    <a:pt x="216" y="63"/>
                  </a:lnTo>
                  <a:lnTo>
                    <a:pt x="203" y="63"/>
                  </a:lnTo>
                  <a:lnTo>
                    <a:pt x="190" y="76"/>
                  </a:lnTo>
                  <a:lnTo>
                    <a:pt x="178" y="88"/>
                  </a:lnTo>
                  <a:lnTo>
                    <a:pt x="178" y="101"/>
                  </a:lnTo>
                  <a:lnTo>
                    <a:pt x="178" y="114"/>
                  </a:lnTo>
                  <a:lnTo>
                    <a:pt x="165" y="126"/>
                  </a:lnTo>
                  <a:lnTo>
                    <a:pt x="165" y="139"/>
                  </a:lnTo>
                  <a:lnTo>
                    <a:pt x="165" y="152"/>
                  </a:lnTo>
                  <a:lnTo>
                    <a:pt x="165" y="164"/>
                  </a:lnTo>
                  <a:lnTo>
                    <a:pt x="178" y="177"/>
                  </a:lnTo>
                  <a:lnTo>
                    <a:pt x="190" y="177"/>
                  </a:lnTo>
                  <a:lnTo>
                    <a:pt x="203" y="190"/>
                  </a:lnTo>
                  <a:lnTo>
                    <a:pt x="216" y="190"/>
                  </a:lnTo>
                  <a:lnTo>
                    <a:pt x="229" y="190"/>
                  </a:lnTo>
                  <a:lnTo>
                    <a:pt x="241" y="215"/>
                  </a:lnTo>
                  <a:lnTo>
                    <a:pt x="229" y="266"/>
                  </a:lnTo>
                  <a:lnTo>
                    <a:pt x="203" y="266"/>
                  </a:lnTo>
                  <a:lnTo>
                    <a:pt x="178" y="266"/>
                  </a:lnTo>
                  <a:lnTo>
                    <a:pt x="165" y="266"/>
                  </a:lnTo>
                  <a:lnTo>
                    <a:pt x="140" y="266"/>
                  </a:lnTo>
                  <a:lnTo>
                    <a:pt x="114" y="279"/>
                  </a:lnTo>
                  <a:lnTo>
                    <a:pt x="102" y="279"/>
                  </a:lnTo>
                  <a:lnTo>
                    <a:pt x="89" y="304"/>
                  </a:lnTo>
                  <a:lnTo>
                    <a:pt x="89" y="329"/>
                  </a:lnTo>
                  <a:lnTo>
                    <a:pt x="76" y="329"/>
                  </a:lnTo>
                  <a:lnTo>
                    <a:pt x="64" y="355"/>
                  </a:lnTo>
                  <a:lnTo>
                    <a:pt x="51" y="355"/>
                  </a:lnTo>
                  <a:lnTo>
                    <a:pt x="38" y="367"/>
                  </a:lnTo>
                  <a:lnTo>
                    <a:pt x="38" y="393"/>
                  </a:lnTo>
                  <a:lnTo>
                    <a:pt x="26" y="39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8" name="Freeform 37"/>
            <p:cNvSpPr>
              <a:spLocks/>
            </p:cNvSpPr>
            <p:nvPr/>
          </p:nvSpPr>
          <p:spPr bwMode="auto">
            <a:xfrm>
              <a:off x="4267200" y="3571875"/>
              <a:ext cx="152400" cy="285750"/>
            </a:xfrm>
            <a:custGeom>
              <a:avLst/>
              <a:gdLst>
                <a:gd name="T0" fmla="*/ 51 w 140"/>
                <a:gd name="T1" fmla="*/ 241 h 253"/>
                <a:gd name="T2" fmla="*/ 38 w 140"/>
                <a:gd name="T3" fmla="*/ 228 h 253"/>
                <a:gd name="T4" fmla="*/ 26 w 140"/>
                <a:gd name="T5" fmla="*/ 215 h 253"/>
                <a:gd name="T6" fmla="*/ 26 w 140"/>
                <a:gd name="T7" fmla="*/ 215 h 253"/>
                <a:gd name="T8" fmla="*/ 13 w 140"/>
                <a:gd name="T9" fmla="*/ 215 h 253"/>
                <a:gd name="T10" fmla="*/ 13 w 140"/>
                <a:gd name="T11" fmla="*/ 190 h 253"/>
                <a:gd name="T12" fmla="*/ 13 w 140"/>
                <a:gd name="T13" fmla="*/ 177 h 253"/>
                <a:gd name="T14" fmla="*/ 13 w 140"/>
                <a:gd name="T15" fmla="*/ 152 h 253"/>
                <a:gd name="T16" fmla="*/ 13 w 140"/>
                <a:gd name="T17" fmla="*/ 139 h 253"/>
                <a:gd name="T18" fmla="*/ 13 w 140"/>
                <a:gd name="T19" fmla="*/ 114 h 253"/>
                <a:gd name="T20" fmla="*/ 13 w 140"/>
                <a:gd name="T21" fmla="*/ 101 h 253"/>
                <a:gd name="T22" fmla="*/ 0 w 140"/>
                <a:gd name="T23" fmla="*/ 88 h 253"/>
                <a:gd name="T24" fmla="*/ 0 w 140"/>
                <a:gd name="T25" fmla="*/ 76 h 253"/>
                <a:gd name="T26" fmla="*/ 13 w 140"/>
                <a:gd name="T27" fmla="*/ 76 h 253"/>
                <a:gd name="T28" fmla="*/ 26 w 140"/>
                <a:gd name="T29" fmla="*/ 76 h 253"/>
                <a:gd name="T30" fmla="*/ 38 w 140"/>
                <a:gd name="T31" fmla="*/ 63 h 253"/>
                <a:gd name="T32" fmla="*/ 38 w 140"/>
                <a:gd name="T33" fmla="*/ 50 h 253"/>
                <a:gd name="T34" fmla="*/ 51 w 140"/>
                <a:gd name="T35" fmla="*/ 50 h 253"/>
                <a:gd name="T36" fmla="*/ 51 w 140"/>
                <a:gd name="T37" fmla="*/ 50 h 253"/>
                <a:gd name="T38" fmla="*/ 64 w 140"/>
                <a:gd name="T39" fmla="*/ 50 h 253"/>
                <a:gd name="T40" fmla="*/ 76 w 140"/>
                <a:gd name="T41" fmla="*/ 38 h 253"/>
                <a:gd name="T42" fmla="*/ 76 w 140"/>
                <a:gd name="T43" fmla="*/ 38 h 253"/>
                <a:gd name="T44" fmla="*/ 89 w 140"/>
                <a:gd name="T45" fmla="*/ 38 h 253"/>
                <a:gd name="T46" fmla="*/ 89 w 140"/>
                <a:gd name="T47" fmla="*/ 12 h 253"/>
                <a:gd name="T48" fmla="*/ 89 w 140"/>
                <a:gd name="T49" fmla="*/ 0 h 253"/>
                <a:gd name="T50" fmla="*/ 102 w 140"/>
                <a:gd name="T51" fmla="*/ 12 h 253"/>
                <a:gd name="T52" fmla="*/ 114 w 140"/>
                <a:gd name="T53" fmla="*/ 12 h 253"/>
                <a:gd name="T54" fmla="*/ 114 w 140"/>
                <a:gd name="T55" fmla="*/ 25 h 253"/>
                <a:gd name="T56" fmla="*/ 127 w 140"/>
                <a:gd name="T57" fmla="*/ 25 h 253"/>
                <a:gd name="T58" fmla="*/ 127 w 140"/>
                <a:gd name="T59" fmla="*/ 38 h 253"/>
                <a:gd name="T60" fmla="*/ 127 w 140"/>
                <a:gd name="T61" fmla="*/ 50 h 253"/>
                <a:gd name="T62" fmla="*/ 127 w 140"/>
                <a:gd name="T63" fmla="*/ 63 h 253"/>
                <a:gd name="T64" fmla="*/ 140 w 140"/>
                <a:gd name="T65" fmla="*/ 76 h 253"/>
                <a:gd name="T66" fmla="*/ 140 w 140"/>
                <a:gd name="T67" fmla="*/ 88 h 253"/>
                <a:gd name="T68" fmla="*/ 140 w 140"/>
                <a:gd name="T69" fmla="*/ 101 h 253"/>
                <a:gd name="T70" fmla="*/ 127 w 140"/>
                <a:gd name="T71" fmla="*/ 114 h 253"/>
                <a:gd name="T72" fmla="*/ 127 w 140"/>
                <a:gd name="T73" fmla="*/ 139 h 253"/>
                <a:gd name="T74" fmla="*/ 127 w 140"/>
                <a:gd name="T75" fmla="*/ 152 h 253"/>
                <a:gd name="T76" fmla="*/ 127 w 140"/>
                <a:gd name="T77" fmla="*/ 177 h 253"/>
                <a:gd name="T78" fmla="*/ 114 w 140"/>
                <a:gd name="T79" fmla="*/ 203 h 253"/>
                <a:gd name="T80" fmla="*/ 114 w 140"/>
                <a:gd name="T81" fmla="*/ 215 h 253"/>
                <a:gd name="T82" fmla="*/ 102 w 140"/>
                <a:gd name="T83" fmla="*/ 228 h 253"/>
                <a:gd name="T84" fmla="*/ 89 w 140"/>
                <a:gd name="T85" fmla="*/ 215 h 253"/>
                <a:gd name="T86" fmla="*/ 76 w 140"/>
                <a:gd name="T87" fmla="*/ 215 h 253"/>
                <a:gd name="T88" fmla="*/ 64 w 140"/>
                <a:gd name="T89" fmla="*/ 215 h 253"/>
                <a:gd name="T90" fmla="*/ 64 w 140"/>
                <a:gd name="T91" fmla="*/ 228 h 253"/>
                <a:gd name="T92" fmla="*/ 51 w 140"/>
                <a:gd name="T93" fmla="*/ 241 h 253"/>
                <a:gd name="T94" fmla="*/ 51 w 140"/>
                <a:gd name="T95" fmla="*/ 253 h 2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0"/>
                <a:gd name="T145" fmla="*/ 0 h 253"/>
                <a:gd name="T146" fmla="*/ 140 w 140"/>
                <a:gd name="T147" fmla="*/ 253 h 2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0" h="253">
                  <a:moveTo>
                    <a:pt x="51" y="253"/>
                  </a:moveTo>
                  <a:lnTo>
                    <a:pt x="51" y="241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6" y="228"/>
                  </a:lnTo>
                  <a:lnTo>
                    <a:pt x="26" y="215"/>
                  </a:lnTo>
                  <a:lnTo>
                    <a:pt x="13" y="215"/>
                  </a:lnTo>
                  <a:lnTo>
                    <a:pt x="13" y="203"/>
                  </a:lnTo>
                  <a:lnTo>
                    <a:pt x="13" y="190"/>
                  </a:lnTo>
                  <a:lnTo>
                    <a:pt x="13" y="177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39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1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13" y="76"/>
                  </a:lnTo>
                  <a:lnTo>
                    <a:pt x="26" y="76"/>
                  </a:lnTo>
                  <a:lnTo>
                    <a:pt x="38" y="63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64" y="50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5"/>
                  </a:lnTo>
                  <a:lnTo>
                    <a:pt x="89" y="12"/>
                  </a:lnTo>
                  <a:lnTo>
                    <a:pt x="89" y="0"/>
                  </a:lnTo>
                  <a:lnTo>
                    <a:pt x="102" y="0"/>
                  </a:lnTo>
                  <a:lnTo>
                    <a:pt x="102" y="12"/>
                  </a:lnTo>
                  <a:lnTo>
                    <a:pt x="114" y="12"/>
                  </a:lnTo>
                  <a:lnTo>
                    <a:pt x="114" y="25"/>
                  </a:lnTo>
                  <a:lnTo>
                    <a:pt x="127" y="25"/>
                  </a:lnTo>
                  <a:lnTo>
                    <a:pt x="127" y="38"/>
                  </a:lnTo>
                  <a:lnTo>
                    <a:pt x="127" y="50"/>
                  </a:lnTo>
                  <a:lnTo>
                    <a:pt x="127" y="63"/>
                  </a:lnTo>
                  <a:lnTo>
                    <a:pt x="140" y="76"/>
                  </a:lnTo>
                  <a:lnTo>
                    <a:pt x="140" y="88"/>
                  </a:lnTo>
                  <a:lnTo>
                    <a:pt x="140" y="101"/>
                  </a:lnTo>
                  <a:lnTo>
                    <a:pt x="127" y="101"/>
                  </a:lnTo>
                  <a:lnTo>
                    <a:pt x="127" y="114"/>
                  </a:lnTo>
                  <a:lnTo>
                    <a:pt x="127" y="127"/>
                  </a:lnTo>
                  <a:lnTo>
                    <a:pt x="127" y="139"/>
                  </a:lnTo>
                  <a:lnTo>
                    <a:pt x="127" y="152"/>
                  </a:lnTo>
                  <a:lnTo>
                    <a:pt x="127" y="177"/>
                  </a:lnTo>
                  <a:lnTo>
                    <a:pt x="127" y="190"/>
                  </a:lnTo>
                  <a:lnTo>
                    <a:pt x="114" y="203"/>
                  </a:lnTo>
                  <a:lnTo>
                    <a:pt x="114" y="215"/>
                  </a:lnTo>
                  <a:lnTo>
                    <a:pt x="102" y="228"/>
                  </a:lnTo>
                  <a:lnTo>
                    <a:pt x="89" y="228"/>
                  </a:lnTo>
                  <a:lnTo>
                    <a:pt x="89" y="215"/>
                  </a:lnTo>
                  <a:lnTo>
                    <a:pt x="76" y="215"/>
                  </a:lnTo>
                  <a:lnTo>
                    <a:pt x="64" y="215"/>
                  </a:lnTo>
                  <a:lnTo>
                    <a:pt x="64" y="228"/>
                  </a:lnTo>
                  <a:lnTo>
                    <a:pt x="51" y="241"/>
                  </a:lnTo>
                  <a:lnTo>
                    <a:pt x="51" y="25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79" name="Freeform 38"/>
            <p:cNvSpPr>
              <a:spLocks/>
            </p:cNvSpPr>
            <p:nvPr/>
          </p:nvSpPr>
          <p:spPr bwMode="auto">
            <a:xfrm>
              <a:off x="4067175" y="3743325"/>
              <a:ext cx="171450" cy="238125"/>
            </a:xfrm>
            <a:custGeom>
              <a:avLst/>
              <a:gdLst>
                <a:gd name="T0" fmla="*/ 0 w 152"/>
                <a:gd name="T1" fmla="*/ 203 h 216"/>
                <a:gd name="T2" fmla="*/ 12 w 152"/>
                <a:gd name="T3" fmla="*/ 190 h 216"/>
                <a:gd name="T4" fmla="*/ 38 w 152"/>
                <a:gd name="T5" fmla="*/ 190 h 216"/>
                <a:gd name="T6" fmla="*/ 63 w 152"/>
                <a:gd name="T7" fmla="*/ 165 h 216"/>
                <a:gd name="T8" fmla="*/ 88 w 152"/>
                <a:gd name="T9" fmla="*/ 127 h 216"/>
                <a:gd name="T10" fmla="*/ 88 w 152"/>
                <a:gd name="T11" fmla="*/ 114 h 216"/>
                <a:gd name="T12" fmla="*/ 88 w 152"/>
                <a:gd name="T13" fmla="*/ 101 h 216"/>
                <a:gd name="T14" fmla="*/ 88 w 152"/>
                <a:gd name="T15" fmla="*/ 89 h 216"/>
                <a:gd name="T16" fmla="*/ 88 w 152"/>
                <a:gd name="T17" fmla="*/ 76 h 216"/>
                <a:gd name="T18" fmla="*/ 101 w 152"/>
                <a:gd name="T19" fmla="*/ 63 h 216"/>
                <a:gd name="T20" fmla="*/ 88 w 152"/>
                <a:gd name="T21" fmla="*/ 51 h 216"/>
                <a:gd name="T22" fmla="*/ 76 w 152"/>
                <a:gd name="T23" fmla="*/ 38 h 216"/>
                <a:gd name="T24" fmla="*/ 76 w 152"/>
                <a:gd name="T25" fmla="*/ 25 h 216"/>
                <a:gd name="T26" fmla="*/ 76 w 152"/>
                <a:gd name="T27" fmla="*/ 13 h 216"/>
                <a:gd name="T28" fmla="*/ 76 w 152"/>
                <a:gd name="T29" fmla="*/ 0 h 216"/>
                <a:gd name="T30" fmla="*/ 101 w 152"/>
                <a:gd name="T31" fmla="*/ 13 h 216"/>
                <a:gd name="T32" fmla="*/ 101 w 152"/>
                <a:gd name="T33" fmla="*/ 25 h 216"/>
                <a:gd name="T34" fmla="*/ 114 w 152"/>
                <a:gd name="T35" fmla="*/ 38 h 216"/>
                <a:gd name="T36" fmla="*/ 126 w 152"/>
                <a:gd name="T37" fmla="*/ 38 h 216"/>
                <a:gd name="T38" fmla="*/ 126 w 152"/>
                <a:gd name="T39" fmla="*/ 38 h 216"/>
                <a:gd name="T40" fmla="*/ 126 w 152"/>
                <a:gd name="T41" fmla="*/ 25 h 216"/>
                <a:gd name="T42" fmla="*/ 139 w 152"/>
                <a:gd name="T43" fmla="*/ 38 h 216"/>
                <a:gd name="T44" fmla="*/ 139 w 152"/>
                <a:gd name="T45" fmla="*/ 51 h 216"/>
                <a:gd name="T46" fmla="*/ 152 w 152"/>
                <a:gd name="T47" fmla="*/ 63 h 216"/>
                <a:gd name="T48" fmla="*/ 152 w 152"/>
                <a:gd name="T49" fmla="*/ 76 h 216"/>
                <a:gd name="T50" fmla="*/ 152 w 152"/>
                <a:gd name="T51" fmla="*/ 89 h 216"/>
                <a:gd name="T52" fmla="*/ 152 w 152"/>
                <a:gd name="T53" fmla="*/ 89 h 216"/>
                <a:gd name="T54" fmla="*/ 152 w 152"/>
                <a:gd name="T55" fmla="*/ 101 h 216"/>
                <a:gd name="T56" fmla="*/ 139 w 152"/>
                <a:gd name="T57" fmla="*/ 114 h 216"/>
                <a:gd name="T58" fmla="*/ 139 w 152"/>
                <a:gd name="T59" fmla="*/ 127 h 216"/>
                <a:gd name="T60" fmla="*/ 139 w 152"/>
                <a:gd name="T61" fmla="*/ 139 h 216"/>
                <a:gd name="T62" fmla="*/ 139 w 152"/>
                <a:gd name="T63" fmla="*/ 165 h 216"/>
                <a:gd name="T64" fmla="*/ 139 w 152"/>
                <a:gd name="T65" fmla="*/ 178 h 216"/>
                <a:gd name="T66" fmla="*/ 126 w 152"/>
                <a:gd name="T67" fmla="*/ 190 h 216"/>
                <a:gd name="T68" fmla="*/ 114 w 152"/>
                <a:gd name="T69" fmla="*/ 190 h 216"/>
                <a:gd name="T70" fmla="*/ 101 w 152"/>
                <a:gd name="T71" fmla="*/ 190 h 216"/>
                <a:gd name="T72" fmla="*/ 88 w 152"/>
                <a:gd name="T73" fmla="*/ 203 h 216"/>
                <a:gd name="T74" fmla="*/ 76 w 152"/>
                <a:gd name="T75" fmla="*/ 203 h 216"/>
                <a:gd name="T76" fmla="*/ 63 w 152"/>
                <a:gd name="T77" fmla="*/ 203 h 216"/>
                <a:gd name="T78" fmla="*/ 50 w 152"/>
                <a:gd name="T79" fmla="*/ 203 h 216"/>
                <a:gd name="T80" fmla="*/ 38 w 152"/>
                <a:gd name="T81" fmla="*/ 216 h 216"/>
                <a:gd name="T82" fmla="*/ 25 w 152"/>
                <a:gd name="T83" fmla="*/ 203 h 216"/>
                <a:gd name="T84" fmla="*/ 0 w 152"/>
                <a:gd name="T85" fmla="*/ 203 h 2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2"/>
                <a:gd name="T130" fmla="*/ 0 h 216"/>
                <a:gd name="T131" fmla="*/ 152 w 152"/>
                <a:gd name="T132" fmla="*/ 216 h 2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2" h="216">
                  <a:moveTo>
                    <a:pt x="0" y="203"/>
                  </a:moveTo>
                  <a:lnTo>
                    <a:pt x="0" y="203"/>
                  </a:lnTo>
                  <a:lnTo>
                    <a:pt x="12" y="203"/>
                  </a:lnTo>
                  <a:lnTo>
                    <a:pt x="12" y="190"/>
                  </a:lnTo>
                  <a:lnTo>
                    <a:pt x="25" y="190"/>
                  </a:lnTo>
                  <a:lnTo>
                    <a:pt x="38" y="190"/>
                  </a:lnTo>
                  <a:lnTo>
                    <a:pt x="50" y="178"/>
                  </a:lnTo>
                  <a:lnTo>
                    <a:pt x="63" y="165"/>
                  </a:lnTo>
                  <a:lnTo>
                    <a:pt x="76" y="152"/>
                  </a:lnTo>
                  <a:lnTo>
                    <a:pt x="88" y="127"/>
                  </a:lnTo>
                  <a:lnTo>
                    <a:pt x="88" y="114"/>
                  </a:lnTo>
                  <a:lnTo>
                    <a:pt x="88" y="101"/>
                  </a:lnTo>
                  <a:lnTo>
                    <a:pt x="88" y="89"/>
                  </a:lnTo>
                  <a:lnTo>
                    <a:pt x="88" y="76"/>
                  </a:lnTo>
                  <a:lnTo>
                    <a:pt x="101" y="63"/>
                  </a:lnTo>
                  <a:lnTo>
                    <a:pt x="88" y="51"/>
                  </a:lnTo>
                  <a:lnTo>
                    <a:pt x="76" y="38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101" y="13"/>
                  </a:lnTo>
                  <a:lnTo>
                    <a:pt x="101" y="25"/>
                  </a:lnTo>
                  <a:lnTo>
                    <a:pt x="114" y="25"/>
                  </a:lnTo>
                  <a:lnTo>
                    <a:pt x="114" y="38"/>
                  </a:lnTo>
                  <a:lnTo>
                    <a:pt x="126" y="38"/>
                  </a:lnTo>
                  <a:lnTo>
                    <a:pt x="126" y="25"/>
                  </a:lnTo>
                  <a:lnTo>
                    <a:pt x="139" y="38"/>
                  </a:lnTo>
                  <a:lnTo>
                    <a:pt x="139" y="51"/>
                  </a:lnTo>
                  <a:lnTo>
                    <a:pt x="152" y="63"/>
                  </a:lnTo>
                  <a:lnTo>
                    <a:pt x="152" y="76"/>
                  </a:lnTo>
                  <a:lnTo>
                    <a:pt x="152" y="89"/>
                  </a:lnTo>
                  <a:lnTo>
                    <a:pt x="152" y="101"/>
                  </a:lnTo>
                  <a:lnTo>
                    <a:pt x="139" y="101"/>
                  </a:lnTo>
                  <a:lnTo>
                    <a:pt x="139" y="114"/>
                  </a:lnTo>
                  <a:lnTo>
                    <a:pt x="139" y="127"/>
                  </a:lnTo>
                  <a:lnTo>
                    <a:pt x="139" y="139"/>
                  </a:lnTo>
                  <a:lnTo>
                    <a:pt x="139" y="152"/>
                  </a:lnTo>
                  <a:lnTo>
                    <a:pt x="139" y="165"/>
                  </a:lnTo>
                  <a:lnTo>
                    <a:pt x="139" y="178"/>
                  </a:lnTo>
                  <a:lnTo>
                    <a:pt x="139" y="190"/>
                  </a:lnTo>
                  <a:lnTo>
                    <a:pt x="126" y="190"/>
                  </a:lnTo>
                  <a:lnTo>
                    <a:pt x="114" y="190"/>
                  </a:lnTo>
                  <a:lnTo>
                    <a:pt x="101" y="190"/>
                  </a:lnTo>
                  <a:lnTo>
                    <a:pt x="88" y="190"/>
                  </a:lnTo>
                  <a:lnTo>
                    <a:pt x="88" y="203"/>
                  </a:lnTo>
                  <a:lnTo>
                    <a:pt x="76" y="190"/>
                  </a:lnTo>
                  <a:lnTo>
                    <a:pt x="76" y="203"/>
                  </a:lnTo>
                  <a:lnTo>
                    <a:pt x="63" y="203"/>
                  </a:lnTo>
                  <a:lnTo>
                    <a:pt x="50" y="203"/>
                  </a:lnTo>
                  <a:lnTo>
                    <a:pt x="38" y="203"/>
                  </a:lnTo>
                  <a:lnTo>
                    <a:pt x="38" y="216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12" y="203"/>
                  </a:lnTo>
                  <a:lnTo>
                    <a:pt x="0" y="203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0" name="Freeform 39"/>
            <p:cNvSpPr>
              <a:spLocks/>
            </p:cNvSpPr>
            <p:nvPr/>
          </p:nvSpPr>
          <p:spPr bwMode="auto">
            <a:xfrm>
              <a:off x="3905250" y="3562350"/>
              <a:ext cx="285750" cy="314325"/>
            </a:xfrm>
            <a:custGeom>
              <a:avLst/>
              <a:gdLst>
                <a:gd name="T0" fmla="*/ 241 w 254"/>
                <a:gd name="T1" fmla="*/ 266 h 279"/>
                <a:gd name="T2" fmla="*/ 241 w 254"/>
                <a:gd name="T3" fmla="*/ 241 h 279"/>
                <a:gd name="T4" fmla="*/ 254 w 254"/>
                <a:gd name="T5" fmla="*/ 228 h 279"/>
                <a:gd name="T6" fmla="*/ 241 w 254"/>
                <a:gd name="T7" fmla="*/ 216 h 279"/>
                <a:gd name="T8" fmla="*/ 229 w 254"/>
                <a:gd name="T9" fmla="*/ 190 h 279"/>
                <a:gd name="T10" fmla="*/ 229 w 254"/>
                <a:gd name="T11" fmla="*/ 178 h 279"/>
                <a:gd name="T12" fmla="*/ 229 w 254"/>
                <a:gd name="T13" fmla="*/ 165 h 279"/>
                <a:gd name="T14" fmla="*/ 216 w 254"/>
                <a:gd name="T15" fmla="*/ 152 h 279"/>
                <a:gd name="T16" fmla="*/ 216 w 254"/>
                <a:gd name="T17" fmla="*/ 140 h 279"/>
                <a:gd name="T18" fmla="*/ 191 w 254"/>
                <a:gd name="T19" fmla="*/ 140 h 279"/>
                <a:gd name="T20" fmla="*/ 191 w 254"/>
                <a:gd name="T21" fmla="*/ 114 h 279"/>
                <a:gd name="T22" fmla="*/ 178 w 254"/>
                <a:gd name="T23" fmla="*/ 127 h 279"/>
                <a:gd name="T24" fmla="*/ 165 w 254"/>
                <a:gd name="T25" fmla="*/ 114 h 279"/>
                <a:gd name="T26" fmla="*/ 153 w 254"/>
                <a:gd name="T27" fmla="*/ 101 h 279"/>
                <a:gd name="T28" fmla="*/ 153 w 254"/>
                <a:gd name="T29" fmla="*/ 76 h 279"/>
                <a:gd name="T30" fmla="*/ 165 w 254"/>
                <a:gd name="T31" fmla="*/ 76 h 279"/>
                <a:gd name="T32" fmla="*/ 165 w 254"/>
                <a:gd name="T33" fmla="*/ 76 h 279"/>
                <a:gd name="T34" fmla="*/ 178 w 254"/>
                <a:gd name="T35" fmla="*/ 51 h 279"/>
                <a:gd name="T36" fmla="*/ 165 w 254"/>
                <a:gd name="T37" fmla="*/ 38 h 279"/>
                <a:gd name="T38" fmla="*/ 153 w 254"/>
                <a:gd name="T39" fmla="*/ 38 h 279"/>
                <a:gd name="T40" fmla="*/ 140 w 254"/>
                <a:gd name="T41" fmla="*/ 25 h 279"/>
                <a:gd name="T42" fmla="*/ 140 w 254"/>
                <a:gd name="T43" fmla="*/ 13 h 279"/>
                <a:gd name="T44" fmla="*/ 102 w 254"/>
                <a:gd name="T45" fmla="*/ 0 h 279"/>
                <a:gd name="T46" fmla="*/ 77 w 254"/>
                <a:gd name="T47" fmla="*/ 0 h 279"/>
                <a:gd name="T48" fmla="*/ 39 w 254"/>
                <a:gd name="T49" fmla="*/ 0 h 279"/>
                <a:gd name="T50" fmla="*/ 39 w 254"/>
                <a:gd name="T51" fmla="*/ 13 h 279"/>
                <a:gd name="T52" fmla="*/ 39 w 254"/>
                <a:gd name="T53" fmla="*/ 38 h 279"/>
                <a:gd name="T54" fmla="*/ 51 w 254"/>
                <a:gd name="T55" fmla="*/ 76 h 279"/>
                <a:gd name="T56" fmla="*/ 51 w 254"/>
                <a:gd name="T57" fmla="*/ 101 h 279"/>
                <a:gd name="T58" fmla="*/ 39 w 254"/>
                <a:gd name="T59" fmla="*/ 114 h 279"/>
                <a:gd name="T60" fmla="*/ 26 w 254"/>
                <a:gd name="T61" fmla="*/ 127 h 279"/>
                <a:gd name="T62" fmla="*/ 26 w 254"/>
                <a:gd name="T63" fmla="*/ 140 h 279"/>
                <a:gd name="T64" fmla="*/ 13 w 254"/>
                <a:gd name="T65" fmla="*/ 152 h 279"/>
                <a:gd name="T66" fmla="*/ 0 w 254"/>
                <a:gd name="T67" fmla="*/ 165 h 279"/>
                <a:gd name="T68" fmla="*/ 0 w 254"/>
                <a:gd name="T69" fmla="*/ 178 h 279"/>
                <a:gd name="T70" fmla="*/ 0 w 254"/>
                <a:gd name="T71" fmla="*/ 190 h 279"/>
                <a:gd name="T72" fmla="*/ 0 w 254"/>
                <a:gd name="T73" fmla="*/ 216 h 279"/>
                <a:gd name="T74" fmla="*/ 0 w 254"/>
                <a:gd name="T75" fmla="*/ 228 h 279"/>
                <a:gd name="T76" fmla="*/ 0 w 254"/>
                <a:gd name="T77" fmla="*/ 241 h 279"/>
                <a:gd name="T78" fmla="*/ 26 w 254"/>
                <a:gd name="T79" fmla="*/ 241 h 279"/>
                <a:gd name="T80" fmla="*/ 102 w 254"/>
                <a:gd name="T81" fmla="*/ 254 h 279"/>
                <a:gd name="T82" fmla="*/ 140 w 254"/>
                <a:gd name="T83" fmla="*/ 279 h 279"/>
                <a:gd name="T84" fmla="*/ 165 w 254"/>
                <a:gd name="T85" fmla="*/ 279 h 279"/>
                <a:gd name="T86" fmla="*/ 203 w 254"/>
                <a:gd name="T87" fmla="*/ 266 h 279"/>
                <a:gd name="T88" fmla="*/ 241 w 254"/>
                <a:gd name="T89" fmla="*/ 279 h 2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4"/>
                <a:gd name="T136" fmla="*/ 0 h 279"/>
                <a:gd name="T137" fmla="*/ 254 w 254"/>
                <a:gd name="T138" fmla="*/ 279 h 2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4" h="279">
                  <a:moveTo>
                    <a:pt x="241" y="279"/>
                  </a:moveTo>
                  <a:lnTo>
                    <a:pt x="241" y="279"/>
                  </a:lnTo>
                  <a:lnTo>
                    <a:pt x="241" y="266"/>
                  </a:lnTo>
                  <a:lnTo>
                    <a:pt x="241" y="254"/>
                  </a:lnTo>
                  <a:lnTo>
                    <a:pt x="241" y="241"/>
                  </a:lnTo>
                  <a:lnTo>
                    <a:pt x="254" y="228"/>
                  </a:lnTo>
                  <a:lnTo>
                    <a:pt x="241" y="216"/>
                  </a:lnTo>
                  <a:lnTo>
                    <a:pt x="229" y="203"/>
                  </a:lnTo>
                  <a:lnTo>
                    <a:pt x="229" y="190"/>
                  </a:lnTo>
                  <a:lnTo>
                    <a:pt x="229" y="178"/>
                  </a:lnTo>
                  <a:lnTo>
                    <a:pt x="229" y="165"/>
                  </a:lnTo>
                  <a:lnTo>
                    <a:pt x="229" y="152"/>
                  </a:lnTo>
                  <a:lnTo>
                    <a:pt x="216" y="152"/>
                  </a:lnTo>
                  <a:lnTo>
                    <a:pt x="216" y="140"/>
                  </a:lnTo>
                  <a:lnTo>
                    <a:pt x="203" y="140"/>
                  </a:lnTo>
                  <a:lnTo>
                    <a:pt x="191" y="140"/>
                  </a:lnTo>
                  <a:lnTo>
                    <a:pt x="191" y="127"/>
                  </a:lnTo>
                  <a:lnTo>
                    <a:pt x="191" y="114"/>
                  </a:lnTo>
                  <a:lnTo>
                    <a:pt x="178" y="127"/>
                  </a:lnTo>
                  <a:lnTo>
                    <a:pt x="165" y="127"/>
                  </a:lnTo>
                  <a:lnTo>
                    <a:pt x="165" y="114"/>
                  </a:lnTo>
                  <a:lnTo>
                    <a:pt x="153" y="101"/>
                  </a:lnTo>
                  <a:lnTo>
                    <a:pt x="153" y="89"/>
                  </a:lnTo>
                  <a:lnTo>
                    <a:pt x="153" y="76"/>
                  </a:lnTo>
                  <a:lnTo>
                    <a:pt x="165" y="76"/>
                  </a:lnTo>
                  <a:lnTo>
                    <a:pt x="178" y="76"/>
                  </a:lnTo>
                  <a:lnTo>
                    <a:pt x="178" y="51"/>
                  </a:lnTo>
                  <a:lnTo>
                    <a:pt x="165" y="38"/>
                  </a:lnTo>
                  <a:lnTo>
                    <a:pt x="153" y="51"/>
                  </a:lnTo>
                  <a:lnTo>
                    <a:pt x="153" y="38"/>
                  </a:lnTo>
                  <a:lnTo>
                    <a:pt x="140" y="38"/>
                  </a:lnTo>
                  <a:lnTo>
                    <a:pt x="140" y="25"/>
                  </a:lnTo>
                  <a:lnTo>
                    <a:pt x="140" y="1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2" y="0"/>
                  </a:lnTo>
                  <a:lnTo>
                    <a:pt x="89" y="0"/>
                  </a:lnTo>
                  <a:lnTo>
                    <a:pt x="77" y="0"/>
                  </a:lnTo>
                  <a:lnTo>
                    <a:pt x="51" y="0"/>
                  </a:lnTo>
                  <a:lnTo>
                    <a:pt x="39" y="0"/>
                  </a:lnTo>
                  <a:lnTo>
                    <a:pt x="39" y="13"/>
                  </a:lnTo>
                  <a:lnTo>
                    <a:pt x="39" y="25"/>
                  </a:lnTo>
                  <a:lnTo>
                    <a:pt x="39" y="38"/>
                  </a:lnTo>
                  <a:lnTo>
                    <a:pt x="39" y="51"/>
                  </a:lnTo>
                  <a:lnTo>
                    <a:pt x="51" y="63"/>
                  </a:lnTo>
                  <a:lnTo>
                    <a:pt x="51" y="76"/>
                  </a:lnTo>
                  <a:lnTo>
                    <a:pt x="51" y="89"/>
                  </a:lnTo>
                  <a:lnTo>
                    <a:pt x="51" y="101"/>
                  </a:lnTo>
                  <a:lnTo>
                    <a:pt x="39" y="114"/>
                  </a:lnTo>
                  <a:lnTo>
                    <a:pt x="26" y="114"/>
                  </a:lnTo>
                  <a:lnTo>
                    <a:pt x="26" y="127"/>
                  </a:lnTo>
                  <a:lnTo>
                    <a:pt x="39" y="140"/>
                  </a:lnTo>
                  <a:lnTo>
                    <a:pt x="26" y="140"/>
                  </a:lnTo>
                  <a:lnTo>
                    <a:pt x="26" y="152"/>
                  </a:lnTo>
                  <a:lnTo>
                    <a:pt x="13" y="152"/>
                  </a:lnTo>
                  <a:lnTo>
                    <a:pt x="13" y="165"/>
                  </a:lnTo>
                  <a:lnTo>
                    <a:pt x="0" y="165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0" y="216"/>
                  </a:lnTo>
                  <a:lnTo>
                    <a:pt x="0" y="228"/>
                  </a:lnTo>
                  <a:lnTo>
                    <a:pt x="0" y="241"/>
                  </a:lnTo>
                  <a:lnTo>
                    <a:pt x="0" y="254"/>
                  </a:lnTo>
                  <a:lnTo>
                    <a:pt x="13" y="254"/>
                  </a:lnTo>
                  <a:lnTo>
                    <a:pt x="26" y="241"/>
                  </a:lnTo>
                  <a:lnTo>
                    <a:pt x="39" y="241"/>
                  </a:lnTo>
                  <a:lnTo>
                    <a:pt x="89" y="241"/>
                  </a:lnTo>
                  <a:lnTo>
                    <a:pt x="102" y="254"/>
                  </a:lnTo>
                  <a:lnTo>
                    <a:pt x="115" y="266"/>
                  </a:lnTo>
                  <a:lnTo>
                    <a:pt x="127" y="279"/>
                  </a:lnTo>
                  <a:lnTo>
                    <a:pt x="140" y="279"/>
                  </a:lnTo>
                  <a:lnTo>
                    <a:pt x="153" y="279"/>
                  </a:lnTo>
                  <a:lnTo>
                    <a:pt x="165" y="279"/>
                  </a:lnTo>
                  <a:lnTo>
                    <a:pt x="178" y="279"/>
                  </a:lnTo>
                  <a:lnTo>
                    <a:pt x="191" y="279"/>
                  </a:lnTo>
                  <a:lnTo>
                    <a:pt x="203" y="266"/>
                  </a:lnTo>
                  <a:lnTo>
                    <a:pt x="229" y="266"/>
                  </a:lnTo>
                  <a:lnTo>
                    <a:pt x="241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1" name="Freeform 40"/>
            <p:cNvSpPr>
              <a:spLocks/>
            </p:cNvSpPr>
            <p:nvPr/>
          </p:nvSpPr>
          <p:spPr bwMode="auto">
            <a:xfrm>
              <a:off x="3981450" y="3886200"/>
              <a:ext cx="85725" cy="114300"/>
            </a:xfrm>
            <a:custGeom>
              <a:avLst/>
              <a:gdLst>
                <a:gd name="T0" fmla="*/ 76 w 76"/>
                <a:gd name="T1" fmla="*/ 0 h 101"/>
                <a:gd name="T2" fmla="*/ 76 w 76"/>
                <a:gd name="T3" fmla="*/ 0 h 101"/>
                <a:gd name="T4" fmla="*/ 76 w 76"/>
                <a:gd name="T5" fmla="*/ 12 h 101"/>
                <a:gd name="T6" fmla="*/ 76 w 76"/>
                <a:gd name="T7" fmla="*/ 25 h 101"/>
                <a:gd name="T8" fmla="*/ 63 w 76"/>
                <a:gd name="T9" fmla="*/ 25 h 101"/>
                <a:gd name="T10" fmla="*/ 63 w 76"/>
                <a:gd name="T11" fmla="*/ 38 h 101"/>
                <a:gd name="T12" fmla="*/ 50 w 76"/>
                <a:gd name="T13" fmla="*/ 51 h 101"/>
                <a:gd name="T14" fmla="*/ 50 w 76"/>
                <a:gd name="T15" fmla="*/ 51 h 101"/>
                <a:gd name="T16" fmla="*/ 63 w 76"/>
                <a:gd name="T17" fmla="*/ 63 h 101"/>
                <a:gd name="T18" fmla="*/ 63 w 76"/>
                <a:gd name="T19" fmla="*/ 76 h 101"/>
                <a:gd name="T20" fmla="*/ 63 w 76"/>
                <a:gd name="T21" fmla="*/ 76 h 101"/>
                <a:gd name="T22" fmla="*/ 63 w 76"/>
                <a:gd name="T23" fmla="*/ 89 h 101"/>
                <a:gd name="T24" fmla="*/ 50 w 76"/>
                <a:gd name="T25" fmla="*/ 89 h 101"/>
                <a:gd name="T26" fmla="*/ 38 w 76"/>
                <a:gd name="T27" fmla="*/ 101 h 101"/>
                <a:gd name="T28" fmla="*/ 25 w 76"/>
                <a:gd name="T29" fmla="*/ 101 h 101"/>
                <a:gd name="T30" fmla="*/ 12 w 76"/>
                <a:gd name="T31" fmla="*/ 101 h 101"/>
                <a:gd name="T32" fmla="*/ 12 w 76"/>
                <a:gd name="T33" fmla="*/ 89 h 101"/>
                <a:gd name="T34" fmla="*/ 0 w 76"/>
                <a:gd name="T35" fmla="*/ 89 h 101"/>
                <a:gd name="T36" fmla="*/ 0 w 76"/>
                <a:gd name="T37" fmla="*/ 76 h 101"/>
                <a:gd name="T38" fmla="*/ 0 w 76"/>
                <a:gd name="T39" fmla="*/ 76 h 101"/>
                <a:gd name="T40" fmla="*/ 0 w 76"/>
                <a:gd name="T41" fmla="*/ 63 h 101"/>
                <a:gd name="T42" fmla="*/ 12 w 76"/>
                <a:gd name="T43" fmla="*/ 63 h 101"/>
                <a:gd name="T44" fmla="*/ 12 w 76"/>
                <a:gd name="T45" fmla="*/ 63 h 101"/>
                <a:gd name="T46" fmla="*/ 12 w 76"/>
                <a:gd name="T47" fmla="*/ 51 h 101"/>
                <a:gd name="T48" fmla="*/ 25 w 76"/>
                <a:gd name="T49" fmla="*/ 38 h 101"/>
                <a:gd name="T50" fmla="*/ 38 w 76"/>
                <a:gd name="T51" fmla="*/ 25 h 101"/>
                <a:gd name="T52" fmla="*/ 50 w 76"/>
                <a:gd name="T53" fmla="*/ 12 h 101"/>
                <a:gd name="T54" fmla="*/ 50 w 76"/>
                <a:gd name="T55" fmla="*/ 0 h 101"/>
                <a:gd name="T56" fmla="*/ 63 w 76"/>
                <a:gd name="T57" fmla="*/ 0 h 101"/>
                <a:gd name="T58" fmla="*/ 63 w 76"/>
                <a:gd name="T59" fmla="*/ 0 h 101"/>
                <a:gd name="T60" fmla="*/ 76 w 76"/>
                <a:gd name="T61" fmla="*/ 0 h 101"/>
                <a:gd name="T62" fmla="*/ 76 w 76"/>
                <a:gd name="T63" fmla="*/ 0 h 1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6"/>
                <a:gd name="T97" fmla="*/ 0 h 101"/>
                <a:gd name="T98" fmla="*/ 76 w 76"/>
                <a:gd name="T99" fmla="*/ 101 h 1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6" h="101">
                  <a:moveTo>
                    <a:pt x="76" y="0"/>
                  </a:moveTo>
                  <a:lnTo>
                    <a:pt x="76" y="0"/>
                  </a:lnTo>
                  <a:lnTo>
                    <a:pt x="76" y="12"/>
                  </a:lnTo>
                  <a:lnTo>
                    <a:pt x="76" y="25"/>
                  </a:lnTo>
                  <a:lnTo>
                    <a:pt x="63" y="25"/>
                  </a:lnTo>
                  <a:lnTo>
                    <a:pt x="63" y="38"/>
                  </a:lnTo>
                  <a:lnTo>
                    <a:pt x="50" y="51"/>
                  </a:lnTo>
                  <a:lnTo>
                    <a:pt x="50" y="63"/>
                  </a:lnTo>
                  <a:lnTo>
                    <a:pt x="63" y="63"/>
                  </a:lnTo>
                  <a:lnTo>
                    <a:pt x="63" y="76"/>
                  </a:lnTo>
                  <a:lnTo>
                    <a:pt x="63" y="89"/>
                  </a:lnTo>
                  <a:lnTo>
                    <a:pt x="50" y="89"/>
                  </a:lnTo>
                  <a:lnTo>
                    <a:pt x="38" y="101"/>
                  </a:lnTo>
                  <a:lnTo>
                    <a:pt x="25" y="101"/>
                  </a:lnTo>
                  <a:lnTo>
                    <a:pt x="12" y="101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12" y="51"/>
                  </a:lnTo>
                  <a:lnTo>
                    <a:pt x="25" y="38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50" y="12"/>
                  </a:lnTo>
                  <a:lnTo>
                    <a:pt x="50" y="0"/>
                  </a:lnTo>
                  <a:lnTo>
                    <a:pt x="63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2" name="Freeform 41"/>
            <p:cNvSpPr>
              <a:spLocks/>
            </p:cNvSpPr>
            <p:nvPr/>
          </p:nvSpPr>
          <p:spPr bwMode="auto">
            <a:xfrm>
              <a:off x="4067175" y="3952875"/>
              <a:ext cx="228600" cy="285750"/>
            </a:xfrm>
            <a:custGeom>
              <a:avLst/>
              <a:gdLst>
                <a:gd name="T0" fmla="*/ 203 w 203"/>
                <a:gd name="T1" fmla="*/ 190 h 254"/>
                <a:gd name="T2" fmla="*/ 190 w 203"/>
                <a:gd name="T3" fmla="*/ 216 h 254"/>
                <a:gd name="T4" fmla="*/ 165 w 203"/>
                <a:gd name="T5" fmla="*/ 229 h 254"/>
                <a:gd name="T6" fmla="*/ 165 w 203"/>
                <a:gd name="T7" fmla="*/ 241 h 254"/>
                <a:gd name="T8" fmla="*/ 139 w 203"/>
                <a:gd name="T9" fmla="*/ 241 h 254"/>
                <a:gd name="T10" fmla="*/ 139 w 203"/>
                <a:gd name="T11" fmla="*/ 241 h 254"/>
                <a:gd name="T12" fmla="*/ 76 w 203"/>
                <a:gd name="T13" fmla="*/ 229 h 254"/>
                <a:gd name="T14" fmla="*/ 63 w 203"/>
                <a:gd name="T15" fmla="*/ 203 h 254"/>
                <a:gd name="T16" fmla="*/ 50 w 203"/>
                <a:gd name="T17" fmla="*/ 178 h 254"/>
                <a:gd name="T18" fmla="*/ 63 w 203"/>
                <a:gd name="T19" fmla="*/ 178 h 254"/>
                <a:gd name="T20" fmla="*/ 38 w 203"/>
                <a:gd name="T21" fmla="*/ 165 h 254"/>
                <a:gd name="T22" fmla="*/ 25 w 203"/>
                <a:gd name="T23" fmla="*/ 152 h 254"/>
                <a:gd name="T24" fmla="*/ 12 w 203"/>
                <a:gd name="T25" fmla="*/ 127 h 254"/>
                <a:gd name="T26" fmla="*/ 0 w 203"/>
                <a:gd name="T27" fmla="*/ 127 h 254"/>
                <a:gd name="T28" fmla="*/ 0 w 203"/>
                <a:gd name="T29" fmla="*/ 102 h 254"/>
                <a:gd name="T30" fmla="*/ 12 w 203"/>
                <a:gd name="T31" fmla="*/ 89 h 254"/>
                <a:gd name="T32" fmla="*/ 12 w 203"/>
                <a:gd name="T33" fmla="*/ 76 h 254"/>
                <a:gd name="T34" fmla="*/ 0 w 203"/>
                <a:gd name="T35" fmla="*/ 64 h 254"/>
                <a:gd name="T36" fmla="*/ 25 w 203"/>
                <a:gd name="T37" fmla="*/ 51 h 254"/>
                <a:gd name="T38" fmla="*/ 12 w 203"/>
                <a:gd name="T39" fmla="*/ 38 h 254"/>
                <a:gd name="T40" fmla="*/ 0 w 203"/>
                <a:gd name="T41" fmla="*/ 13 h 254"/>
                <a:gd name="T42" fmla="*/ 25 w 203"/>
                <a:gd name="T43" fmla="*/ 13 h 254"/>
                <a:gd name="T44" fmla="*/ 38 w 203"/>
                <a:gd name="T45" fmla="*/ 26 h 254"/>
                <a:gd name="T46" fmla="*/ 50 w 203"/>
                <a:gd name="T47" fmla="*/ 13 h 254"/>
                <a:gd name="T48" fmla="*/ 63 w 203"/>
                <a:gd name="T49" fmla="*/ 13 h 254"/>
                <a:gd name="T50" fmla="*/ 76 w 203"/>
                <a:gd name="T51" fmla="*/ 13 h 254"/>
                <a:gd name="T52" fmla="*/ 88 w 203"/>
                <a:gd name="T53" fmla="*/ 13 h 254"/>
                <a:gd name="T54" fmla="*/ 101 w 203"/>
                <a:gd name="T55" fmla="*/ 0 h 254"/>
                <a:gd name="T56" fmla="*/ 114 w 203"/>
                <a:gd name="T57" fmla="*/ 0 h 254"/>
                <a:gd name="T58" fmla="*/ 126 w 203"/>
                <a:gd name="T59" fmla="*/ 0 h 254"/>
                <a:gd name="T60" fmla="*/ 139 w 203"/>
                <a:gd name="T61" fmla="*/ 0 h 254"/>
                <a:gd name="T62" fmla="*/ 152 w 203"/>
                <a:gd name="T63" fmla="*/ 26 h 254"/>
                <a:gd name="T64" fmla="*/ 152 w 203"/>
                <a:gd name="T65" fmla="*/ 26 h 254"/>
                <a:gd name="T66" fmla="*/ 139 w 203"/>
                <a:gd name="T67" fmla="*/ 38 h 254"/>
                <a:gd name="T68" fmla="*/ 126 w 203"/>
                <a:gd name="T69" fmla="*/ 51 h 254"/>
                <a:gd name="T70" fmla="*/ 126 w 203"/>
                <a:gd name="T71" fmla="*/ 64 h 254"/>
                <a:gd name="T72" fmla="*/ 114 w 203"/>
                <a:gd name="T73" fmla="*/ 76 h 254"/>
                <a:gd name="T74" fmla="*/ 126 w 203"/>
                <a:gd name="T75" fmla="*/ 89 h 254"/>
                <a:gd name="T76" fmla="*/ 126 w 203"/>
                <a:gd name="T77" fmla="*/ 102 h 254"/>
                <a:gd name="T78" fmla="*/ 126 w 203"/>
                <a:gd name="T79" fmla="*/ 102 h 254"/>
                <a:gd name="T80" fmla="*/ 126 w 203"/>
                <a:gd name="T81" fmla="*/ 114 h 254"/>
                <a:gd name="T82" fmla="*/ 139 w 203"/>
                <a:gd name="T83" fmla="*/ 127 h 254"/>
                <a:gd name="T84" fmla="*/ 139 w 203"/>
                <a:gd name="T85" fmla="*/ 127 h 254"/>
                <a:gd name="T86" fmla="*/ 152 w 203"/>
                <a:gd name="T87" fmla="*/ 127 h 254"/>
                <a:gd name="T88" fmla="*/ 165 w 203"/>
                <a:gd name="T89" fmla="*/ 127 h 254"/>
                <a:gd name="T90" fmla="*/ 177 w 203"/>
                <a:gd name="T91" fmla="*/ 127 h 254"/>
                <a:gd name="T92" fmla="*/ 177 w 203"/>
                <a:gd name="T93" fmla="*/ 152 h 254"/>
                <a:gd name="T94" fmla="*/ 190 w 203"/>
                <a:gd name="T95" fmla="*/ 165 h 254"/>
                <a:gd name="T96" fmla="*/ 203 w 203"/>
                <a:gd name="T97" fmla="*/ 178 h 254"/>
                <a:gd name="T98" fmla="*/ 203 w 203"/>
                <a:gd name="T99" fmla="*/ 178 h 2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3"/>
                <a:gd name="T151" fmla="*/ 0 h 254"/>
                <a:gd name="T152" fmla="*/ 203 w 203"/>
                <a:gd name="T153" fmla="*/ 254 h 25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3" h="254">
                  <a:moveTo>
                    <a:pt x="203" y="178"/>
                  </a:moveTo>
                  <a:lnTo>
                    <a:pt x="203" y="190"/>
                  </a:lnTo>
                  <a:lnTo>
                    <a:pt x="190" y="216"/>
                  </a:lnTo>
                  <a:lnTo>
                    <a:pt x="165" y="229"/>
                  </a:lnTo>
                  <a:lnTo>
                    <a:pt x="165" y="241"/>
                  </a:lnTo>
                  <a:lnTo>
                    <a:pt x="139" y="254"/>
                  </a:lnTo>
                  <a:lnTo>
                    <a:pt x="139" y="241"/>
                  </a:lnTo>
                  <a:lnTo>
                    <a:pt x="88" y="229"/>
                  </a:lnTo>
                  <a:lnTo>
                    <a:pt x="76" y="229"/>
                  </a:lnTo>
                  <a:lnTo>
                    <a:pt x="63" y="203"/>
                  </a:lnTo>
                  <a:lnTo>
                    <a:pt x="50" y="190"/>
                  </a:lnTo>
                  <a:lnTo>
                    <a:pt x="50" y="178"/>
                  </a:lnTo>
                  <a:lnTo>
                    <a:pt x="63" y="178"/>
                  </a:lnTo>
                  <a:lnTo>
                    <a:pt x="50" y="165"/>
                  </a:lnTo>
                  <a:lnTo>
                    <a:pt x="38" y="165"/>
                  </a:lnTo>
                  <a:lnTo>
                    <a:pt x="38" y="152"/>
                  </a:lnTo>
                  <a:lnTo>
                    <a:pt x="25" y="152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102"/>
                  </a:lnTo>
                  <a:lnTo>
                    <a:pt x="0" y="89"/>
                  </a:lnTo>
                  <a:lnTo>
                    <a:pt x="12" y="89"/>
                  </a:lnTo>
                  <a:lnTo>
                    <a:pt x="12" y="76"/>
                  </a:lnTo>
                  <a:lnTo>
                    <a:pt x="0" y="64"/>
                  </a:lnTo>
                  <a:lnTo>
                    <a:pt x="25" y="51"/>
                  </a:lnTo>
                  <a:lnTo>
                    <a:pt x="12" y="51"/>
                  </a:lnTo>
                  <a:lnTo>
                    <a:pt x="12" y="38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25" y="13"/>
                  </a:lnTo>
                  <a:lnTo>
                    <a:pt x="25" y="26"/>
                  </a:lnTo>
                  <a:lnTo>
                    <a:pt x="38" y="26"/>
                  </a:lnTo>
                  <a:lnTo>
                    <a:pt x="38" y="13"/>
                  </a:lnTo>
                  <a:lnTo>
                    <a:pt x="50" y="13"/>
                  </a:lnTo>
                  <a:lnTo>
                    <a:pt x="63" y="13"/>
                  </a:lnTo>
                  <a:lnTo>
                    <a:pt x="76" y="13"/>
                  </a:lnTo>
                  <a:lnTo>
                    <a:pt x="76" y="0"/>
                  </a:lnTo>
                  <a:lnTo>
                    <a:pt x="88" y="13"/>
                  </a:lnTo>
                  <a:lnTo>
                    <a:pt x="88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6"/>
                  </a:lnTo>
                  <a:lnTo>
                    <a:pt x="139" y="38"/>
                  </a:lnTo>
                  <a:lnTo>
                    <a:pt x="126" y="51"/>
                  </a:lnTo>
                  <a:lnTo>
                    <a:pt x="126" y="64"/>
                  </a:lnTo>
                  <a:lnTo>
                    <a:pt x="114" y="64"/>
                  </a:lnTo>
                  <a:lnTo>
                    <a:pt x="114" y="76"/>
                  </a:lnTo>
                  <a:lnTo>
                    <a:pt x="126" y="89"/>
                  </a:lnTo>
                  <a:lnTo>
                    <a:pt x="126" y="102"/>
                  </a:lnTo>
                  <a:lnTo>
                    <a:pt x="126" y="114"/>
                  </a:lnTo>
                  <a:lnTo>
                    <a:pt x="126" y="127"/>
                  </a:lnTo>
                  <a:lnTo>
                    <a:pt x="139" y="127"/>
                  </a:lnTo>
                  <a:lnTo>
                    <a:pt x="152" y="127"/>
                  </a:lnTo>
                  <a:lnTo>
                    <a:pt x="165" y="127"/>
                  </a:lnTo>
                  <a:lnTo>
                    <a:pt x="177" y="127"/>
                  </a:lnTo>
                  <a:lnTo>
                    <a:pt x="177" y="140"/>
                  </a:lnTo>
                  <a:lnTo>
                    <a:pt x="177" y="152"/>
                  </a:lnTo>
                  <a:lnTo>
                    <a:pt x="190" y="152"/>
                  </a:lnTo>
                  <a:lnTo>
                    <a:pt x="190" y="165"/>
                  </a:lnTo>
                  <a:lnTo>
                    <a:pt x="203" y="17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83" name="Freeform 42"/>
            <p:cNvSpPr>
              <a:spLocks/>
            </p:cNvSpPr>
            <p:nvPr/>
          </p:nvSpPr>
          <p:spPr bwMode="auto">
            <a:xfrm>
              <a:off x="3743325" y="3981450"/>
              <a:ext cx="257175" cy="200025"/>
            </a:xfrm>
            <a:custGeom>
              <a:avLst/>
              <a:gdLst>
                <a:gd name="T0" fmla="*/ 114 w 228"/>
                <a:gd name="T1" fmla="*/ 177 h 177"/>
                <a:gd name="T2" fmla="*/ 101 w 228"/>
                <a:gd name="T3" fmla="*/ 177 h 177"/>
                <a:gd name="T4" fmla="*/ 101 w 228"/>
                <a:gd name="T5" fmla="*/ 164 h 177"/>
                <a:gd name="T6" fmla="*/ 89 w 228"/>
                <a:gd name="T7" fmla="*/ 164 h 177"/>
                <a:gd name="T8" fmla="*/ 101 w 228"/>
                <a:gd name="T9" fmla="*/ 152 h 177"/>
                <a:gd name="T10" fmla="*/ 89 w 228"/>
                <a:gd name="T11" fmla="*/ 139 h 177"/>
                <a:gd name="T12" fmla="*/ 76 w 228"/>
                <a:gd name="T13" fmla="*/ 139 h 177"/>
                <a:gd name="T14" fmla="*/ 76 w 228"/>
                <a:gd name="T15" fmla="*/ 126 h 177"/>
                <a:gd name="T16" fmla="*/ 76 w 228"/>
                <a:gd name="T17" fmla="*/ 114 h 177"/>
                <a:gd name="T18" fmla="*/ 76 w 228"/>
                <a:gd name="T19" fmla="*/ 101 h 177"/>
                <a:gd name="T20" fmla="*/ 63 w 228"/>
                <a:gd name="T21" fmla="*/ 101 h 177"/>
                <a:gd name="T22" fmla="*/ 51 w 228"/>
                <a:gd name="T23" fmla="*/ 101 h 177"/>
                <a:gd name="T24" fmla="*/ 38 w 228"/>
                <a:gd name="T25" fmla="*/ 101 h 177"/>
                <a:gd name="T26" fmla="*/ 38 w 228"/>
                <a:gd name="T27" fmla="*/ 101 h 177"/>
                <a:gd name="T28" fmla="*/ 25 w 228"/>
                <a:gd name="T29" fmla="*/ 101 h 177"/>
                <a:gd name="T30" fmla="*/ 13 w 228"/>
                <a:gd name="T31" fmla="*/ 76 h 177"/>
                <a:gd name="T32" fmla="*/ 0 w 228"/>
                <a:gd name="T33" fmla="*/ 76 h 177"/>
                <a:gd name="T34" fmla="*/ 0 w 228"/>
                <a:gd name="T35" fmla="*/ 63 h 177"/>
                <a:gd name="T36" fmla="*/ 0 w 228"/>
                <a:gd name="T37" fmla="*/ 50 h 177"/>
                <a:gd name="T38" fmla="*/ 0 w 228"/>
                <a:gd name="T39" fmla="*/ 50 h 177"/>
                <a:gd name="T40" fmla="*/ 0 w 228"/>
                <a:gd name="T41" fmla="*/ 38 h 177"/>
                <a:gd name="T42" fmla="*/ 13 w 228"/>
                <a:gd name="T43" fmla="*/ 38 h 177"/>
                <a:gd name="T44" fmla="*/ 25 w 228"/>
                <a:gd name="T45" fmla="*/ 25 h 177"/>
                <a:gd name="T46" fmla="*/ 38 w 228"/>
                <a:gd name="T47" fmla="*/ 25 h 177"/>
                <a:gd name="T48" fmla="*/ 38 w 228"/>
                <a:gd name="T49" fmla="*/ 12 h 177"/>
                <a:gd name="T50" fmla="*/ 51 w 228"/>
                <a:gd name="T51" fmla="*/ 12 h 177"/>
                <a:gd name="T52" fmla="*/ 63 w 228"/>
                <a:gd name="T53" fmla="*/ 25 h 177"/>
                <a:gd name="T54" fmla="*/ 76 w 228"/>
                <a:gd name="T55" fmla="*/ 12 h 177"/>
                <a:gd name="T56" fmla="*/ 89 w 228"/>
                <a:gd name="T57" fmla="*/ 12 h 177"/>
                <a:gd name="T58" fmla="*/ 89 w 228"/>
                <a:gd name="T59" fmla="*/ 12 h 177"/>
                <a:gd name="T60" fmla="*/ 101 w 228"/>
                <a:gd name="T61" fmla="*/ 12 h 177"/>
                <a:gd name="T62" fmla="*/ 101 w 228"/>
                <a:gd name="T63" fmla="*/ 0 h 177"/>
                <a:gd name="T64" fmla="*/ 114 w 228"/>
                <a:gd name="T65" fmla="*/ 0 h 177"/>
                <a:gd name="T66" fmla="*/ 127 w 228"/>
                <a:gd name="T67" fmla="*/ 0 h 177"/>
                <a:gd name="T68" fmla="*/ 139 w 228"/>
                <a:gd name="T69" fmla="*/ 0 h 177"/>
                <a:gd name="T70" fmla="*/ 152 w 228"/>
                <a:gd name="T71" fmla="*/ 12 h 177"/>
                <a:gd name="T72" fmla="*/ 165 w 228"/>
                <a:gd name="T73" fmla="*/ 12 h 177"/>
                <a:gd name="T74" fmla="*/ 165 w 228"/>
                <a:gd name="T75" fmla="*/ 0 h 177"/>
                <a:gd name="T76" fmla="*/ 203 w 228"/>
                <a:gd name="T77" fmla="*/ 0 h 177"/>
                <a:gd name="T78" fmla="*/ 203 w 228"/>
                <a:gd name="T79" fmla="*/ 12 h 177"/>
                <a:gd name="T80" fmla="*/ 203 w 228"/>
                <a:gd name="T81" fmla="*/ 50 h 177"/>
                <a:gd name="T82" fmla="*/ 203 w 228"/>
                <a:gd name="T83" fmla="*/ 63 h 177"/>
                <a:gd name="T84" fmla="*/ 216 w 228"/>
                <a:gd name="T85" fmla="*/ 88 h 177"/>
                <a:gd name="T86" fmla="*/ 203 w 228"/>
                <a:gd name="T87" fmla="*/ 88 h 177"/>
                <a:gd name="T88" fmla="*/ 216 w 228"/>
                <a:gd name="T89" fmla="*/ 101 h 177"/>
                <a:gd name="T90" fmla="*/ 203 w 228"/>
                <a:gd name="T91" fmla="*/ 126 h 177"/>
                <a:gd name="T92" fmla="*/ 139 w 228"/>
                <a:gd name="T93" fmla="*/ 164 h 1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8"/>
                <a:gd name="T142" fmla="*/ 0 h 177"/>
                <a:gd name="T143" fmla="*/ 228 w 228"/>
                <a:gd name="T144" fmla="*/ 177 h 1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8" h="177">
                  <a:moveTo>
                    <a:pt x="127" y="177"/>
                  </a:moveTo>
                  <a:lnTo>
                    <a:pt x="114" y="177"/>
                  </a:lnTo>
                  <a:lnTo>
                    <a:pt x="101" y="177"/>
                  </a:lnTo>
                  <a:lnTo>
                    <a:pt x="101" y="164"/>
                  </a:lnTo>
                  <a:lnTo>
                    <a:pt x="89" y="164"/>
                  </a:lnTo>
                  <a:lnTo>
                    <a:pt x="101" y="152"/>
                  </a:lnTo>
                  <a:lnTo>
                    <a:pt x="89" y="152"/>
                  </a:lnTo>
                  <a:lnTo>
                    <a:pt x="89" y="139"/>
                  </a:lnTo>
                  <a:lnTo>
                    <a:pt x="76" y="139"/>
                  </a:lnTo>
                  <a:lnTo>
                    <a:pt x="76" y="126"/>
                  </a:lnTo>
                  <a:lnTo>
                    <a:pt x="76" y="114"/>
                  </a:lnTo>
                  <a:lnTo>
                    <a:pt x="76" y="101"/>
                  </a:lnTo>
                  <a:lnTo>
                    <a:pt x="63" y="101"/>
                  </a:lnTo>
                  <a:lnTo>
                    <a:pt x="51" y="101"/>
                  </a:lnTo>
                  <a:lnTo>
                    <a:pt x="38" y="101"/>
                  </a:lnTo>
                  <a:lnTo>
                    <a:pt x="25" y="101"/>
                  </a:lnTo>
                  <a:lnTo>
                    <a:pt x="13" y="88"/>
                  </a:lnTo>
                  <a:lnTo>
                    <a:pt x="13" y="76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0" y="38"/>
                  </a:lnTo>
                  <a:lnTo>
                    <a:pt x="13" y="38"/>
                  </a:lnTo>
                  <a:lnTo>
                    <a:pt x="25" y="25"/>
                  </a:lnTo>
                  <a:lnTo>
                    <a:pt x="38" y="25"/>
                  </a:lnTo>
                  <a:lnTo>
                    <a:pt x="38" y="12"/>
                  </a:lnTo>
                  <a:lnTo>
                    <a:pt x="51" y="12"/>
                  </a:lnTo>
                  <a:lnTo>
                    <a:pt x="63" y="12"/>
                  </a:lnTo>
                  <a:lnTo>
                    <a:pt x="63" y="25"/>
                  </a:lnTo>
                  <a:lnTo>
                    <a:pt x="76" y="12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2" y="0"/>
                  </a:lnTo>
                  <a:lnTo>
                    <a:pt x="152" y="12"/>
                  </a:lnTo>
                  <a:lnTo>
                    <a:pt x="165" y="12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203" y="0"/>
                  </a:lnTo>
                  <a:lnTo>
                    <a:pt x="203" y="12"/>
                  </a:lnTo>
                  <a:lnTo>
                    <a:pt x="203" y="38"/>
                  </a:lnTo>
                  <a:lnTo>
                    <a:pt x="203" y="50"/>
                  </a:lnTo>
                  <a:lnTo>
                    <a:pt x="203" y="63"/>
                  </a:lnTo>
                  <a:lnTo>
                    <a:pt x="216" y="76"/>
                  </a:lnTo>
                  <a:lnTo>
                    <a:pt x="216" y="88"/>
                  </a:lnTo>
                  <a:lnTo>
                    <a:pt x="203" y="88"/>
                  </a:lnTo>
                  <a:lnTo>
                    <a:pt x="203" y="101"/>
                  </a:lnTo>
                  <a:lnTo>
                    <a:pt x="216" y="101"/>
                  </a:lnTo>
                  <a:lnTo>
                    <a:pt x="228" y="114"/>
                  </a:lnTo>
                  <a:lnTo>
                    <a:pt x="203" y="126"/>
                  </a:lnTo>
                  <a:lnTo>
                    <a:pt x="165" y="139"/>
                  </a:lnTo>
                  <a:lnTo>
                    <a:pt x="139" y="164"/>
                  </a:lnTo>
                  <a:lnTo>
                    <a:pt x="127" y="17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3067050" y="3800475"/>
              <a:ext cx="381000" cy="266700"/>
              <a:chOff x="1095375" y="3143250"/>
              <a:chExt cx="342" cy="241"/>
            </a:xfrm>
            <a:grpFill/>
          </p:grpSpPr>
          <p:sp>
            <p:nvSpPr>
              <p:cNvPr id="524" name="Freeform 44"/>
              <p:cNvSpPr>
                <a:spLocks/>
              </p:cNvSpPr>
              <p:nvPr/>
            </p:nvSpPr>
            <p:spPr bwMode="auto">
              <a:xfrm>
                <a:off x="1095375" y="3143250"/>
                <a:ext cx="304" cy="241"/>
              </a:xfrm>
              <a:custGeom>
                <a:avLst/>
                <a:gdLst>
                  <a:gd name="T0" fmla="*/ 304 w 304"/>
                  <a:gd name="T1" fmla="*/ 127 h 241"/>
                  <a:gd name="T2" fmla="*/ 291 w 304"/>
                  <a:gd name="T3" fmla="*/ 127 h 241"/>
                  <a:gd name="T4" fmla="*/ 291 w 304"/>
                  <a:gd name="T5" fmla="*/ 114 h 241"/>
                  <a:gd name="T6" fmla="*/ 291 w 304"/>
                  <a:gd name="T7" fmla="*/ 101 h 241"/>
                  <a:gd name="T8" fmla="*/ 279 w 304"/>
                  <a:gd name="T9" fmla="*/ 88 h 241"/>
                  <a:gd name="T10" fmla="*/ 279 w 304"/>
                  <a:gd name="T11" fmla="*/ 76 h 241"/>
                  <a:gd name="T12" fmla="*/ 266 w 304"/>
                  <a:gd name="T13" fmla="*/ 63 h 241"/>
                  <a:gd name="T14" fmla="*/ 266 w 304"/>
                  <a:gd name="T15" fmla="*/ 76 h 241"/>
                  <a:gd name="T16" fmla="*/ 266 w 304"/>
                  <a:gd name="T17" fmla="*/ 88 h 241"/>
                  <a:gd name="T18" fmla="*/ 253 w 304"/>
                  <a:gd name="T19" fmla="*/ 101 h 241"/>
                  <a:gd name="T20" fmla="*/ 253 w 304"/>
                  <a:gd name="T21" fmla="*/ 101 h 241"/>
                  <a:gd name="T22" fmla="*/ 241 w 304"/>
                  <a:gd name="T23" fmla="*/ 101 h 241"/>
                  <a:gd name="T24" fmla="*/ 241 w 304"/>
                  <a:gd name="T25" fmla="*/ 101 h 241"/>
                  <a:gd name="T26" fmla="*/ 215 w 304"/>
                  <a:gd name="T27" fmla="*/ 88 h 241"/>
                  <a:gd name="T28" fmla="*/ 228 w 304"/>
                  <a:gd name="T29" fmla="*/ 76 h 241"/>
                  <a:gd name="T30" fmla="*/ 215 w 304"/>
                  <a:gd name="T31" fmla="*/ 76 h 241"/>
                  <a:gd name="T32" fmla="*/ 202 w 304"/>
                  <a:gd name="T33" fmla="*/ 63 h 241"/>
                  <a:gd name="T34" fmla="*/ 202 w 304"/>
                  <a:gd name="T35" fmla="*/ 63 h 241"/>
                  <a:gd name="T36" fmla="*/ 202 w 304"/>
                  <a:gd name="T37" fmla="*/ 50 h 241"/>
                  <a:gd name="T38" fmla="*/ 202 w 304"/>
                  <a:gd name="T39" fmla="*/ 38 h 241"/>
                  <a:gd name="T40" fmla="*/ 202 w 304"/>
                  <a:gd name="T41" fmla="*/ 25 h 241"/>
                  <a:gd name="T42" fmla="*/ 215 w 304"/>
                  <a:gd name="T43" fmla="*/ 12 h 241"/>
                  <a:gd name="T44" fmla="*/ 202 w 304"/>
                  <a:gd name="T45" fmla="*/ 0 h 241"/>
                  <a:gd name="T46" fmla="*/ 177 w 304"/>
                  <a:gd name="T47" fmla="*/ 0 h 241"/>
                  <a:gd name="T48" fmla="*/ 139 w 304"/>
                  <a:gd name="T49" fmla="*/ 25 h 241"/>
                  <a:gd name="T50" fmla="*/ 101 w 304"/>
                  <a:gd name="T51" fmla="*/ 63 h 241"/>
                  <a:gd name="T52" fmla="*/ 76 w 304"/>
                  <a:gd name="T53" fmla="*/ 63 h 241"/>
                  <a:gd name="T54" fmla="*/ 50 w 304"/>
                  <a:gd name="T55" fmla="*/ 50 h 241"/>
                  <a:gd name="T56" fmla="*/ 25 w 304"/>
                  <a:gd name="T57" fmla="*/ 50 h 241"/>
                  <a:gd name="T58" fmla="*/ 38 w 304"/>
                  <a:gd name="T59" fmla="*/ 63 h 241"/>
                  <a:gd name="T60" fmla="*/ 12 w 304"/>
                  <a:gd name="T61" fmla="*/ 63 h 241"/>
                  <a:gd name="T62" fmla="*/ 12 w 304"/>
                  <a:gd name="T63" fmla="*/ 76 h 241"/>
                  <a:gd name="T64" fmla="*/ 12 w 304"/>
                  <a:gd name="T65" fmla="*/ 101 h 241"/>
                  <a:gd name="T66" fmla="*/ 0 w 304"/>
                  <a:gd name="T67" fmla="*/ 114 h 241"/>
                  <a:gd name="T68" fmla="*/ 12 w 304"/>
                  <a:gd name="T69" fmla="*/ 152 h 241"/>
                  <a:gd name="T70" fmla="*/ 12 w 304"/>
                  <a:gd name="T71" fmla="*/ 165 h 241"/>
                  <a:gd name="T72" fmla="*/ 12 w 304"/>
                  <a:gd name="T73" fmla="*/ 177 h 241"/>
                  <a:gd name="T74" fmla="*/ 12 w 304"/>
                  <a:gd name="T75" fmla="*/ 177 h 241"/>
                  <a:gd name="T76" fmla="*/ 25 w 304"/>
                  <a:gd name="T77" fmla="*/ 165 h 241"/>
                  <a:gd name="T78" fmla="*/ 25 w 304"/>
                  <a:gd name="T79" fmla="*/ 165 h 241"/>
                  <a:gd name="T80" fmla="*/ 50 w 304"/>
                  <a:gd name="T81" fmla="*/ 152 h 241"/>
                  <a:gd name="T82" fmla="*/ 76 w 304"/>
                  <a:gd name="T83" fmla="*/ 177 h 241"/>
                  <a:gd name="T84" fmla="*/ 88 w 304"/>
                  <a:gd name="T85" fmla="*/ 190 h 241"/>
                  <a:gd name="T86" fmla="*/ 114 w 304"/>
                  <a:gd name="T87" fmla="*/ 177 h 241"/>
                  <a:gd name="T88" fmla="*/ 164 w 304"/>
                  <a:gd name="T89" fmla="*/ 177 h 241"/>
                  <a:gd name="T90" fmla="*/ 190 w 304"/>
                  <a:gd name="T91" fmla="*/ 165 h 241"/>
                  <a:gd name="T92" fmla="*/ 228 w 304"/>
                  <a:gd name="T93" fmla="*/ 203 h 241"/>
                  <a:gd name="T94" fmla="*/ 279 w 304"/>
                  <a:gd name="T95" fmla="*/ 241 h 241"/>
                  <a:gd name="T96" fmla="*/ 279 w 304"/>
                  <a:gd name="T97" fmla="*/ 228 h 241"/>
                  <a:gd name="T98" fmla="*/ 279 w 304"/>
                  <a:gd name="T99" fmla="*/ 215 h 241"/>
                  <a:gd name="T100" fmla="*/ 279 w 304"/>
                  <a:gd name="T101" fmla="*/ 203 h 241"/>
                  <a:gd name="T102" fmla="*/ 279 w 304"/>
                  <a:gd name="T103" fmla="*/ 203 h 241"/>
                  <a:gd name="T104" fmla="*/ 291 w 304"/>
                  <a:gd name="T105" fmla="*/ 215 h 241"/>
                  <a:gd name="T106" fmla="*/ 291 w 304"/>
                  <a:gd name="T107" fmla="*/ 203 h 241"/>
                  <a:gd name="T108" fmla="*/ 291 w 304"/>
                  <a:gd name="T109" fmla="*/ 203 h 241"/>
                  <a:gd name="T110" fmla="*/ 291 w 304"/>
                  <a:gd name="T111" fmla="*/ 177 h 241"/>
                  <a:gd name="T112" fmla="*/ 304 w 304"/>
                  <a:gd name="T113" fmla="*/ 152 h 241"/>
                  <a:gd name="T114" fmla="*/ 304 w 304"/>
                  <a:gd name="T115" fmla="*/ 127 h 2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04"/>
                  <a:gd name="T175" fmla="*/ 0 h 241"/>
                  <a:gd name="T176" fmla="*/ 304 w 304"/>
                  <a:gd name="T177" fmla="*/ 241 h 2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04" h="241">
                    <a:moveTo>
                      <a:pt x="304" y="127"/>
                    </a:moveTo>
                    <a:lnTo>
                      <a:pt x="304" y="127"/>
                    </a:lnTo>
                    <a:lnTo>
                      <a:pt x="291" y="127"/>
                    </a:lnTo>
                    <a:lnTo>
                      <a:pt x="291" y="114"/>
                    </a:lnTo>
                    <a:lnTo>
                      <a:pt x="291" y="101"/>
                    </a:lnTo>
                    <a:lnTo>
                      <a:pt x="279" y="88"/>
                    </a:lnTo>
                    <a:lnTo>
                      <a:pt x="279" y="76"/>
                    </a:lnTo>
                    <a:lnTo>
                      <a:pt x="279" y="50"/>
                    </a:lnTo>
                    <a:lnTo>
                      <a:pt x="266" y="63"/>
                    </a:lnTo>
                    <a:lnTo>
                      <a:pt x="266" y="76"/>
                    </a:lnTo>
                    <a:lnTo>
                      <a:pt x="266" y="88"/>
                    </a:lnTo>
                    <a:lnTo>
                      <a:pt x="253" y="101"/>
                    </a:lnTo>
                    <a:lnTo>
                      <a:pt x="241" y="101"/>
                    </a:lnTo>
                    <a:lnTo>
                      <a:pt x="228" y="101"/>
                    </a:lnTo>
                    <a:lnTo>
                      <a:pt x="215" y="88"/>
                    </a:lnTo>
                    <a:lnTo>
                      <a:pt x="228" y="76"/>
                    </a:lnTo>
                    <a:lnTo>
                      <a:pt x="215" y="76"/>
                    </a:lnTo>
                    <a:lnTo>
                      <a:pt x="202" y="63"/>
                    </a:lnTo>
                    <a:lnTo>
                      <a:pt x="202" y="50"/>
                    </a:lnTo>
                    <a:lnTo>
                      <a:pt x="202" y="38"/>
                    </a:lnTo>
                    <a:lnTo>
                      <a:pt x="202" y="25"/>
                    </a:lnTo>
                    <a:lnTo>
                      <a:pt x="215" y="25"/>
                    </a:lnTo>
                    <a:lnTo>
                      <a:pt x="215" y="12"/>
                    </a:lnTo>
                    <a:lnTo>
                      <a:pt x="202" y="0"/>
                    </a:lnTo>
                    <a:lnTo>
                      <a:pt x="190" y="0"/>
                    </a:lnTo>
                    <a:lnTo>
                      <a:pt x="177" y="0"/>
                    </a:lnTo>
                    <a:lnTo>
                      <a:pt x="152" y="25"/>
                    </a:lnTo>
                    <a:lnTo>
                      <a:pt x="139" y="25"/>
                    </a:lnTo>
                    <a:lnTo>
                      <a:pt x="126" y="50"/>
                    </a:lnTo>
                    <a:lnTo>
                      <a:pt x="101" y="63"/>
                    </a:lnTo>
                    <a:lnTo>
                      <a:pt x="88" y="63"/>
                    </a:lnTo>
                    <a:lnTo>
                      <a:pt x="76" y="63"/>
                    </a:lnTo>
                    <a:lnTo>
                      <a:pt x="63" y="50"/>
                    </a:lnTo>
                    <a:lnTo>
                      <a:pt x="50" y="50"/>
                    </a:lnTo>
                    <a:lnTo>
                      <a:pt x="25" y="50"/>
                    </a:lnTo>
                    <a:lnTo>
                      <a:pt x="38" y="50"/>
                    </a:lnTo>
                    <a:lnTo>
                      <a:pt x="38" y="63"/>
                    </a:lnTo>
                    <a:lnTo>
                      <a:pt x="25" y="63"/>
                    </a:lnTo>
                    <a:lnTo>
                      <a:pt x="12" y="63"/>
                    </a:lnTo>
                    <a:lnTo>
                      <a:pt x="12" y="76"/>
                    </a:lnTo>
                    <a:lnTo>
                      <a:pt x="12" y="88"/>
                    </a:lnTo>
                    <a:lnTo>
                      <a:pt x="12" y="101"/>
                    </a:lnTo>
                    <a:lnTo>
                      <a:pt x="12" y="114"/>
                    </a:lnTo>
                    <a:lnTo>
                      <a:pt x="0" y="114"/>
                    </a:lnTo>
                    <a:lnTo>
                      <a:pt x="12" y="152"/>
                    </a:lnTo>
                    <a:lnTo>
                      <a:pt x="12" y="165"/>
                    </a:lnTo>
                    <a:lnTo>
                      <a:pt x="12" y="177"/>
                    </a:lnTo>
                    <a:lnTo>
                      <a:pt x="25" y="165"/>
                    </a:lnTo>
                    <a:lnTo>
                      <a:pt x="38" y="152"/>
                    </a:lnTo>
                    <a:lnTo>
                      <a:pt x="50" y="152"/>
                    </a:lnTo>
                    <a:lnTo>
                      <a:pt x="76" y="177"/>
                    </a:lnTo>
                    <a:lnTo>
                      <a:pt x="76" y="190"/>
                    </a:lnTo>
                    <a:lnTo>
                      <a:pt x="88" y="190"/>
                    </a:lnTo>
                    <a:lnTo>
                      <a:pt x="101" y="177"/>
                    </a:lnTo>
                    <a:lnTo>
                      <a:pt x="114" y="177"/>
                    </a:lnTo>
                    <a:lnTo>
                      <a:pt x="126" y="177"/>
                    </a:lnTo>
                    <a:lnTo>
                      <a:pt x="164" y="177"/>
                    </a:lnTo>
                    <a:lnTo>
                      <a:pt x="177" y="165"/>
                    </a:lnTo>
                    <a:lnTo>
                      <a:pt x="190" y="165"/>
                    </a:lnTo>
                    <a:lnTo>
                      <a:pt x="202" y="177"/>
                    </a:lnTo>
                    <a:lnTo>
                      <a:pt x="228" y="203"/>
                    </a:lnTo>
                    <a:lnTo>
                      <a:pt x="266" y="228"/>
                    </a:lnTo>
                    <a:lnTo>
                      <a:pt x="279" y="241"/>
                    </a:lnTo>
                    <a:lnTo>
                      <a:pt x="279" y="228"/>
                    </a:lnTo>
                    <a:lnTo>
                      <a:pt x="279" y="215"/>
                    </a:lnTo>
                    <a:lnTo>
                      <a:pt x="279" y="203"/>
                    </a:lnTo>
                    <a:lnTo>
                      <a:pt x="291" y="215"/>
                    </a:lnTo>
                    <a:lnTo>
                      <a:pt x="291" y="203"/>
                    </a:lnTo>
                    <a:lnTo>
                      <a:pt x="291" y="190"/>
                    </a:lnTo>
                    <a:lnTo>
                      <a:pt x="291" y="177"/>
                    </a:lnTo>
                    <a:lnTo>
                      <a:pt x="291" y="165"/>
                    </a:lnTo>
                    <a:lnTo>
                      <a:pt x="304" y="152"/>
                    </a:lnTo>
                    <a:lnTo>
                      <a:pt x="304" y="139"/>
                    </a:lnTo>
                    <a:lnTo>
                      <a:pt x="304" y="127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5" name="Freeform 45"/>
              <p:cNvSpPr>
                <a:spLocks/>
              </p:cNvSpPr>
              <p:nvPr/>
            </p:nvSpPr>
            <p:spPr bwMode="auto">
              <a:xfrm>
                <a:off x="1095666" y="3143440"/>
                <a:ext cx="51" cy="38"/>
              </a:xfrm>
              <a:custGeom>
                <a:avLst/>
                <a:gdLst>
                  <a:gd name="T0" fmla="*/ 0 w 51"/>
                  <a:gd name="T1" fmla="*/ 13 h 38"/>
                  <a:gd name="T2" fmla="*/ 0 w 51"/>
                  <a:gd name="T3" fmla="*/ 13 h 38"/>
                  <a:gd name="T4" fmla="*/ 0 w 51"/>
                  <a:gd name="T5" fmla="*/ 13 h 38"/>
                  <a:gd name="T6" fmla="*/ 0 w 51"/>
                  <a:gd name="T7" fmla="*/ 0 h 38"/>
                  <a:gd name="T8" fmla="*/ 13 w 51"/>
                  <a:gd name="T9" fmla="*/ 0 h 38"/>
                  <a:gd name="T10" fmla="*/ 13 w 51"/>
                  <a:gd name="T11" fmla="*/ 0 h 38"/>
                  <a:gd name="T12" fmla="*/ 13 w 51"/>
                  <a:gd name="T13" fmla="*/ 0 h 38"/>
                  <a:gd name="T14" fmla="*/ 13 w 51"/>
                  <a:gd name="T15" fmla="*/ 0 h 38"/>
                  <a:gd name="T16" fmla="*/ 13 w 51"/>
                  <a:gd name="T17" fmla="*/ 13 h 38"/>
                  <a:gd name="T18" fmla="*/ 13 w 51"/>
                  <a:gd name="T19" fmla="*/ 13 h 38"/>
                  <a:gd name="T20" fmla="*/ 26 w 51"/>
                  <a:gd name="T21" fmla="*/ 13 h 38"/>
                  <a:gd name="T22" fmla="*/ 26 w 51"/>
                  <a:gd name="T23" fmla="*/ 13 h 38"/>
                  <a:gd name="T24" fmla="*/ 26 w 51"/>
                  <a:gd name="T25" fmla="*/ 13 h 38"/>
                  <a:gd name="T26" fmla="*/ 26 w 51"/>
                  <a:gd name="T27" fmla="*/ 13 h 38"/>
                  <a:gd name="T28" fmla="*/ 38 w 51"/>
                  <a:gd name="T29" fmla="*/ 13 h 38"/>
                  <a:gd name="T30" fmla="*/ 38 w 51"/>
                  <a:gd name="T31" fmla="*/ 13 h 38"/>
                  <a:gd name="T32" fmla="*/ 38 w 51"/>
                  <a:gd name="T33" fmla="*/ 13 h 38"/>
                  <a:gd name="T34" fmla="*/ 38 w 51"/>
                  <a:gd name="T35" fmla="*/ 13 h 38"/>
                  <a:gd name="T36" fmla="*/ 51 w 51"/>
                  <a:gd name="T37" fmla="*/ 13 h 38"/>
                  <a:gd name="T38" fmla="*/ 51 w 51"/>
                  <a:gd name="T39" fmla="*/ 13 h 38"/>
                  <a:gd name="T40" fmla="*/ 51 w 51"/>
                  <a:gd name="T41" fmla="*/ 13 h 38"/>
                  <a:gd name="T42" fmla="*/ 51 w 51"/>
                  <a:gd name="T43" fmla="*/ 13 h 38"/>
                  <a:gd name="T44" fmla="*/ 51 w 51"/>
                  <a:gd name="T45" fmla="*/ 13 h 38"/>
                  <a:gd name="T46" fmla="*/ 51 w 51"/>
                  <a:gd name="T47" fmla="*/ 25 h 38"/>
                  <a:gd name="T48" fmla="*/ 51 w 51"/>
                  <a:gd name="T49" fmla="*/ 25 h 38"/>
                  <a:gd name="T50" fmla="*/ 51 w 51"/>
                  <a:gd name="T51" fmla="*/ 25 h 38"/>
                  <a:gd name="T52" fmla="*/ 38 w 51"/>
                  <a:gd name="T53" fmla="*/ 25 h 38"/>
                  <a:gd name="T54" fmla="*/ 38 w 51"/>
                  <a:gd name="T55" fmla="*/ 25 h 38"/>
                  <a:gd name="T56" fmla="*/ 26 w 51"/>
                  <a:gd name="T57" fmla="*/ 38 h 38"/>
                  <a:gd name="T58" fmla="*/ 26 w 51"/>
                  <a:gd name="T59" fmla="*/ 38 h 38"/>
                  <a:gd name="T60" fmla="*/ 26 w 51"/>
                  <a:gd name="T61" fmla="*/ 38 h 38"/>
                  <a:gd name="T62" fmla="*/ 26 w 51"/>
                  <a:gd name="T63" fmla="*/ 38 h 38"/>
                  <a:gd name="T64" fmla="*/ 13 w 51"/>
                  <a:gd name="T65" fmla="*/ 38 h 38"/>
                  <a:gd name="T66" fmla="*/ 13 w 51"/>
                  <a:gd name="T67" fmla="*/ 38 h 38"/>
                  <a:gd name="T68" fmla="*/ 0 w 51"/>
                  <a:gd name="T69" fmla="*/ 38 h 38"/>
                  <a:gd name="T70" fmla="*/ 0 w 51"/>
                  <a:gd name="T71" fmla="*/ 38 h 38"/>
                  <a:gd name="T72" fmla="*/ 0 w 51"/>
                  <a:gd name="T73" fmla="*/ 38 h 38"/>
                  <a:gd name="T74" fmla="*/ 0 w 51"/>
                  <a:gd name="T75" fmla="*/ 25 h 38"/>
                  <a:gd name="T76" fmla="*/ 0 w 51"/>
                  <a:gd name="T77" fmla="*/ 25 h 38"/>
                  <a:gd name="T78" fmla="*/ 0 w 51"/>
                  <a:gd name="T79" fmla="*/ 25 h 38"/>
                  <a:gd name="T80" fmla="*/ 0 w 51"/>
                  <a:gd name="T81" fmla="*/ 25 h 38"/>
                  <a:gd name="T82" fmla="*/ 0 w 51"/>
                  <a:gd name="T83" fmla="*/ 25 h 38"/>
                  <a:gd name="T84" fmla="*/ 0 w 51"/>
                  <a:gd name="T85" fmla="*/ 25 h 38"/>
                  <a:gd name="T86" fmla="*/ 0 w 51"/>
                  <a:gd name="T87" fmla="*/ 25 h 38"/>
                  <a:gd name="T88" fmla="*/ 0 w 51"/>
                  <a:gd name="T89" fmla="*/ 13 h 38"/>
                  <a:gd name="T90" fmla="*/ 0 w 51"/>
                  <a:gd name="T91" fmla="*/ 13 h 38"/>
                  <a:gd name="T92" fmla="*/ 0 w 51"/>
                  <a:gd name="T93" fmla="*/ 13 h 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1"/>
                  <a:gd name="T142" fmla="*/ 0 h 38"/>
                  <a:gd name="T143" fmla="*/ 51 w 51"/>
                  <a:gd name="T144" fmla="*/ 38 h 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1" h="38">
                    <a:moveTo>
                      <a:pt x="0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26" y="13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51" y="25"/>
                    </a:lnTo>
                    <a:lnTo>
                      <a:pt x="38" y="25"/>
                    </a:lnTo>
                    <a:lnTo>
                      <a:pt x="26" y="38"/>
                    </a:lnTo>
                    <a:lnTo>
                      <a:pt x="13" y="38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5" name="Freeform 46"/>
            <p:cNvSpPr>
              <a:spLocks/>
            </p:cNvSpPr>
            <p:nvPr/>
          </p:nvSpPr>
          <p:spPr bwMode="auto">
            <a:xfrm>
              <a:off x="3629025" y="3562350"/>
              <a:ext cx="333375" cy="152400"/>
            </a:xfrm>
            <a:custGeom>
              <a:avLst/>
              <a:gdLst>
                <a:gd name="T0" fmla="*/ 38 w 304"/>
                <a:gd name="T1" fmla="*/ 140 h 140"/>
                <a:gd name="T2" fmla="*/ 25 w 304"/>
                <a:gd name="T3" fmla="*/ 127 h 140"/>
                <a:gd name="T4" fmla="*/ 0 w 304"/>
                <a:gd name="T5" fmla="*/ 127 h 140"/>
                <a:gd name="T6" fmla="*/ 13 w 304"/>
                <a:gd name="T7" fmla="*/ 114 h 140"/>
                <a:gd name="T8" fmla="*/ 25 w 304"/>
                <a:gd name="T9" fmla="*/ 101 h 140"/>
                <a:gd name="T10" fmla="*/ 25 w 304"/>
                <a:gd name="T11" fmla="*/ 89 h 140"/>
                <a:gd name="T12" fmla="*/ 38 w 304"/>
                <a:gd name="T13" fmla="*/ 89 h 140"/>
                <a:gd name="T14" fmla="*/ 38 w 304"/>
                <a:gd name="T15" fmla="*/ 89 h 140"/>
                <a:gd name="T16" fmla="*/ 51 w 304"/>
                <a:gd name="T17" fmla="*/ 76 h 140"/>
                <a:gd name="T18" fmla="*/ 51 w 304"/>
                <a:gd name="T19" fmla="*/ 63 h 140"/>
                <a:gd name="T20" fmla="*/ 51 w 304"/>
                <a:gd name="T21" fmla="*/ 51 h 140"/>
                <a:gd name="T22" fmla="*/ 51 w 304"/>
                <a:gd name="T23" fmla="*/ 38 h 140"/>
                <a:gd name="T24" fmla="*/ 51 w 304"/>
                <a:gd name="T25" fmla="*/ 38 h 140"/>
                <a:gd name="T26" fmla="*/ 63 w 304"/>
                <a:gd name="T27" fmla="*/ 25 h 140"/>
                <a:gd name="T28" fmla="*/ 76 w 304"/>
                <a:gd name="T29" fmla="*/ 25 h 140"/>
                <a:gd name="T30" fmla="*/ 114 w 304"/>
                <a:gd name="T31" fmla="*/ 13 h 140"/>
                <a:gd name="T32" fmla="*/ 165 w 304"/>
                <a:gd name="T33" fmla="*/ 25 h 140"/>
                <a:gd name="T34" fmla="*/ 190 w 304"/>
                <a:gd name="T35" fmla="*/ 25 h 140"/>
                <a:gd name="T36" fmla="*/ 253 w 304"/>
                <a:gd name="T37" fmla="*/ 25 h 140"/>
                <a:gd name="T38" fmla="*/ 292 w 304"/>
                <a:gd name="T39" fmla="*/ 0 h 140"/>
                <a:gd name="T40" fmla="*/ 292 w 304"/>
                <a:gd name="T41" fmla="*/ 13 h 140"/>
                <a:gd name="T42" fmla="*/ 292 w 304"/>
                <a:gd name="T43" fmla="*/ 25 h 140"/>
                <a:gd name="T44" fmla="*/ 292 w 304"/>
                <a:gd name="T45" fmla="*/ 38 h 140"/>
                <a:gd name="T46" fmla="*/ 304 w 304"/>
                <a:gd name="T47" fmla="*/ 63 h 140"/>
                <a:gd name="T48" fmla="*/ 304 w 304"/>
                <a:gd name="T49" fmla="*/ 76 h 140"/>
                <a:gd name="T50" fmla="*/ 304 w 304"/>
                <a:gd name="T51" fmla="*/ 101 h 140"/>
                <a:gd name="T52" fmla="*/ 292 w 304"/>
                <a:gd name="T53" fmla="*/ 114 h 140"/>
                <a:gd name="T54" fmla="*/ 279 w 304"/>
                <a:gd name="T55" fmla="*/ 114 h 140"/>
                <a:gd name="T56" fmla="*/ 279 w 304"/>
                <a:gd name="T57" fmla="*/ 114 h 140"/>
                <a:gd name="T58" fmla="*/ 266 w 304"/>
                <a:gd name="T59" fmla="*/ 127 h 140"/>
                <a:gd name="T60" fmla="*/ 241 w 304"/>
                <a:gd name="T61" fmla="*/ 127 h 140"/>
                <a:gd name="T62" fmla="*/ 241 w 304"/>
                <a:gd name="T63" fmla="*/ 127 h 140"/>
                <a:gd name="T64" fmla="*/ 228 w 304"/>
                <a:gd name="T65" fmla="*/ 127 h 140"/>
                <a:gd name="T66" fmla="*/ 228 w 304"/>
                <a:gd name="T67" fmla="*/ 114 h 140"/>
                <a:gd name="T68" fmla="*/ 228 w 304"/>
                <a:gd name="T69" fmla="*/ 101 h 140"/>
                <a:gd name="T70" fmla="*/ 215 w 304"/>
                <a:gd name="T71" fmla="*/ 89 h 140"/>
                <a:gd name="T72" fmla="*/ 203 w 304"/>
                <a:gd name="T73" fmla="*/ 76 h 140"/>
                <a:gd name="T74" fmla="*/ 177 w 304"/>
                <a:gd name="T75" fmla="*/ 89 h 140"/>
                <a:gd name="T76" fmla="*/ 165 w 304"/>
                <a:gd name="T77" fmla="*/ 101 h 140"/>
                <a:gd name="T78" fmla="*/ 165 w 304"/>
                <a:gd name="T79" fmla="*/ 89 h 140"/>
                <a:gd name="T80" fmla="*/ 152 w 304"/>
                <a:gd name="T81" fmla="*/ 89 h 140"/>
                <a:gd name="T82" fmla="*/ 152 w 304"/>
                <a:gd name="T83" fmla="*/ 76 h 140"/>
                <a:gd name="T84" fmla="*/ 139 w 304"/>
                <a:gd name="T85" fmla="*/ 76 h 140"/>
                <a:gd name="T86" fmla="*/ 127 w 304"/>
                <a:gd name="T87" fmla="*/ 76 h 140"/>
                <a:gd name="T88" fmla="*/ 114 w 304"/>
                <a:gd name="T89" fmla="*/ 89 h 140"/>
                <a:gd name="T90" fmla="*/ 101 w 304"/>
                <a:gd name="T91" fmla="*/ 101 h 140"/>
                <a:gd name="T92" fmla="*/ 101 w 304"/>
                <a:gd name="T93" fmla="*/ 114 h 140"/>
                <a:gd name="T94" fmla="*/ 89 w 304"/>
                <a:gd name="T95" fmla="*/ 114 h 140"/>
                <a:gd name="T96" fmla="*/ 89 w 304"/>
                <a:gd name="T97" fmla="*/ 114 h 140"/>
                <a:gd name="T98" fmla="*/ 89 w 304"/>
                <a:gd name="T99" fmla="*/ 127 h 140"/>
                <a:gd name="T100" fmla="*/ 76 w 304"/>
                <a:gd name="T101" fmla="*/ 127 h 140"/>
                <a:gd name="T102" fmla="*/ 76 w 304"/>
                <a:gd name="T103" fmla="*/ 127 h 140"/>
                <a:gd name="T104" fmla="*/ 51 w 304"/>
                <a:gd name="T105" fmla="*/ 140 h 140"/>
                <a:gd name="T106" fmla="*/ 51 w 304"/>
                <a:gd name="T107" fmla="*/ 140 h 14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04"/>
                <a:gd name="T163" fmla="*/ 0 h 140"/>
                <a:gd name="T164" fmla="*/ 304 w 304"/>
                <a:gd name="T165" fmla="*/ 140 h 14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04" h="140">
                  <a:moveTo>
                    <a:pt x="51" y="140"/>
                  </a:moveTo>
                  <a:lnTo>
                    <a:pt x="38" y="140"/>
                  </a:lnTo>
                  <a:lnTo>
                    <a:pt x="25" y="127"/>
                  </a:lnTo>
                  <a:lnTo>
                    <a:pt x="13" y="127"/>
                  </a:lnTo>
                  <a:lnTo>
                    <a:pt x="0" y="127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25" y="114"/>
                  </a:lnTo>
                  <a:lnTo>
                    <a:pt x="25" y="101"/>
                  </a:lnTo>
                  <a:lnTo>
                    <a:pt x="25" y="89"/>
                  </a:lnTo>
                  <a:lnTo>
                    <a:pt x="38" y="89"/>
                  </a:lnTo>
                  <a:lnTo>
                    <a:pt x="51" y="89"/>
                  </a:lnTo>
                  <a:lnTo>
                    <a:pt x="51" y="76"/>
                  </a:lnTo>
                  <a:lnTo>
                    <a:pt x="51" y="63"/>
                  </a:lnTo>
                  <a:lnTo>
                    <a:pt x="51" y="51"/>
                  </a:lnTo>
                  <a:lnTo>
                    <a:pt x="51" y="38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101" y="13"/>
                  </a:lnTo>
                  <a:lnTo>
                    <a:pt x="114" y="13"/>
                  </a:lnTo>
                  <a:lnTo>
                    <a:pt x="139" y="25"/>
                  </a:lnTo>
                  <a:lnTo>
                    <a:pt x="165" y="25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215" y="25"/>
                  </a:lnTo>
                  <a:lnTo>
                    <a:pt x="253" y="25"/>
                  </a:lnTo>
                  <a:lnTo>
                    <a:pt x="266" y="13"/>
                  </a:lnTo>
                  <a:lnTo>
                    <a:pt x="292" y="0"/>
                  </a:lnTo>
                  <a:lnTo>
                    <a:pt x="292" y="13"/>
                  </a:lnTo>
                  <a:lnTo>
                    <a:pt x="292" y="25"/>
                  </a:lnTo>
                  <a:lnTo>
                    <a:pt x="292" y="38"/>
                  </a:lnTo>
                  <a:lnTo>
                    <a:pt x="292" y="51"/>
                  </a:lnTo>
                  <a:lnTo>
                    <a:pt x="304" y="63"/>
                  </a:lnTo>
                  <a:lnTo>
                    <a:pt x="304" y="76"/>
                  </a:lnTo>
                  <a:lnTo>
                    <a:pt x="304" y="89"/>
                  </a:lnTo>
                  <a:lnTo>
                    <a:pt x="304" y="101"/>
                  </a:lnTo>
                  <a:lnTo>
                    <a:pt x="292" y="114"/>
                  </a:lnTo>
                  <a:lnTo>
                    <a:pt x="279" y="114"/>
                  </a:lnTo>
                  <a:lnTo>
                    <a:pt x="266" y="114"/>
                  </a:lnTo>
                  <a:lnTo>
                    <a:pt x="266" y="127"/>
                  </a:lnTo>
                  <a:lnTo>
                    <a:pt x="253" y="127"/>
                  </a:lnTo>
                  <a:lnTo>
                    <a:pt x="241" y="127"/>
                  </a:lnTo>
                  <a:lnTo>
                    <a:pt x="228" y="127"/>
                  </a:lnTo>
                  <a:lnTo>
                    <a:pt x="228" y="114"/>
                  </a:lnTo>
                  <a:lnTo>
                    <a:pt x="228" y="101"/>
                  </a:lnTo>
                  <a:lnTo>
                    <a:pt x="215" y="101"/>
                  </a:lnTo>
                  <a:lnTo>
                    <a:pt x="215" y="89"/>
                  </a:lnTo>
                  <a:lnTo>
                    <a:pt x="203" y="89"/>
                  </a:lnTo>
                  <a:lnTo>
                    <a:pt x="203" y="76"/>
                  </a:lnTo>
                  <a:lnTo>
                    <a:pt x="177" y="89"/>
                  </a:lnTo>
                  <a:lnTo>
                    <a:pt x="165" y="101"/>
                  </a:lnTo>
                  <a:lnTo>
                    <a:pt x="165" y="89"/>
                  </a:lnTo>
                  <a:lnTo>
                    <a:pt x="152" y="89"/>
                  </a:lnTo>
                  <a:lnTo>
                    <a:pt x="152" y="76"/>
                  </a:lnTo>
                  <a:lnTo>
                    <a:pt x="139" y="76"/>
                  </a:lnTo>
                  <a:lnTo>
                    <a:pt x="127" y="76"/>
                  </a:lnTo>
                  <a:lnTo>
                    <a:pt x="114" y="89"/>
                  </a:lnTo>
                  <a:lnTo>
                    <a:pt x="114" y="101"/>
                  </a:lnTo>
                  <a:lnTo>
                    <a:pt x="101" y="101"/>
                  </a:lnTo>
                  <a:lnTo>
                    <a:pt x="101" y="114"/>
                  </a:lnTo>
                  <a:lnTo>
                    <a:pt x="89" y="114"/>
                  </a:lnTo>
                  <a:lnTo>
                    <a:pt x="76" y="114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63" y="127"/>
                  </a:lnTo>
                  <a:lnTo>
                    <a:pt x="51" y="140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3286125" y="3333750"/>
              <a:ext cx="438150" cy="581025"/>
              <a:chOff x="1314450" y="2676525"/>
              <a:chExt cx="394" cy="520"/>
            </a:xfrm>
            <a:grpFill/>
          </p:grpSpPr>
          <p:sp>
            <p:nvSpPr>
              <p:cNvPr id="522" name="Freeform 48"/>
              <p:cNvSpPr>
                <a:spLocks/>
              </p:cNvSpPr>
              <p:nvPr/>
            </p:nvSpPr>
            <p:spPr bwMode="auto">
              <a:xfrm>
                <a:off x="1314450" y="2676728"/>
                <a:ext cx="356" cy="317"/>
              </a:xfrm>
              <a:custGeom>
                <a:avLst/>
                <a:gdLst>
                  <a:gd name="T0" fmla="*/ 89 w 356"/>
                  <a:gd name="T1" fmla="*/ 254 h 317"/>
                  <a:gd name="T2" fmla="*/ 102 w 356"/>
                  <a:gd name="T3" fmla="*/ 241 h 317"/>
                  <a:gd name="T4" fmla="*/ 102 w 356"/>
                  <a:gd name="T5" fmla="*/ 228 h 317"/>
                  <a:gd name="T6" fmla="*/ 102 w 356"/>
                  <a:gd name="T7" fmla="*/ 216 h 317"/>
                  <a:gd name="T8" fmla="*/ 127 w 356"/>
                  <a:gd name="T9" fmla="*/ 190 h 317"/>
                  <a:gd name="T10" fmla="*/ 140 w 356"/>
                  <a:gd name="T11" fmla="*/ 178 h 317"/>
                  <a:gd name="T12" fmla="*/ 153 w 356"/>
                  <a:gd name="T13" fmla="*/ 190 h 317"/>
                  <a:gd name="T14" fmla="*/ 165 w 356"/>
                  <a:gd name="T15" fmla="*/ 190 h 317"/>
                  <a:gd name="T16" fmla="*/ 191 w 356"/>
                  <a:gd name="T17" fmla="*/ 190 h 317"/>
                  <a:gd name="T18" fmla="*/ 203 w 356"/>
                  <a:gd name="T19" fmla="*/ 190 h 317"/>
                  <a:gd name="T20" fmla="*/ 216 w 356"/>
                  <a:gd name="T21" fmla="*/ 178 h 317"/>
                  <a:gd name="T22" fmla="*/ 216 w 356"/>
                  <a:gd name="T23" fmla="*/ 165 h 317"/>
                  <a:gd name="T24" fmla="*/ 254 w 356"/>
                  <a:gd name="T25" fmla="*/ 140 h 317"/>
                  <a:gd name="T26" fmla="*/ 267 w 356"/>
                  <a:gd name="T27" fmla="*/ 127 h 317"/>
                  <a:gd name="T28" fmla="*/ 279 w 356"/>
                  <a:gd name="T29" fmla="*/ 127 h 317"/>
                  <a:gd name="T30" fmla="*/ 292 w 356"/>
                  <a:gd name="T31" fmla="*/ 140 h 317"/>
                  <a:gd name="T32" fmla="*/ 318 w 356"/>
                  <a:gd name="T33" fmla="*/ 127 h 317"/>
                  <a:gd name="T34" fmla="*/ 330 w 356"/>
                  <a:gd name="T35" fmla="*/ 101 h 317"/>
                  <a:gd name="T36" fmla="*/ 330 w 356"/>
                  <a:gd name="T37" fmla="*/ 89 h 317"/>
                  <a:gd name="T38" fmla="*/ 343 w 356"/>
                  <a:gd name="T39" fmla="*/ 89 h 317"/>
                  <a:gd name="T40" fmla="*/ 356 w 356"/>
                  <a:gd name="T41" fmla="*/ 63 h 317"/>
                  <a:gd name="T42" fmla="*/ 356 w 356"/>
                  <a:gd name="T43" fmla="*/ 51 h 317"/>
                  <a:gd name="T44" fmla="*/ 356 w 356"/>
                  <a:gd name="T45" fmla="*/ 38 h 317"/>
                  <a:gd name="T46" fmla="*/ 343 w 356"/>
                  <a:gd name="T47" fmla="*/ 25 h 317"/>
                  <a:gd name="T48" fmla="*/ 343 w 356"/>
                  <a:gd name="T49" fmla="*/ 13 h 317"/>
                  <a:gd name="T50" fmla="*/ 330 w 356"/>
                  <a:gd name="T51" fmla="*/ 0 h 317"/>
                  <a:gd name="T52" fmla="*/ 279 w 356"/>
                  <a:gd name="T53" fmla="*/ 13 h 317"/>
                  <a:gd name="T54" fmla="*/ 229 w 356"/>
                  <a:gd name="T55" fmla="*/ 25 h 317"/>
                  <a:gd name="T56" fmla="*/ 216 w 356"/>
                  <a:gd name="T57" fmla="*/ 51 h 317"/>
                  <a:gd name="T58" fmla="*/ 178 w 356"/>
                  <a:gd name="T59" fmla="*/ 76 h 317"/>
                  <a:gd name="T60" fmla="*/ 127 w 356"/>
                  <a:gd name="T61" fmla="*/ 114 h 317"/>
                  <a:gd name="T62" fmla="*/ 102 w 356"/>
                  <a:gd name="T63" fmla="*/ 140 h 317"/>
                  <a:gd name="T64" fmla="*/ 26 w 356"/>
                  <a:gd name="T65" fmla="*/ 203 h 317"/>
                  <a:gd name="T66" fmla="*/ 0 w 356"/>
                  <a:gd name="T67" fmla="*/ 216 h 317"/>
                  <a:gd name="T68" fmla="*/ 0 w 356"/>
                  <a:gd name="T69" fmla="*/ 241 h 317"/>
                  <a:gd name="T70" fmla="*/ 0 w 356"/>
                  <a:gd name="T71" fmla="*/ 254 h 317"/>
                  <a:gd name="T72" fmla="*/ 0 w 356"/>
                  <a:gd name="T73" fmla="*/ 279 h 317"/>
                  <a:gd name="T74" fmla="*/ 0 w 356"/>
                  <a:gd name="T75" fmla="*/ 279 h 317"/>
                  <a:gd name="T76" fmla="*/ 26 w 356"/>
                  <a:gd name="T77" fmla="*/ 292 h 317"/>
                  <a:gd name="T78" fmla="*/ 26 w 356"/>
                  <a:gd name="T79" fmla="*/ 317 h 317"/>
                  <a:gd name="T80" fmla="*/ 39 w 356"/>
                  <a:gd name="T81" fmla="*/ 317 h 317"/>
                  <a:gd name="T82" fmla="*/ 51 w 356"/>
                  <a:gd name="T83" fmla="*/ 317 h 317"/>
                  <a:gd name="T84" fmla="*/ 64 w 356"/>
                  <a:gd name="T85" fmla="*/ 304 h 317"/>
                  <a:gd name="T86" fmla="*/ 64 w 356"/>
                  <a:gd name="T87" fmla="*/ 279 h 3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6"/>
                  <a:gd name="T133" fmla="*/ 0 h 317"/>
                  <a:gd name="T134" fmla="*/ 356 w 356"/>
                  <a:gd name="T135" fmla="*/ 317 h 31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6" h="317">
                    <a:moveTo>
                      <a:pt x="77" y="266"/>
                    </a:moveTo>
                    <a:lnTo>
                      <a:pt x="77" y="266"/>
                    </a:lnTo>
                    <a:lnTo>
                      <a:pt x="89" y="254"/>
                    </a:lnTo>
                    <a:lnTo>
                      <a:pt x="102" y="241"/>
                    </a:lnTo>
                    <a:lnTo>
                      <a:pt x="102" y="228"/>
                    </a:lnTo>
                    <a:lnTo>
                      <a:pt x="102" y="216"/>
                    </a:lnTo>
                    <a:lnTo>
                      <a:pt x="115" y="216"/>
                    </a:lnTo>
                    <a:lnTo>
                      <a:pt x="102" y="216"/>
                    </a:lnTo>
                    <a:lnTo>
                      <a:pt x="102" y="203"/>
                    </a:lnTo>
                    <a:lnTo>
                      <a:pt x="115" y="203"/>
                    </a:lnTo>
                    <a:lnTo>
                      <a:pt x="127" y="190"/>
                    </a:lnTo>
                    <a:lnTo>
                      <a:pt x="140" y="178"/>
                    </a:lnTo>
                    <a:lnTo>
                      <a:pt x="140" y="190"/>
                    </a:lnTo>
                    <a:lnTo>
                      <a:pt x="153" y="190"/>
                    </a:lnTo>
                    <a:lnTo>
                      <a:pt x="165" y="190"/>
                    </a:lnTo>
                    <a:lnTo>
                      <a:pt x="178" y="190"/>
                    </a:lnTo>
                    <a:lnTo>
                      <a:pt x="191" y="190"/>
                    </a:lnTo>
                    <a:lnTo>
                      <a:pt x="203" y="190"/>
                    </a:lnTo>
                    <a:lnTo>
                      <a:pt x="216" y="178"/>
                    </a:lnTo>
                    <a:lnTo>
                      <a:pt x="203" y="165"/>
                    </a:lnTo>
                    <a:lnTo>
                      <a:pt x="216" y="165"/>
                    </a:lnTo>
                    <a:lnTo>
                      <a:pt x="241" y="152"/>
                    </a:lnTo>
                    <a:lnTo>
                      <a:pt x="254" y="140"/>
                    </a:lnTo>
                    <a:lnTo>
                      <a:pt x="254" y="127"/>
                    </a:lnTo>
                    <a:lnTo>
                      <a:pt x="267" y="127"/>
                    </a:lnTo>
                    <a:lnTo>
                      <a:pt x="279" y="127"/>
                    </a:lnTo>
                    <a:lnTo>
                      <a:pt x="292" y="127"/>
                    </a:lnTo>
                    <a:lnTo>
                      <a:pt x="292" y="140"/>
                    </a:lnTo>
                    <a:lnTo>
                      <a:pt x="305" y="127"/>
                    </a:lnTo>
                    <a:lnTo>
                      <a:pt x="318" y="127"/>
                    </a:lnTo>
                    <a:lnTo>
                      <a:pt x="318" y="114"/>
                    </a:lnTo>
                    <a:lnTo>
                      <a:pt x="330" y="114"/>
                    </a:lnTo>
                    <a:lnTo>
                      <a:pt x="330" y="101"/>
                    </a:lnTo>
                    <a:lnTo>
                      <a:pt x="330" y="89"/>
                    </a:lnTo>
                    <a:lnTo>
                      <a:pt x="343" y="89"/>
                    </a:lnTo>
                    <a:lnTo>
                      <a:pt x="356" y="89"/>
                    </a:lnTo>
                    <a:lnTo>
                      <a:pt x="356" y="76"/>
                    </a:lnTo>
                    <a:lnTo>
                      <a:pt x="356" y="63"/>
                    </a:lnTo>
                    <a:lnTo>
                      <a:pt x="356" y="51"/>
                    </a:lnTo>
                    <a:lnTo>
                      <a:pt x="356" y="38"/>
                    </a:lnTo>
                    <a:lnTo>
                      <a:pt x="343" y="25"/>
                    </a:lnTo>
                    <a:lnTo>
                      <a:pt x="343" y="13"/>
                    </a:lnTo>
                    <a:lnTo>
                      <a:pt x="356" y="13"/>
                    </a:lnTo>
                    <a:lnTo>
                      <a:pt x="356" y="0"/>
                    </a:lnTo>
                    <a:lnTo>
                      <a:pt x="330" y="0"/>
                    </a:lnTo>
                    <a:lnTo>
                      <a:pt x="318" y="0"/>
                    </a:lnTo>
                    <a:lnTo>
                      <a:pt x="305" y="0"/>
                    </a:lnTo>
                    <a:lnTo>
                      <a:pt x="279" y="13"/>
                    </a:lnTo>
                    <a:lnTo>
                      <a:pt x="267" y="13"/>
                    </a:lnTo>
                    <a:lnTo>
                      <a:pt x="241" y="25"/>
                    </a:lnTo>
                    <a:lnTo>
                      <a:pt x="229" y="25"/>
                    </a:lnTo>
                    <a:lnTo>
                      <a:pt x="203" y="38"/>
                    </a:lnTo>
                    <a:lnTo>
                      <a:pt x="216" y="51"/>
                    </a:lnTo>
                    <a:lnTo>
                      <a:pt x="216" y="63"/>
                    </a:lnTo>
                    <a:lnTo>
                      <a:pt x="191" y="76"/>
                    </a:lnTo>
                    <a:lnTo>
                      <a:pt x="178" y="76"/>
                    </a:lnTo>
                    <a:lnTo>
                      <a:pt x="165" y="76"/>
                    </a:lnTo>
                    <a:lnTo>
                      <a:pt x="140" y="114"/>
                    </a:lnTo>
                    <a:lnTo>
                      <a:pt x="127" y="114"/>
                    </a:lnTo>
                    <a:lnTo>
                      <a:pt x="115" y="127"/>
                    </a:lnTo>
                    <a:lnTo>
                      <a:pt x="102" y="140"/>
                    </a:lnTo>
                    <a:lnTo>
                      <a:pt x="89" y="152"/>
                    </a:lnTo>
                    <a:lnTo>
                      <a:pt x="77" y="152"/>
                    </a:lnTo>
                    <a:lnTo>
                      <a:pt x="26" y="203"/>
                    </a:lnTo>
                    <a:lnTo>
                      <a:pt x="13" y="216"/>
                    </a:lnTo>
                    <a:lnTo>
                      <a:pt x="0" y="216"/>
                    </a:lnTo>
                    <a:lnTo>
                      <a:pt x="13" y="228"/>
                    </a:lnTo>
                    <a:lnTo>
                      <a:pt x="13" y="241"/>
                    </a:lnTo>
                    <a:lnTo>
                      <a:pt x="0" y="241"/>
                    </a:lnTo>
                    <a:lnTo>
                      <a:pt x="0" y="254"/>
                    </a:lnTo>
                    <a:lnTo>
                      <a:pt x="0" y="266"/>
                    </a:lnTo>
                    <a:lnTo>
                      <a:pt x="0" y="279"/>
                    </a:lnTo>
                    <a:lnTo>
                      <a:pt x="13" y="292"/>
                    </a:lnTo>
                    <a:lnTo>
                      <a:pt x="26" y="292"/>
                    </a:lnTo>
                    <a:lnTo>
                      <a:pt x="13" y="304"/>
                    </a:lnTo>
                    <a:lnTo>
                      <a:pt x="26" y="317"/>
                    </a:lnTo>
                    <a:lnTo>
                      <a:pt x="39" y="317"/>
                    </a:lnTo>
                    <a:lnTo>
                      <a:pt x="51" y="317"/>
                    </a:lnTo>
                    <a:lnTo>
                      <a:pt x="64" y="304"/>
                    </a:lnTo>
                    <a:lnTo>
                      <a:pt x="64" y="292"/>
                    </a:lnTo>
                    <a:lnTo>
                      <a:pt x="64" y="279"/>
                    </a:lnTo>
                    <a:lnTo>
                      <a:pt x="77" y="26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3" name="Freeform 49"/>
              <p:cNvSpPr>
                <a:spLocks/>
              </p:cNvSpPr>
              <p:nvPr/>
            </p:nvSpPr>
            <p:spPr bwMode="auto">
              <a:xfrm>
                <a:off x="1314793" y="2676525"/>
                <a:ext cx="51" cy="51"/>
              </a:xfrm>
              <a:custGeom>
                <a:avLst/>
                <a:gdLst>
                  <a:gd name="T0" fmla="*/ 51 w 51"/>
                  <a:gd name="T1" fmla="*/ 13 h 51"/>
                  <a:gd name="T2" fmla="*/ 51 w 51"/>
                  <a:gd name="T3" fmla="*/ 25 h 51"/>
                  <a:gd name="T4" fmla="*/ 51 w 51"/>
                  <a:gd name="T5" fmla="*/ 25 h 51"/>
                  <a:gd name="T6" fmla="*/ 51 w 51"/>
                  <a:gd name="T7" fmla="*/ 38 h 51"/>
                  <a:gd name="T8" fmla="*/ 38 w 51"/>
                  <a:gd name="T9" fmla="*/ 38 h 51"/>
                  <a:gd name="T10" fmla="*/ 38 w 51"/>
                  <a:gd name="T11" fmla="*/ 51 h 51"/>
                  <a:gd name="T12" fmla="*/ 38 w 51"/>
                  <a:gd name="T13" fmla="*/ 51 h 51"/>
                  <a:gd name="T14" fmla="*/ 25 w 51"/>
                  <a:gd name="T15" fmla="*/ 51 h 51"/>
                  <a:gd name="T16" fmla="*/ 25 w 51"/>
                  <a:gd name="T17" fmla="*/ 51 h 51"/>
                  <a:gd name="T18" fmla="*/ 13 w 51"/>
                  <a:gd name="T19" fmla="*/ 51 h 51"/>
                  <a:gd name="T20" fmla="*/ 13 w 51"/>
                  <a:gd name="T21" fmla="*/ 51 h 51"/>
                  <a:gd name="T22" fmla="*/ 0 w 51"/>
                  <a:gd name="T23" fmla="*/ 51 h 51"/>
                  <a:gd name="T24" fmla="*/ 0 w 51"/>
                  <a:gd name="T25" fmla="*/ 38 h 51"/>
                  <a:gd name="T26" fmla="*/ 0 w 51"/>
                  <a:gd name="T27" fmla="*/ 38 h 51"/>
                  <a:gd name="T28" fmla="*/ 0 w 51"/>
                  <a:gd name="T29" fmla="*/ 25 h 51"/>
                  <a:gd name="T30" fmla="*/ 0 w 51"/>
                  <a:gd name="T31" fmla="*/ 25 h 51"/>
                  <a:gd name="T32" fmla="*/ 0 w 51"/>
                  <a:gd name="T33" fmla="*/ 13 h 51"/>
                  <a:gd name="T34" fmla="*/ 0 w 51"/>
                  <a:gd name="T35" fmla="*/ 13 h 51"/>
                  <a:gd name="T36" fmla="*/ 13 w 51"/>
                  <a:gd name="T37" fmla="*/ 13 h 51"/>
                  <a:gd name="T38" fmla="*/ 13 w 51"/>
                  <a:gd name="T39" fmla="*/ 13 h 51"/>
                  <a:gd name="T40" fmla="*/ 25 w 51"/>
                  <a:gd name="T41" fmla="*/ 0 h 51"/>
                  <a:gd name="T42" fmla="*/ 25 w 51"/>
                  <a:gd name="T43" fmla="*/ 0 h 51"/>
                  <a:gd name="T44" fmla="*/ 38 w 51"/>
                  <a:gd name="T45" fmla="*/ 0 h 51"/>
                  <a:gd name="T46" fmla="*/ 51 w 51"/>
                  <a:gd name="T47" fmla="*/ 13 h 51"/>
                  <a:gd name="T48" fmla="*/ 51 w 51"/>
                  <a:gd name="T49" fmla="*/ 13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1"/>
                  <a:gd name="T76" fmla="*/ 0 h 51"/>
                  <a:gd name="T77" fmla="*/ 51 w 51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1" h="51">
                    <a:moveTo>
                      <a:pt x="51" y="13"/>
                    </a:moveTo>
                    <a:lnTo>
                      <a:pt x="51" y="25"/>
                    </a:lnTo>
                    <a:lnTo>
                      <a:pt x="51" y="38"/>
                    </a:lnTo>
                    <a:lnTo>
                      <a:pt x="38" y="38"/>
                    </a:lnTo>
                    <a:lnTo>
                      <a:pt x="38" y="51"/>
                    </a:lnTo>
                    <a:lnTo>
                      <a:pt x="25" y="51"/>
                    </a:lnTo>
                    <a:lnTo>
                      <a:pt x="13" y="51"/>
                    </a:lnTo>
                    <a:lnTo>
                      <a:pt x="0" y="51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13" y="13"/>
                    </a:lnTo>
                    <a:lnTo>
                      <a:pt x="25" y="0"/>
                    </a:lnTo>
                    <a:lnTo>
                      <a:pt x="38" y="0"/>
                    </a:lnTo>
                    <a:lnTo>
                      <a:pt x="51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7" name="Freeform 50"/>
            <p:cNvSpPr>
              <a:spLocks/>
            </p:cNvSpPr>
            <p:nvPr/>
          </p:nvSpPr>
          <p:spPr bwMode="auto">
            <a:xfrm>
              <a:off x="3667125" y="3648075"/>
              <a:ext cx="285750" cy="266700"/>
            </a:xfrm>
            <a:custGeom>
              <a:avLst/>
              <a:gdLst>
                <a:gd name="T0" fmla="*/ 25 w 254"/>
                <a:gd name="T1" fmla="*/ 228 h 241"/>
                <a:gd name="T2" fmla="*/ 25 w 254"/>
                <a:gd name="T3" fmla="*/ 216 h 241"/>
                <a:gd name="T4" fmla="*/ 25 w 254"/>
                <a:gd name="T5" fmla="*/ 190 h 241"/>
                <a:gd name="T6" fmla="*/ 13 w 254"/>
                <a:gd name="T7" fmla="*/ 178 h 241"/>
                <a:gd name="T8" fmla="*/ 13 w 254"/>
                <a:gd name="T9" fmla="*/ 165 h 241"/>
                <a:gd name="T10" fmla="*/ 13 w 254"/>
                <a:gd name="T11" fmla="*/ 152 h 241"/>
                <a:gd name="T12" fmla="*/ 13 w 254"/>
                <a:gd name="T13" fmla="*/ 127 h 241"/>
                <a:gd name="T14" fmla="*/ 13 w 254"/>
                <a:gd name="T15" fmla="*/ 114 h 241"/>
                <a:gd name="T16" fmla="*/ 0 w 254"/>
                <a:gd name="T17" fmla="*/ 102 h 241"/>
                <a:gd name="T18" fmla="*/ 13 w 254"/>
                <a:gd name="T19" fmla="*/ 89 h 241"/>
                <a:gd name="T20" fmla="*/ 13 w 254"/>
                <a:gd name="T21" fmla="*/ 64 h 241"/>
                <a:gd name="T22" fmla="*/ 13 w 254"/>
                <a:gd name="T23" fmla="*/ 64 h 241"/>
                <a:gd name="T24" fmla="*/ 38 w 254"/>
                <a:gd name="T25" fmla="*/ 51 h 241"/>
                <a:gd name="T26" fmla="*/ 38 w 254"/>
                <a:gd name="T27" fmla="*/ 51 h 241"/>
                <a:gd name="T28" fmla="*/ 51 w 254"/>
                <a:gd name="T29" fmla="*/ 51 h 241"/>
                <a:gd name="T30" fmla="*/ 51 w 254"/>
                <a:gd name="T31" fmla="*/ 38 h 241"/>
                <a:gd name="T32" fmla="*/ 51 w 254"/>
                <a:gd name="T33" fmla="*/ 38 h 241"/>
                <a:gd name="T34" fmla="*/ 63 w 254"/>
                <a:gd name="T35" fmla="*/ 38 h 241"/>
                <a:gd name="T36" fmla="*/ 63 w 254"/>
                <a:gd name="T37" fmla="*/ 25 h 241"/>
                <a:gd name="T38" fmla="*/ 76 w 254"/>
                <a:gd name="T39" fmla="*/ 13 h 241"/>
                <a:gd name="T40" fmla="*/ 89 w 254"/>
                <a:gd name="T41" fmla="*/ 0 h 241"/>
                <a:gd name="T42" fmla="*/ 101 w 254"/>
                <a:gd name="T43" fmla="*/ 0 h 241"/>
                <a:gd name="T44" fmla="*/ 114 w 254"/>
                <a:gd name="T45" fmla="*/ 0 h 241"/>
                <a:gd name="T46" fmla="*/ 114 w 254"/>
                <a:gd name="T47" fmla="*/ 13 h 241"/>
                <a:gd name="T48" fmla="*/ 127 w 254"/>
                <a:gd name="T49" fmla="*/ 13 h 241"/>
                <a:gd name="T50" fmla="*/ 127 w 254"/>
                <a:gd name="T51" fmla="*/ 25 h 241"/>
                <a:gd name="T52" fmla="*/ 139 w 254"/>
                <a:gd name="T53" fmla="*/ 13 h 241"/>
                <a:gd name="T54" fmla="*/ 165 w 254"/>
                <a:gd name="T55" fmla="*/ 0 h 241"/>
                <a:gd name="T56" fmla="*/ 177 w 254"/>
                <a:gd name="T57" fmla="*/ 13 h 241"/>
                <a:gd name="T58" fmla="*/ 190 w 254"/>
                <a:gd name="T59" fmla="*/ 25 h 241"/>
                <a:gd name="T60" fmla="*/ 190 w 254"/>
                <a:gd name="T61" fmla="*/ 38 h 241"/>
                <a:gd name="T62" fmla="*/ 190 w 254"/>
                <a:gd name="T63" fmla="*/ 51 h 241"/>
                <a:gd name="T64" fmla="*/ 203 w 254"/>
                <a:gd name="T65" fmla="*/ 51 h 241"/>
                <a:gd name="T66" fmla="*/ 203 w 254"/>
                <a:gd name="T67" fmla="*/ 51 h 241"/>
                <a:gd name="T68" fmla="*/ 228 w 254"/>
                <a:gd name="T69" fmla="*/ 51 h 241"/>
                <a:gd name="T70" fmla="*/ 241 w 254"/>
                <a:gd name="T71" fmla="*/ 38 h 241"/>
                <a:gd name="T72" fmla="*/ 241 w 254"/>
                <a:gd name="T73" fmla="*/ 51 h 241"/>
                <a:gd name="T74" fmla="*/ 254 w 254"/>
                <a:gd name="T75" fmla="*/ 64 h 241"/>
                <a:gd name="T76" fmla="*/ 241 w 254"/>
                <a:gd name="T77" fmla="*/ 76 h 241"/>
                <a:gd name="T78" fmla="*/ 228 w 254"/>
                <a:gd name="T79" fmla="*/ 76 h 241"/>
                <a:gd name="T80" fmla="*/ 228 w 254"/>
                <a:gd name="T81" fmla="*/ 89 h 241"/>
                <a:gd name="T82" fmla="*/ 215 w 254"/>
                <a:gd name="T83" fmla="*/ 102 h 241"/>
                <a:gd name="T84" fmla="*/ 215 w 254"/>
                <a:gd name="T85" fmla="*/ 102 h 241"/>
                <a:gd name="T86" fmla="*/ 215 w 254"/>
                <a:gd name="T87" fmla="*/ 114 h 241"/>
                <a:gd name="T88" fmla="*/ 215 w 254"/>
                <a:gd name="T89" fmla="*/ 127 h 241"/>
                <a:gd name="T90" fmla="*/ 215 w 254"/>
                <a:gd name="T91" fmla="*/ 140 h 241"/>
                <a:gd name="T92" fmla="*/ 215 w 254"/>
                <a:gd name="T93" fmla="*/ 152 h 241"/>
                <a:gd name="T94" fmla="*/ 215 w 254"/>
                <a:gd name="T95" fmla="*/ 152 h 241"/>
                <a:gd name="T96" fmla="*/ 215 w 254"/>
                <a:gd name="T97" fmla="*/ 165 h 241"/>
                <a:gd name="T98" fmla="*/ 203 w 254"/>
                <a:gd name="T99" fmla="*/ 178 h 241"/>
                <a:gd name="T100" fmla="*/ 177 w 254"/>
                <a:gd name="T101" fmla="*/ 203 h 241"/>
                <a:gd name="T102" fmla="*/ 152 w 254"/>
                <a:gd name="T103" fmla="*/ 203 h 241"/>
                <a:gd name="T104" fmla="*/ 139 w 254"/>
                <a:gd name="T105" fmla="*/ 216 h 241"/>
                <a:gd name="T106" fmla="*/ 139 w 254"/>
                <a:gd name="T107" fmla="*/ 228 h 241"/>
                <a:gd name="T108" fmla="*/ 127 w 254"/>
                <a:gd name="T109" fmla="*/ 241 h 241"/>
                <a:gd name="T110" fmla="*/ 101 w 254"/>
                <a:gd name="T111" fmla="*/ 241 h 241"/>
                <a:gd name="T112" fmla="*/ 101 w 254"/>
                <a:gd name="T113" fmla="*/ 241 h 241"/>
                <a:gd name="T114" fmla="*/ 63 w 254"/>
                <a:gd name="T115" fmla="*/ 228 h 241"/>
                <a:gd name="T116" fmla="*/ 51 w 254"/>
                <a:gd name="T117" fmla="*/ 228 h 2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41"/>
                <a:gd name="T179" fmla="*/ 254 w 254"/>
                <a:gd name="T180" fmla="*/ 241 h 2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41">
                  <a:moveTo>
                    <a:pt x="25" y="228"/>
                  </a:moveTo>
                  <a:lnTo>
                    <a:pt x="25" y="228"/>
                  </a:lnTo>
                  <a:lnTo>
                    <a:pt x="25" y="216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13" y="190"/>
                  </a:lnTo>
                  <a:lnTo>
                    <a:pt x="13" y="178"/>
                  </a:lnTo>
                  <a:lnTo>
                    <a:pt x="13" y="165"/>
                  </a:lnTo>
                  <a:lnTo>
                    <a:pt x="13" y="152"/>
                  </a:lnTo>
                  <a:lnTo>
                    <a:pt x="13" y="140"/>
                  </a:lnTo>
                  <a:lnTo>
                    <a:pt x="13" y="127"/>
                  </a:lnTo>
                  <a:lnTo>
                    <a:pt x="13" y="114"/>
                  </a:lnTo>
                  <a:lnTo>
                    <a:pt x="13" y="102"/>
                  </a:lnTo>
                  <a:lnTo>
                    <a:pt x="0" y="102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13" y="64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51" y="51"/>
                  </a:lnTo>
                  <a:lnTo>
                    <a:pt x="38" y="38"/>
                  </a:lnTo>
                  <a:lnTo>
                    <a:pt x="51" y="38"/>
                  </a:lnTo>
                  <a:lnTo>
                    <a:pt x="63" y="38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13"/>
                  </a:lnTo>
                  <a:lnTo>
                    <a:pt x="89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14" y="13"/>
                  </a:lnTo>
                  <a:lnTo>
                    <a:pt x="127" y="13"/>
                  </a:lnTo>
                  <a:lnTo>
                    <a:pt x="127" y="25"/>
                  </a:lnTo>
                  <a:lnTo>
                    <a:pt x="139" y="13"/>
                  </a:lnTo>
                  <a:lnTo>
                    <a:pt x="165" y="0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190" y="38"/>
                  </a:lnTo>
                  <a:lnTo>
                    <a:pt x="190" y="51"/>
                  </a:lnTo>
                  <a:lnTo>
                    <a:pt x="203" y="51"/>
                  </a:lnTo>
                  <a:lnTo>
                    <a:pt x="215" y="51"/>
                  </a:lnTo>
                  <a:lnTo>
                    <a:pt x="228" y="51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41" y="51"/>
                  </a:lnTo>
                  <a:lnTo>
                    <a:pt x="254" y="64"/>
                  </a:lnTo>
                  <a:lnTo>
                    <a:pt x="241" y="64"/>
                  </a:lnTo>
                  <a:lnTo>
                    <a:pt x="241" y="76"/>
                  </a:lnTo>
                  <a:lnTo>
                    <a:pt x="228" y="76"/>
                  </a:lnTo>
                  <a:lnTo>
                    <a:pt x="228" y="89"/>
                  </a:lnTo>
                  <a:lnTo>
                    <a:pt x="215" y="89"/>
                  </a:lnTo>
                  <a:lnTo>
                    <a:pt x="215" y="102"/>
                  </a:lnTo>
                  <a:lnTo>
                    <a:pt x="215" y="114"/>
                  </a:lnTo>
                  <a:lnTo>
                    <a:pt x="215" y="127"/>
                  </a:lnTo>
                  <a:lnTo>
                    <a:pt x="215" y="140"/>
                  </a:lnTo>
                  <a:lnTo>
                    <a:pt x="215" y="152"/>
                  </a:lnTo>
                  <a:lnTo>
                    <a:pt x="215" y="165"/>
                  </a:lnTo>
                  <a:lnTo>
                    <a:pt x="215" y="178"/>
                  </a:lnTo>
                  <a:lnTo>
                    <a:pt x="203" y="178"/>
                  </a:lnTo>
                  <a:lnTo>
                    <a:pt x="177" y="203"/>
                  </a:lnTo>
                  <a:lnTo>
                    <a:pt x="152" y="203"/>
                  </a:lnTo>
                  <a:lnTo>
                    <a:pt x="139" y="216"/>
                  </a:lnTo>
                  <a:lnTo>
                    <a:pt x="139" y="228"/>
                  </a:lnTo>
                  <a:lnTo>
                    <a:pt x="127" y="241"/>
                  </a:lnTo>
                  <a:lnTo>
                    <a:pt x="114" y="228"/>
                  </a:lnTo>
                  <a:lnTo>
                    <a:pt x="101" y="241"/>
                  </a:lnTo>
                  <a:lnTo>
                    <a:pt x="76" y="228"/>
                  </a:lnTo>
                  <a:lnTo>
                    <a:pt x="63" y="228"/>
                  </a:lnTo>
                  <a:lnTo>
                    <a:pt x="51" y="228"/>
                  </a:lnTo>
                  <a:lnTo>
                    <a:pt x="25" y="22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7" name="Group 51"/>
            <p:cNvGrpSpPr>
              <a:grpSpLocks/>
            </p:cNvGrpSpPr>
            <p:nvPr/>
          </p:nvGrpSpPr>
          <p:grpSpPr bwMode="auto">
            <a:xfrm>
              <a:off x="3371850" y="3705225"/>
              <a:ext cx="323850" cy="295275"/>
              <a:chOff x="1400175" y="3048000"/>
              <a:chExt cx="291" cy="266"/>
            </a:xfrm>
            <a:grpFill/>
          </p:grpSpPr>
          <p:sp>
            <p:nvSpPr>
              <p:cNvPr id="520" name="Freeform 52"/>
              <p:cNvSpPr>
                <a:spLocks/>
              </p:cNvSpPr>
              <p:nvPr/>
            </p:nvSpPr>
            <p:spPr bwMode="auto">
              <a:xfrm>
                <a:off x="1400175" y="3048000"/>
                <a:ext cx="291" cy="241"/>
              </a:xfrm>
              <a:custGeom>
                <a:avLst/>
                <a:gdLst>
                  <a:gd name="T0" fmla="*/ 25 w 291"/>
                  <a:gd name="T1" fmla="*/ 216 h 241"/>
                  <a:gd name="T2" fmla="*/ 50 w 291"/>
                  <a:gd name="T3" fmla="*/ 203 h 241"/>
                  <a:gd name="T4" fmla="*/ 63 w 291"/>
                  <a:gd name="T5" fmla="*/ 203 h 241"/>
                  <a:gd name="T6" fmla="*/ 76 w 291"/>
                  <a:gd name="T7" fmla="*/ 216 h 241"/>
                  <a:gd name="T8" fmla="*/ 76 w 291"/>
                  <a:gd name="T9" fmla="*/ 228 h 241"/>
                  <a:gd name="T10" fmla="*/ 88 w 291"/>
                  <a:gd name="T11" fmla="*/ 241 h 241"/>
                  <a:gd name="T12" fmla="*/ 88 w 291"/>
                  <a:gd name="T13" fmla="*/ 228 h 241"/>
                  <a:gd name="T14" fmla="*/ 114 w 291"/>
                  <a:gd name="T15" fmla="*/ 228 h 241"/>
                  <a:gd name="T16" fmla="*/ 126 w 291"/>
                  <a:gd name="T17" fmla="*/ 228 h 241"/>
                  <a:gd name="T18" fmla="*/ 139 w 291"/>
                  <a:gd name="T19" fmla="*/ 216 h 241"/>
                  <a:gd name="T20" fmla="*/ 152 w 291"/>
                  <a:gd name="T21" fmla="*/ 216 h 241"/>
                  <a:gd name="T22" fmla="*/ 164 w 291"/>
                  <a:gd name="T23" fmla="*/ 203 h 241"/>
                  <a:gd name="T24" fmla="*/ 202 w 291"/>
                  <a:gd name="T25" fmla="*/ 203 h 241"/>
                  <a:gd name="T26" fmla="*/ 253 w 291"/>
                  <a:gd name="T27" fmla="*/ 190 h 241"/>
                  <a:gd name="T28" fmla="*/ 266 w 291"/>
                  <a:gd name="T29" fmla="*/ 190 h 241"/>
                  <a:gd name="T30" fmla="*/ 266 w 291"/>
                  <a:gd name="T31" fmla="*/ 190 h 241"/>
                  <a:gd name="T32" fmla="*/ 291 w 291"/>
                  <a:gd name="T33" fmla="*/ 177 h 241"/>
                  <a:gd name="T34" fmla="*/ 291 w 291"/>
                  <a:gd name="T35" fmla="*/ 165 h 241"/>
                  <a:gd name="T36" fmla="*/ 291 w 291"/>
                  <a:gd name="T37" fmla="*/ 152 h 241"/>
                  <a:gd name="T38" fmla="*/ 279 w 291"/>
                  <a:gd name="T39" fmla="*/ 139 h 241"/>
                  <a:gd name="T40" fmla="*/ 279 w 291"/>
                  <a:gd name="T41" fmla="*/ 127 h 241"/>
                  <a:gd name="T42" fmla="*/ 279 w 291"/>
                  <a:gd name="T43" fmla="*/ 101 h 241"/>
                  <a:gd name="T44" fmla="*/ 279 w 291"/>
                  <a:gd name="T45" fmla="*/ 89 h 241"/>
                  <a:gd name="T46" fmla="*/ 279 w 291"/>
                  <a:gd name="T47" fmla="*/ 76 h 241"/>
                  <a:gd name="T48" fmla="*/ 279 w 291"/>
                  <a:gd name="T49" fmla="*/ 51 h 241"/>
                  <a:gd name="T50" fmla="*/ 279 w 291"/>
                  <a:gd name="T51" fmla="*/ 38 h 241"/>
                  <a:gd name="T52" fmla="*/ 279 w 291"/>
                  <a:gd name="T53" fmla="*/ 25 h 241"/>
                  <a:gd name="T54" fmla="*/ 266 w 291"/>
                  <a:gd name="T55" fmla="*/ 13 h 241"/>
                  <a:gd name="T56" fmla="*/ 253 w 291"/>
                  <a:gd name="T57" fmla="*/ 0 h 241"/>
                  <a:gd name="T58" fmla="*/ 228 w 291"/>
                  <a:gd name="T59" fmla="*/ 0 h 241"/>
                  <a:gd name="T60" fmla="*/ 215 w 291"/>
                  <a:gd name="T61" fmla="*/ 13 h 241"/>
                  <a:gd name="T62" fmla="*/ 202 w 291"/>
                  <a:gd name="T63" fmla="*/ 0 h 241"/>
                  <a:gd name="T64" fmla="*/ 202 w 291"/>
                  <a:gd name="T65" fmla="*/ 0 h 241"/>
                  <a:gd name="T66" fmla="*/ 190 w 291"/>
                  <a:gd name="T67" fmla="*/ 0 h 241"/>
                  <a:gd name="T68" fmla="*/ 177 w 291"/>
                  <a:gd name="T69" fmla="*/ 0 h 241"/>
                  <a:gd name="T70" fmla="*/ 164 w 291"/>
                  <a:gd name="T71" fmla="*/ 25 h 241"/>
                  <a:gd name="T72" fmla="*/ 139 w 291"/>
                  <a:gd name="T73" fmla="*/ 38 h 241"/>
                  <a:gd name="T74" fmla="*/ 139 w 291"/>
                  <a:gd name="T75" fmla="*/ 51 h 241"/>
                  <a:gd name="T76" fmla="*/ 139 w 291"/>
                  <a:gd name="T77" fmla="*/ 51 h 241"/>
                  <a:gd name="T78" fmla="*/ 126 w 291"/>
                  <a:gd name="T79" fmla="*/ 63 h 241"/>
                  <a:gd name="T80" fmla="*/ 114 w 291"/>
                  <a:gd name="T81" fmla="*/ 63 h 241"/>
                  <a:gd name="T82" fmla="*/ 101 w 291"/>
                  <a:gd name="T83" fmla="*/ 63 h 241"/>
                  <a:gd name="T84" fmla="*/ 88 w 291"/>
                  <a:gd name="T85" fmla="*/ 63 h 241"/>
                  <a:gd name="T86" fmla="*/ 76 w 291"/>
                  <a:gd name="T87" fmla="*/ 63 h 241"/>
                  <a:gd name="T88" fmla="*/ 63 w 291"/>
                  <a:gd name="T89" fmla="*/ 63 h 241"/>
                  <a:gd name="T90" fmla="*/ 63 w 291"/>
                  <a:gd name="T91" fmla="*/ 51 h 241"/>
                  <a:gd name="T92" fmla="*/ 50 w 291"/>
                  <a:gd name="T93" fmla="*/ 63 h 241"/>
                  <a:gd name="T94" fmla="*/ 38 w 291"/>
                  <a:gd name="T95" fmla="*/ 76 h 241"/>
                  <a:gd name="T96" fmla="*/ 25 w 291"/>
                  <a:gd name="T97" fmla="*/ 89 h 241"/>
                  <a:gd name="T98" fmla="*/ 25 w 291"/>
                  <a:gd name="T99" fmla="*/ 89 h 241"/>
                  <a:gd name="T100" fmla="*/ 25 w 291"/>
                  <a:gd name="T101" fmla="*/ 101 h 241"/>
                  <a:gd name="T102" fmla="*/ 25 w 291"/>
                  <a:gd name="T103" fmla="*/ 114 h 241"/>
                  <a:gd name="T104" fmla="*/ 12 w 291"/>
                  <a:gd name="T105" fmla="*/ 127 h 241"/>
                  <a:gd name="T106" fmla="*/ 0 w 291"/>
                  <a:gd name="T107" fmla="*/ 139 h 241"/>
                  <a:gd name="T108" fmla="*/ 0 w 291"/>
                  <a:gd name="T109" fmla="*/ 165 h 241"/>
                  <a:gd name="T110" fmla="*/ 0 w 291"/>
                  <a:gd name="T111" fmla="*/ 177 h 241"/>
                  <a:gd name="T112" fmla="*/ 12 w 291"/>
                  <a:gd name="T113" fmla="*/ 190 h 241"/>
                  <a:gd name="T114" fmla="*/ 12 w 291"/>
                  <a:gd name="T115" fmla="*/ 203 h 241"/>
                  <a:gd name="T116" fmla="*/ 12 w 291"/>
                  <a:gd name="T117" fmla="*/ 216 h 241"/>
                  <a:gd name="T118" fmla="*/ 25 w 291"/>
                  <a:gd name="T119" fmla="*/ 216 h 2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1"/>
                  <a:gd name="T181" fmla="*/ 0 h 241"/>
                  <a:gd name="T182" fmla="*/ 291 w 291"/>
                  <a:gd name="T183" fmla="*/ 241 h 2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1" h="241">
                    <a:moveTo>
                      <a:pt x="25" y="216"/>
                    </a:moveTo>
                    <a:lnTo>
                      <a:pt x="25" y="216"/>
                    </a:lnTo>
                    <a:lnTo>
                      <a:pt x="38" y="203"/>
                    </a:lnTo>
                    <a:lnTo>
                      <a:pt x="50" y="203"/>
                    </a:lnTo>
                    <a:lnTo>
                      <a:pt x="63" y="203"/>
                    </a:lnTo>
                    <a:lnTo>
                      <a:pt x="76" y="203"/>
                    </a:lnTo>
                    <a:lnTo>
                      <a:pt x="76" y="216"/>
                    </a:lnTo>
                    <a:lnTo>
                      <a:pt x="76" y="228"/>
                    </a:lnTo>
                    <a:lnTo>
                      <a:pt x="88" y="241"/>
                    </a:lnTo>
                    <a:lnTo>
                      <a:pt x="88" y="228"/>
                    </a:lnTo>
                    <a:lnTo>
                      <a:pt x="101" y="228"/>
                    </a:lnTo>
                    <a:lnTo>
                      <a:pt x="114" y="228"/>
                    </a:lnTo>
                    <a:lnTo>
                      <a:pt x="126" y="228"/>
                    </a:lnTo>
                    <a:lnTo>
                      <a:pt x="139" y="216"/>
                    </a:lnTo>
                    <a:lnTo>
                      <a:pt x="152" y="216"/>
                    </a:lnTo>
                    <a:lnTo>
                      <a:pt x="164" y="216"/>
                    </a:lnTo>
                    <a:lnTo>
                      <a:pt x="164" y="203"/>
                    </a:lnTo>
                    <a:lnTo>
                      <a:pt x="190" y="203"/>
                    </a:lnTo>
                    <a:lnTo>
                      <a:pt x="202" y="203"/>
                    </a:lnTo>
                    <a:lnTo>
                      <a:pt x="228" y="190"/>
                    </a:lnTo>
                    <a:lnTo>
                      <a:pt x="253" y="190"/>
                    </a:lnTo>
                    <a:lnTo>
                      <a:pt x="266" y="190"/>
                    </a:lnTo>
                    <a:lnTo>
                      <a:pt x="266" y="203"/>
                    </a:lnTo>
                    <a:lnTo>
                      <a:pt x="266" y="190"/>
                    </a:lnTo>
                    <a:lnTo>
                      <a:pt x="279" y="177"/>
                    </a:lnTo>
                    <a:lnTo>
                      <a:pt x="291" y="177"/>
                    </a:lnTo>
                    <a:lnTo>
                      <a:pt x="291" y="165"/>
                    </a:lnTo>
                    <a:lnTo>
                      <a:pt x="291" y="152"/>
                    </a:lnTo>
                    <a:lnTo>
                      <a:pt x="291" y="139"/>
                    </a:lnTo>
                    <a:lnTo>
                      <a:pt x="279" y="139"/>
                    </a:lnTo>
                    <a:lnTo>
                      <a:pt x="279" y="127"/>
                    </a:lnTo>
                    <a:lnTo>
                      <a:pt x="279" y="114"/>
                    </a:lnTo>
                    <a:lnTo>
                      <a:pt x="279" y="101"/>
                    </a:lnTo>
                    <a:lnTo>
                      <a:pt x="279" y="89"/>
                    </a:lnTo>
                    <a:lnTo>
                      <a:pt x="279" y="76"/>
                    </a:lnTo>
                    <a:lnTo>
                      <a:pt x="279" y="63"/>
                    </a:lnTo>
                    <a:lnTo>
                      <a:pt x="279" y="51"/>
                    </a:lnTo>
                    <a:lnTo>
                      <a:pt x="266" y="51"/>
                    </a:lnTo>
                    <a:lnTo>
                      <a:pt x="279" y="38"/>
                    </a:lnTo>
                    <a:lnTo>
                      <a:pt x="279" y="25"/>
                    </a:lnTo>
                    <a:lnTo>
                      <a:pt x="279" y="13"/>
                    </a:lnTo>
                    <a:lnTo>
                      <a:pt x="266" y="13"/>
                    </a:lnTo>
                    <a:lnTo>
                      <a:pt x="253" y="0"/>
                    </a:lnTo>
                    <a:lnTo>
                      <a:pt x="241" y="0"/>
                    </a:lnTo>
                    <a:lnTo>
                      <a:pt x="228" y="0"/>
                    </a:lnTo>
                    <a:lnTo>
                      <a:pt x="215" y="13"/>
                    </a:lnTo>
                    <a:lnTo>
                      <a:pt x="215" y="0"/>
                    </a:lnTo>
                    <a:lnTo>
                      <a:pt x="202" y="0"/>
                    </a:lnTo>
                    <a:lnTo>
                      <a:pt x="190" y="0"/>
                    </a:lnTo>
                    <a:lnTo>
                      <a:pt x="177" y="0"/>
                    </a:lnTo>
                    <a:lnTo>
                      <a:pt x="177" y="13"/>
                    </a:lnTo>
                    <a:lnTo>
                      <a:pt x="164" y="25"/>
                    </a:lnTo>
                    <a:lnTo>
                      <a:pt x="139" y="38"/>
                    </a:lnTo>
                    <a:lnTo>
                      <a:pt x="126" y="38"/>
                    </a:lnTo>
                    <a:lnTo>
                      <a:pt x="139" y="51"/>
                    </a:lnTo>
                    <a:lnTo>
                      <a:pt x="126" y="63"/>
                    </a:lnTo>
                    <a:lnTo>
                      <a:pt x="114" y="63"/>
                    </a:lnTo>
                    <a:lnTo>
                      <a:pt x="101" y="63"/>
                    </a:lnTo>
                    <a:lnTo>
                      <a:pt x="88" y="63"/>
                    </a:lnTo>
                    <a:lnTo>
                      <a:pt x="76" y="63"/>
                    </a:lnTo>
                    <a:lnTo>
                      <a:pt x="63" y="63"/>
                    </a:lnTo>
                    <a:lnTo>
                      <a:pt x="63" y="51"/>
                    </a:lnTo>
                    <a:lnTo>
                      <a:pt x="50" y="63"/>
                    </a:lnTo>
                    <a:lnTo>
                      <a:pt x="38" y="76"/>
                    </a:lnTo>
                    <a:lnTo>
                      <a:pt x="25" y="76"/>
                    </a:lnTo>
                    <a:lnTo>
                      <a:pt x="25" y="89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25" y="101"/>
                    </a:lnTo>
                    <a:lnTo>
                      <a:pt x="25" y="114"/>
                    </a:lnTo>
                    <a:lnTo>
                      <a:pt x="12" y="127"/>
                    </a:lnTo>
                    <a:lnTo>
                      <a:pt x="0" y="139"/>
                    </a:lnTo>
                    <a:lnTo>
                      <a:pt x="0" y="165"/>
                    </a:lnTo>
                    <a:lnTo>
                      <a:pt x="0" y="177"/>
                    </a:lnTo>
                    <a:lnTo>
                      <a:pt x="12" y="190"/>
                    </a:lnTo>
                    <a:lnTo>
                      <a:pt x="12" y="203"/>
                    </a:lnTo>
                    <a:lnTo>
                      <a:pt x="12" y="216"/>
                    </a:lnTo>
                    <a:lnTo>
                      <a:pt x="25" y="21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21" name="Freeform 53"/>
              <p:cNvSpPr>
                <a:spLocks/>
              </p:cNvSpPr>
              <p:nvPr/>
            </p:nvSpPr>
            <p:spPr bwMode="auto">
              <a:xfrm>
                <a:off x="1400225" y="3048216"/>
                <a:ext cx="38" cy="50"/>
              </a:xfrm>
              <a:custGeom>
                <a:avLst/>
                <a:gdLst>
                  <a:gd name="T0" fmla="*/ 26 w 38"/>
                  <a:gd name="T1" fmla="*/ 12 h 50"/>
                  <a:gd name="T2" fmla="*/ 26 w 38"/>
                  <a:gd name="T3" fmla="*/ 12 h 50"/>
                  <a:gd name="T4" fmla="*/ 26 w 38"/>
                  <a:gd name="T5" fmla="*/ 12 h 50"/>
                  <a:gd name="T6" fmla="*/ 26 w 38"/>
                  <a:gd name="T7" fmla="*/ 25 h 50"/>
                  <a:gd name="T8" fmla="*/ 26 w 38"/>
                  <a:gd name="T9" fmla="*/ 25 h 50"/>
                  <a:gd name="T10" fmla="*/ 38 w 38"/>
                  <a:gd name="T11" fmla="*/ 25 h 50"/>
                  <a:gd name="T12" fmla="*/ 38 w 38"/>
                  <a:gd name="T13" fmla="*/ 25 h 50"/>
                  <a:gd name="T14" fmla="*/ 38 w 38"/>
                  <a:gd name="T15" fmla="*/ 38 h 50"/>
                  <a:gd name="T16" fmla="*/ 38 w 38"/>
                  <a:gd name="T17" fmla="*/ 38 h 50"/>
                  <a:gd name="T18" fmla="*/ 38 w 38"/>
                  <a:gd name="T19" fmla="*/ 38 h 50"/>
                  <a:gd name="T20" fmla="*/ 38 w 38"/>
                  <a:gd name="T21" fmla="*/ 38 h 50"/>
                  <a:gd name="T22" fmla="*/ 26 w 38"/>
                  <a:gd name="T23" fmla="*/ 50 h 50"/>
                  <a:gd name="T24" fmla="*/ 26 w 38"/>
                  <a:gd name="T25" fmla="*/ 50 h 50"/>
                  <a:gd name="T26" fmla="*/ 26 w 38"/>
                  <a:gd name="T27" fmla="*/ 50 h 50"/>
                  <a:gd name="T28" fmla="*/ 26 w 38"/>
                  <a:gd name="T29" fmla="*/ 50 h 50"/>
                  <a:gd name="T30" fmla="*/ 26 w 38"/>
                  <a:gd name="T31" fmla="*/ 50 h 50"/>
                  <a:gd name="T32" fmla="*/ 13 w 38"/>
                  <a:gd name="T33" fmla="*/ 38 h 50"/>
                  <a:gd name="T34" fmla="*/ 13 w 38"/>
                  <a:gd name="T35" fmla="*/ 38 h 50"/>
                  <a:gd name="T36" fmla="*/ 13 w 38"/>
                  <a:gd name="T37" fmla="*/ 25 h 50"/>
                  <a:gd name="T38" fmla="*/ 0 w 38"/>
                  <a:gd name="T39" fmla="*/ 25 h 50"/>
                  <a:gd name="T40" fmla="*/ 0 w 38"/>
                  <a:gd name="T41" fmla="*/ 12 h 50"/>
                  <a:gd name="T42" fmla="*/ 0 w 38"/>
                  <a:gd name="T43" fmla="*/ 12 h 50"/>
                  <a:gd name="T44" fmla="*/ 0 w 38"/>
                  <a:gd name="T45" fmla="*/ 12 h 50"/>
                  <a:gd name="T46" fmla="*/ 0 w 38"/>
                  <a:gd name="T47" fmla="*/ 12 h 50"/>
                  <a:gd name="T48" fmla="*/ 13 w 38"/>
                  <a:gd name="T49" fmla="*/ 0 h 50"/>
                  <a:gd name="T50" fmla="*/ 13 w 38"/>
                  <a:gd name="T51" fmla="*/ 0 h 50"/>
                  <a:gd name="T52" fmla="*/ 13 w 38"/>
                  <a:gd name="T53" fmla="*/ 0 h 50"/>
                  <a:gd name="T54" fmla="*/ 13 w 38"/>
                  <a:gd name="T55" fmla="*/ 0 h 50"/>
                  <a:gd name="T56" fmla="*/ 26 w 38"/>
                  <a:gd name="T57" fmla="*/ 0 h 50"/>
                  <a:gd name="T58" fmla="*/ 26 w 38"/>
                  <a:gd name="T59" fmla="*/ 0 h 50"/>
                  <a:gd name="T60" fmla="*/ 26 w 38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8"/>
                  <a:gd name="T94" fmla="*/ 0 h 50"/>
                  <a:gd name="T95" fmla="*/ 38 w 38"/>
                  <a:gd name="T96" fmla="*/ 50 h 5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8" h="50">
                    <a:moveTo>
                      <a:pt x="26" y="12"/>
                    </a:moveTo>
                    <a:lnTo>
                      <a:pt x="26" y="12"/>
                    </a:lnTo>
                    <a:lnTo>
                      <a:pt x="26" y="25"/>
                    </a:lnTo>
                    <a:lnTo>
                      <a:pt x="38" y="25"/>
                    </a:lnTo>
                    <a:lnTo>
                      <a:pt x="38" y="38"/>
                    </a:lnTo>
                    <a:lnTo>
                      <a:pt x="26" y="50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13" y="0"/>
                    </a:lnTo>
                    <a:lnTo>
                      <a:pt x="26" y="0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89" name="Freeform 54"/>
            <p:cNvSpPr>
              <a:spLocks/>
            </p:cNvSpPr>
            <p:nvPr/>
          </p:nvSpPr>
          <p:spPr bwMode="auto">
            <a:xfrm>
              <a:off x="3714750" y="3933825"/>
              <a:ext cx="209550" cy="104775"/>
            </a:xfrm>
            <a:custGeom>
              <a:avLst/>
              <a:gdLst>
                <a:gd name="T0" fmla="*/ 25 w 190"/>
                <a:gd name="T1" fmla="*/ 101 h 101"/>
                <a:gd name="T2" fmla="*/ 12 w 190"/>
                <a:gd name="T3" fmla="*/ 89 h 101"/>
                <a:gd name="T4" fmla="*/ 0 w 190"/>
                <a:gd name="T5" fmla="*/ 76 h 101"/>
                <a:gd name="T6" fmla="*/ 12 w 190"/>
                <a:gd name="T7" fmla="*/ 63 h 101"/>
                <a:gd name="T8" fmla="*/ 0 w 190"/>
                <a:gd name="T9" fmla="*/ 51 h 101"/>
                <a:gd name="T10" fmla="*/ 0 w 190"/>
                <a:gd name="T11" fmla="*/ 25 h 101"/>
                <a:gd name="T12" fmla="*/ 25 w 190"/>
                <a:gd name="T13" fmla="*/ 25 h 101"/>
                <a:gd name="T14" fmla="*/ 63 w 190"/>
                <a:gd name="T15" fmla="*/ 0 h 101"/>
                <a:gd name="T16" fmla="*/ 76 w 190"/>
                <a:gd name="T17" fmla="*/ 0 h 101"/>
                <a:gd name="T18" fmla="*/ 139 w 190"/>
                <a:gd name="T19" fmla="*/ 0 h 101"/>
                <a:gd name="T20" fmla="*/ 152 w 190"/>
                <a:gd name="T21" fmla="*/ 25 h 101"/>
                <a:gd name="T22" fmla="*/ 164 w 190"/>
                <a:gd name="T23" fmla="*/ 38 h 101"/>
                <a:gd name="T24" fmla="*/ 177 w 190"/>
                <a:gd name="T25" fmla="*/ 38 h 101"/>
                <a:gd name="T26" fmla="*/ 190 w 190"/>
                <a:gd name="T27" fmla="*/ 51 h 101"/>
                <a:gd name="T28" fmla="*/ 190 w 190"/>
                <a:gd name="T29" fmla="*/ 63 h 101"/>
                <a:gd name="T30" fmla="*/ 177 w 190"/>
                <a:gd name="T31" fmla="*/ 63 h 101"/>
                <a:gd name="T32" fmla="*/ 164 w 190"/>
                <a:gd name="T33" fmla="*/ 51 h 101"/>
                <a:gd name="T34" fmla="*/ 152 w 190"/>
                <a:gd name="T35" fmla="*/ 51 h 101"/>
                <a:gd name="T36" fmla="*/ 139 w 190"/>
                <a:gd name="T37" fmla="*/ 51 h 101"/>
                <a:gd name="T38" fmla="*/ 126 w 190"/>
                <a:gd name="T39" fmla="*/ 51 h 101"/>
                <a:gd name="T40" fmla="*/ 126 w 190"/>
                <a:gd name="T41" fmla="*/ 63 h 101"/>
                <a:gd name="T42" fmla="*/ 114 w 190"/>
                <a:gd name="T43" fmla="*/ 63 h 101"/>
                <a:gd name="T44" fmla="*/ 114 w 190"/>
                <a:gd name="T45" fmla="*/ 63 h 101"/>
                <a:gd name="T46" fmla="*/ 101 w 190"/>
                <a:gd name="T47" fmla="*/ 63 h 101"/>
                <a:gd name="T48" fmla="*/ 88 w 190"/>
                <a:gd name="T49" fmla="*/ 76 h 101"/>
                <a:gd name="T50" fmla="*/ 76 w 190"/>
                <a:gd name="T51" fmla="*/ 63 h 101"/>
                <a:gd name="T52" fmla="*/ 63 w 190"/>
                <a:gd name="T53" fmla="*/ 63 h 101"/>
                <a:gd name="T54" fmla="*/ 63 w 190"/>
                <a:gd name="T55" fmla="*/ 76 h 101"/>
                <a:gd name="T56" fmla="*/ 50 w 190"/>
                <a:gd name="T57" fmla="*/ 76 h 101"/>
                <a:gd name="T58" fmla="*/ 38 w 190"/>
                <a:gd name="T59" fmla="*/ 89 h 101"/>
                <a:gd name="T60" fmla="*/ 25 w 190"/>
                <a:gd name="T61" fmla="*/ 89 h 101"/>
                <a:gd name="T62" fmla="*/ 25 w 190"/>
                <a:gd name="T63" fmla="*/ 101 h 10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0"/>
                <a:gd name="T97" fmla="*/ 0 h 101"/>
                <a:gd name="T98" fmla="*/ 190 w 190"/>
                <a:gd name="T99" fmla="*/ 101 h 10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0" h="101">
                  <a:moveTo>
                    <a:pt x="25" y="101"/>
                  </a:moveTo>
                  <a:lnTo>
                    <a:pt x="25" y="101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12" y="63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25" y="25"/>
                  </a:lnTo>
                  <a:lnTo>
                    <a:pt x="38" y="13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114" y="0"/>
                  </a:lnTo>
                  <a:lnTo>
                    <a:pt x="139" y="0"/>
                  </a:lnTo>
                  <a:lnTo>
                    <a:pt x="139" y="13"/>
                  </a:lnTo>
                  <a:lnTo>
                    <a:pt x="152" y="25"/>
                  </a:lnTo>
                  <a:lnTo>
                    <a:pt x="164" y="38"/>
                  </a:lnTo>
                  <a:lnTo>
                    <a:pt x="177" y="38"/>
                  </a:lnTo>
                  <a:lnTo>
                    <a:pt x="190" y="51"/>
                  </a:lnTo>
                  <a:lnTo>
                    <a:pt x="190" y="63"/>
                  </a:lnTo>
                  <a:lnTo>
                    <a:pt x="177" y="63"/>
                  </a:lnTo>
                  <a:lnTo>
                    <a:pt x="177" y="51"/>
                  </a:lnTo>
                  <a:lnTo>
                    <a:pt x="164" y="51"/>
                  </a:lnTo>
                  <a:lnTo>
                    <a:pt x="152" y="51"/>
                  </a:lnTo>
                  <a:lnTo>
                    <a:pt x="139" y="51"/>
                  </a:lnTo>
                  <a:lnTo>
                    <a:pt x="126" y="51"/>
                  </a:lnTo>
                  <a:lnTo>
                    <a:pt x="126" y="63"/>
                  </a:lnTo>
                  <a:lnTo>
                    <a:pt x="114" y="63"/>
                  </a:lnTo>
                  <a:lnTo>
                    <a:pt x="101" y="63"/>
                  </a:lnTo>
                  <a:lnTo>
                    <a:pt x="88" y="76"/>
                  </a:lnTo>
                  <a:lnTo>
                    <a:pt x="88" y="63"/>
                  </a:lnTo>
                  <a:lnTo>
                    <a:pt x="76" y="63"/>
                  </a:lnTo>
                  <a:lnTo>
                    <a:pt x="63" y="63"/>
                  </a:lnTo>
                  <a:lnTo>
                    <a:pt x="63" y="76"/>
                  </a:lnTo>
                  <a:lnTo>
                    <a:pt x="50" y="76"/>
                  </a:lnTo>
                  <a:lnTo>
                    <a:pt x="38" y="89"/>
                  </a:lnTo>
                  <a:lnTo>
                    <a:pt x="25" y="89"/>
                  </a:lnTo>
                  <a:lnTo>
                    <a:pt x="25" y="10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0" name="Freeform 55"/>
            <p:cNvSpPr>
              <a:spLocks/>
            </p:cNvSpPr>
            <p:nvPr/>
          </p:nvSpPr>
          <p:spPr bwMode="auto">
            <a:xfrm>
              <a:off x="3305175" y="3981450"/>
              <a:ext cx="438150" cy="352425"/>
            </a:xfrm>
            <a:custGeom>
              <a:avLst/>
              <a:gdLst>
                <a:gd name="T0" fmla="*/ 101 w 393"/>
                <a:gd name="T1" fmla="*/ 317 h 317"/>
                <a:gd name="T2" fmla="*/ 89 w 393"/>
                <a:gd name="T3" fmla="*/ 304 h 317"/>
                <a:gd name="T4" fmla="*/ 89 w 393"/>
                <a:gd name="T5" fmla="*/ 279 h 317"/>
                <a:gd name="T6" fmla="*/ 76 w 393"/>
                <a:gd name="T7" fmla="*/ 279 h 317"/>
                <a:gd name="T8" fmla="*/ 89 w 393"/>
                <a:gd name="T9" fmla="*/ 266 h 317"/>
                <a:gd name="T10" fmla="*/ 89 w 393"/>
                <a:gd name="T11" fmla="*/ 228 h 317"/>
                <a:gd name="T12" fmla="*/ 101 w 393"/>
                <a:gd name="T13" fmla="*/ 215 h 317"/>
                <a:gd name="T14" fmla="*/ 89 w 393"/>
                <a:gd name="T15" fmla="*/ 203 h 317"/>
                <a:gd name="T16" fmla="*/ 76 w 393"/>
                <a:gd name="T17" fmla="*/ 190 h 317"/>
                <a:gd name="T18" fmla="*/ 76 w 393"/>
                <a:gd name="T19" fmla="*/ 164 h 317"/>
                <a:gd name="T20" fmla="*/ 13 w 393"/>
                <a:gd name="T21" fmla="*/ 177 h 317"/>
                <a:gd name="T22" fmla="*/ 25 w 393"/>
                <a:gd name="T23" fmla="*/ 177 h 317"/>
                <a:gd name="T24" fmla="*/ 63 w 393"/>
                <a:gd name="T25" fmla="*/ 164 h 317"/>
                <a:gd name="T26" fmla="*/ 101 w 393"/>
                <a:gd name="T27" fmla="*/ 126 h 317"/>
                <a:gd name="T28" fmla="*/ 127 w 393"/>
                <a:gd name="T29" fmla="*/ 114 h 317"/>
                <a:gd name="T30" fmla="*/ 152 w 393"/>
                <a:gd name="T31" fmla="*/ 88 h 317"/>
                <a:gd name="T32" fmla="*/ 177 w 393"/>
                <a:gd name="T33" fmla="*/ 50 h 317"/>
                <a:gd name="T34" fmla="*/ 177 w 393"/>
                <a:gd name="T35" fmla="*/ 25 h 317"/>
                <a:gd name="T36" fmla="*/ 228 w 393"/>
                <a:gd name="T37" fmla="*/ 0 h 317"/>
                <a:gd name="T38" fmla="*/ 241 w 393"/>
                <a:gd name="T39" fmla="*/ 25 h 317"/>
                <a:gd name="T40" fmla="*/ 279 w 393"/>
                <a:gd name="T41" fmla="*/ 50 h 317"/>
                <a:gd name="T42" fmla="*/ 304 w 393"/>
                <a:gd name="T43" fmla="*/ 50 h 317"/>
                <a:gd name="T44" fmla="*/ 355 w 393"/>
                <a:gd name="T45" fmla="*/ 38 h 317"/>
                <a:gd name="T46" fmla="*/ 380 w 393"/>
                <a:gd name="T47" fmla="*/ 38 h 317"/>
                <a:gd name="T48" fmla="*/ 393 w 393"/>
                <a:gd name="T49" fmla="*/ 50 h 317"/>
                <a:gd name="T50" fmla="*/ 393 w 393"/>
                <a:gd name="T51" fmla="*/ 63 h 317"/>
                <a:gd name="T52" fmla="*/ 380 w 393"/>
                <a:gd name="T53" fmla="*/ 76 h 317"/>
                <a:gd name="T54" fmla="*/ 368 w 393"/>
                <a:gd name="T55" fmla="*/ 88 h 317"/>
                <a:gd name="T56" fmla="*/ 342 w 393"/>
                <a:gd name="T57" fmla="*/ 88 h 317"/>
                <a:gd name="T58" fmla="*/ 317 w 393"/>
                <a:gd name="T59" fmla="*/ 101 h 317"/>
                <a:gd name="T60" fmla="*/ 292 w 393"/>
                <a:gd name="T61" fmla="*/ 88 h 317"/>
                <a:gd name="T62" fmla="*/ 266 w 393"/>
                <a:gd name="T63" fmla="*/ 114 h 317"/>
                <a:gd name="T64" fmla="*/ 253 w 393"/>
                <a:gd name="T65" fmla="*/ 126 h 317"/>
                <a:gd name="T66" fmla="*/ 241 w 393"/>
                <a:gd name="T67" fmla="*/ 152 h 317"/>
                <a:gd name="T68" fmla="*/ 228 w 393"/>
                <a:gd name="T69" fmla="*/ 164 h 317"/>
                <a:gd name="T70" fmla="*/ 215 w 393"/>
                <a:gd name="T71" fmla="*/ 177 h 317"/>
                <a:gd name="T72" fmla="*/ 190 w 393"/>
                <a:gd name="T73" fmla="*/ 177 h 317"/>
                <a:gd name="T74" fmla="*/ 203 w 393"/>
                <a:gd name="T75" fmla="*/ 190 h 317"/>
                <a:gd name="T76" fmla="*/ 203 w 393"/>
                <a:gd name="T77" fmla="*/ 215 h 317"/>
                <a:gd name="T78" fmla="*/ 177 w 393"/>
                <a:gd name="T79" fmla="*/ 241 h 317"/>
                <a:gd name="T80" fmla="*/ 165 w 393"/>
                <a:gd name="T81" fmla="*/ 253 h 317"/>
                <a:gd name="T82" fmla="*/ 152 w 393"/>
                <a:gd name="T83" fmla="*/ 253 h 317"/>
                <a:gd name="T84" fmla="*/ 152 w 393"/>
                <a:gd name="T85" fmla="*/ 279 h 317"/>
                <a:gd name="T86" fmla="*/ 152 w 393"/>
                <a:gd name="T87" fmla="*/ 291 h 3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3"/>
                <a:gd name="T133" fmla="*/ 0 h 317"/>
                <a:gd name="T134" fmla="*/ 393 w 393"/>
                <a:gd name="T135" fmla="*/ 317 h 3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3" h="317">
                  <a:moveTo>
                    <a:pt x="139" y="317"/>
                  </a:moveTo>
                  <a:lnTo>
                    <a:pt x="139" y="317"/>
                  </a:lnTo>
                  <a:lnTo>
                    <a:pt x="101" y="317"/>
                  </a:lnTo>
                  <a:lnTo>
                    <a:pt x="89" y="304"/>
                  </a:lnTo>
                  <a:lnTo>
                    <a:pt x="101" y="291"/>
                  </a:lnTo>
                  <a:lnTo>
                    <a:pt x="101" y="279"/>
                  </a:lnTo>
                  <a:lnTo>
                    <a:pt x="89" y="279"/>
                  </a:lnTo>
                  <a:lnTo>
                    <a:pt x="76" y="279"/>
                  </a:lnTo>
                  <a:lnTo>
                    <a:pt x="76" y="266"/>
                  </a:lnTo>
                  <a:lnTo>
                    <a:pt x="89" y="266"/>
                  </a:lnTo>
                  <a:lnTo>
                    <a:pt x="89" y="228"/>
                  </a:lnTo>
                  <a:lnTo>
                    <a:pt x="101" y="228"/>
                  </a:lnTo>
                  <a:lnTo>
                    <a:pt x="101" y="215"/>
                  </a:lnTo>
                  <a:lnTo>
                    <a:pt x="89" y="203"/>
                  </a:lnTo>
                  <a:lnTo>
                    <a:pt x="76" y="203"/>
                  </a:lnTo>
                  <a:lnTo>
                    <a:pt x="76" y="190"/>
                  </a:lnTo>
                  <a:lnTo>
                    <a:pt x="76" y="177"/>
                  </a:lnTo>
                  <a:lnTo>
                    <a:pt x="76" y="164"/>
                  </a:lnTo>
                  <a:lnTo>
                    <a:pt x="63" y="177"/>
                  </a:lnTo>
                  <a:lnTo>
                    <a:pt x="38" y="190"/>
                  </a:lnTo>
                  <a:lnTo>
                    <a:pt x="13" y="177"/>
                  </a:lnTo>
                  <a:lnTo>
                    <a:pt x="0" y="190"/>
                  </a:lnTo>
                  <a:lnTo>
                    <a:pt x="13" y="177"/>
                  </a:lnTo>
                  <a:lnTo>
                    <a:pt x="25" y="177"/>
                  </a:lnTo>
                  <a:lnTo>
                    <a:pt x="38" y="164"/>
                  </a:lnTo>
                  <a:lnTo>
                    <a:pt x="51" y="164"/>
                  </a:lnTo>
                  <a:lnTo>
                    <a:pt x="63" y="164"/>
                  </a:lnTo>
                  <a:lnTo>
                    <a:pt x="89" y="152"/>
                  </a:lnTo>
                  <a:lnTo>
                    <a:pt x="101" y="139"/>
                  </a:lnTo>
                  <a:lnTo>
                    <a:pt x="101" y="126"/>
                  </a:lnTo>
                  <a:lnTo>
                    <a:pt x="114" y="126"/>
                  </a:lnTo>
                  <a:lnTo>
                    <a:pt x="127" y="114"/>
                  </a:lnTo>
                  <a:lnTo>
                    <a:pt x="152" y="101"/>
                  </a:lnTo>
                  <a:lnTo>
                    <a:pt x="152" y="88"/>
                  </a:lnTo>
                  <a:lnTo>
                    <a:pt x="165" y="76"/>
                  </a:lnTo>
                  <a:lnTo>
                    <a:pt x="165" y="63"/>
                  </a:lnTo>
                  <a:lnTo>
                    <a:pt x="177" y="50"/>
                  </a:lnTo>
                  <a:lnTo>
                    <a:pt x="177" y="38"/>
                  </a:lnTo>
                  <a:lnTo>
                    <a:pt x="177" y="25"/>
                  </a:lnTo>
                  <a:lnTo>
                    <a:pt x="203" y="12"/>
                  </a:lnTo>
                  <a:lnTo>
                    <a:pt x="215" y="0"/>
                  </a:lnTo>
                  <a:lnTo>
                    <a:pt x="228" y="0"/>
                  </a:lnTo>
                  <a:lnTo>
                    <a:pt x="241" y="12"/>
                  </a:lnTo>
                  <a:lnTo>
                    <a:pt x="241" y="25"/>
                  </a:lnTo>
                  <a:lnTo>
                    <a:pt x="253" y="50"/>
                  </a:lnTo>
                  <a:lnTo>
                    <a:pt x="266" y="50"/>
                  </a:lnTo>
                  <a:lnTo>
                    <a:pt x="279" y="50"/>
                  </a:lnTo>
                  <a:lnTo>
                    <a:pt x="292" y="50"/>
                  </a:lnTo>
                  <a:lnTo>
                    <a:pt x="304" y="38"/>
                  </a:lnTo>
                  <a:lnTo>
                    <a:pt x="304" y="50"/>
                  </a:lnTo>
                  <a:lnTo>
                    <a:pt x="342" y="50"/>
                  </a:lnTo>
                  <a:lnTo>
                    <a:pt x="355" y="38"/>
                  </a:lnTo>
                  <a:lnTo>
                    <a:pt x="368" y="25"/>
                  </a:lnTo>
                  <a:lnTo>
                    <a:pt x="368" y="38"/>
                  </a:lnTo>
                  <a:lnTo>
                    <a:pt x="380" y="38"/>
                  </a:lnTo>
                  <a:lnTo>
                    <a:pt x="393" y="50"/>
                  </a:lnTo>
                  <a:lnTo>
                    <a:pt x="393" y="63"/>
                  </a:lnTo>
                  <a:lnTo>
                    <a:pt x="393" y="76"/>
                  </a:lnTo>
                  <a:lnTo>
                    <a:pt x="380" y="76"/>
                  </a:lnTo>
                  <a:lnTo>
                    <a:pt x="380" y="88"/>
                  </a:lnTo>
                  <a:lnTo>
                    <a:pt x="368" y="88"/>
                  </a:lnTo>
                  <a:lnTo>
                    <a:pt x="355" y="88"/>
                  </a:lnTo>
                  <a:lnTo>
                    <a:pt x="342" y="88"/>
                  </a:lnTo>
                  <a:lnTo>
                    <a:pt x="330" y="88"/>
                  </a:lnTo>
                  <a:lnTo>
                    <a:pt x="317" y="101"/>
                  </a:lnTo>
                  <a:lnTo>
                    <a:pt x="304" y="101"/>
                  </a:lnTo>
                  <a:lnTo>
                    <a:pt x="292" y="88"/>
                  </a:lnTo>
                  <a:lnTo>
                    <a:pt x="279" y="101"/>
                  </a:lnTo>
                  <a:lnTo>
                    <a:pt x="266" y="114"/>
                  </a:lnTo>
                  <a:lnTo>
                    <a:pt x="253" y="126"/>
                  </a:lnTo>
                  <a:lnTo>
                    <a:pt x="253" y="139"/>
                  </a:lnTo>
                  <a:lnTo>
                    <a:pt x="241" y="139"/>
                  </a:lnTo>
                  <a:lnTo>
                    <a:pt x="241" y="152"/>
                  </a:lnTo>
                  <a:lnTo>
                    <a:pt x="241" y="164"/>
                  </a:lnTo>
                  <a:lnTo>
                    <a:pt x="228" y="164"/>
                  </a:lnTo>
                  <a:lnTo>
                    <a:pt x="228" y="177"/>
                  </a:lnTo>
                  <a:lnTo>
                    <a:pt x="215" y="177"/>
                  </a:lnTo>
                  <a:lnTo>
                    <a:pt x="203" y="177"/>
                  </a:lnTo>
                  <a:lnTo>
                    <a:pt x="190" y="177"/>
                  </a:lnTo>
                  <a:lnTo>
                    <a:pt x="190" y="190"/>
                  </a:lnTo>
                  <a:lnTo>
                    <a:pt x="203" y="190"/>
                  </a:lnTo>
                  <a:lnTo>
                    <a:pt x="203" y="203"/>
                  </a:lnTo>
                  <a:lnTo>
                    <a:pt x="203" y="215"/>
                  </a:lnTo>
                  <a:lnTo>
                    <a:pt x="177" y="228"/>
                  </a:lnTo>
                  <a:lnTo>
                    <a:pt x="177" y="241"/>
                  </a:lnTo>
                  <a:lnTo>
                    <a:pt x="165" y="241"/>
                  </a:lnTo>
                  <a:lnTo>
                    <a:pt x="165" y="253"/>
                  </a:lnTo>
                  <a:lnTo>
                    <a:pt x="152" y="253"/>
                  </a:lnTo>
                  <a:lnTo>
                    <a:pt x="139" y="253"/>
                  </a:lnTo>
                  <a:lnTo>
                    <a:pt x="152" y="266"/>
                  </a:lnTo>
                  <a:lnTo>
                    <a:pt x="152" y="279"/>
                  </a:lnTo>
                  <a:lnTo>
                    <a:pt x="152" y="291"/>
                  </a:lnTo>
                  <a:lnTo>
                    <a:pt x="152" y="304"/>
                  </a:lnTo>
                  <a:lnTo>
                    <a:pt x="139" y="31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1" name="Freeform 56"/>
            <p:cNvSpPr>
              <a:spLocks/>
            </p:cNvSpPr>
            <p:nvPr/>
          </p:nvSpPr>
          <p:spPr bwMode="auto">
            <a:xfrm>
              <a:off x="3448050" y="4067175"/>
              <a:ext cx="438150" cy="323850"/>
            </a:xfrm>
            <a:custGeom>
              <a:avLst/>
              <a:gdLst>
                <a:gd name="T0" fmla="*/ 25 w 393"/>
                <a:gd name="T1" fmla="*/ 215 h 291"/>
                <a:gd name="T2" fmla="*/ 25 w 393"/>
                <a:gd name="T3" fmla="*/ 203 h 291"/>
                <a:gd name="T4" fmla="*/ 25 w 393"/>
                <a:gd name="T5" fmla="*/ 177 h 291"/>
                <a:gd name="T6" fmla="*/ 38 w 393"/>
                <a:gd name="T7" fmla="*/ 177 h 291"/>
                <a:gd name="T8" fmla="*/ 50 w 393"/>
                <a:gd name="T9" fmla="*/ 165 h 291"/>
                <a:gd name="T10" fmla="*/ 76 w 393"/>
                <a:gd name="T11" fmla="*/ 139 h 291"/>
                <a:gd name="T12" fmla="*/ 76 w 393"/>
                <a:gd name="T13" fmla="*/ 114 h 291"/>
                <a:gd name="T14" fmla="*/ 63 w 393"/>
                <a:gd name="T15" fmla="*/ 101 h 291"/>
                <a:gd name="T16" fmla="*/ 88 w 393"/>
                <a:gd name="T17" fmla="*/ 101 h 291"/>
                <a:gd name="T18" fmla="*/ 101 w 393"/>
                <a:gd name="T19" fmla="*/ 88 h 291"/>
                <a:gd name="T20" fmla="*/ 114 w 393"/>
                <a:gd name="T21" fmla="*/ 76 h 291"/>
                <a:gd name="T22" fmla="*/ 126 w 393"/>
                <a:gd name="T23" fmla="*/ 50 h 291"/>
                <a:gd name="T24" fmla="*/ 139 w 393"/>
                <a:gd name="T25" fmla="*/ 38 h 291"/>
                <a:gd name="T26" fmla="*/ 165 w 393"/>
                <a:gd name="T27" fmla="*/ 12 h 291"/>
                <a:gd name="T28" fmla="*/ 190 w 393"/>
                <a:gd name="T29" fmla="*/ 25 h 291"/>
                <a:gd name="T30" fmla="*/ 215 w 393"/>
                <a:gd name="T31" fmla="*/ 12 h 291"/>
                <a:gd name="T32" fmla="*/ 241 w 393"/>
                <a:gd name="T33" fmla="*/ 12 h 291"/>
                <a:gd name="T34" fmla="*/ 253 w 393"/>
                <a:gd name="T35" fmla="*/ 0 h 291"/>
                <a:gd name="T36" fmla="*/ 266 w 393"/>
                <a:gd name="T37" fmla="*/ 0 h 291"/>
                <a:gd name="T38" fmla="*/ 291 w 393"/>
                <a:gd name="T39" fmla="*/ 25 h 291"/>
                <a:gd name="T40" fmla="*/ 304 w 393"/>
                <a:gd name="T41" fmla="*/ 25 h 291"/>
                <a:gd name="T42" fmla="*/ 317 w 393"/>
                <a:gd name="T43" fmla="*/ 25 h 291"/>
                <a:gd name="T44" fmla="*/ 329 w 393"/>
                <a:gd name="T45" fmla="*/ 25 h 291"/>
                <a:gd name="T46" fmla="*/ 342 w 393"/>
                <a:gd name="T47" fmla="*/ 38 h 291"/>
                <a:gd name="T48" fmla="*/ 342 w 393"/>
                <a:gd name="T49" fmla="*/ 63 h 291"/>
                <a:gd name="T50" fmla="*/ 355 w 393"/>
                <a:gd name="T51" fmla="*/ 63 h 291"/>
                <a:gd name="T52" fmla="*/ 367 w 393"/>
                <a:gd name="T53" fmla="*/ 76 h 291"/>
                <a:gd name="T54" fmla="*/ 367 w 393"/>
                <a:gd name="T55" fmla="*/ 88 h 291"/>
                <a:gd name="T56" fmla="*/ 380 w 393"/>
                <a:gd name="T57" fmla="*/ 101 h 291"/>
                <a:gd name="T58" fmla="*/ 393 w 393"/>
                <a:gd name="T59" fmla="*/ 101 h 291"/>
                <a:gd name="T60" fmla="*/ 355 w 393"/>
                <a:gd name="T61" fmla="*/ 165 h 291"/>
                <a:gd name="T62" fmla="*/ 291 w 393"/>
                <a:gd name="T63" fmla="*/ 114 h 291"/>
                <a:gd name="T64" fmla="*/ 215 w 393"/>
                <a:gd name="T65" fmla="*/ 101 h 291"/>
                <a:gd name="T66" fmla="*/ 152 w 393"/>
                <a:gd name="T67" fmla="*/ 139 h 291"/>
                <a:gd name="T68" fmla="*/ 139 w 393"/>
                <a:gd name="T69" fmla="*/ 190 h 291"/>
                <a:gd name="T70" fmla="*/ 114 w 393"/>
                <a:gd name="T71" fmla="*/ 215 h 291"/>
                <a:gd name="T72" fmla="*/ 76 w 393"/>
                <a:gd name="T73" fmla="*/ 228 h 291"/>
                <a:gd name="T74" fmla="*/ 76 w 393"/>
                <a:gd name="T75" fmla="*/ 253 h 291"/>
                <a:gd name="T76" fmla="*/ 88 w 393"/>
                <a:gd name="T77" fmla="*/ 279 h 291"/>
                <a:gd name="T78" fmla="*/ 76 w 393"/>
                <a:gd name="T79" fmla="*/ 291 h 291"/>
                <a:gd name="T80" fmla="*/ 25 w 393"/>
                <a:gd name="T81" fmla="*/ 279 h 291"/>
                <a:gd name="T82" fmla="*/ 0 w 393"/>
                <a:gd name="T83" fmla="*/ 266 h 291"/>
                <a:gd name="T84" fmla="*/ 12 w 393"/>
                <a:gd name="T85" fmla="*/ 241 h 2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3"/>
                <a:gd name="T130" fmla="*/ 0 h 291"/>
                <a:gd name="T131" fmla="*/ 393 w 393"/>
                <a:gd name="T132" fmla="*/ 291 h 29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3" h="291">
                  <a:moveTo>
                    <a:pt x="12" y="241"/>
                  </a:moveTo>
                  <a:lnTo>
                    <a:pt x="25" y="228"/>
                  </a:lnTo>
                  <a:lnTo>
                    <a:pt x="25" y="215"/>
                  </a:lnTo>
                  <a:lnTo>
                    <a:pt x="25" y="203"/>
                  </a:lnTo>
                  <a:lnTo>
                    <a:pt x="25" y="190"/>
                  </a:lnTo>
                  <a:lnTo>
                    <a:pt x="12" y="177"/>
                  </a:lnTo>
                  <a:lnTo>
                    <a:pt x="25" y="177"/>
                  </a:lnTo>
                  <a:lnTo>
                    <a:pt x="38" y="177"/>
                  </a:lnTo>
                  <a:lnTo>
                    <a:pt x="38" y="165"/>
                  </a:lnTo>
                  <a:lnTo>
                    <a:pt x="50" y="165"/>
                  </a:lnTo>
                  <a:lnTo>
                    <a:pt x="50" y="152"/>
                  </a:lnTo>
                  <a:lnTo>
                    <a:pt x="76" y="139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63" y="114"/>
                  </a:lnTo>
                  <a:lnTo>
                    <a:pt x="63" y="101"/>
                  </a:lnTo>
                  <a:lnTo>
                    <a:pt x="76" y="101"/>
                  </a:lnTo>
                  <a:lnTo>
                    <a:pt x="88" y="101"/>
                  </a:lnTo>
                  <a:lnTo>
                    <a:pt x="101" y="101"/>
                  </a:lnTo>
                  <a:lnTo>
                    <a:pt x="101" y="88"/>
                  </a:lnTo>
                  <a:lnTo>
                    <a:pt x="114" y="88"/>
                  </a:lnTo>
                  <a:lnTo>
                    <a:pt x="114" y="76"/>
                  </a:lnTo>
                  <a:lnTo>
                    <a:pt x="114" y="63"/>
                  </a:lnTo>
                  <a:lnTo>
                    <a:pt x="126" y="63"/>
                  </a:lnTo>
                  <a:lnTo>
                    <a:pt x="126" y="50"/>
                  </a:lnTo>
                  <a:lnTo>
                    <a:pt x="139" y="38"/>
                  </a:lnTo>
                  <a:lnTo>
                    <a:pt x="152" y="25"/>
                  </a:lnTo>
                  <a:lnTo>
                    <a:pt x="165" y="12"/>
                  </a:lnTo>
                  <a:lnTo>
                    <a:pt x="177" y="25"/>
                  </a:lnTo>
                  <a:lnTo>
                    <a:pt x="190" y="25"/>
                  </a:lnTo>
                  <a:lnTo>
                    <a:pt x="203" y="12"/>
                  </a:lnTo>
                  <a:lnTo>
                    <a:pt x="215" y="12"/>
                  </a:lnTo>
                  <a:lnTo>
                    <a:pt x="228" y="12"/>
                  </a:lnTo>
                  <a:lnTo>
                    <a:pt x="241" y="12"/>
                  </a:lnTo>
                  <a:lnTo>
                    <a:pt x="253" y="12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0"/>
                  </a:lnTo>
                  <a:lnTo>
                    <a:pt x="279" y="12"/>
                  </a:lnTo>
                  <a:lnTo>
                    <a:pt x="291" y="25"/>
                  </a:lnTo>
                  <a:lnTo>
                    <a:pt x="304" y="25"/>
                  </a:lnTo>
                  <a:lnTo>
                    <a:pt x="317" y="25"/>
                  </a:lnTo>
                  <a:lnTo>
                    <a:pt x="329" y="25"/>
                  </a:lnTo>
                  <a:lnTo>
                    <a:pt x="342" y="25"/>
                  </a:lnTo>
                  <a:lnTo>
                    <a:pt x="342" y="38"/>
                  </a:lnTo>
                  <a:lnTo>
                    <a:pt x="342" y="50"/>
                  </a:lnTo>
                  <a:lnTo>
                    <a:pt x="342" y="63"/>
                  </a:lnTo>
                  <a:lnTo>
                    <a:pt x="355" y="63"/>
                  </a:lnTo>
                  <a:lnTo>
                    <a:pt x="355" y="76"/>
                  </a:lnTo>
                  <a:lnTo>
                    <a:pt x="367" y="76"/>
                  </a:lnTo>
                  <a:lnTo>
                    <a:pt x="355" y="88"/>
                  </a:lnTo>
                  <a:lnTo>
                    <a:pt x="367" y="88"/>
                  </a:lnTo>
                  <a:lnTo>
                    <a:pt x="367" y="101"/>
                  </a:lnTo>
                  <a:lnTo>
                    <a:pt x="380" y="101"/>
                  </a:lnTo>
                  <a:lnTo>
                    <a:pt x="393" y="101"/>
                  </a:lnTo>
                  <a:lnTo>
                    <a:pt x="367" y="127"/>
                  </a:lnTo>
                  <a:lnTo>
                    <a:pt x="367" y="139"/>
                  </a:lnTo>
                  <a:lnTo>
                    <a:pt x="355" y="165"/>
                  </a:lnTo>
                  <a:lnTo>
                    <a:pt x="355" y="177"/>
                  </a:lnTo>
                  <a:lnTo>
                    <a:pt x="317" y="139"/>
                  </a:lnTo>
                  <a:lnTo>
                    <a:pt x="291" y="114"/>
                  </a:lnTo>
                  <a:lnTo>
                    <a:pt x="253" y="101"/>
                  </a:lnTo>
                  <a:lnTo>
                    <a:pt x="241" y="101"/>
                  </a:lnTo>
                  <a:lnTo>
                    <a:pt x="215" y="101"/>
                  </a:lnTo>
                  <a:lnTo>
                    <a:pt x="177" y="127"/>
                  </a:lnTo>
                  <a:lnTo>
                    <a:pt x="152" y="139"/>
                  </a:lnTo>
                  <a:lnTo>
                    <a:pt x="139" y="165"/>
                  </a:lnTo>
                  <a:lnTo>
                    <a:pt x="139" y="190"/>
                  </a:lnTo>
                  <a:lnTo>
                    <a:pt x="126" y="190"/>
                  </a:lnTo>
                  <a:lnTo>
                    <a:pt x="114" y="203"/>
                  </a:lnTo>
                  <a:lnTo>
                    <a:pt x="114" y="215"/>
                  </a:lnTo>
                  <a:lnTo>
                    <a:pt x="101" y="228"/>
                  </a:lnTo>
                  <a:lnTo>
                    <a:pt x="76" y="228"/>
                  </a:lnTo>
                  <a:lnTo>
                    <a:pt x="88" y="253"/>
                  </a:lnTo>
                  <a:lnTo>
                    <a:pt x="76" y="253"/>
                  </a:lnTo>
                  <a:lnTo>
                    <a:pt x="76" y="266"/>
                  </a:lnTo>
                  <a:lnTo>
                    <a:pt x="88" y="279"/>
                  </a:lnTo>
                  <a:lnTo>
                    <a:pt x="88" y="291"/>
                  </a:lnTo>
                  <a:lnTo>
                    <a:pt x="76" y="291"/>
                  </a:lnTo>
                  <a:lnTo>
                    <a:pt x="63" y="279"/>
                  </a:lnTo>
                  <a:lnTo>
                    <a:pt x="50" y="279"/>
                  </a:lnTo>
                  <a:lnTo>
                    <a:pt x="25" y="279"/>
                  </a:lnTo>
                  <a:lnTo>
                    <a:pt x="0" y="279"/>
                  </a:lnTo>
                  <a:lnTo>
                    <a:pt x="0" y="266"/>
                  </a:lnTo>
                  <a:lnTo>
                    <a:pt x="12" y="241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2" name="Freeform 57"/>
            <p:cNvSpPr>
              <a:spLocks/>
            </p:cNvSpPr>
            <p:nvPr/>
          </p:nvSpPr>
          <p:spPr bwMode="auto">
            <a:xfrm>
              <a:off x="3028950" y="4086225"/>
              <a:ext cx="276225" cy="295275"/>
            </a:xfrm>
            <a:custGeom>
              <a:avLst/>
              <a:gdLst>
                <a:gd name="T0" fmla="*/ 216 w 254"/>
                <a:gd name="T1" fmla="*/ 254 h 267"/>
                <a:gd name="T2" fmla="*/ 216 w 254"/>
                <a:gd name="T3" fmla="*/ 241 h 267"/>
                <a:gd name="T4" fmla="*/ 190 w 254"/>
                <a:gd name="T5" fmla="*/ 241 h 267"/>
                <a:gd name="T6" fmla="*/ 178 w 254"/>
                <a:gd name="T7" fmla="*/ 241 h 267"/>
                <a:gd name="T8" fmla="*/ 165 w 254"/>
                <a:gd name="T9" fmla="*/ 254 h 267"/>
                <a:gd name="T10" fmla="*/ 152 w 254"/>
                <a:gd name="T11" fmla="*/ 254 h 267"/>
                <a:gd name="T12" fmla="*/ 140 w 254"/>
                <a:gd name="T13" fmla="*/ 254 h 267"/>
                <a:gd name="T14" fmla="*/ 140 w 254"/>
                <a:gd name="T15" fmla="*/ 229 h 267"/>
                <a:gd name="T16" fmla="*/ 127 w 254"/>
                <a:gd name="T17" fmla="*/ 229 h 267"/>
                <a:gd name="T18" fmla="*/ 102 w 254"/>
                <a:gd name="T19" fmla="*/ 229 h 267"/>
                <a:gd name="T20" fmla="*/ 102 w 254"/>
                <a:gd name="T21" fmla="*/ 216 h 267"/>
                <a:gd name="T22" fmla="*/ 89 w 254"/>
                <a:gd name="T23" fmla="*/ 191 h 267"/>
                <a:gd name="T24" fmla="*/ 89 w 254"/>
                <a:gd name="T25" fmla="*/ 178 h 267"/>
                <a:gd name="T26" fmla="*/ 76 w 254"/>
                <a:gd name="T27" fmla="*/ 153 h 267"/>
                <a:gd name="T28" fmla="*/ 64 w 254"/>
                <a:gd name="T29" fmla="*/ 127 h 267"/>
                <a:gd name="T30" fmla="*/ 38 w 254"/>
                <a:gd name="T31" fmla="*/ 115 h 267"/>
                <a:gd name="T32" fmla="*/ 38 w 254"/>
                <a:gd name="T33" fmla="*/ 140 h 267"/>
                <a:gd name="T34" fmla="*/ 38 w 254"/>
                <a:gd name="T35" fmla="*/ 153 h 267"/>
                <a:gd name="T36" fmla="*/ 13 w 254"/>
                <a:gd name="T37" fmla="*/ 153 h 267"/>
                <a:gd name="T38" fmla="*/ 13 w 254"/>
                <a:gd name="T39" fmla="*/ 140 h 267"/>
                <a:gd name="T40" fmla="*/ 13 w 254"/>
                <a:gd name="T41" fmla="*/ 115 h 267"/>
                <a:gd name="T42" fmla="*/ 13 w 254"/>
                <a:gd name="T43" fmla="*/ 102 h 267"/>
                <a:gd name="T44" fmla="*/ 13 w 254"/>
                <a:gd name="T45" fmla="*/ 89 h 267"/>
                <a:gd name="T46" fmla="*/ 26 w 254"/>
                <a:gd name="T47" fmla="*/ 64 h 267"/>
                <a:gd name="T48" fmla="*/ 38 w 254"/>
                <a:gd name="T49" fmla="*/ 38 h 267"/>
                <a:gd name="T50" fmla="*/ 64 w 254"/>
                <a:gd name="T51" fmla="*/ 26 h 267"/>
                <a:gd name="T52" fmla="*/ 76 w 254"/>
                <a:gd name="T53" fmla="*/ 38 h 267"/>
                <a:gd name="T54" fmla="*/ 89 w 254"/>
                <a:gd name="T55" fmla="*/ 26 h 267"/>
                <a:gd name="T56" fmla="*/ 89 w 254"/>
                <a:gd name="T57" fmla="*/ 13 h 267"/>
                <a:gd name="T58" fmla="*/ 127 w 254"/>
                <a:gd name="T59" fmla="*/ 26 h 267"/>
                <a:gd name="T60" fmla="*/ 152 w 254"/>
                <a:gd name="T61" fmla="*/ 13 h 267"/>
                <a:gd name="T62" fmla="*/ 178 w 254"/>
                <a:gd name="T63" fmla="*/ 0 h 267"/>
                <a:gd name="T64" fmla="*/ 203 w 254"/>
                <a:gd name="T65" fmla="*/ 26 h 267"/>
                <a:gd name="T66" fmla="*/ 203 w 254"/>
                <a:gd name="T67" fmla="*/ 64 h 267"/>
                <a:gd name="T68" fmla="*/ 190 w 254"/>
                <a:gd name="T69" fmla="*/ 76 h 267"/>
                <a:gd name="T70" fmla="*/ 165 w 254"/>
                <a:gd name="T71" fmla="*/ 89 h 267"/>
                <a:gd name="T72" fmla="*/ 178 w 254"/>
                <a:gd name="T73" fmla="*/ 115 h 267"/>
                <a:gd name="T74" fmla="*/ 203 w 254"/>
                <a:gd name="T75" fmla="*/ 115 h 267"/>
                <a:gd name="T76" fmla="*/ 241 w 254"/>
                <a:gd name="T77" fmla="*/ 115 h 267"/>
                <a:gd name="T78" fmla="*/ 216 w 254"/>
                <a:gd name="T79" fmla="*/ 153 h 267"/>
                <a:gd name="T80" fmla="*/ 241 w 254"/>
                <a:gd name="T81" fmla="*/ 178 h 267"/>
                <a:gd name="T82" fmla="*/ 254 w 254"/>
                <a:gd name="T83" fmla="*/ 203 h 267"/>
                <a:gd name="T84" fmla="*/ 254 w 254"/>
                <a:gd name="T85" fmla="*/ 241 h 267"/>
                <a:gd name="T86" fmla="*/ 216 w 254"/>
                <a:gd name="T87" fmla="*/ 267 h 2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267"/>
                <a:gd name="T134" fmla="*/ 254 w 254"/>
                <a:gd name="T135" fmla="*/ 267 h 2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267">
                  <a:moveTo>
                    <a:pt x="216" y="267"/>
                  </a:moveTo>
                  <a:lnTo>
                    <a:pt x="216" y="267"/>
                  </a:lnTo>
                  <a:lnTo>
                    <a:pt x="216" y="254"/>
                  </a:lnTo>
                  <a:lnTo>
                    <a:pt x="216" y="241"/>
                  </a:lnTo>
                  <a:lnTo>
                    <a:pt x="203" y="241"/>
                  </a:lnTo>
                  <a:lnTo>
                    <a:pt x="190" y="241"/>
                  </a:lnTo>
                  <a:lnTo>
                    <a:pt x="190" y="229"/>
                  </a:lnTo>
                  <a:lnTo>
                    <a:pt x="178" y="241"/>
                  </a:lnTo>
                  <a:lnTo>
                    <a:pt x="178" y="254"/>
                  </a:lnTo>
                  <a:lnTo>
                    <a:pt x="165" y="254"/>
                  </a:lnTo>
                  <a:lnTo>
                    <a:pt x="152" y="241"/>
                  </a:lnTo>
                  <a:lnTo>
                    <a:pt x="152" y="254"/>
                  </a:lnTo>
                  <a:lnTo>
                    <a:pt x="140" y="254"/>
                  </a:lnTo>
                  <a:lnTo>
                    <a:pt x="140" y="241"/>
                  </a:lnTo>
                  <a:lnTo>
                    <a:pt x="140" y="229"/>
                  </a:lnTo>
                  <a:lnTo>
                    <a:pt x="127" y="229"/>
                  </a:lnTo>
                  <a:lnTo>
                    <a:pt x="114" y="229"/>
                  </a:lnTo>
                  <a:lnTo>
                    <a:pt x="102" y="229"/>
                  </a:lnTo>
                  <a:lnTo>
                    <a:pt x="102" y="216"/>
                  </a:lnTo>
                  <a:lnTo>
                    <a:pt x="89" y="203"/>
                  </a:lnTo>
                  <a:lnTo>
                    <a:pt x="89" y="191"/>
                  </a:lnTo>
                  <a:lnTo>
                    <a:pt x="89" y="178"/>
                  </a:lnTo>
                  <a:lnTo>
                    <a:pt x="76" y="165"/>
                  </a:lnTo>
                  <a:lnTo>
                    <a:pt x="76" y="153"/>
                  </a:lnTo>
                  <a:lnTo>
                    <a:pt x="76" y="140"/>
                  </a:lnTo>
                  <a:lnTo>
                    <a:pt x="76" y="127"/>
                  </a:lnTo>
                  <a:lnTo>
                    <a:pt x="64" y="127"/>
                  </a:lnTo>
                  <a:lnTo>
                    <a:pt x="64" y="115"/>
                  </a:lnTo>
                  <a:lnTo>
                    <a:pt x="51" y="115"/>
                  </a:lnTo>
                  <a:lnTo>
                    <a:pt x="38" y="115"/>
                  </a:lnTo>
                  <a:lnTo>
                    <a:pt x="38" y="127"/>
                  </a:lnTo>
                  <a:lnTo>
                    <a:pt x="38" y="140"/>
                  </a:lnTo>
                  <a:lnTo>
                    <a:pt x="38" y="153"/>
                  </a:lnTo>
                  <a:lnTo>
                    <a:pt x="26" y="153"/>
                  </a:lnTo>
                  <a:lnTo>
                    <a:pt x="13" y="153"/>
                  </a:lnTo>
                  <a:lnTo>
                    <a:pt x="13" y="140"/>
                  </a:lnTo>
                  <a:lnTo>
                    <a:pt x="0" y="140"/>
                  </a:lnTo>
                  <a:lnTo>
                    <a:pt x="13" y="140"/>
                  </a:lnTo>
                  <a:lnTo>
                    <a:pt x="13" y="127"/>
                  </a:lnTo>
                  <a:lnTo>
                    <a:pt x="13" y="115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26" y="64"/>
                  </a:lnTo>
                  <a:lnTo>
                    <a:pt x="26" y="51"/>
                  </a:lnTo>
                  <a:lnTo>
                    <a:pt x="26" y="38"/>
                  </a:lnTo>
                  <a:lnTo>
                    <a:pt x="38" y="38"/>
                  </a:lnTo>
                  <a:lnTo>
                    <a:pt x="51" y="26"/>
                  </a:lnTo>
                  <a:lnTo>
                    <a:pt x="64" y="26"/>
                  </a:lnTo>
                  <a:lnTo>
                    <a:pt x="76" y="38"/>
                  </a:lnTo>
                  <a:lnTo>
                    <a:pt x="76" y="26"/>
                  </a:lnTo>
                  <a:lnTo>
                    <a:pt x="89" y="26"/>
                  </a:lnTo>
                  <a:lnTo>
                    <a:pt x="89" y="13"/>
                  </a:lnTo>
                  <a:lnTo>
                    <a:pt x="89" y="0"/>
                  </a:lnTo>
                  <a:lnTo>
                    <a:pt x="102" y="13"/>
                  </a:lnTo>
                  <a:lnTo>
                    <a:pt x="127" y="26"/>
                  </a:lnTo>
                  <a:lnTo>
                    <a:pt x="140" y="26"/>
                  </a:lnTo>
                  <a:lnTo>
                    <a:pt x="140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0" y="13"/>
                  </a:lnTo>
                  <a:lnTo>
                    <a:pt x="203" y="26"/>
                  </a:lnTo>
                  <a:lnTo>
                    <a:pt x="203" y="38"/>
                  </a:lnTo>
                  <a:lnTo>
                    <a:pt x="203" y="51"/>
                  </a:lnTo>
                  <a:lnTo>
                    <a:pt x="203" y="64"/>
                  </a:lnTo>
                  <a:lnTo>
                    <a:pt x="203" y="76"/>
                  </a:lnTo>
                  <a:lnTo>
                    <a:pt x="190" y="76"/>
                  </a:lnTo>
                  <a:lnTo>
                    <a:pt x="178" y="89"/>
                  </a:lnTo>
                  <a:lnTo>
                    <a:pt x="165" y="89"/>
                  </a:lnTo>
                  <a:lnTo>
                    <a:pt x="165" y="102"/>
                  </a:lnTo>
                  <a:lnTo>
                    <a:pt x="178" y="115"/>
                  </a:lnTo>
                  <a:lnTo>
                    <a:pt x="190" y="115"/>
                  </a:lnTo>
                  <a:lnTo>
                    <a:pt x="203" y="115"/>
                  </a:lnTo>
                  <a:lnTo>
                    <a:pt x="203" y="127"/>
                  </a:lnTo>
                  <a:lnTo>
                    <a:pt x="216" y="127"/>
                  </a:lnTo>
                  <a:lnTo>
                    <a:pt x="241" y="115"/>
                  </a:lnTo>
                  <a:lnTo>
                    <a:pt x="228" y="127"/>
                  </a:lnTo>
                  <a:lnTo>
                    <a:pt x="216" y="140"/>
                  </a:lnTo>
                  <a:lnTo>
                    <a:pt x="216" y="153"/>
                  </a:lnTo>
                  <a:lnTo>
                    <a:pt x="228" y="153"/>
                  </a:lnTo>
                  <a:lnTo>
                    <a:pt x="241" y="165"/>
                  </a:lnTo>
                  <a:lnTo>
                    <a:pt x="241" y="178"/>
                  </a:lnTo>
                  <a:lnTo>
                    <a:pt x="241" y="191"/>
                  </a:lnTo>
                  <a:lnTo>
                    <a:pt x="254" y="203"/>
                  </a:lnTo>
                  <a:lnTo>
                    <a:pt x="254" y="216"/>
                  </a:lnTo>
                  <a:lnTo>
                    <a:pt x="254" y="229"/>
                  </a:lnTo>
                  <a:lnTo>
                    <a:pt x="254" y="241"/>
                  </a:lnTo>
                  <a:lnTo>
                    <a:pt x="241" y="241"/>
                  </a:lnTo>
                  <a:lnTo>
                    <a:pt x="216" y="254"/>
                  </a:lnTo>
                  <a:lnTo>
                    <a:pt x="216" y="26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3" name="Freeform 58"/>
            <p:cNvSpPr>
              <a:spLocks/>
            </p:cNvSpPr>
            <p:nvPr/>
          </p:nvSpPr>
          <p:spPr bwMode="auto">
            <a:xfrm>
              <a:off x="2838450" y="4000500"/>
              <a:ext cx="285750" cy="266700"/>
            </a:xfrm>
            <a:custGeom>
              <a:avLst/>
              <a:gdLst>
                <a:gd name="T0" fmla="*/ 51 w 254"/>
                <a:gd name="T1" fmla="*/ 203 h 241"/>
                <a:gd name="T2" fmla="*/ 64 w 254"/>
                <a:gd name="T3" fmla="*/ 191 h 241"/>
                <a:gd name="T4" fmla="*/ 64 w 254"/>
                <a:gd name="T5" fmla="*/ 178 h 241"/>
                <a:gd name="T6" fmla="*/ 76 w 254"/>
                <a:gd name="T7" fmla="*/ 165 h 241"/>
                <a:gd name="T8" fmla="*/ 89 w 254"/>
                <a:gd name="T9" fmla="*/ 152 h 241"/>
                <a:gd name="T10" fmla="*/ 102 w 254"/>
                <a:gd name="T11" fmla="*/ 140 h 241"/>
                <a:gd name="T12" fmla="*/ 102 w 254"/>
                <a:gd name="T13" fmla="*/ 127 h 241"/>
                <a:gd name="T14" fmla="*/ 102 w 254"/>
                <a:gd name="T15" fmla="*/ 114 h 241"/>
                <a:gd name="T16" fmla="*/ 76 w 254"/>
                <a:gd name="T17" fmla="*/ 127 h 241"/>
                <a:gd name="T18" fmla="*/ 64 w 254"/>
                <a:gd name="T19" fmla="*/ 114 h 241"/>
                <a:gd name="T20" fmla="*/ 51 w 254"/>
                <a:gd name="T21" fmla="*/ 102 h 241"/>
                <a:gd name="T22" fmla="*/ 13 w 254"/>
                <a:gd name="T23" fmla="*/ 102 h 241"/>
                <a:gd name="T24" fmla="*/ 13 w 254"/>
                <a:gd name="T25" fmla="*/ 89 h 241"/>
                <a:gd name="T26" fmla="*/ 13 w 254"/>
                <a:gd name="T27" fmla="*/ 76 h 241"/>
                <a:gd name="T28" fmla="*/ 64 w 254"/>
                <a:gd name="T29" fmla="*/ 51 h 241"/>
                <a:gd name="T30" fmla="*/ 89 w 254"/>
                <a:gd name="T31" fmla="*/ 26 h 241"/>
                <a:gd name="T32" fmla="*/ 102 w 254"/>
                <a:gd name="T33" fmla="*/ 13 h 241"/>
                <a:gd name="T34" fmla="*/ 127 w 254"/>
                <a:gd name="T35" fmla="*/ 0 h 241"/>
                <a:gd name="T36" fmla="*/ 140 w 254"/>
                <a:gd name="T37" fmla="*/ 0 h 241"/>
                <a:gd name="T38" fmla="*/ 152 w 254"/>
                <a:gd name="T39" fmla="*/ 0 h 241"/>
                <a:gd name="T40" fmla="*/ 165 w 254"/>
                <a:gd name="T41" fmla="*/ 0 h 241"/>
                <a:gd name="T42" fmla="*/ 191 w 254"/>
                <a:gd name="T43" fmla="*/ 0 h 241"/>
                <a:gd name="T44" fmla="*/ 203 w 254"/>
                <a:gd name="T45" fmla="*/ 0 h 241"/>
                <a:gd name="T46" fmla="*/ 203 w 254"/>
                <a:gd name="T47" fmla="*/ 0 h 241"/>
                <a:gd name="T48" fmla="*/ 216 w 254"/>
                <a:gd name="T49" fmla="*/ 0 h 241"/>
                <a:gd name="T50" fmla="*/ 216 w 254"/>
                <a:gd name="T51" fmla="*/ 64 h 241"/>
                <a:gd name="T52" fmla="*/ 254 w 254"/>
                <a:gd name="T53" fmla="*/ 89 h 241"/>
                <a:gd name="T54" fmla="*/ 254 w 254"/>
                <a:gd name="T55" fmla="*/ 102 h 241"/>
                <a:gd name="T56" fmla="*/ 241 w 254"/>
                <a:gd name="T57" fmla="*/ 114 h 241"/>
                <a:gd name="T58" fmla="*/ 229 w 254"/>
                <a:gd name="T59" fmla="*/ 102 h 241"/>
                <a:gd name="T60" fmla="*/ 203 w 254"/>
                <a:gd name="T61" fmla="*/ 114 h 241"/>
                <a:gd name="T62" fmla="*/ 191 w 254"/>
                <a:gd name="T63" fmla="*/ 140 h 241"/>
                <a:gd name="T64" fmla="*/ 178 w 254"/>
                <a:gd name="T65" fmla="*/ 165 h 241"/>
                <a:gd name="T66" fmla="*/ 178 w 254"/>
                <a:gd name="T67" fmla="*/ 178 h 241"/>
                <a:gd name="T68" fmla="*/ 178 w 254"/>
                <a:gd name="T69" fmla="*/ 191 h 241"/>
                <a:gd name="T70" fmla="*/ 178 w 254"/>
                <a:gd name="T71" fmla="*/ 216 h 241"/>
                <a:gd name="T72" fmla="*/ 152 w 254"/>
                <a:gd name="T73" fmla="*/ 203 h 241"/>
                <a:gd name="T74" fmla="*/ 114 w 254"/>
                <a:gd name="T75" fmla="*/ 191 h 241"/>
                <a:gd name="T76" fmla="*/ 114 w 254"/>
                <a:gd name="T77" fmla="*/ 203 h 241"/>
                <a:gd name="T78" fmla="*/ 102 w 254"/>
                <a:gd name="T79" fmla="*/ 216 h 241"/>
                <a:gd name="T80" fmla="*/ 76 w 254"/>
                <a:gd name="T81" fmla="*/ 216 h 241"/>
                <a:gd name="T82" fmla="*/ 76 w 254"/>
                <a:gd name="T83" fmla="*/ 229 h 241"/>
                <a:gd name="T84" fmla="*/ 64 w 254"/>
                <a:gd name="T85" fmla="*/ 241 h 2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4"/>
                <a:gd name="T130" fmla="*/ 0 h 241"/>
                <a:gd name="T131" fmla="*/ 254 w 254"/>
                <a:gd name="T132" fmla="*/ 241 h 2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4" h="241">
                  <a:moveTo>
                    <a:pt x="51" y="229"/>
                  </a:moveTo>
                  <a:lnTo>
                    <a:pt x="51" y="216"/>
                  </a:lnTo>
                  <a:lnTo>
                    <a:pt x="51" y="203"/>
                  </a:lnTo>
                  <a:lnTo>
                    <a:pt x="51" y="191"/>
                  </a:lnTo>
                  <a:lnTo>
                    <a:pt x="64" y="191"/>
                  </a:lnTo>
                  <a:lnTo>
                    <a:pt x="64" y="178"/>
                  </a:lnTo>
                  <a:lnTo>
                    <a:pt x="64" y="165"/>
                  </a:lnTo>
                  <a:lnTo>
                    <a:pt x="76" y="165"/>
                  </a:lnTo>
                  <a:lnTo>
                    <a:pt x="89" y="165"/>
                  </a:lnTo>
                  <a:lnTo>
                    <a:pt x="89" y="152"/>
                  </a:lnTo>
                  <a:lnTo>
                    <a:pt x="102" y="140"/>
                  </a:lnTo>
                  <a:lnTo>
                    <a:pt x="102" y="127"/>
                  </a:lnTo>
                  <a:lnTo>
                    <a:pt x="102" y="114"/>
                  </a:lnTo>
                  <a:lnTo>
                    <a:pt x="89" y="114"/>
                  </a:lnTo>
                  <a:lnTo>
                    <a:pt x="76" y="127"/>
                  </a:lnTo>
                  <a:lnTo>
                    <a:pt x="76" y="114"/>
                  </a:lnTo>
                  <a:lnTo>
                    <a:pt x="64" y="114"/>
                  </a:lnTo>
                  <a:lnTo>
                    <a:pt x="51" y="114"/>
                  </a:lnTo>
                  <a:lnTo>
                    <a:pt x="51" y="102"/>
                  </a:lnTo>
                  <a:lnTo>
                    <a:pt x="38" y="102"/>
                  </a:lnTo>
                  <a:lnTo>
                    <a:pt x="26" y="102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0" y="89"/>
                  </a:lnTo>
                  <a:lnTo>
                    <a:pt x="13" y="89"/>
                  </a:lnTo>
                  <a:lnTo>
                    <a:pt x="13" y="76"/>
                  </a:lnTo>
                  <a:lnTo>
                    <a:pt x="51" y="51"/>
                  </a:lnTo>
                  <a:lnTo>
                    <a:pt x="64" y="51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89" y="26"/>
                  </a:lnTo>
                  <a:lnTo>
                    <a:pt x="89" y="13"/>
                  </a:lnTo>
                  <a:lnTo>
                    <a:pt x="102" y="13"/>
                  </a:lnTo>
                  <a:lnTo>
                    <a:pt x="102" y="0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3" y="0"/>
                  </a:lnTo>
                  <a:lnTo>
                    <a:pt x="216" y="0"/>
                  </a:lnTo>
                  <a:lnTo>
                    <a:pt x="216" y="26"/>
                  </a:lnTo>
                  <a:lnTo>
                    <a:pt x="216" y="51"/>
                  </a:lnTo>
                  <a:lnTo>
                    <a:pt x="216" y="64"/>
                  </a:lnTo>
                  <a:lnTo>
                    <a:pt x="229" y="76"/>
                  </a:lnTo>
                  <a:lnTo>
                    <a:pt x="254" y="76"/>
                  </a:lnTo>
                  <a:lnTo>
                    <a:pt x="254" y="89"/>
                  </a:lnTo>
                  <a:lnTo>
                    <a:pt x="254" y="102"/>
                  </a:lnTo>
                  <a:lnTo>
                    <a:pt x="241" y="102"/>
                  </a:lnTo>
                  <a:lnTo>
                    <a:pt x="241" y="114"/>
                  </a:lnTo>
                  <a:lnTo>
                    <a:pt x="229" y="102"/>
                  </a:lnTo>
                  <a:lnTo>
                    <a:pt x="216" y="102"/>
                  </a:lnTo>
                  <a:lnTo>
                    <a:pt x="203" y="114"/>
                  </a:lnTo>
                  <a:lnTo>
                    <a:pt x="191" y="114"/>
                  </a:lnTo>
                  <a:lnTo>
                    <a:pt x="191" y="127"/>
                  </a:lnTo>
                  <a:lnTo>
                    <a:pt x="191" y="140"/>
                  </a:lnTo>
                  <a:lnTo>
                    <a:pt x="178" y="152"/>
                  </a:lnTo>
                  <a:lnTo>
                    <a:pt x="178" y="165"/>
                  </a:lnTo>
                  <a:lnTo>
                    <a:pt x="178" y="178"/>
                  </a:lnTo>
                  <a:lnTo>
                    <a:pt x="178" y="191"/>
                  </a:lnTo>
                  <a:lnTo>
                    <a:pt x="178" y="203"/>
                  </a:lnTo>
                  <a:lnTo>
                    <a:pt x="178" y="216"/>
                  </a:lnTo>
                  <a:lnTo>
                    <a:pt x="165" y="216"/>
                  </a:lnTo>
                  <a:lnTo>
                    <a:pt x="152" y="203"/>
                  </a:lnTo>
                  <a:lnTo>
                    <a:pt x="140" y="203"/>
                  </a:lnTo>
                  <a:lnTo>
                    <a:pt x="127" y="191"/>
                  </a:lnTo>
                  <a:lnTo>
                    <a:pt x="114" y="191"/>
                  </a:lnTo>
                  <a:lnTo>
                    <a:pt x="114" y="203"/>
                  </a:lnTo>
                  <a:lnTo>
                    <a:pt x="102" y="203"/>
                  </a:lnTo>
                  <a:lnTo>
                    <a:pt x="102" y="216"/>
                  </a:lnTo>
                  <a:lnTo>
                    <a:pt x="89" y="216"/>
                  </a:lnTo>
                  <a:lnTo>
                    <a:pt x="76" y="216"/>
                  </a:lnTo>
                  <a:lnTo>
                    <a:pt x="76" y="229"/>
                  </a:lnTo>
                  <a:lnTo>
                    <a:pt x="76" y="241"/>
                  </a:lnTo>
                  <a:lnTo>
                    <a:pt x="64" y="241"/>
                  </a:lnTo>
                  <a:lnTo>
                    <a:pt x="51" y="22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494" name="Freeform 59"/>
            <p:cNvSpPr>
              <a:spLocks/>
            </p:cNvSpPr>
            <p:nvPr/>
          </p:nvSpPr>
          <p:spPr bwMode="auto">
            <a:xfrm>
              <a:off x="2771775" y="4067175"/>
              <a:ext cx="180975" cy="200025"/>
            </a:xfrm>
            <a:custGeom>
              <a:avLst/>
              <a:gdLst>
                <a:gd name="T0" fmla="*/ 76 w 165"/>
                <a:gd name="T1" fmla="*/ 177 h 177"/>
                <a:gd name="T2" fmla="*/ 51 w 165"/>
                <a:gd name="T3" fmla="*/ 165 h 177"/>
                <a:gd name="T4" fmla="*/ 38 w 165"/>
                <a:gd name="T5" fmla="*/ 152 h 177"/>
                <a:gd name="T6" fmla="*/ 25 w 165"/>
                <a:gd name="T7" fmla="*/ 139 h 177"/>
                <a:gd name="T8" fmla="*/ 25 w 165"/>
                <a:gd name="T9" fmla="*/ 127 h 177"/>
                <a:gd name="T10" fmla="*/ 25 w 165"/>
                <a:gd name="T11" fmla="*/ 114 h 177"/>
                <a:gd name="T12" fmla="*/ 13 w 165"/>
                <a:gd name="T13" fmla="*/ 114 h 177"/>
                <a:gd name="T14" fmla="*/ 0 w 165"/>
                <a:gd name="T15" fmla="*/ 114 h 177"/>
                <a:gd name="T16" fmla="*/ 0 w 165"/>
                <a:gd name="T17" fmla="*/ 76 h 177"/>
                <a:gd name="T18" fmla="*/ 13 w 165"/>
                <a:gd name="T19" fmla="*/ 63 h 177"/>
                <a:gd name="T20" fmla="*/ 13 w 165"/>
                <a:gd name="T21" fmla="*/ 50 h 177"/>
                <a:gd name="T22" fmla="*/ 0 w 165"/>
                <a:gd name="T23" fmla="*/ 38 h 177"/>
                <a:gd name="T24" fmla="*/ 13 w 165"/>
                <a:gd name="T25" fmla="*/ 25 h 177"/>
                <a:gd name="T26" fmla="*/ 25 w 165"/>
                <a:gd name="T27" fmla="*/ 0 h 177"/>
                <a:gd name="T28" fmla="*/ 51 w 165"/>
                <a:gd name="T29" fmla="*/ 25 h 177"/>
                <a:gd name="T30" fmla="*/ 63 w 165"/>
                <a:gd name="T31" fmla="*/ 25 h 177"/>
                <a:gd name="T32" fmla="*/ 76 w 165"/>
                <a:gd name="T33" fmla="*/ 38 h 177"/>
                <a:gd name="T34" fmla="*/ 76 w 165"/>
                <a:gd name="T35" fmla="*/ 38 h 177"/>
                <a:gd name="T36" fmla="*/ 101 w 165"/>
                <a:gd name="T37" fmla="*/ 38 h 177"/>
                <a:gd name="T38" fmla="*/ 114 w 165"/>
                <a:gd name="T39" fmla="*/ 50 h 177"/>
                <a:gd name="T40" fmla="*/ 127 w 165"/>
                <a:gd name="T41" fmla="*/ 50 h 177"/>
                <a:gd name="T42" fmla="*/ 139 w 165"/>
                <a:gd name="T43" fmla="*/ 50 h 177"/>
                <a:gd name="T44" fmla="*/ 152 w 165"/>
                <a:gd name="T45" fmla="*/ 50 h 177"/>
                <a:gd name="T46" fmla="*/ 165 w 165"/>
                <a:gd name="T47" fmla="*/ 50 h 177"/>
                <a:gd name="T48" fmla="*/ 165 w 165"/>
                <a:gd name="T49" fmla="*/ 63 h 177"/>
                <a:gd name="T50" fmla="*/ 165 w 165"/>
                <a:gd name="T51" fmla="*/ 63 h 177"/>
                <a:gd name="T52" fmla="*/ 165 w 165"/>
                <a:gd name="T53" fmla="*/ 76 h 177"/>
                <a:gd name="T54" fmla="*/ 152 w 165"/>
                <a:gd name="T55" fmla="*/ 88 h 177"/>
                <a:gd name="T56" fmla="*/ 152 w 165"/>
                <a:gd name="T57" fmla="*/ 88 h 177"/>
                <a:gd name="T58" fmla="*/ 139 w 165"/>
                <a:gd name="T59" fmla="*/ 101 h 177"/>
                <a:gd name="T60" fmla="*/ 127 w 165"/>
                <a:gd name="T61" fmla="*/ 101 h 177"/>
                <a:gd name="T62" fmla="*/ 127 w 165"/>
                <a:gd name="T63" fmla="*/ 114 h 177"/>
                <a:gd name="T64" fmla="*/ 127 w 165"/>
                <a:gd name="T65" fmla="*/ 127 h 177"/>
                <a:gd name="T66" fmla="*/ 114 w 165"/>
                <a:gd name="T67" fmla="*/ 139 h 177"/>
                <a:gd name="T68" fmla="*/ 114 w 165"/>
                <a:gd name="T69" fmla="*/ 139 h 177"/>
                <a:gd name="T70" fmla="*/ 89 w 165"/>
                <a:gd name="T71" fmla="*/ 127 h 177"/>
                <a:gd name="T72" fmla="*/ 76 w 165"/>
                <a:gd name="T73" fmla="*/ 127 h 177"/>
                <a:gd name="T74" fmla="*/ 63 w 165"/>
                <a:gd name="T75" fmla="*/ 139 h 177"/>
                <a:gd name="T76" fmla="*/ 76 w 165"/>
                <a:gd name="T77" fmla="*/ 152 h 177"/>
                <a:gd name="T78" fmla="*/ 76 w 165"/>
                <a:gd name="T79" fmla="*/ 177 h 1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5"/>
                <a:gd name="T121" fmla="*/ 0 h 177"/>
                <a:gd name="T122" fmla="*/ 165 w 165"/>
                <a:gd name="T123" fmla="*/ 177 h 17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5" h="177">
                  <a:moveTo>
                    <a:pt x="76" y="177"/>
                  </a:moveTo>
                  <a:lnTo>
                    <a:pt x="76" y="177"/>
                  </a:lnTo>
                  <a:lnTo>
                    <a:pt x="63" y="165"/>
                  </a:lnTo>
                  <a:lnTo>
                    <a:pt x="51" y="165"/>
                  </a:lnTo>
                  <a:lnTo>
                    <a:pt x="38" y="152"/>
                  </a:lnTo>
                  <a:lnTo>
                    <a:pt x="25" y="139"/>
                  </a:lnTo>
                  <a:lnTo>
                    <a:pt x="25" y="127"/>
                  </a:lnTo>
                  <a:lnTo>
                    <a:pt x="25" y="114"/>
                  </a:lnTo>
                  <a:lnTo>
                    <a:pt x="13" y="114"/>
                  </a:lnTo>
                  <a:lnTo>
                    <a:pt x="0" y="114"/>
                  </a:lnTo>
                  <a:lnTo>
                    <a:pt x="0" y="76"/>
                  </a:lnTo>
                  <a:lnTo>
                    <a:pt x="13" y="63"/>
                  </a:lnTo>
                  <a:lnTo>
                    <a:pt x="13" y="50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3" y="12"/>
                  </a:lnTo>
                  <a:lnTo>
                    <a:pt x="25" y="0"/>
                  </a:lnTo>
                  <a:lnTo>
                    <a:pt x="38" y="12"/>
                  </a:lnTo>
                  <a:lnTo>
                    <a:pt x="51" y="25"/>
                  </a:lnTo>
                  <a:lnTo>
                    <a:pt x="63" y="25"/>
                  </a:lnTo>
                  <a:lnTo>
                    <a:pt x="76" y="25"/>
                  </a:lnTo>
                  <a:lnTo>
                    <a:pt x="76" y="38"/>
                  </a:lnTo>
                  <a:lnTo>
                    <a:pt x="89" y="38"/>
                  </a:lnTo>
                  <a:lnTo>
                    <a:pt x="101" y="38"/>
                  </a:lnTo>
                  <a:lnTo>
                    <a:pt x="114" y="38"/>
                  </a:lnTo>
                  <a:lnTo>
                    <a:pt x="114" y="50"/>
                  </a:lnTo>
                  <a:lnTo>
                    <a:pt x="127" y="50"/>
                  </a:lnTo>
                  <a:lnTo>
                    <a:pt x="139" y="50"/>
                  </a:lnTo>
                  <a:lnTo>
                    <a:pt x="139" y="63"/>
                  </a:lnTo>
                  <a:lnTo>
                    <a:pt x="152" y="50"/>
                  </a:lnTo>
                  <a:lnTo>
                    <a:pt x="165" y="50"/>
                  </a:lnTo>
                  <a:lnTo>
                    <a:pt x="165" y="63"/>
                  </a:lnTo>
                  <a:lnTo>
                    <a:pt x="165" y="76"/>
                  </a:lnTo>
                  <a:lnTo>
                    <a:pt x="152" y="88"/>
                  </a:lnTo>
                  <a:lnTo>
                    <a:pt x="152" y="101"/>
                  </a:lnTo>
                  <a:lnTo>
                    <a:pt x="139" y="101"/>
                  </a:lnTo>
                  <a:lnTo>
                    <a:pt x="127" y="101"/>
                  </a:lnTo>
                  <a:lnTo>
                    <a:pt x="127" y="114"/>
                  </a:lnTo>
                  <a:lnTo>
                    <a:pt x="127" y="127"/>
                  </a:lnTo>
                  <a:lnTo>
                    <a:pt x="114" y="127"/>
                  </a:lnTo>
                  <a:lnTo>
                    <a:pt x="114" y="139"/>
                  </a:lnTo>
                  <a:lnTo>
                    <a:pt x="101" y="127"/>
                  </a:lnTo>
                  <a:lnTo>
                    <a:pt x="89" y="127"/>
                  </a:lnTo>
                  <a:lnTo>
                    <a:pt x="76" y="127"/>
                  </a:lnTo>
                  <a:lnTo>
                    <a:pt x="76" y="139"/>
                  </a:lnTo>
                  <a:lnTo>
                    <a:pt x="63" y="139"/>
                  </a:lnTo>
                  <a:lnTo>
                    <a:pt x="76" y="152"/>
                  </a:lnTo>
                  <a:lnTo>
                    <a:pt x="76" y="165"/>
                  </a:lnTo>
                  <a:lnTo>
                    <a:pt x="76" y="177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2447255" y="3743325"/>
              <a:ext cx="447674" cy="638175"/>
              <a:chOff x="476250" y="3086100"/>
              <a:chExt cx="711" cy="1001"/>
            </a:xfrm>
            <a:grpFill/>
          </p:grpSpPr>
          <p:sp>
            <p:nvSpPr>
              <p:cNvPr id="514" name="Freeform 61"/>
              <p:cNvSpPr>
                <a:spLocks/>
              </p:cNvSpPr>
              <p:nvPr/>
            </p:nvSpPr>
            <p:spPr bwMode="auto">
              <a:xfrm>
                <a:off x="476650" y="3086656"/>
                <a:ext cx="311" cy="445"/>
              </a:xfrm>
              <a:custGeom>
                <a:avLst/>
                <a:gdLst>
                  <a:gd name="T0" fmla="*/ 140 w 178"/>
                  <a:gd name="T1" fmla="*/ 152 h 254"/>
                  <a:gd name="T2" fmla="*/ 115 w 178"/>
                  <a:gd name="T3" fmla="*/ 140 h 254"/>
                  <a:gd name="T4" fmla="*/ 102 w 178"/>
                  <a:gd name="T5" fmla="*/ 127 h 254"/>
                  <a:gd name="T6" fmla="*/ 89 w 178"/>
                  <a:gd name="T7" fmla="*/ 114 h 254"/>
                  <a:gd name="T8" fmla="*/ 89 w 178"/>
                  <a:gd name="T9" fmla="*/ 102 h 254"/>
                  <a:gd name="T10" fmla="*/ 89 w 178"/>
                  <a:gd name="T11" fmla="*/ 89 h 254"/>
                  <a:gd name="T12" fmla="*/ 77 w 178"/>
                  <a:gd name="T13" fmla="*/ 89 h 254"/>
                  <a:gd name="T14" fmla="*/ 64 w 178"/>
                  <a:gd name="T15" fmla="*/ 89 h 254"/>
                  <a:gd name="T16" fmla="*/ 64 w 178"/>
                  <a:gd name="T17" fmla="*/ 51 h 254"/>
                  <a:gd name="T18" fmla="*/ 77 w 178"/>
                  <a:gd name="T19" fmla="*/ 38 h 254"/>
                  <a:gd name="T20" fmla="*/ 77 w 178"/>
                  <a:gd name="T21" fmla="*/ 25 h 254"/>
                  <a:gd name="T22" fmla="*/ 64 w 178"/>
                  <a:gd name="T23" fmla="*/ 13 h 254"/>
                  <a:gd name="T24" fmla="*/ 64 w 178"/>
                  <a:gd name="T25" fmla="*/ 0 h 254"/>
                  <a:gd name="T26" fmla="*/ 26 w 178"/>
                  <a:gd name="T27" fmla="*/ 25 h 254"/>
                  <a:gd name="T28" fmla="*/ 13 w 178"/>
                  <a:gd name="T29" fmla="*/ 38 h 254"/>
                  <a:gd name="T30" fmla="*/ 0 w 178"/>
                  <a:gd name="T31" fmla="*/ 63 h 254"/>
                  <a:gd name="T32" fmla="*/ 13 w 178"/>
                  <a:gd name="T33" fmla="*/ 76 h 254"/>
                  <a:gd name="T34" fmla="*/ 26 w 178"/>
                  <a:gd name="T35" fmla="*/ 89 h 254"/>
                  <a:gd name="T36" fmla="*/ 26 w 178"/>
                  <a:gd name="T37" fmla="*/ 114 h 254"/>
                  <a:gd name="T38" fmla="*/ 26 w 178"/>
                  <a:gd name="T39" fmla="*/ 114 h 254"/>
                  <a:gd name="T40" fmla="*/ 51 w 178"/>
                  <a:gd name="T41" fmla="*/ 127 h 254"/>
                  <a:gd name="T42" fmla="*/ 64 w 178"/>
                  <a:gd name="T43" fmla="*/ 127 h 254"/>
                  <a:gd name="T44" fmla="*/ 77 w 178"/>
                  <a:gd name="T45" fmla="*/ 140 h 254"/>
                  <a:gd name="T46" fmla="*/ 77 w 178"/>
                  <a:gd name="T47" fmla="*/ 152 h 254"/>
                  <a:gd name="T48" fmla="*/ 64 w 178"/>
                  <a:gd name="T49" fmla="*/ 165 h 254"/>
                  <a:gd name="T50" fmla="*/ 51 w 178"/>
                  <a:gd name="T51" fmla="*/ 165 h 254"/>
                  <a:gd name="T52" fmla="*/ 51 w 178"/>
                  <a:gd name="T53" fmla="*/ 140 h 254"/>
                  <a:gd name="T54" fmla="*/ 51 w 178"/>
                  <a:gd name="T55" fmla="*/ 127 h 254"/>
                  <a:gd name="T56" fmla="*/ 39 w 178"/>
                  <a:gd name="T57" fmla="*/ 127 h 254"/>
                  <a:gd name="T58" fmla="*/ 39 w 178"/>
                  <a:gd name="T59" fmla="*/ 127 h 254"/>
                  <a:gd name="T60" fmla="*/ 26 w 178"/>
                  <a:gd name="T61" fmla="*/ 114 h 254"/>
                  <a:gd name="T62" fmla="*/ 13 w 178"/>
                  <a:gd name="T63" fmla="*/ 114 h 254"/>
                  <a:gd name="T64" fmla="*/ 0 w 178"/>
                  <a:gd name="T65" fmla="*/ 114 h 254"/>
                  <a:gd name="T66" fmla="*/ 0 w 178"/>
                  <a:gd name="T67" fmla="*/ 114 h 254"/>
                  <a:gd name="T68" fmla="*/ 13 w 178"/>
                  <a:gd name="T69" fmla="*/ 127 h 254"/>
                  <a:gd name="T70" fmla="*/ 13 w 178"/>
                  <a:gd name="T71" fmla="*/ 140 h 254"/>
                  <a:gd name="T72" fmla="*/ 13 w 178"/>
                  <a:gd name="T73" fmla="*/ 165 h 254"/>
                  <a:gd name="T74" fmla="*/ 26 w 178"/>
                  <a:gd name="T75" fmla="*/ 178 h 254"/>
                  <a:gd name="T76" fmla="*/ 26 w 178"/>
                  <a:gd name="T77" fmla="*/ 216 h 254"/>
                  <a:gd name="T78" fmla="*/ 26 w 178"/>
                  <a:gd name="T79" fmla="*/ 228 h 254"/>
                  <a:gd name="T80" fmla="*/ 26 w 178"/>
                  <a:gd name="T81" fmla="*/ 241 h 254"/>
                  <a:gd name="T82" fmla="*/ 39 w 178"/>
                  <a:gd name="T83" fmla="*/ 241 h 254"/>
                  <a:gd name="T84" fmla="*/ 64 w 178"/>
                  <a:gd name="T85" fmla="*/ 228 h 254"/>
                  <a:gd name="T86" fmla="*/ 77 w 178"/>
                  <a:gd name="T87" fmla="*/ 203 h 254"/>
                  <a:gd name="T88" fmla="*/ 127 w 178"/>
                  <a:gd name="T89" fmla="*/ 203 h 254"/>
                  <a:gd name="T90" fmla="*/ 127 w 178"/>
                  <a:gd name="T91" fmla="*/ 216 h 254"/>
                  <a:gd name="T92" fmla="*/ 115 w 178"/>
                  <a:gd name="T93" fmla="*/ 216 h 254"/>
                  <a:gd name="T94" fmla="*/ 115 w 178"/>
                  <a:gd name="T95" fmla="*/ 241 h 254"/>
                  <a:gd name="T96" fmla="*/ 115 w 178"/>
                  <a:gd name="T97" fmla="*/ 254 h 254"/>
                  <a:gd name="T98" fmla="*/ 153 w 178"/>
                  <a:gd name="T99" fmla="*/ 254 h 254"/>
                  <a:gd name="T100" fmla="*/ 178 w 178"/>
                  <a:gd name="T101" fmla="*/ 228 h 254"/>
                  <a:gd name="T102" fmla="*/ 178 w 178"/>
                  <a:gd name="T103" fmla="*/ 190 h 254"/>
                  <a:gd name="T104" fmla="*/ 165 w 178"/>
                  <a:gd name="T105" fmla="*/ 165 h 254"/>
                  <a:gd name="T106" fmla="*/ 140 w 178"/>
                  <a:gd name="T107" fmla="*/ 178 h 254"/>
                  <a:gd name="T108" fmla="*/ 127 w 178"/>
                  <a:gd name="T109" fmla="*/ 178 h 254"/>
                  <a:gd name="T110" fmla="*/ 127 w 178"/>
                  <a:gd name="T111" fmla="*/ 178 h 254"/>
                  <a:gd name="T112" fmla="*/ 115 w 178"/>
                  <a:gd name="T113" fmla="*/ 178 h 254"/>
                  <a:gd name="T114" fmla="*/ 127 w 178"/>
                  <a:gd name="T115" fmla="*/ 165 h 254"/>
                  <a:gd name="T116" fmla="*/ 140 w 178"/>
                  <a:gd name="T117" fmla="*/ 165 h 254"/>
                  <a:gd name="T118" fmla="*/ 140 w 178"/>
                  <a:gd name="T119" fmla="*/ 152 h 25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78"/>
                  <a:gd name="T181" fmla="*/ 0 h 254"/>
                  <a:gd name="T182" fmla="*/ 178 w 178"/>
                  <a:gd name="T183" fmla="*/ 254 h 25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78" h="254">
                    <a:moveTo>
                      <a:pt x="140" y="152"/>
                    </a:moveTo>
                    <a:lnTo>
                      <a:pt x="140" y="152"/>
                    </a:lnTo>
                    <a:lnTo>
                      <a:pt x="127" y="140"/>
                    </a:lnTo>
                    <a:lnTo>
                      <a:pt x="115" y="140"/>
                    </a:lnTo>
                    <a:lnTo>
                      <a:pt x="102" y="127"/>
                    </a:lnTo>
                    <a:lnTo>
                      <a:pt x="89" y="114"/>
                    </a:lnTo>
                    <a:lnTo>
                      <a:pt x="89" y="102"/>
                    </a:lnTo>
                    <a:lnTo>
                      <a:pt x="89" y="89"/>
                    </a:lnTo>
                    <a:lnTo>
                      <a:pt x="77" y="89"/>
                    </a:lnTo>
                    <a:lnTo>
                      <a:pt x="64" y="89"/>
                    </a:lnTo>
                    <a:lnTo>
                      <a:pt x="64" y="51"/>
                    </a:lnTo>
                    <a:lnTo>
                      <a:pt x="77" y="38"/>
                    </a:lnTo>
                    <a:lnTo>
                      <a:pt x="77" y="25"/>
                    </a:lnTo>
                    <a:lnTo>
                      <a:pt x="64" y="13"/>
                    </a:lnTo>
                    <a:lnTo>
                      <a:pt x="64" y="0"/>
                    </a:lnTo>
                    <a:lnTo>
                      <a:pt x="51" y="13"/>
                    </a:lnTo>
                    <a:lnTo>
                      <a:pt x="26" y="25"/>
                    </a:lnTo>
                    <a:lnTo>
                      <a:pt x="13" y="25"/>
                    </a:lnTo>
                    <a:lnTo>
                      <a:pt x="13" y="38"/>
                    </a:lnTo>
                    <a:lnTo>
                      <a:pt x="0" y="63"/>
                    </a:lnTo>
                    <a:lnTo>
                      <a:pt x="13" y="76"/>
                    </a:lnTo>
                    <a:lnTo>
                      <a:pt x="26" y="89"/>
                    </a:lnTo>
                    <a:lnTo>
                      <a:pt x="26" y="102"/>
                    </a:lnTo>
                    <a:lnTo>
                      <a:pt x="26" y="114"/>
                    </a:lnTo>
                    <a:lnTo>
                      <a:pt x="39" y="127"/>
                    </a:lnTo>
                    <a:lnTo>
                      <a:pt x="51" y="127"/>
                    </a:lnTo>
                    <a:lnTo>
                      <a:pt x="64" y="127"/>
                    </a:lnTo>
                    <a:lnTo>
                      <a:pt x="77" y="140"/>
                    </a:lnTo>
                    <a:lnTo>
                      <a:pt x="77" y="152"/>
                    </a:lnTo>
                    <a:lnTo>
                      <a:pt x="77" y="178"/>
                    </a:lnTo>
                    <a:lnTo>
                      <a:pt x="64" y="165"/>
                    </a:lnTo>
                    <a:lnTo>
                      <a:pt x="51" y="165"/>
                    </a:lnTo>
                    <a:lnTo>
                      <a:pt x="51" y="152"/>
                    </a:lnTo>
                    <a:lnTo>
                      <a:pt x="51" y="140"/>
                    </a:lnTo>
                    <a:lnTo>
                      <a:pt x="51" y="127"/>
                    </a:lnTo>
                    <a:lnTo>
                      <a:pt x="39" y="127"/>
                    </a:lnTo>
                    <a:lnTo>
                      <a:pt x="26" y="114"/>
                    </a:lnTo>
                    <a:lnTo>
                      <a:pt x="13" y="114"/>
                    </a:lnTo>
                    <a:lnTo>
                      <a:pt x="13" y="102"/>
                    </a:lnTo>
                    <a:lnTo>
                      <a:pt x="0" y="114"/>
                    </a:lnTo>
                    <a:lnTo>
                      <a:pt x="0" y="127"/>
                    </a:lnTo>
                    <a:lnTo>
                      <a:pt x="13" y="127"/>
                    </a:lnTo>
                    <a:lnTo>
                      <a:pt x="13" y="140"/>
                    </a:lnTo>
                    <a:lnTo>
                      <a:pt x="13" y="152"/>
                    </a:lnTo>
                    <a:lnTo>
                      <a:pt x="13" y="165"/>
                    </a:lnTo>
                    <a:lnTo>
                      <a:pt x="26" y="178"/>
                    </a:lnTo>
                    <a:lnTo>
                      <a:pt x="39" y="190"/>
                    </a:lnTo>
                    <a:lnTo>
                      <a:pt x="26" y="216"/>
                    </a:lnTo>
                    <a:lnTo>
                      <a:pt x="26" y="228"/>
                    </a:lnTo>
                    <a:lnTo>
                      <a:pt x="26" y="241"/>
                    </a:lnTo>
                    <a:lnTo>
                      <a:pt x="39" y="241"/>
                    </a:lnTo>
                    <a:lnTo>
                      <a:pt x="64" y="228"/>
                    </a:lnTo>
                    <a:lnTo>
                      <a:pt x="77" y="203"/>
                    </a:lnTo>
                    <a:lnTo>
                      <a:pt x="115" y="203"/>
                    </a:lnTo>
                    <a:lnTo>
                      <a:pt x="127" y="203"/>
                    </a:lnTo>
                    <a:lnTo>
                      <a:pt x="127" y="216"/>
                    </a:lnTo>
                    <a:lnTo>
                      <a:pt x="115" y="216"/>
                    </a:lnTo>
                    <a:lnTo>
                      <a:pt x="115" y="228"/>
                    </a:lnTo>
                    <a:lnTo>
                      <a:pt x="115" y="241"/>
                    </a:lnTo>
                    <a:lnTo>
                      <a:pt x="115" y="254"/>
                    </a:lnTo>
                    <a:lnTo>
                      <a:pt x="140" y="254"/>
                    </a:lnTo>
                    <a:lnTo>
                      <a:pt x="153" y="254"/>
                    </a:lnTo>
                    <a:lnTo>
                      <a:pt x="165" y="241"/>
                    </a:lnTo>
                    <a:lnTo>
                      <a:pt x="178" y="228"/>
                    </a:lnTo>
                    <a:lnTo>
                      <a:pt x="178" y="203"/>
                    </a:lnTo>
                    <a:lnTo>
                      <a:pt x="178" y="190"/>
                    </a:lnTo>
                    <a:lnTo>
                      <a:pt x="165" y="178"/>
                    </a:lnTo>
                    <a:lnTo>
                      <a:pt x="165" y="165"/>
                    </a:lnTo>
                    <a:lnTo>
                      <a:pt x="153" y="165"/>
                    </a:lnTo>
                    <a:lnTo>
                      <a:pt x="140" y="178"/>
                    </a:lnTo>
                    <a:lnTo>
                      <a:pt x="127" y="178"/>
                    </a:lnTo>
                    <a:lnTo>
                      <a:pt x="115" y="178"/>
                    </a:lnTo>
                    <a:lnTo>
                      <a:pt x="127" y="178"/>
                    </a:lnTo>
                    <a:lnTo>
                      <a:pt x="127" y="165"/>
                    </a:lnTo>
                    <a:lnTo>
                      <a:pt x="140" y="165"/>
                    </a:lnTo>
                    <a:lnTo>
                      <a:pt x="140" y="15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5" name="Freeform 62"/>
              <p:cNvSpPr>
                <a:spLocks/>
              </p:cNvSpPr>
              <p:nvPr/>
            </p:nvSpPr>
            <p:spPr bwMode="auto">
              <a:xfrm>
                <a:off x="476583" y="3086100"/>
                <a:ext cx="156" cy="244"/>
              </a:xfrm>
              <a:custGeom>
                <a:avLst/>
                <a:gdLst>
                  <a:gd name="T0" fmla="*/ 51 w 89"/>
                  <a:gd name="T1" fmla="*/ 101 h 139"/>
                  <a:gd name="T2" fmla="*/ 38 w 89"/>
                  <a:gd name="T3" fmla="*/ 114 h 139"/>
                  <a:gd name="T4" fmla="*/ 26 w 89"/>
                  <a:gd name="T5" fmla="*/ 114 h 139"/>
                  <a:gd name="T6" fmla="*/ 26 w 89"/>
                  <a:gd name="T7" fmla="*/ 127 h 139"/>
                  <a:gd name="T8" fmla="*/ 26 w 89"/>
                  <a:gd name="T9" fmla="*/ 127 h 139"/>
                  <a:gd name="T10" fmla="*/ 13 w 89"/>
                  <a:gd name="T11" fmla="*/ 139 h 139"/>
                  <a:gd name="T12" fmla="*/ 13 w 89"/>
                  <a:gd name="T13" fmla="*/ 139 h 139"/>
                  <a:gd name="T14" fmla="*/ 0 w 89"/>
                  <a:gd name="T15" fmla="*/ 139 h 139"/>
                  <a:gd name="T16" fmla="*/ 0 w 89"/>
                  <a:gd name="T17" fmla="*/ 139 h 139"/>
                  <a:gd name="T18" fmla="*/ 0 w 89"/>
                  <a:gd name="T19" fmla="*/ 127 h 139"/>
                  <a:gd name="T20" fmla="*/ 0 w 89"/>
                  <a:gd name="T21" fmla="*/ 127 h 139"/>
                  <a:gd name="T22" fmla="*/ 0 w 89"/>
                  <a:gd name="T23" fmla="*/ 114 h 139"/>
                  <a:gd name="T24" fmla="*/ 0 w 89"/>
                  <a:gd name="T25" fmla="*/ 101 h 139"/>
                  <a:gd name="T26" fmla="*/ 13 w 89"/>
                  <a:gd name="T27" fmla="*/ 89 h 139"/>
                  <a:gd name="T28" fmla="*/ 13 w 89"/>
                  <a:gd name="T29" fmla="*/ 89 h 139"/>
                  <a:gd name="T30" fmla="*/ 26 w 89"/>
                  <a:gd name="T31" fmla="*/ 89 h 139"/>
                  <a:gd name="T32" fmla="*/ 26 w 89"/>
                  <a:gd name="T33" fmla="*/ 89 h 139"/>
                  <a:gd name="T34" fmla="*/ 26 w 89"/>
                  <a:gd name="T35" fmla="*/ 89 h 139"/>
                  <a:gd name="T36" fmla="*/ 26 w 89"/>
                  <a:gd name="T37" fmla="*/ 89 h 139"/>
                  <a:gd name="T38" fmla="*/ 26 w 89"/>
                  <a:gd name="T39" fmla="*/ 76 h 139"/>
                  <a:gd name="T40" fmla="*/ 26 w 89"/>
                  <a:gd name="T41" fmla="*/ 76 h 139"/>
                  <a:gd name="T42" fmla="*/ 13 w 89"/>
                  <a:gd name="T43" fmla="*/ 76 h 139"/>
                  <a:gd name="T44" fmla="*/ 13 w 89"/>
                  <a:gd name="T45" fmla="*/ 63 h 139"/>
                  <a:gd name="T46" fmla="*/ 26 w 89"/>
                  <a:gd name="T47" fmla="*/ 63 h 139"/>
                  <a:gd name="T48" fmla="*/ 26 w 89"/>
                  <a:gd name="T49" fmla="*/ 51 h 139"/>
                  <a:gd name="T50" fmla="*/ 38 w 89"/>
                  <a:gd name="T51" fmla="*/ 38 h 139"/>
                  <a:gd name="T52" fmla="*/ 38 w 89"/>
                  <a:gd name="T53" fmla="*/ 25 h 139"/>
                  <a:gd name="T54" fmla="*/ 38 w 89"/>
                  <a:gd name="T55" fmla="*/ 13 h 139"/>
                  <a:gd name="T56" fmla="*/ 38 w 89"/>
                  <a:gd name="T57" fmla="*/ 13 h 139"/>
                  <a:gd name="T58" fmla="*/ 38 w 89"/>
                  <a:gd name="T59" fmla="*/ 0 h 139"/>
                  <a:gd name="T60" fmla="*/ 51 w 89"/>
                  <a:gd name="T61" fmla="*/ 0 h 139"/>
                  <a:gd name="T62" fmla="*/ 51 w 89"/>
                  <a:gd name="T63" fmla="*/ 0 h 139"/>
                  <a:gd name="T64" fmla="*/ 64 w 89"/>
                  <a:gd name="T65" fmla="*/ 0 h 139"/>
                  <a:gd name="T66" fmla="*/ 77 w 89"/>
                  <a:gd name="T67" fmla="*/ 0 h 139"/>
                  <a:gd name="T68" fmla="*/ 77 w 89"/>
                  <a:gd name="T69" fmla="*/ 0 h 139"/>
                  <a:gd name="T70" fmla="*/ 77 w 89"/>
                  <a:gd name="T71" fmla="*/ 0 h 139"/>
                  <a:gd name="T72" fmla="*/ 89 w 89"/>
                  <a:gd name="T73" fmla="*/ 13 h 139"/>
                  <a:gd name="T74" fmla="*/ 77 w 89"/>
                  <a:gd name="T75" fmla="*/ 13 h 139"/>
                  <a:gd name="T76" fmla="*/ 77 w 89"/>
                  <a:gd name="T77" fmla="*/ 25 h 139"/>
                  <a:gd name="T78" fmla="*/ 77 w 89"/>
                  <a:gd name="T79" fmla="*/ 38 h 139"/>
                  <a:gd name="T80" fmla="*/ 64 w 89"/>
                  <a:gd name="T81" fmla="*/ 51 h 139"/>
                  <a:gd name="T82" fmla="*/ 51 w 89"/>
                  <a:gd name="T83" fmla="*/ 63 h 139"/>
                  <a:gd name="T84" fmla="*/ 51 w 89"/>
                  <a:gd name="T85" fmla="*/ 89 h 139"/>
                  <a:gd name="T86" fmla="*/ 51 w 89"/>
                  <a:gd name="T87" fmla="*/ 89 h 139"/>
                  <a:gd name="T88" fmla="*/ 51 w 89"/>
                  <a:gd name="T89" fmla="*/ 101 h 1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9"/>
                  <a:gd name="T136" fmla="*/ 0 h 139"/>
                  <a:gd name="T137" fmla="*/ 89 w 89"/>
                  <a:gd name="T138" fmla="*/ 139 h 1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9" h="139">
                    <a:moveTo>
                      <a:pt x="51" y="101"/>
                    </a:moveTo>
                    <a:lnTo>
                      <a:pt x="38" y="114"/>
                    </a:lnTo>
                    <a:lnTo>
                      <a:pt x="26" y="114"/>
                    </a:lnTo>
                    <a:lnTo>
                      <a:pt x="26" y="127"/>
                    </a:lnTo>
                    <a:lnTo>
                      <a:pt x="13" y="139"/>
                    </a:lnTo>
                    <a:lnTo>
                      <a:pt x="0" y="139"/>
                    </a:lnTo>
                    <a:lnTo>
                      <a:pt x="0" y="127"/>
                    </a:lnTo>
                    <a:lnTo>
                      <a:pt x="0" y="114"/>
                    </a:lnTo>
                    <a:lnTo>
                      <a:pt x="0" y="101"/>
                    </a:lnTo>
                    <a:lnTo>
                      <a:pt x="13" y="89"/>
                    </a:lnTo>
                    <a:lnTo>
                      <a:pt x="26" y="89"/>
                    </a:lnTo>
                    <a:lnTo>
                      <a:pt x="26" y="76"/>
                    </a:lnTo>
                    <a:lnTo>
                      <a:pt x="13" y="76"/>
                    </a:lnTo>
                    <a:lnTo>
                      <a:pt x="13" y="63"/>
                    </a:lnTo>
                    <a:lnTo>
                      <a:pt x="26" y="63"/>
                    </a:lnTo>
                    <a:lnTo>
                      <a:pt x="26" y="51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51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13"/>
                    </a:lnTo>
                    <a:lnTo>
                      <a:pt x="77" y="13"/>
                    </a:lnTo>
                    <a:lnTo>
                      <a:pt x="77" y="25"/>
                    </a:lnTo>
                    <a:lnTo>
                      <a:pt x="77" y="38"/>
                    </a:lnTo>
                    <a:lnTo>
                      <a:pt x="64" y="51"/>
                    </a:lnTo>
                    <a:lnTo>
                      <a:pt x="51" y="63"/>
                    </a:lnTo>
                    <a:lnTo>
                      <a:pt x="51" y="89"/>
                    </a:lnTo>
                    <a:lnTo>
                      <a:pt x="51" y="101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6" name="Freeform 63"/>
              <p:cNvSpPr>
                <a:spLocks/>
              </p:cNvSpPr>
              <p:nvPr/>
            </p:nvSpPr>
            <p:spPr bwMode="auto">
              <a:xfrm>
                <a:off x="476250" y="3086922"/>
                <a:ext cx="133" cy="112"/>
              </a:xfrm>
              <a:custGeom>
                <a:avLst/>
                <a:gdLst>
                  <a:gd name="T0" fmla="*/ 64 w 76"/>
                  <a:gd name="T1" fmla="*/ 26 h 64"/>
                  <a:gd name="T2" fmla="*/ 64 w 76"/>
                  <a:gd name="T3" fmla="*/ 26 h 64"/>
                  <a:gd name="T4" fmla="*/ 64 w 76"/>
                  <a:gd name="T5" fmla="*/ 38 h 64"/>
                  <a:gd name="T6" fmla="*/ 76 w 76"/>
                  <a:gd name="T7" fmla="*/ 38 h 64"/>
                  <a:gd name="T8" fmla="*/ 76 w 76"/>
                  <a:gd name="T9" fmla="*/ 38 h 64"/>
                  <a:gd name="T10" fmla="*/ 76 w 76"/>
                  <a:gd name="T11" fmla="*/ 51 h 64"/>
                  <a:gd name="T12" fmla="*/ 76 w 76"/>
                  <a:gd name="T13" fmla="*/ 51 h 64"/>
                  <a:gd name="T14" fmla="*/ 76 w 76"/>
                  <a:gd name="T15" fmla="*/ 64 h 64"/>
                  <a:gd name="T16" fmla="*/ 64 w 76"/>
                  <a:gd name="T17" fmla="*/ 64 h 64"/>
                  <a:gd name="T18" fmla="*/ 64 w 76"/>
                  <a:gd name="T19" fmla="*/ 64 h 64"/>
                  <a:gd name="T20" fmla="*/ 51 w 76"/>
                  <a:gd name="T21" fmla="*/ 64 h 64"/>
                  <a:gd name="T22" fmla="*/ 51 w 76"/>
                  <a:gd name="T23" fmla="*/ 64 h 64"/>
                  <a:gd name="T24" fmla="*/ 38 w 76"/>
                  <a:gd name="T25" fmla="*/ 64 h 64"/>
                  <a:gd name="T26" fmla="*/ 38 w 76"/>
                  <a:gd name="T27" fmla="*/ 64 h 64"/>
                  <a:gd name="T28" fmla="*/ 26 w 76"/>
                  <a:gd name="T29" fmla="*/ 64 h 64"/>
                  <a:gd name="T30" fmla="*/ 26 w 76"/>
                  <a:gd name="T31" fmla="*/ 64 h 64"/>
                  <a:gd name="T32" fmla="*/ 13 w 76"/>
                  <a:gd name="T33" fmla="*/ 64 h 64"/>
                  <a:gd name="T34" fmla="*/ 13 w 76"/>
                  <a:gd name="T35" fmla="*/ 51 h 64"/>
                  <a:gd name="T36" fmla="*/ 0 w 76"/>
                  <a:gd name="T37" fmla="*/ 51 h 64"/>
                  <a:gd name="T38" fmla="*/ 0 w 76"/>
                  <a:gd name="T39" fmla="*/ 51 h 64"/>
                  <a:gd name="T40" fmla="*/ 0 w 76"/>
                  <a:gd name="T41" fmla="*/ 38 h 64"/>
                  <a:gd name="T42" fmla="*/ 0 w 76"/>
                  <a:gd name="T43" fmla="*/ 38 h 64"/>
                  <a:gd name="T44" fmla="*/ 13 w 76"/>
                  <a:gd name="T45" fmla="*/ 26 h 64"/>
                  <a:gd name="T46" fmla="*/ 13 w 76"/>
                  <a:gd name="T47" fmla="*/ 26 h 64"/>
                  <a:gd name="T48" fmla="*/ 13 w 76"/>
                  <a:gd name="T49" fmla="*/ 26 h 64"/>
                  <a:gd name="T50" fmla="*/ 13 w 76"/>
                  <a:gd name="T51" fmla="*/ 13 h 64"/>
                  <a:gd name="T52" fmla="*/ 13 w 76"/>
                  <a:gd name="T53" fmla="*/ 13 h 64"/>
                  <a:gd name="T54" fmla="*/ 13 w 76"/>
                  <a:gd name="T55" fmla="*/ 13 h 64"/>
                  <a:gd name="T56" fmla="*/ 13 w 76"/>
                  <a:gd name="T57" fmla="*/ 13 h 64"/>
                  <a:gd name="T58" fmla="*/ 26 w 76"/>
                  <a:gd name="T59" fmla="*/ 0 h 64"/>
                  <a:gd name="T60" fmla="*/ 26 w 76"/>
                  <a:gd name="T61" fmla="*/ 13 h 64"/>
                  <a:gd name="T62" fmla="*/ 26 w 76"/>
                  <a:gd name="T63" fmla="*/ 13 h 64"/>
                  <a:gd name="T64" fmla="*/ 38 w 76"/>
                  <a:gd name="T65" fmla="*/ 13 h 64"/>
                  <a:gd name="T66" fmla="*/ 38 w 76"/>
                  <a:gd name="T67" fmla="*/ 13 h 64"/>
                  <a:gd name="T68" fmla="*/ 38 w 76"/>
                  <a:gd name="T69" fmla="*/ 13 h 64"/>
                  <a:gd name="T70" fmla="*/ 51 w 76"/>
                  <a:gd name="T71" fmla="*/ 13 h 64"/>
                  <a:gd name="T72" fmla="*/ 51 w 76"/>
                  <a:gd name="T73" fmla="*/ 13 h 64"/>
                  <a:gd name="T74" fmla="*/ 51 w 76"/>
                  <a:gd name="T75" fmla="*/ 13 h 64"/>
                  <a:gd name="T76" fmla="*/ 64 w 76"/>
                  <a:gd name="T77" fmla="*/ 26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6"/>
                  <a:gd name="T118" fmla="*/ 0 h 64"/>
                  <a:gd name="T119" fmla="*/ 76 w 76"/>
                  <a:gd name="T120" fmla="*/ 64 h 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6" h="64">
                    <a:moveTo>
                      <a:pt x="64" y="26"/>
                    </a:moveTo>
                    <a:lnTo>
                      <a:pt x="64" y="26"/>
                    </a:lnTo>
                    <a:lnTo>
                      <a:pt x="64" y="38"/>
                    </a:lnTo>
                    <a:lnTo>
                      <a:pt x="76" y="38"/>
                    </a:lnTo>
                    <a:lnTo>
                      <a:pt x="76" y="51"/>
                    </a:lnTo>
                    <a:lnTo>
                      <a:pt x="76" y="64"/>
                    </a:lnTo>
                    <a:lnTo>
                      <a:pt x="64" y="64"/>
                    </a:lnTo>
                    <a:lnTo>
                      <a:pt x="51" y="64"/>
                    </a:lnTo>
                    <a:lnTo>
                      <a:pt x="38" y="64"/>
                    </a:lnTo>
                    <a:lnTo>
                      <a:pt x="26" y="64"/>
                    </a:lnTo>
                    <a:lnTo>
                      <a:pt x="13" y="64"/>
                    </a:lnTo>
                    <a:lnTo>
                      <a:pt x="13" y="51"/>
                    </a:lnTo>
                    <a:lnTo>
                      <a:pt x="0" y="51"/>
                    </a:lnTo>
                    <a:lnTo>
                      <a:pt x="0" y="38"/>
                    </a:lnTo>
                    <a:lnTo>
                      <a:pt x="13" y="26"/>
                    </a:lnTo>
                    <a:lnTo>
                      <a:pt x="13" y="13"/>
                    </a:lnTo>
                    <a:lnTo>
                      <a:pt x="26" y="0"/>
                    </a:lnTo>
                    <a:lnTo>
                      <a:pt x="26" y="13"/>
                    </a:lnTo>
                    <a:lnTo>
                      <a:pt x="38" y="13"/>
                    </a:lnTo>
                    <a:lnTo>
                      <a:pt x="51" y="13"/>
                    </a:lnTo>
                    <a:lnTo>
                      <a:pt x="64" y="2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7" name="Freeform 64"/>
              <p:cNvSpPr>
                <a:spLocks/>
              </p:cNvSpPr>
              <p:nvPr/>
            </p:nvSpPr>
            <p:spPr bwMode="auto">
              <a:xfrm>
                <a:off x="476583" y="3086679"/>
                <a:ext cx="89" cy="110"/>
              </a:xfrm>
              <a:custGeom>
                <a:avLst/>
                <a:gdLst>
                  <a:gd name="T0" fmla="*/ 0 w 51"/>
                  <a:gd name="T1" fmla="*/ 50 h 63"/>
                  <a:gd name="T2" fmla="*/ 0 w 51"/>
                  <a:gd name="T3" fmla="*/ 63 h 63"/>
                  <a:gd name="T4" fmla="*/ 13 w 51"/>
                  <a:gd name="T5" fmla="*/ 63 h 63"/>
                  <a:gd name="T6" fmla="*/ 13 w 51"/>
                  <a:gd name="T7" fmla="*/ 50 h 63"/>
                  <a:gd name="T8" fmla="*/ 26 w 51"/>
                  <a:gd name="T9" fmla="*/ 50 h 63"/>
                  <a:gd name="T10" fmla="*/ 38 w 51"/>
                  <a:gd name="T11" fmla="*/ 38 h 63"/>
                  <a:gd name="T12" fmla="*/ 38 w 51"/>
                  <a:gd name="T13" fmla="*/ 38 h 63"/>
                  <a:gd name="T14" fmla="*/ 38 w 51"/>
                  <a:gd name="T15" fmla="*/ 25 h 63"/>
                  <a:gd name="T16" fmla="*/ 51 w 51"/>
                  <a:gd name="T17" fmla="*/ 25 h 63"/>
                  <a:gd name="T18" fmla="*/ 51 w 51"/>
                  <a:gd name="T19" fmla="*/ 25 h 63"/>
                  <a:gd name="T20" fmla="*/ 51 w 51"/>
                  <a:gd name="T21" fmla="*/ 12 h 63"/>
                  <a:gd name="T22" fmla="*/ 51 w 51"/>
                  <a:gd name="T23" fmla="*/ 12 h 63"/>
                  <a:gd name="T24" fmla="*/ 51 w 51"/>
                  <a:gd name="T25" fmla="*/ 12 h 63"/>
                  <a:gd name="T26" fmla="*/ 51 w 51"/>
                  <a:gd name="T27" fmla="*/ 12 h 63"/>
                  <a:gd name="T28" fmla="*/ 51 w 51"/>
                  <a:gd name="T29" fmla="*/ 0 h 63"/>
                  <a:gd name="T30" fmla="*/ 51 w 51"/>
                  <a:gd name="T31" fmla="*/ 0 h 63"/>
                  <a:gd name="T32" fmla="*/ 38 w 51"/>
                  <a:gd name="T33" fmla="*/ 0 h 63"/>
                  <a:gd name="T34" fmla="*/ 38 w 51"/>
                  <a:gd name="T35" fmla="*/ 12 h 63"/>
                  <a:gd name="T36" fmla="*/ 26 w 51"/>
                  <a:gd name="T37" fmla="*/ 12 h 63"/>
                  <a:gd name="T38" fmla="*/ 26 w 51"/>
                  <a:gd name="T39" fmla="*/ 12 h 63"/>
                  <a:gd name="T40" fmla="*/ 13 w 51"/>
                  <a:gd name="T41" fmla="*/ 25 h 63"/>
                  <a:gd name="T42" fmla="*/ 0 w 51"/>
                  <a:gd name="T43" fmla="*/ 38 h 63"/>
                  <a:gd name="T44" fmla="*/ 0 w 51"/>
                  <a:gd name="T45" fmla="*/ 38 h 63"/>
                  <a:gd name="T46" fmla="*/ 0 w 51"/>
                  <a:gd name="T47" fmla="*/ 50 h 63"/>
                  <a:gd name="T48" fmla="*/ 0 w 51"/>
                  <a:gd name="T49" fmla="*/ 50 h 63"/>
                  <a:gd name="T50" fmla="*/ 0 w 51"/>
                  <a:gd name="T51" fmla="*/ 50 h 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63"/>
                  <a:gd name="T80" fmla="*/ 51 w 51"/>
                  <a:gd name="T81" fmla="*/ 63 h 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63">
                    <a:moveTo>
                      <a:pt x="0" y="50"/>
                    </a:moveTo>
                    <a:lnTo>
                      <a:pt x="0" y="63"/>
                    </a:lnTo>
                    <a:lnTo>
                      <a:pt x="13" y="63"/>
                    </a:lnTo>
                    <a:lnTo>
                      <a:pt x="13" y="50"/>
                    </a:lnTo>
                    <a:lnTo>
                      <a:pt x="26" y="50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51" y="25"/>
                    </a:lnTo>
                    <a:lnTo>
                      <a:pt x="51" y="12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38" y="12"/>
                    </a:lnTo>
                    <a:lnTo>
                      <a:pt x="26" y="12"/>
                    </a:lnTo>
                    <a:lnTo>
                      <a:pt x="13" y="25"/>
                    </a:lnTo>
                    <a:lnTo>
                      <a:pt x="0" y="38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8" name="Freeform 65"/>
              <p:cNvSpPr>
                <a:spLocks/>
              </p:cNvSpPr>
              <p:nvPr/>
            </p:nvSpPr>
            <p:spPr bwMode="auto">
              <a:xfrm>
                <a:off x="476718" y="3086479"/>
                <a:ext cx="66" cy="87"/>
              </a:xfrm>
              <a:custGeom>
                <a:avLst/>
                <a:gdLst>
                  <a:gd name="T0" fmla="*/ 12 w 38"/>
                  <a:gd name="T1" fmla="*/ 0 h 50"/>
                  <a:gd name="T2" fmla="*/ 12 w 38"/>
                  <a:gd name="T3" fmla="*/ 12 h 50"/>
                  <a:gd name="T4" fmla="*/ 0 w 38"/>
                  <a:gd name="T5" fmla="*/ 25 h 50"/>
                  <a:gd name="T6" fmla="*/ 0 w 38"/>
                  <a:gd name="T7" fmla="*/ 38 h 50"/>
                  <a:gd name="T8" fmla="*/ 0 w 38"/>
                  <a:gd name="T9" fmla="*/ 38 h 50"/>
                  <a:gd name="T10" fmla="*/ 12 w 38"/>
                  <a:gd name="T11" fmla="*/ 50 h 50"/>
                  <a:gd name="T12" fmla="*/ 12 w 38"/>
                  <a:gd name="T13" fmla="*/ 50 h 50"/>
                  <a:gd name="T14" fmla="*/ 25 w 38"/>
                  <a:gd name="T15" fmla="*/ 50 h 50"/>
                  <a:gd name="T16" fmla="*/ 38 w 38"/>
                  <a:gd name="T17" fmla="*/ 50 h 50"/>
                  <a:gd name="T18" fmla="*/ 38 w 38"/>
                  <a:gd name="T19" fmla="*/ 38 h 50"/>
                  <a:gd name="T20" fmla="*/ 38 w 38"/>
                  <a:gd name="T21" fmla="*/ 25 h 50"/>
                  <a:gd name="T22" fmla="*/ 38 w 38"/>
                  <a:gd name="T23" fmla="*/ 12 h 50"/>
                  <a:gd name="T24" fmla="*/ 25 w 38"/>
                  <a:gd name="T25" fmla="*/ 0 h 50"/>
                  <a:gd name="T26" fmla="*/ 25 w 38"/>
                  <a:gd name="T27" fmla="*/ 0 h 50"/>
                  <a:gd name="T28" fmla="*/ 25 w 38"/>
                  <a:gd name="T29" fmla="*/ 0 h 50"/>
                  <a:gd name="T30" fmla="*/ 12 w 38"/>
                  <a:gd name="T31" fmla="*/ 0 h 50"/>
                  <a:gd name="T32" fmla="*/ 12 w 38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50"/>
                  <a:gd name="T53" fmla="*/ 38 w 3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50">
                    <a:moveTo>
                      <a:pt x="12" y="0"/>
                    </a:moveTo>
                    <a:lnTo>
                      <a:pt x="12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2" y="50"/>
                    </a:lnTo>
                    <a:lnTo>
                      <a:pt x="25" y="50"/>
                    </a:lnTo>
                    <a:lnTo>
                      <a:pt x="38" y="50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2"/>
                    </a:lnTo>
                    <a:lnTo>
                      <a:pt x="2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9" name="Freeform 66"/>
              <p:cNvSpPr>
                <a:spLocks/>
              </p:cNvSpPr>
              <p:nvPr/>
            </p:nvSpPr>
            <p:spPr bwMode="auto">
              <a:xfrm>
                <a:off x="476429" y="3086835"/>
                <a:ext cx="66" cy="133"/>
              </a:xfrm>
              <a:custGeom>
                <a:avLst/>
                <a:gdLst>
                  <a:gd name="T0" fmla="*/ 38 w 38"/>
                  <a:gd name="T1" fmla="*/ 0 h 76"/>
                  <a:gd name="T2" fmla="*/ 25 w 38"/>
                  <a:gd name="T3" fmla="*/ 0 h 76"/>
                  <a:gd name="T4" fmla="*/ 25 w 38"/>
                  <a:gd name="T5" fmla="*/ 0 h 76"/>
                  <a:gd name="T6" fmla="*/ 12 w 38"/>
                  <a:gd name="T7" fmla="*/ 12 h 76"/>
                  <a:gd name="T8" fmla="*/ 12 w 38"/>
                  <a:gd name="T9" fmla="*/ 12 h 76"/>
                  <a:gd name="T10" fmla="*/ 12 w 38"/>
                  <a:gd name="T11" fmla="*/ 12 h 76"/>
                  <a:gd name="T12" fmla="*/ 12 w 38"/>
                  <a:gd name="T13" fmla="*/ 25 h 76"/>
                  <a:gd name="T14" fmla="*/ 12 w 38"/>
                  <a:gd name="T15" fmla="*/ 25 h 76"/>
                  <a:gd name="T16" fmla="*/ 12 w 38"/>
                  <a:gd name="T17" fmla="*/ 38 h 76"/>
                  <a:gd name="T18" fmla="*/ 12 w 38"/>
                  <a:gd name="T19" fmla="*/ 38 h 76"/>
                  <a:gd name="T20" fmla="*/ 12 w 38"/>
                  <a:gd name="T21" fmla="*/ 38 h 76"/>
                  <a:gd name="T22" fmla="*/ 12 w 38"/>
                  <a:gd name="T23" fmla="*/ 38 h 76"/>
                  <a:gd name="T24" fmla="*/ 12 w 38"/>
                  <a:gd name="T25" fmla="*/ 50 h 76"/>
                  <a:gd name="T26" fmla="*/ 12 w 38"/>
                  <a:gd name="T27" fmla="*/ 50 h 76"/>
                  <a:gd name="T28" fmla="*/ 12 w 38"/>
                  <a:gd name="T29" fmla="*/ 50 h 76"/>
                  <a:gd name="T30" fmla="*/ 0 w 38"/>
                  <a:gd name="T31" fmla="*/ 50 h 76"/>
                  <a:gd name="T32" fmla="*/ 0 w 38"/>
                  <a:gd name="T33" fmla="*/ 63 h 76"/>
                  <a:gd name="T34" fmla="*/ 12 w 38"/>
                  <a:gd name="T35" fmla="*/ 63 h 76"/>
                  <a:gd name="T36" fmla="*/ 12 w 38"/>
                  <a:gd name="T37" fmla="*/ 63 h 76"/>
                  <a:gd name="T38" fmla="*/ 12 w 38"/>
                  <a:gd name="T39" fmla="*/ 76 h 76"/>
                  <a:gd name="T40" fmla="*/ 12 w 38"/>
                  <a:gd name="T41" fmla="*/ 76 h 76"/>
                  <a:gd name="T42" fmla="*/ 12 w 38"/>
                  <a:gd name="T43" fmla="*/ 76 h 76"/>
                  <a:gd name="T44" fmla="*/ 12 w 38"/>
                  <a:gd name="T45" fmla="*/ 63 h 76"/>
                  <a:gd name="T46" fmla="*/ 25 w 38"/>
                  <a:gd name="T47" fmla="*/ 63 h 76"/>
                  <a:gd name="T48" fmla="*/ 25 w 38"/>
                  <a:gd name="T49" fmla="*/ 50 h 76"/>
                  <a:gd name="T50" fmla="*/ 25 w 38"/>
                  <a:gd name="T51" fmla="*/ 38 h 76"/>
                  <a:gd name="T52" fmla="*/ 25 w 38"/>
                  <a:gd name="T53" fmla="*/ 25 h 76"/>
                  <a:gd name="T54" fmla="*/ 38 w 38"/>
                  <a:gd name="T55" fmla="*/ 25 h 76"/>
                  <a:gd name="T56" fmla="*/ 38 w 38"/>
                  <a:gd name="T57" fmla="*/ 12 h 76"/>
                  <a:gd name="T58" fmla="*/ 38 w 38"/>
                  <a:gd name="T59" fmla="*/ 0 h 76"/>
                  <a:gd name="T60" fmla="*/ 38 w 38"/>
                  <a:gd name="T61" fmla="*/ 0 h 76"/>
                  <a:gd name="T62" fmla="*/ 38 w 38"/>
                  <a:gd name="T63" fmla="*/ 0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76"/>
                  <a:gd name="T98" fmla="*/ 38 w 38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76">
                    <a:moveTo>
                      <a:pt x="38" y="0"/>
                    </a:moveTo>
                    <a:lnTo>
                      <a:pt x="25" y="0"/>
                    </a:lnTo>
                    <a:lnTo>
                      <a:pt x="12" y="12"/>
                    </a:lnTo>
                    <a:lnTo>
                      <a:pt x="12" y="25"/>
                    </a:lnTo>
                    <a:lnTo>
                      <a:pt x="12" y="38"/>
                    </a:lnTo>
                    <a:lnTo>
                      <a:pt x="12" y="50"/>
                    </a:lnTo>
                    <a:lnTo>
                      <a:pt x="0" y="50"/>
                    </a:lnTo>
                    <a:lnTo>
                      <a:pt x="0" y="63"/>
                    </a:lnTo>
                    <a:lnTo>
                      <a:pt x="12" y="63"/>
                    </a:lnTo>
                    <a:lnTo>
                      <a:pt x="12" y="76"/>
                    </a:lnTo>
                    <a:lnTo>
                      <a:pt x="12" y="63"/>
                    </a:lnTo>
                    <a:lnTo>
                      <a:pt x="25" y="63"/>
                    </a:lnTo>
                    <a:lnTo>
                      <a:pt x="25" y="50"/>
                    </a:lnTo>
                    <a:lnTo>
                      <a:pt x="25" y="38"/>
                    </a:lnTo>
                    <a:lnTo>
                      <a:pt x="25" y="25"/>
                    </a:lnTo>
                    <a:lnTo>
                      <a:pt x="38" y="25"/>
                    </a:lnTo>
                    <a:lnTo>
                      <a:pt x="38" y="12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496" name="Freeform 67"/>
            <p:cNvSpPr>
              <a:spLocks/>
            </p:cNvSpPr>
            <p:nvPr/>
          </p:nvSpPr>
          <p:spPr bwMode="auto">
            <a:xfrm>
              <a:off x="2952750" y="4324350"/>
              <a:ext cx="314325" cy="438150"/>
            </a:xfrm>
            <a:custGeom>
              <a:avLst/>
              <a:gdLst>
                <a:gd name="T0" fmla="*/ 89 w 279"/>
                <a:gd name="T1" fmla="*/ 355 h 393"/>
                <a:gd name="T2" fmla="*/ 101 w 279"/>
                <a:gd name="T3" fmla="*/ 330 h 393"/>
                <a:gd name="T4" fmla="*/ 89 w 279"/>
                <a:gd name="T5" fmla="*/ 305 h 393"/>
                <a:gd name="T6" fmla="*/ 76 w 279"/>
                <a:gd name="T7" fmla="*/ 305 h 393"/>
                <a:gd name="T8" fmla="*/ 63 w 279"/>
                <a:gd name="T9" fmla="*/ 305 h 393"/>
                <a:gd name="T10" fmla="*/ 63 w 279"/>
                <a:gd name="T11" fmla="*/ 279 h 393"/>
                <a:gd name="T12" fmla="*/ 50 w 279"/>
                <a:gd name="T13" fmla="*/ 266 h 393"/>
                <a:gd name="T14" fmla="*/ 38 w 279"/>
                <a:gd name="T15" fmla="*/ 254 h 393"/>
                <a:gd name="T16" fmla="*/ 38 w 279"/>
                <a:gd name="T17" fmla="*/ 241 h 393"/>
                <a:gd name="T18" fmla="*/ 38 w 279"/>
                <a:gd name="T19" fmla="*/ 228 h 393"/>
                <a:gd name="T20" fmla="*/ 25 w 279"/>
                <a:gd name="T21" fmla="*/ 216 h 393"/>
                <a:gd name="T22" fmla="*/ 12 w 279"/>
                <a:gd name="T23" fmla="*/ 203 h 393"/>
                <a:gd name="T24" fmla="*/ 0 w 279"/>
                <a:gd name="T25" fmla="*/ 190 h 393"/>
                <a:gd name="T26" fmla="*/ 12 w 279"/>
                <a:gd name="T27" fmla="*/ 178 h 393"/>
                <a:gd name="T28" fmla="*/ 25 w 279"/>
                <a:gd name="T29" fmla="*/ 190 h 393"/>
                <a:gd name="T30" fmla="*/ 50 w 279"/>
                <a:gd name="T31" fmla="*/ 190 h 393"/>
                <a:gd name="T32" fmla="*/ 63 w 279"/>
                <a:gd name="T33" fmla="*/ 178 h 393"/>
                <a:gd name="T34" fmla="*/ 76 w 279"/>
                <a:gd name="T35" fmla="*/ 178 h 393"/>
                <a:gd name="T36" fmla="*/ 89 w 279"/>
                <a:gd name="T37" fmla="*/ 165 h 393"/>
                <a:gd name="T38" fmla="*/ 76 w 279"/>
                <a:gd name="T39" fmla="*/ 152 h 393"/>
                <a:gd name="T40" fmla="*/ 89 w 279"/>
                <a:gd name="T41" fmla="*/ 140 h 393"/>
                <a:gd name="T42" fmla="*/ 89 w 279"/>
                <a:gd name="T43" fmla="*/ 127 h 393"/>
                <a:gd name="T44" fmla="*/ 89 w 279"/>
                <a:gd name="T45" fmla="*/ 114 h 393"/>
                <a:gd name="T46" fmla="*/ 89 w 279"/>
                <a:gd name="T47" fmla="*/ 89 h 393"/>
                <a:gd name="T48" fmla="*/ 89 w 279"/>
                <a:gd name="T49" fmla="*/ 76 h 393"/>
                <a:gd name="T50" fmla="*/ 101 w 279"/>
                <a:gd name="T51" fmla="*/ 63 h 393"/>
                <a:gd name="T52" fmla="*/ 114 w 279"/>
                <a:gd name="T53" fmla="*/ 51 h 393"/>
                <a:gd name="T54" fmla="*/ 127 w 279"/>
                <a:gd name="T55" fmla="*/ 38 h 393"/>
                <a:gd name="T56" fmla="*/ 139 w 279"/>
                <a:gd name="T57" fmla="*/ 25 h 393"/>
                <a:gd name="T58" fmla="*/ 152 w 279"/>
                <a:gd name="T59" fmla="*/ 13 h 393"/>
                <a:gd name="T60" fmla="*/ 165 w 279"/>
                <a:gd name="T61" fmla="*/ 0 h 393"/>
                <a:gd name="T62" fmla="*/ 177 w 279"/>
                <a:gd name="T63" fmla="*/ 13 h 393"/>
                <a:gd name="T64" fmla="*/ 190 w 279"/>
                <a:gd name="T65" fmla="*/ 13 h 393"/>
                <a:gd name="T66" fmla="*/ 203 w 279"/>
                <a:gd name="T67" fmla="*/ 25 h 393"/>
                <a:gd name="T68" fmla="*/ 203 w 279"/>
                <a:gd name="T69" fmla="*/ 38 h 393"/>
                <a:gd name="T70" fmla="*/ 215 w 279"/>
                <a:gd name="T71" fmla="*/ 38 h 393"/>
                <a:gd name="T72" fmla="*/ 241 w 279"/>
                <a:gd name="T73" fmla="*/ 38 h 393"/>
                <a:gd name="T74" fmla="*/ 241 w 279"/>
                <a:gd name="T75" fmla="*/ 25 h 393"/>
                <a:gd name="T76" fmla="*/ 266 w 279"/>
                <a:gd name="T77" fmla="*/ 25 h 393"/>
                <a:gd name="T78" fmla="*/ 279 w 279"/>
                <a:gd name="T79" fmla="*/ 25 h 393"/>
                <a:gd name="T80" fmla="*/ 279 w 279"/>
                <a:gd name="T81" fmla="*/ 51 h 393"/>
                <a:gd name="T82" fmla="*/ 266 w 279"/>
                <a:gd name="T83" fmla="*/ 63 h 393"/>
                <a:gd name="T84" fmla="*/ 215 w 279"/>
                <a:gd name="T85" fmla="*/ 140 h 393"/>
                <a:gd name="T86" fmla="*/ 177 w 279"/>
                <a:gd name="T87" fmla="*/ 216 h 393"/>
                <a:gd name="T88" fmla="*/ 165 w 279"/>
                <a:gd name="T89" fmla="*/ 279 h 393"/>
                <a:gd name="T90" fmla="*/ 152 w 279"/>
                <a:gd name="T91" fmla="*/ 343 h 393"/>
                <a:gd name="T92" fmla="*/ 139 w 279"/>
                <a:gd name="T93" fmla="*/ 368 h 393"/>
                <a:gd name="T94" fmla="*/ 114 w 279"/>
                <a:gd name="T95" fmla="*/ 381 h 393"/>
                <a:gd name="T96" fmla="*/ 89 w 279"/>
                <a:gd name="T97" fmla="*/ 368 h 3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393"/>
                <a:gd name="T149" fmla="*/ 279 w 279"/>
                <a:gd name="T150" fmla="*/ 393 h 39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393">
                  <a:moveTo>
                    <a:pt x="89" y="368"/>
                  </a:moveTo>
                  <a:lnTo>
                    <a:pt x="89" y="355"/>
                  </a:lnTo>
                  <a:lnTo>
                    <a:pt x="101" y="343"/>
                  </a:lnTo>
                  <a:lnTo>
                    <a:pt x="101" y="330"/>
                  </a:lnTo>
                  <a:lnTo>
                    <a:pt x="101" y="317"/>
                  </a:lnTo>
                  <a:lnTo>
                    <a:pt x="89" y="317"/>
                  </a:lnTo>
                  <a:lnTo>
                    <a:pt x="89" y="305"/>
                  </a:lnTo>
                  <a:lnTo>
                    <a:pt x="76" y="305"/>
                  </a:lnTo>
                  <a:lnTo>
                    <a:pt x="63" y="305"/>
                  </a:lnTo>
                  <a:lnTo>
                    <a:pt x="63" y="292"/>
                  </a:lnTo>
                  <a:lnTo>
                    <a:pt x="63" y="279"/>
                  </a:lnTo>
                  <a:lnTo>
                    <a:pt x="50" y="266"/>
                  </a:lnTo>
                  <a:lnTo>
                    <a:pt x="38" y="254"/>
                  </a:lnTo>
                  <a:lnTo>
                    <a:pt x="38" y="241"/>
                  </a:lnTo>
                  <a:lnTo>
                    <a:pt x="38" y="228"/>
                  </a:lnTo>
                  <a:lnTo>
                    <a:pt x="25" y="228"/>
                  </a:lnTo>
                  <a:lnTo>
                    <a:pt x="25" y="216"/>
                  </a:lnTo>
                  <a:lnTo>
                    <a:pt x="12" y="203"/>
                  </a:lnTo>
                  <a:lnTo>
                    <a:pt x="0" y="190"/>
                  </a:lnTo>
                  <a:lnTo>
                    <a:pt x="0" y="178"/>
                  </a:lnTo>
                  <a:lnTo>
                    <a:pt x="12" y="178"/>
                  </a:lnTo>
                  <a:lnTo>
                    <a:pt x="25" y="190"/>
                  </a:lnTo>
                  <a:lnTo>
                    <a:pt x="38" y="190"/>
                  </a:lnTo>
                  <a:lnTo>
                    <a:pt x="50" y="190"/>
                  </a:lnTo>
                  <a:lnTo>
                    <a:pt x="63" y="190"/>
                  </a:lnTo>
                  <a:lnTo>
                    <a:pt x="63" y="178"/>
                  </a:lnTo>
                  <a:lnTo>
                    <a:pt x="76" y="178"/>
                  </a:lnTo>
                  <a:lnTo>
                    <a:pt x="89" y="165"/>
                  </a:lnTo>
                  <a:lnTo>
                    <a:pt x="76" y="152"/>
                  </a:lnTo>
                  <a:lnTo>
                    <a:pt x="89" y="152"/>
                  </a:lnTo>
                  <a:lnTo>
                    <a:pt x="89" y="140"/>
                  </a:lnTo>
                  <a:lnTo>
                    <a:pt x="89" y="127"/>
                  </a:lnTo>
                  <a:lnTo>
                    <a:pt x="89" y="114"/>
                  </a:lnTo>
                  <a:lnTo>
                    <a:pt x="89" y="102"/>
                  </a:lnTo>
                  <a:lnTo>
                    <a:pt x="89" y="89"/>
                  </a:lnTo>
                  <a:lnTo>
                    <a:pt x="89" y="76"/>
                  </a:lnTo>
                  <a:lnTo>
                    <a:pt x="101" y="63"/>
                  </a:lnTo>
                  <a:lnTo>
                    <a:pt x="114" y="63"/>
                  </a:lnTo>
                  <a:lnTo>
                    <a:pt x="114" y="51"/>
                  </a:lnTo>
                  <a:lnTo>
                    <a:pt x="114" y="38"/>
                  </a:lnTo>
                  <a:lnTo>
                    <a:pt x="127" y="38"/>
                  </a:lnTo>
                  <a:lnTo>
                    <a:pt x="139" y="25"/>
                  </a:lnTo>
                  <a:lnTo>
                    <a:pt x="139" y="13"/>
                  </a:lnTo>
                  <a:lnTo>
                    <a:pt x="152" y="13"/>
                  </a:lnTo>
                  <a:lnTo>
                    <a:pt x="152" y="0"/>
                  </a:lnTo>
                  <a:lnTo>
                    <a:pt x="165" y="0"/>
                  </a:lnTo>
                  <a:lnTo>
                    <a:pt x="165" y="13"/>
                  </a:lnTo>
                  <a:lnTo>
                    <a:pt x="177" y="13"/>
                  </a:lnTo>
                  <a:lnTo>
                    <a:pt x="190" y="13"/>
                  </a:lnTo>
                  <a:lnTo>
                    <a:pt x="203" y="13"/>
                  </a:lnTo>
                  <a:lnTo>
                    <a:pt x="203" y="25"/>
                  </a:lnTo>
                  <a:lnTo>
                    <a:pt x="203" y="38"/>
                  </a:lnTo>
                  <a:lnTo>
                    <a:pt x="215" y="38"/>
                  </a:lnTo>
                  <a:lnTo>
                    <a:pt x="215" y="25"/>
                  </a:lnTo>
                  <a:lnTo>
                    <a:pt x="228" y="38"/>
                  </a:lnTo>
                  <a:lnTo>
                    <a:pt x="241" y="38"/>
                  </a:lnTo>
                  <a:lnTo>
                    <a:pt x="241" y="25"/>
                  </a:lnTo>
                  <a:lnTo>
                    <a:pt x="253" y="13"/>
                  </a:lnTo>
                  <a:lnTo>
                    <a:pt x="253" y="25"/>
                  </a:lnTo>
                  <a:lnTo>
                    <a:pt x="266" y="25"/>
                  </a:lnTo>
                  <a:lnTo>
                    <a:pt x="279" y="25"/>
                  </a:lnTo>
                  <a:lnTo>
                    <a:pt x="279" y="38"/>
                  </a:lnTo>
                  <a:lnTo>
                    <a:pt x="279" y="51"/>
                  </a:lnTo>
                  <a:lnTo>
                    <a:pt x="279" y="63"/>
                  </a:lnTo>
                  <a:lnTo>
                    <a:pt x="266" y="63"/>
                  </a:lnTo>
                  <a:lnTo>
                    <a:pt x="253" y="76"/>
                  </a:lnTo>
                  <a:lnTo>
                    <a:pt x="241" y="102"/>
                  </a:lnTo>
                  <a:lnTo>
                    <a:pt x="215" y="140"/>
                  </a:lnTo>
                  <a:lnTo>
                    <a:pt x="203" y="165"/>
                  </a:lnTo>
                  <a:lnTo>
                    <a:pt x="190" y="203"/>
                  </a:lnTo>
                  <a:lnTo>
                    <a:pt x="177" y="216"/>
                  </a:lnTo>
                  <a:lnTo>
                    <a:pt x="165" y="266"/>
                  </a:lnTo>
                  <a:lnTo>
                    <a:pt x="165" y="279"/>
                  </a:lnTo>
                  <a:lnTo>
                    <a:pt x="165" y="292"/>
                  </a:lnTo>
                  <a:lnTo>
                    <a:pt x="165" y="317"/>
                  </a:lnTo>
                  <a:lnTo>
                    <a:pt x="152" y="343"/>
                  </a:lnTo>
                  <a:lnTo>
                    <a:pt x="139" y="343"/>
                  </a:lnTo>
                  <a:lnTo>
                    <a:pt x="139" y="355"/>
                  </a:lnTo>
                  <a:lnTo>
                    <a:pt x="139" y="368"/>
                  </a:lnTo>
                  <a:lnTo>
                    <a:pt x="127" y="393"/>
                  </a:lnTo>
                  <a:lnTo>
                    <a:pt x="114" y="393"/>
                  </a:lnTo>
                  <a:lnTo>
                    <a:pt x="114" y="381"/>
                  </a:lnTo>
                  <a:lnTo>
                    <a:pt x="101" y="381"/>
                  </a:lnTo>
                  <a:lnTo>
                    <a:pt x="89" y="368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781300" y="4495800"/>
              <a:ext cx="285750" cy="590550"/>
              <a:chOff x="809625" y="3838575"/>
              <a:chExt cx="444" cy="934"/>
            </a:xfrm>
            <a:grpFill/>
          </p:grpSpPr>
          <p:sp>
            <p:nvSpPr>
              <p:cNvPr id="511" name="Freeform 69"/>
              <p:cNvSpPr>
                <a:spLocks/>
              </p:cNvSpPr>
              <p:nvPr/>
            </p:nvSpPr>
            <p:spPr bwMode="auto">
              <a:xfrm>
                <a:off x="809625" y="3838575"/>
                <a:ext cx="444" cy="534"/>
              </a:xfrm>
              <a:custGeom>
                <a:avLst/>
                <a:gdLst>
                  <a:gd name="T0" fmla="*/ 241 w 253"/>
                  <a:gd name="T1" fmla="*/ 203 h 305"/>
                  <a:gd name="T2" fmla="*/ 253 w 253"/>
                  <a:gd name="T3" fmla="*/ 178 h 305"/>
                  <a:gd name="T4" fmla="*/ 241 w 253"/>
                  <a:gd name="T5" fmla="*/ 153 h 305"/>
                  <a:gd name="T6" fmla="*/ 228 w 253"/>
                  <a:gd name="T7" fmla="*/ 153 h 305"/>
                  <a:gd name="T8" fmla="*/ 215 w 253"/>
                  <a:gd name="T9" fmla="*/ 153 h 305"/>
                  <a:gd name="T10" fmla="*/ 215 w 253"/>
                  <a:gd name="T11" fmla="*/ 127 h 305"/>
                  <a:gd name="T12" fmla="*/ 202 w 253"/>
                  <a:gd name="T13" fmla="*/ 114 h 305"/>
                  <a:gd name="T14" fmla="*/ 190 w 253"/>
                  <a:gd name="T15" fmla="*/ 102 h 305"/>
                  <a:gd name="T16" fmla="*/ 190 w 253"/>
                  <a:gd name="T17" fmla="*/ 89 h 305"/>
                  <a:gd name="T18" fmla="*/ 190 w 253"/>
                  <a:gd name="T19" fmla="*/ 76 h 305"/>
                  <a:gd name="T20" fmla="*/ 177 w 253"/>
                  <a:gd name="T21" fmla="*/ 64 h 305"/>
                  <a:gd name="T22" fmla="*/ 164 w 253"/>
                  <a:gd name="T23" fmla="*/ 51 h 305"/>
                  <a:gd name="T24" fmla="*/ 152 w 253"/>
                  <a:gd name="T25" fmla="*/ 38 h 305"/>
                  <a:gd name="T26" fmla="*/ 152 w 253"/>
                  <a:gd name="T27" fmla="*/ 26 h 305"/>
                  <a:gd name="T28" fmla="*/ 139 w 253"/>
                  <a:gd name="T29" fmla="*/ 0 h 305"/>
                  <a:gd name="T30" fmla="*/ 126 w 253"/>
                  <a:gd name="T31" fmla="*/ 13 h 305"/>
                  <a:gd name="T32" fmla="*/ 101 w 253"/>
                  <a:gd name="T33" fmla="*/ 13 h 305"/>
                  <a:gd name="T34" fmla="*/ 88 w 253"/>
                  <a:gd name="T35" fmla="*/ 13 h 305"/>
                  <a:gd name="T36" fmla="*/ 63 w 253"/>
                  <a:gd name="T37" fmla="*/ 26 h 305"/>
                  <a:gd name="T38" fmla="*/ 38 w 253"/>
                  <a:gd name="T39" fmla="*/ 38 h 305"/>
                  <a:gd name="T40" fmla="*/ 38 w 253"/>
                  <a:gd name="T41" fmla="*/ 76 h 305"/>
                  <a:gd name="T42" fmla="*/ 25 w 253"/>
                  <a:gd name="T43" fmla="*/ 102 h 305"/>
                  <a:gd name="T44" fmla="*/ 38 w 253"/>
                  <a:gd name="T45" fmla="*/ 127 h 305"/>
                  <a:gd name="T46" fmla="*/ 50 w 253"/>
                  <a:gd name="T47" fmla="*/ 153 h 305"/>
                  <a:gd name="T48" fmla="*/ 38 w 253"/>
                  <a:gd name="T49" fmla="*/ 191 h 305"/>
                  <a:gd name="T50" fmla="*/ 12 w 253"/>
                  <a:gd name="T51" fmla="*/ 203 h 305"/>
                  <a:gd name="T52" fmla="*/ 12 w 253"/>
                  <a:gd name="T53" fmla="*/ 229 h 305"/>
                  <a:gd name="T54" fmla="*/ 38 w 253"/>
                  <a:gd name="T55" fmla="*/ 241 h 305"/>
                  <a:gd name="T56" fmla="*/ 76 w 253"/>
                  <a:gd name="T57" fmla="*/ 254 h 305"/>
                  <a:gd name="T58" fmla="*/ 101 w 253"/>
                  <a:gd name="T59" fmla="*/ 279 h 305"/>
                  <a:gd name="T60" fmla="*/ 114 w 253"/>
                  <a:gd name="T61" fmla="*/ 279 h 305"/>
                  <a:gd name="T62" fmla="*/ 114 w 253"/>
                  <a:gd name="T63" fmla="*/ 241 h 305"/>
                  <a:gd name="T64" fmla="*/ 101 w 253"/>
                  <a:gd name="T65" fmla="*/ 203 h 305"/>
                  <a:gd name="T66" fmla="*/ 101 w 253"/>
                  <a:gd name="T67" fmla="*/ 178 h 305"/>
                  <a:gd name="T68" fmla="*/ 114 w 253"/>
                  <a:gd name="T69" fmla="*/ 153 h 305"/>
                  <a:gd name="T70" fmla="*/ 139 w 253"/>
                  <a:gd name="T71" fmla="*/ 140 h 305"/>
                  <a:gd name="T72" fmla="*/ 152 w 253"/>
                  <a:gd name="T73" fmla="*/ 165 h 305"/>
                  <a:gd name="T74" fmla="*/ 139 w 253"/>
                  <a:gd name="T75" fmla="*/ 178 h 305"/>
                  <a:gd name="T76" fmla="*/ 126 w 253"/>
                  <a:gd name="T77" fmla="*/ 153 h 305"/>
                  <a:gd name="T78" fmla="*/ 114 w 253"/>
                  <a:gd name="T79" fmla="*/ 165 h 305"/>
                  <a:gd name="T80" fmla="*/ 126 w 253"/>
                  <a:gd name="T81" fmla="*/ 178 h 305"/>
                  <a:gd name="T82" fmla="*/ 126 w 253"/>
                  <a:gd name="T83" fmla="*/ 203 h 305"/>
                  <a:gd name="T84" fmla="*/ 152 w 253"/>
                  <a:gd name="T85" fmla="*/ 254 h 305"/>
                  <a:gd name="T86" fmla="*/ 139 w 253"/>
                  <a:gd name="T87" fmla="*/ 267 h 305"/>
                  <a:gd name="T88" fmla="*/ 114 w 253"/>
                  <a:gd name="T89" fmla="*/ 292 h 305"/>
                  <a:gd name="T90" fmla="*/ 114 w 253"/>
                  <a:gd name="T91" fmla="*/ 305 h 305"/>
                  <a:gd name="T92" fmla="*/ 164 w 253"/>
                  <a:gd name="T93" fmla="*/ 292 h 305"/>
                  <a:gd name="T94" fmla="*/ 190 w 253"/>
                  <a:gd name="T95" fmla="*/ 267 h 305"/>
                  <a:gd name="T96" fmla="*/ 228 w 253"/>
                  <a:gd name="T97" fmla="*/ 267 h 305"/>
                  <a:gd name="T98" fmla="*/ 215 w 253"/>
                  <a:gd name="T99" fmla="*/ 241 h 305"/>
                  <a:gd name="T100" fmla="*/ 215 w 253"/>
                  <a:gd name="T101" fmla="*/ 216 h 305"/>
                  <a:gd name="T102" fmla="*/ 241 w 253"/>
                  <a:gd name="T103" fmla="*/ 216 h 30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3"/>
                  <a:gd name="T157" fmla="*/ 0 h 305"/>
                  <a:gd name="T158" fmla="*/ 253 w 253"/>
                  <a:gd name="T159" fmla="*/ 305 h 30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3" h="305">
                    <a:moveTo>
                      <a:pt x="241" y="216"/>
                    </a:moveTo>
                    <a:lnTo>
                      <a:pt x="241" y="203"/>
                    </a:lnTo>
                    <a:lnTo>
                      <a:pt x="253" y="191"/>
                    </a:lnTo>
                    <a:lnTo>
                      <a:pt x="253" y="178"/>
                    </a:lnTo>
                    <a:lnTo>
                      <a:pt x="253" y="165"/>
                    </a:lnTo>
                    <a:lnTo>
                      <a:pt x="241" y="165"/>
                    </a:lnTo>
                    <a:lnTo>
                      <a:pt x="241" y="153"/>
                    </a:lnTo>
                    <a:lnTo>
                      <a:pt x="228" y="153"/>
                    </a:lnTo>
                    <a:lnTo>
                      <a:pt x="215" y="153"/>
                    </a:lnTo>
                    <a:lnTo>
                      <a:pt x="215" y="140"/>
                    </a:lnTo>
                    <a:lnTo>
                      <a:pt x="215" y="127"/>
                    </a:lnTo>
                    <a:lnTo>
                      <a:pt x="202" y="114"/>
                    </a:lnTo>
                    <a:lnTo>
                      <a:pt x="190" y="102"/>
                    </a:lnTo>
                    <a:lnTo>
                      <a:pt x="190" y="89"/>
                    </a:lnTo>
                    <a:lnTo>
                      <a:pt x="190" y="76"/>
                    </a:lnTo>
                    <a:lnTo>
                      <a:pt x="177" y="76"/>
                    </a:lnTo>
                    <a:lnTo>
                      <a:pt x="177" y="64"/>
                    </a:lnTo>
                    <a:lnTo>
                      <a:pt x="164" y="51"/>
                    </a:lnTo>
                    <a:lnTo>
                      <a:pt x="152" y="38"/>
                    </a:lnTo>
                    <a:lnTo>
                      <a:pt x="152" y="26"/>
                    </a:lnTo>
                    <a:lnTo>
                      <a:pt x="139" y="13"/>
                    </a:lnTo>
                    <a:lnTo>
                      <a:pt x="139" y="0"/>
                    </a:lnTo>
                    <a:lnTo>
                      <a:pt x="126" y="0"/>
                    </a:lnTo>
                    <a:lnTo>
                      <a:pt x="126" y="13"/>
                    </a:lnTo>
                    <a:lnTo>
                      <a:pt x="114" y="13"/>
                    </a:lnTo>
                    <a:lnTo>
                      <a:pt x="101" y="13"/>
                    </a:lnTo>
                    <a:lnTo>
                      <a:pt x="88" y="13"/>
                    </a:lnTo>
                    <a:lnTo>
                      <a:pt x="76" y="0"/>
                    </a:lnTo>
                    <a:lnTo>
                      <a:pt x="76" y="13"/>
                    </a:lnTo>
                    <a:lnTo>
                      <a:pt x="63" y="26"/>
                    </a:lnTo>
                    <a:lnTo>
                      <a:pt x="50" y="26"/>
                    </a:lnTo>
                    <a:lnTo>
                      <a:pt x="38" y="38"/>
                    </a:lnTo>
                    <a:lnTo>
                      <a:pt x="25" y="51"/>
                    </a:lnTo>
                    <a:lnTo>
                      <a:pt x="38" y="76"/>
                    </a:lnTo>
                    <a:lnTo>
                      <a:pt x="25" y="89"/>
                    </a:lnTo>
                    <a:lnTo>
                      <a:pt x="25" y="102"/>
                    </a:lnTo>
                    <a:lnTo>
                      <a:pt x="25" y="114"/>
                    </a:lnTo>
                    <a:lnTo>
                      <a:pt x="38" y="127"/>
                    </a:lnTo>
                    <a:lnTo>
                      <a:pt x="50" y="127"/>
                    </a:lnTo>
                    <a:lnTo>
                      <a:pt x="50" y="140"/>
                    </a:lnTo>
                    <a:lnTo>
                      <a:pt x="50" y="153"/>
                    </a:lnTo>
                    <a:lnTo>
                      <a:pt x="50" y="165"/>
                    </a:lnTo>
                    <a:lnTo>
                      <a:pt x="50" y="178"/>
                    </a:lnTo>
                    <a:lnTo>
                      <a:pt x="38" y="191"/>
                    </a:lnTo>
                    <a:lnTo>
                      <a:pt x="25" y="191"/>
                    </a:lnTo>
                    <a:lnTo>
                      <a:pt x="0" y="191"/>
                    </a:lnTo>
                    <a:lnTo>
                      <a:pt x="12" y="203"/>
                    </a:lnTo>
                    <a:lnTo>
                      <a:pt x="12" y="216"/>
                    </a:lnTo>
                    <a:lnTo>
                      <a:pt x="12" y="229"/>
                    </a:lnTo>
                    <a:lnTo>
                      <a:pt x="12" y="241"/>
                    </a:lnTo>
                    <a:lnTo>
                      <a:pt x="25" y="241"/>
                    </a:lnTo>
                    <a:lnTo>
                      <a:pt x="38" y="241"/>
                    </a:lnTo>
                    <a:lnTo>
                      <a:pt x="50" y="241"/>
                    </a:lnTo>
                    <a:lnTo>
                      <a:pt x="63" y="254"/>
                    </a:lnTo>
                    <a:lnTo>
                      <a:pt x="76" y="254"/>
                    </a:lnTo>
                    <a:lnTo>
                      <a:pt x="76" y="267"/>
                    </a:lnTo>
                    <a:lnTo>
                      <a:pt x="88" y="267"/>
                    </a:lnTo>
                    <a:lnTo>
                      <a:pt x="101" y="279"/>
                    </a:lnTo>
                    <a:lnTo>
                      <a:pt x="114" y="279"/>
                    </a:lnTo>
                    <a:lnTo>
                      <a:pt x="114" y="254"/>
                    </a:lnTo>
                    <a:lnTo>
                      <a:pt x="114" y="241"/>
                    </a:lnTo>
                    <a:lnTo>
                      <a:pt x="101" y="229"/>
                    </a:lnTo>
                    <a:lnTo>
                      <a:pt x="101" y="216"/>
                    </a:lnTo>
                    <a:lnTo>
                      <a:pt x="101" y="203"/>
                    </a:lnTo>
                    <a:lnTo>
                      <a:pt x="101" y="191"/>
                    </a:lnTo>
                    <a:lnTo>
                      <a:pt x="101" y="178"/>
                    </a:lnTo>
                    <a:lnTo>
                      <a:pt x="114" y="165"/>
                    </a:lnTo>
                    <a:lnTo>
                      <a:pt x="114" y="153"/>
                    </a:lnTo>
                    <a:lnTo>
                      <a:pt x="126" y="140"/>
                    </a:lnTo>
                    <a:lnTo>
                      <a:pt x="139" y="140"/>
                    </a:lnTo>
                    <a:lnTo>
                      <a:pt x="152" y="140"/>
                    </a:lnTo>
                    <a:lnTo>
                      <a:pt x="152" y="153"/>
                    </a:lnTo>
                    <a:lnTo>
                      <a:pt x="152" y="165"/>
                    </a:lnTo>
                    <a:lnTo>
                      <a:pt x="152" y="178"/>
                    </a:lnTo>
                    <a:lnTo>
                      <a:pt x="139" y="178"/>
                    </a:lnTo>
                    <a:lnTo>
                      <a:pt x="139" y="165"/>
                    </a:lnTo>
                    <a:lnTo>
                      <a:pt x="139" y="153"/>
                    </a:lnTo>
                    <a:lnTo>
                      <a:pt x="126" y="153"/>
                    </a:lnTo>
                    <a:lnTo>
                      <a:pt x="114" y="153"/>
                    </a:lnTo>
                    <a:lnTo>
                      <a:pt x="114" y="165"/>
                    </a:lnTo>
                    <a:lnTo>
                      <a:pt x="126" y="178"/>
                    </a:lnTo>
                    <a:lnTo>
                      <a:pt x="126" y="191"/>
                    </a:lnTo>
                    <a:lnTo>
                      <a:pt x="126" y="203"/>
                    </a:lnTo>
                    <a:lnTo>
                      <a:pt x="139" y="216"/>
                    </a:lnTo>
                    <a:lnTo>
                      <a:pt x="152" y="229"/>
                    </a:lnTo>
                    <a:lnTo>
                      <a:pt x="152" y="254"/>
                    </a:lnTo>
                    <a:lnTo>
                      <a:pt x="139" y="254"/>
                    </a:lnTo>
                    <a:lnTo>
                      <a:pt x="139" y="267"/>
                    </a:lnTo>
                    <a:lnTo>
                      <a:pt x="126" y="279"/>
                    </a:lnTo>
                    <a:lnTo>
                      <a:pt x="114" y="292"/>
                    </a:lnTo>
                    <a:lnTo>
                      <a:pt x="101" y="292"/>
                    </a:lnTo>
                    <a:lnTo>
                      <a:pt x="114" y="305"/>
                    </a:lnTo>
                    <a:lnTo>
                      <a:pt x="126" y="305"/>
                    </a:lnTo>
                    <a:lnTo>
                      <a:pt x="139" y="305"/>
                    </a:lnTo>
                    <a:lnTo>
                      <a:pt x="164" y="292"/>
                    </a:lnTo>
                    <a:lnTo>
                      <a:pt x="177" y="292"/>
                    </a:lnTo>
                    <a:lnTo>
                      <a:pt x="190" y="279"/>
                    </a:lnTo>
                    <a:lnTo>
                      <a:pt x="190" y="267"/>
                    </a:lnTo>
                    <a:lnTo>
                      <a:pt x="202" y="267"/>
                    </a:lnTo>
                    <a:lnTo>
                      <a:pt x="215" y="267"/>
                    </a:lnTo>
                    <a:lnTo>
                      <a:pt x="228" y="267"/>
                    </a:lnTo>
                    <a:lnTo>
                      <a:pt x="228" y="254"/>
                    </a:lnTo>
                    <a:lnTo>
                      <a:pt x="228" y="241"/>
                    </a:lnTo>
                    <a:lnTo>
                      <a:pt x="215" y="241"/>
                    </a:lnTo>
                    <a:lnTo>
                      <a:pt x="215" y="229"/>
                    </a:lnTo>
                    <a:lnTo>
                      <a:pt x="202" y="229"/>
                    </a:lnTo>
                    <a:lnTo>
                      <a:pt x="215" y="216"/>
                    </a:lnTo>
                    <a:lnTo>
                      <a:pt x="228" y="203"/>
                    </a:lnTo>
                    <a:lnTo>
                      <a:pt x="241" y="21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2" name="Freeform 70"/>
              <p:cNvSpPr>
                <a:spLocks/>
              </p:cNvSpPr>
              <p:nvPr/>
            </p:nvSpPr>
            <p:spPr bwMode="auto">
              <a:xfrm>
                <a:off x="809669" y="3839375"/>
                <a:ext cx="133" cy="134"/>
              </a:xfrm>
              <a:custGeom>
                <a:avLst/>
                <a:gdLst>
                  <a:gd name="T0" fmla="*/ 63 w 76"/>
                  <a:gd name="T1" fmla="*/ 13 h 76"/>
                  <a:gd name="T2" fmla="*/ 51 w 76"/>
                  <a:gd name="T3" fmla="*/ 13 h 76"/>
                  <a:gd name="T4" fmla="*/ 51 w 76"/>
                  <a:gd name="T5" fmla="*/ 13 h 76"/>
                  <a:gd name="T6" fmla="*/ 38 w 76"/>
                  <a:gd name="T7" fmla="*/ 0 h 76"/>
                  <a:gd name="T8" fmla="*/ 38 w 76"/>
                  <a:gd name="T9" fmla="*/ 0 h 76"/>
                  <a:gd name="T10" fmla="*/ 25 w 76"/>
                  <a:gd name="T11" fmla="*/ 13 h 76"/>
                  <a:gd name="T12" fmla="*/ 25 w 76"/>
                  <a:gd name="T13" fmla="*/ 13 h 76"/>
                  <a:gd name="T14" fmla="*/ 13 w 76"/>
                  <a:gd name="T15" fmla="*/ 13 h 76"/>
                  <a:gd name="T16" fmla="*/ 13 w 76"/>
                  <a:gd name="T17" fmla="*/ 25 h 76"/>
                  <a:gd name="T18" fmla="*/ 13 w 76"/>
                  <a:gd name="T19" fmla="*/ 25 h 76"/>
                  <a:gd name="T20" fmla="*/ 0 w 76"/>
                  <a:gd name="T21" fmla="*/ 25 h 76"/>
                  <a:gd name="T22" fmla="*/ 13 w 76"/>
                  <a:gd name="T23" fmla="*/ 38 h 76"/>
                  <a:gd name="T24" fmla="*/ 13 w 76"/>
                  <a:gd name="T25" fmla="*/ 38 h 76"/>
                  <a:gd name="T26" fmla="*/ 13 w 76"/>
                  <a:gd name="T27" fmla="*/ 51 h 76"/>
                  <a:gd name="T28" fmla="*/ 25 w 76"/>
                  <a:gd name="T29" fmla="*/ 63 h 76"/>
                  <a:gd name="T30" fmla="*/ 38 w 76"/>
                  <a:gd name="T31" fmla="*/ 63 h 76"/>
                  <a:gd name="T32" fmla="*/ 38 w 76"/>
                  <a:gd name="T33" fmla="*/ 76 h 76"/>
                  <a:gd name="T34" fmla="*/ 38 w 76"/>
                  <a:gd name="T35" fmla="*/ 76 h 76"/>
                  <a:gd name="T36" fmla="*/ 51 w 76"/>
                  <a:gd name="T37" fmla="*/ 76 h 76"/>
                  <a:gd name="T38" fmla="*/ 51 w 76"/>
                  <a:gd name="T39" fmla="*/ 76 h 76"/>
                  <a:gd name="T40" fmla="*/ 51 w 76"/>
                  <a:gd name="T41" fmla="*/ 76 h 76"/>
                  <a:gd name="T42" fmla="*/ 63 w 76"/>
                  <a:gd name="T43" fmla="*/ 63 h 76"/>
                  <a:gd name="T44" fmla="*/ 63 w 76"/>
                  <a:gd name="T45" fmla="*/ 51 h 76"/>
                  <a:gd name="T46" fmla="*/ 76 w 76"/>
                  <a:gd name="T47" fmla="*/ 51 h 76"/>
                  <a:gd name="T48" fmla="*/ 76 w 76"/>
                  <a:gd name="T49" fmla="*/ 51 h 76"/>
                  <a:gd name="T50" fmla="*/ 76 w 76"/>
                  <a:gd name="T51" fmla="*/ 38 h 76"/>
                  <a:gd name="T52" fmla="*/ 76 w 76"/>
                  <a:gd name="T53" fmla="*/ 38 h 76"/>
                  <a:gd name="T54" fmla="*/ 76 w 76"/>
                  <a:gd name="T55" fmla="*/ 38 h 76"/>
                  <a:gd name="T56" fmla="*/ 76 w 76"/>
                  <a:gd name="T57" fmla="*/ 25 h 76"/>
                  <a:gd name="T58" fmla="*/ 76 w 76"/>
                  <a:gd name="T59" fmla="*/ 25 h 76"/>
                  <a:gd name="T60" fmla="*/ 63 w 76"/>
                  <a:gd name="T61" fmla="*/ 25 h 76"/>
                  <a:gd name="T62" fmla="*/ 63 w 76"/>
                  <a:gd name="T63" fmla="*/ 13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6"/>
                  <a:gd name="T97" fmla="*/ 0 h 76"/>
                  <a:gd name="T98" fmla="*/ 76 w 76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6" h="76">
                    <a:moveTo>
                      <a:pt x="63" y="13"/>
                    </a:moveTo>
                    <a:lnTo>
                      <a:pt x="51" y="13"/>
                    </a:lnTo>
                    <a:lnTo>
                      <a:pt x="38" y="0"/>
                    </a:lnTo>
                    <a:lnTo>
                      <a:pt x="25" y="13"/>
                    </a:lnTo>
                    <a:lnTo>
                      <a:pt x="13" y="13"/>
                    </a:lnTo>
                    <a:lnTo>
                      <a:pt x="13" y="25"/>
                    </a:lnTo>
                    <a:lnTo>
                      <a:pt x="0" y="25"/>
                    </a:lnTo>
                    <a:lnTo>
                      <a:pt x="13" y="38"/>
                    </a:lnTo>
                    <a:lnTo>
                      <a:pt x="13" y="51"/>
                    </a:lnTo>
                    <a:lnTo>
                      <a:pt x="25" y="63"/>
                    </a:lnTo>
                    <a:lnTo>
                      <a:pt x="38" y="63"/>
                    </a:lnTo>
                    <a:lnTo>
                      <a:pt x="38" y="76"/>
                    </a:lnTo>
                    <a:lnTo>
                      <a:pt x="51" y="76"/>
                    </a:lnTo>
                    <a:lnTo>
                      <a:pt x="63" y="63"/>
                    </a:lnTo>
                    <a:lnTo>
                      <a:pt x="63" y="51"/>
                    </a:lnTo>
                    <a:lnTo>
                      <a:pt x="76" y="51"/>
                    </a:lnTo>
                    <a:lnTo>
                      <a:pt x="76" y="38"/>
                    </a:lnTo>
                    <a:lnTo>
                      <a:pt x="76" y="25"/>
                    </a:lnTo>
                    <a:lnTo>
                      <a:pt x="63" y="25"/>
                    </a:lnTo>
                    <a:lnTo>
                      <a:pt x="63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13" name="Freeform 71"/>
              <p:cNvSpPr>
                <a:spLocks/>
              </p:cNvSpPr>
              <p:nvPr/>
            </p:nvSpPr>
            <p:spPr bwMode="auto">
              <a:xfrm>
                <a:off x="809869" y="3839242"/>
                <a:ext cx="110" cy="200"/>
              </a:xfrm>
              <a:custGeom>
                <a:avLst/>
                <a:gdLst>
                  <a:gd name="T0" fmla="*/ 38 w 63"/>
                  <a:gd name="T1" fmla="*/ 13 h 114"/>
                  <a:gd name="T2" fmla="*/ 38 w 63"/>
                  <a:gd name="T3" fmla="*/ 13 h 114"/>
                  <a:gd name="T4" fmla="*/ 51 w 63"/>
                  <a:gd name="T5" fmla="*/ 0 h 114"/>
                  <a:gd name="T6" fmla="*/ 51 w 63"/>
                  <a:gd name="T7" fmla="*/ 0 h 114"/>
                  <a:gd name="T8" fmla="*/ 63 w 63"/>
                  <a:gd name="T9" fmla="*/ 0 h 114"/>
                  <a:gd name="T10" fmla="*/ 51 w 63"/>
                  <a:gd name="T11" fmla="*/ 13 h 114"/>
                  <a:gd name="T12" fmla="*/ 51 w 63"/>
                  <a:gd name="T13" fmla="*/ 13 h 114"/>
                  <a:gd name="T14" fmla="*/ 51 w 63"/>
                  <a:gd name="T15" fmla="*/ 38 h 114"/>
                  <a:gd name="T16" fmla="*/ 51 w 63"/>
                  <a:gd name="T17" fmla="*/ 51 h 114"/>
                  <a:gd name="T18" fmla="*/ 51 w 63"/>
                  <a:gd name="T19" fmla="*/ 63 h 114"/>
                  <a:gd name="T20" fmla="*/ 51 w 63"/>
                  <a:gd name="T21" fmla="*/ 63 h 114"/>
                  <a:gd name="T22" fmla="*/ 38 w 63"/>
                  <a:gd name="T23" fmla="*/ 63 h 114"/>
                  <a:gd name="T24" fmla="*/ 38 w 63"/>
                  <a:gd name="T25" fmla="*/ 76 h 114"/>
                  <a:gd name="T26" fmla="*/ 38 w 63"/>
                  <a:gd name="T27" fmla="*/ 76 h 114"/>
                  <a:gd name="T28" fmla="*/ 38 w 63"/>
                  <a:gd name="T29" fmla="*/ 76 h 114"/>
                  <a:gd name="T30" fmla="*/ 38 w 63"/>
                  <a:gd name="T31" fmla="*/ 89 h 114"/>
                  <a:gd name="T32" fmla="*/ 25 w 63"/>
                  <a:gd name="T33" fmla="*/ 89 h 114"/>
                  <a:gd name="T34" fmla="*/ 38 w 63"/>
                  <a:gd name="T35" fmla="*/ 101 h 114"/>
                  <a:gd name="T36" fmla="*/ 25 w 63"/>
                  <a:gd name="T37" fmla="*/ 101 h 114"/>
                  <a:gd name="T38" fmla="*/ 25 w 63"/>
                  <a:gd name="T39" fmla="*/ 114 h 114"/>
                  <a:gd name="T40" fmla="*/ 25 w 63"/>
                  <a:gd name="T41" fmla="*/ 114 h 114"/>
                  <a:gd name="T42" fmla="*/ 13 w 63"/>
                  <a:gd name="T43" fmla="*/ 114 h 114"/>
                  <a:gd name="T44" fmla="*/ 13 w 63"/>
                  <a:gd name="T45" fmla="*/ 114 h 114"/>
                  <a:gd name="T46" fmla="*/ 13 w 63"/>
                  <a:gd name="T47" fmla="*/ 114 h 114"/>
                  <a:gd name="T48" fmla="*/ 0 w 63"/>
                  <a:gd name="T49" fmla="*/ 101 h 114"/>
                  <a:gd name="T50" fmla="*/ 0 w 63"/>
                  <a:gd name="T51" fmla="*/ 101 h 114"/>
                  <a:gd name="T52" fmla="*/ 0 w 63"/>
                  <a:gd name="T53" fmla="*/ 101 h 114"/>
                  <a:gd name="T54" fmla="*/ 0 w 63"/>
                  <a:gd name="T55" fmla="*/ 89 h 114"/>
                  <a:gd name="T56" fmla="*/ 0 w 63"/>
                  <a:gd name="T57" fmla="*/ 89 h 114"/>
                  <a:gd name="T58" fmla="*/ 13 w 63"/>
                  <a:gd name="T59" fmla="*/ 76 h 114"/>
                  <a:gd name="T60" fmla="*/ 13 w 63"/>
                  <a:gd name="T61" fmla="*/ 76 h 114"/>
                  <a:gd name="T62" fmla="*/ 25 w 63"/>
                  <a:gd name="T63" fmla="*/ 63 h 114"/>
                  <a:gd name="T64" fmla="*/ 25 w 63"/>
                  <a:gd name="T65" fmla="*/ 63 h 114"/>
                  <a:gd name="T66" fmla="*/ 25 w 63"/>
                  <a:gd name="T67" fmla="*/ 38 h 114"/>
                  <a:gd name="T68" fmla="*/ 38 w 63"/>
                  <a:gd name="T69" fmla="*/ 38 h 114"/>
                  <a:gd name="T70" fmla="*/ 38 w 63"/>
                  <a:gd name="T71" fmla="*/ 25 h 114"/>
                  <a:gd name="T72" fmla="*/ 38 w 63"/>
                  <a:gd name="T73" fmla="*/ 25 h 114"/>
                  <a:gd name="T74" fmla="*/ 38 w 63"/>
                  <a:gd name="T75" fmla="*/ 13 h 1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3"/>
                  <a:gd name="T115" fmla="*/ 0 h 114"/>
                  <a:gd name="T116" fmla="*/ 63 w 63"/>
                  <a:gd name="T117" fmla="*/ 114 h 1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3" h="114">
                    <a:moveTo>
                      <a:pt x="38" y="13"/>
                    </a:moveTo>
                    <a:lnTo>
                      <a:pt x="38" y="13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51" y="13"/>
                    </a:lnTo>
                    <a:lnTo>
                      <a:pt x="51" y="38"/>
                    </a:lnTo>
                    <a:lnTo>
                      <a:pt x="51" y="51"/>
                    </a:lnTo>
                    <a:lnTo>
                      <a:pt x="51" y="63"/>
                    </a:lnTo>
                    <a:lnTo>
                      <a:pt x="38" y="63"/>
                    </a:lnTo>
                    <a:lnTo>
                      <a:pt x="38" y="76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38" y="101"/>
                    </a:lnTo>
                    <a:lnTo>
                      <a:pt x="25" y="101"/>
                    </a:lnTo>
                    <a:lnTo>
                      <a:pt x="25" y="114"/>
                    </a:lnTo>
                    <a:lnTo>
                      <a:pt x="13" y="114"/>
                    </a:lnTo>
                    <a:lnTo>
                      <a:pt x="0" y="101"/>
                    </a:lnTo>
                    <a:lnTo>
                      <a:pt x="0" y="89"/>
                    </a:lnTo>
                    <a:lnTo>
                      <a:pt x="13" y="76"/>
                    </a:lnTo>
                    <a:lnTo>
                      <a:pt x="25" y="63"/>
                    </a:lnTo>
                    <a:lnTo>
                      <a:pt x="25" y="38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38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2771775" y="4210050"/>
              <a:ext cx="371475" cy="323850"/>
              <a:chOff x="800100" y="3552825"/>
              <a:chExt cx="578" cy="509"/>
            </a:xfrm>
            <a:grpFill/>
          </p:grpSpPr>
          <p:grpSp>
            <p:nvGrpSpPr>
              <p:cNvPr id="11" name="Group 73"/>
              <p:cNvGrpSpPr>
                <a:grpSpLocks/>
              </p:cNvGrpSpPr>
              <p:nvPr/>
            </p:nvGrpSpPr>
            <p:grpSpPr bwMode="auto">
              <a:xfrm>
                <a:off x="800100" y="3552825"/>
                <a:ext cx="578" cy="509"/>
                <a:chOff x="800100" y="3552825"/>
                <a:chExt cx="578" cy="509"/>
              </a:xfrm>
              <a:grpFill/>
            </p:grpSpPr>
            <p:sp>
              <p:nvSpPr>
                <p:cNvPr id="508" name="Freeform 74"/>
                <p:cNvSpPr>
                  <a:spLocks/>
                </p:cNvSpPr>
                <p:nvPr/>
              </p:nvSpPr>
              <p:spPr bwMode="auto">
                <a:xfrm>
                  <a:off x="800256" y="3552825"/>
                  <a:ext cx="422" cy="509"/>
                </a:xfrm>
                <a:custGeom>
                  <a:avLst/>
                  <a:gdLst>
                    <a:gd name="T0" fmla="*/ 63 w 241"/>
                    <a:gd name="T1" fmla="*/ 266 h 291"/>
                    <a:gd name="T2" fmla="*/ 63 w 241"/>
                    <a:gd name="T3" fmla="*/ 253 h 291"/>
                    <a:gd name="T4" fmla="*/ 38 w 241"/>
                    <a:gd name="T5" fmla="*/ 266 h 291"/>
                    <a:gd name="T6" fmla="*/ 12 w 241"/>
                    <a:gd name="T7" fmla="*/ 266 h 291"/>
                    <a:gd name="T8" fmla="*/ 0 w 241"/>
                    <a:gd name="T9" fmla="*/ 253 h 291"/>
                    <a:gd name="T10" fmla="*/ 38 w 241"/>
                    <a:gd name="T11" fmla="*/ 215 h 291"/>
                    <a:gd name="T12" fmla="*/ 50 w 241"/>
                    <a:gd name="T13" fmla="*/ 177 h 291"/>
                    <a:gd name="T14" fmla="*/ 63 w 241"/>
                    <a:gd name="T15" fmla="*/ 152 h 291"/>
                    <a:gd name="T16" fmla="*/ 25 w 241"/>
                    <a:gd name="T17" fmla="*/ 164 h 291"/>
                    <a:gd name="T18" fmla="*/ 25 w 241"/>
                    <a:gd name="T19" fmla="*/ 152 h 291"/>
                    <a:gd name="T20" fmla="*/ 76 w 241"/>
                    <a:gd name="T21" fmla="*/ 126 h 291"/>
                    <a:gd name="T22" fmla="*/ 38 w 241"/>
                    <a:gd name="T23" fmla="*/ 76 h 291"/>
                    <a:gd name="T24" fmla="*/ 25 w 241"/>
                    <a:gd name="T25" fmla="*/ 38 h 291"/>
                    <a:gd name="T26" fmla="*/ 50 w 241"/>
                    <a:gd name="T27" fmla="*/ 38 h 291"/>
                    <a:gd name="T28" fmla="*/ 50 w 241"/>
                    <a:gd name="T29" fmla="*/ 38 h 291"/>
                    <a:gd name="T30" fmla="*/ 63 w 241"/>
                    <a:gd name="T31" fmla="*/ 25 h 291"/>
                    <a:gd name="T32" fmla="*/ 76 w 241"/>
                    <a:gd name="T33" fmla="*/ 12 h 291"/>
                    <a:gd name="T34" fmla="*/ 88 w 241"/>
                    <a:gd name="T35" fmla="*/ 0 h 291"/>
                    <a:gd name="T36" fmla="*/ 114 w 241"/>
                    <a:gd name="T37" fmla="*/ 12 h 291"/>
                    <a:gd name="T38" fmla="*/ 139 w 241"/>
                    <a:gd name="T39" fmla="*/ 25 h 291"/>
                    <a:gd name="T40" fmla="*/ 165 w 241"/>
                    <a:gd name="T41" fmla="*/ 38 h 291"/>
                    <a:gd name="T42" fmla="*/ 177 w 241"/>
                    <a:gd name="T43" fmla="*/ 38 h 291"/>
                    <a:gd name="T44" fmla="*/ 177 w 241"/>
                    <a:gd name="T45" fmla="*/ 25 h 291"/>
                    <a:gd name="T46" fmla="*/ 190 w 241"/>
                    <a:gd name="T47" fmla="*/ 0 h 291"/>
                    <a:gd name="T48" fmla="*/ 215 w 241"/>
                    <a:gd name="T49" fmla="*/ 12 h 291"/>
                    <a:gd name="T50" fmla="*/ 215 w 241"/>
                    <a:gd name="T51" fmla="*/ 38 h 291"/>
                    <a:gd name="T52" fmla="*/ 228 w 241"/>
                    <a:gd name="T53" fmla="*/ 63 h 291"/>
                    <a:gd name="T54" fmla="*/ 228 w 241"/>
                    <a:gd name="T55" fmla="*/ 88 h 291"/>
                    <a:gd name="T56" fmla="*/ 241 w 241"/>
                    <a:gd name="T57" fmla="*/ 101 h 291"/>
                    <a:gd name="T58" fmla="*/ 228 w 241"/>
                    <a:gd name="T59" fmla="*/ 114 h 291"/>
                    <a:gd name="T60" fmla="*/ 215 w 241"/>
                    <a:gd name="T61" fmla="*/ 126 h 291"/>
                    <a:gd name="T62" fmla="*/ 203 w 241"/>
                    <a:gd name="T63" fmla="*/ 139 h 291"/>
                    <a:gd name="T64" fmla="*/ 190 w 241"/>
                    <a:gd name="T65" fmla="*/ 152 h 291"/>
                    <a:gd name="T66" fmla="*/ 177 w 241"/>
                    <a:gd name="T67" fmla="*/ 164 h 291"/>
                    <a:gd name="T68" fmla="*/ 165 w 241"/>
                    <a:gd name="T69" fmla="*/ 177 h 291"/>
                    <a:gd name="T70" fmla="*/ 165 w 241"/>
                    <a:gd name="T71" fmla="*/ 190 h 291"/>
                    <a:gd name="T72" fmla="*/ 165 w 241"/>
                    <a:gd name="T73" fmla="*/ 215 h 291"/>
                    <a:gd name="T74" fmla="*/ 165 w 241"/>
                    <a:gd name="T75" fmla="*/ 228 h 291"/>
                    <a:gd name="T76" fmla="*/ 165 w 241"/>
                    <a:gd name="T77" fmla="*/ 241 h 291"/>
                    <a:gd name="T78" fmla="*/ 152 w 241"/>
                    <a:gd name="T79" fmla="*/ 253 h 291"/>
                    <a:gd name="T80" fmla="*/ 165 w 241"/>
                    <a:gd name="T81" fmla="*/ 266 h 291"/>
                    <a:gd name="T82" fmla="*/ 152 w 241"/>
                    <a:gd name="T83" fmla="*/ 279 h 291"/>
                    <a:gd name="T84" fmla="*/ 139 w 241"/>
                    <a:gd name="T85" fmla="*/ 279 h 291"/>
                    <a:gd name="T86" fmla="*/ 126 w 241"/>
                    <a:gd name="T87" fmla="*/ 291 h 291"/>
                    <a:gd name="T88" fmla="*/ 101 w 241"/>
                    <a:gd name="T89" fmla="*/ 291 h 291"/>
                    <a:gd name="T90" fmla="*/ 88 w 241"/>
                    <a:gd name="T91" fmla="*/ 279 h 29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241"/>
                    <a:gd name="T139" fmla="*/ 0 h 291"/>
                    <a:gd name="T140" fmla="*/ 241 w 241"/>
                    <a:gd name="T141" fmla="*/ 291 h 291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241" h="291">
                      <a:moveTo>
                        <a:pt x="76" y="279"/>
                      </a:moveTo>
                      <a:lnTo>
                        <a:pt x="76" y="279"/>
                      </a:lnTo>
                      <a:lnTo>
                        <a:pt x="63" y="266"/>
                      </a:lnTo>
                      <a:lnTo>
                        <a:pt x="63" y="253"/>
                      </a:lnTo>
                      <a:lnTo>
                        <a:pt x="50" y="253"/>
                      </a:lnTo>
                      <a:lnTo>
                        <a:pt x="50" y="266"/>
                      </a:lnTo>
                      <a:lnTo>
                        <a:pt x="38" y="266"/>
                      </a:lnTo>
                      <a:lnTo>
                        <a:pt x="25" y="266"/>
                      </a:lnTo>
                      <a:lnTo>
                        <a:pt x="12" y="266"/>
                      </a:lnTo>
                      <a:lnTo>
                        <a:pt x="0" y="253"/>
                      </a:lnTo>
                      <a:lnTo>
                        <a:pt x="12" y="253"/>
                      </a:lnTo>
                      <a:lnTo>
                        <a:pt x="25" y="228"/>
                      </a:lnTo>
                      <a:lnTo>
                        <a:pt x="38" y="215"/>
                      </a:lnTo>
                      <a:lnTo>
                        <a:pt x="38" y="203"/>
                      </a:lnTo>
                      <a:lnTo>
                        <a:pt x="50" y="190"/>
                      </a:lnTo>
                      <a:lnTo>
                        <a:pt x="50" y="177"/>
                      </a:lnTo>
                      <a:lnTo>
                        <a:pt x="63" y="164"/>
                      </a:lnTo>
                      <a:lnTo>
                        <a:pt x="63" y="152"/>
                      </a:lnTo>
                      <a:lnTo>
                        <a:pt x="38" y="164"/>
                      </a:lnTo>
                      <a:lnTo>
                        <a:pt x="25" y="164"/>
                      </a:lnTo>
                      <a:lnTo>
                        <a:pt x="25" y="152"/>
                      </a:lnTo>
                      <a:lnTo>
                        <a:pt x="38" y="139"/>
                      </a:lnTo>
                      <a:lnTo>
                        <a:pt x="63" y="139"/>
                      </a:lnTo>
                      <a:lnTo>
                        <a:pt x="76" y="126"/>
                      </a:lnTo>
                      <a:lnTo>
                        <a:pt x="76" y="114"/>
                      </a:lnTo>
                      <a:lnTo>
                        <a:pt x="38" y="76"/>
                      </a:lnTo>
                      <a:lnTo>
                        <a:pt x="38" y="63"/>
                      </a:lnTo>
                      <a:lnTo>
                        <a:pt x="25" y="38"/>
                      </a:lnTo>
                      <a:lnTo>
                        <a:pt x="38" y="50"/>
                      </a:lnTo>
                      <a:lnTo>
                        <a:pt x="50" y="50"/>
                      </a:lnTo>
                      <a:lnTo>
                        <a:pt x="50" y="38"/>
                      </a:lnTo>
                      <a:lnTo>
                        <a:pt x="50" y="25"/>
                      </a:lnTo>
                      <a:lnTo>
                        <a:pt x="63" y="25"/>
                      </a:lnTo>
                      <a:lnTo>
                        <a:pt x="76" y="25"/>
                      </a:lnTo>
                      <a:lnTo>
                        <a:pt x="76" y="12"/>
                      </a:lnTo>
                      <a:lnTo>
                        <a:pt x="88" y="12"/>
                      </a:lnTo>
                      <a:lnTo>
                        <a:pt x="88" y="0"/>
                      </a:lnTo>
                      <a:lnTo>
                        <a:pt x="101" y="0"/>
                      </a:lnTo>
                      <a:lnTo>
                        <a:pt x="114" y="12"/>
                      </a:lnTo>
                      <a:lnTo>
                        <a:pt x="126" y="12"/>
                      </a:lnTo>
                      <a:lnTo>
                        <a:pt x="139" y="25"/>
                      </a:lnTo>
                      <a:lnTo>
                        <a:pt x="152" y="25"/>
                      </a:lnTo>
                      <a:lnTo>
                        <a:pt x="152" y="38"/>
                      </a:lnTo>
                      <a:lnTo>
                        <a:pt x="165" y="38"/>
                      </a:lnTo>
                      <a:lnTo>
                        <a:pt x="177" y="38"/>
                      </a:lnTo>
                      <a:lnTo>
                        <a:pt x="177" y="25"/>
                      </a:lnTo>
                      <a:lnTo>
                        <a:pt x="177" y="12"/>
                      </a:lnTo>
                      <a:lnTo>
                        <a:pt x="177" y="0"/>
                      </a:lnTo>
                      <a:lnTo>
                        <a:pt x="190" y="0"/>
                      </a:lnTo>
                      <a:lnTo>
                        <a:pt x="203" y="0"/>
                      </a:lnTo>
                      <a:lnTo>
                        <a:pt x="203" y="12"/>
                      </a:lnTo>
                      <a:lnTo>
                        <a:pt x="215" y="12"/>
                      </a:lnTo>
                      <a:lnTo>
                        <a:pt x="215" y="25"/>
                      </a:lnTo>
                      <a:lnTo>
                        <a:pt x="215" y="38"/>
                      </a:lnTo>
                      <a:lnTo>
                        <a:pt x="215" y="50"/>
                      </a:lnTo>
                      <a:lnTo>
                        <a:pt x="228" y="63"/>
                      </a:lnTo>
                      <a:lnTo>
                        <a:pt x="228" y="76"/>
                      </a:lnTo>
                      <a:lnTo>
                        <a:pt x="228" y="88"/>
                      </a:lnTo>
                      <a:lnTo>
                        <a:pt x="241" y="101"/>
                      </a:lnTo>
                      <a:lnTo>
                        <a:pt x="228" y="101"/>
                      </a:lnTo>
                      <a:lnTo>
                        <a:pt x="228" y="114"/>
                      </a:lnTo>
                      <a:lnTo>
                        <a:pt x="215" y="114"/>
                      </a:lnTo>
                      <a:lnTo>
                        <a:pt x="215" y="126"/>
                      </a:lnTo>
                      <a:lnTo>
                        <a:pt x="203" y="139"/>
                      </a:lnTo>
                      <a:lnTo>
                        <a:pt x="190" y="139"/>
                      </a:lnTo>
                      <a:lnTo>
                        <a:pt x="190" y="152"/>
                      </a:lnTo>
                      <a:lnTo>
                        <a:pt x="190" y="164"/>
                      </a:lnTo>
                      <a:lnTo>
                        <a:pt x="177" y="164"/>
                      </a:lnTo>
                      <a:lnTo>
                        <a:pt x="165" y="177"/>
                      </a:lnTo>
                      <a:lnTo>
                        <a:pt x="165" y="190"/>
                      </a:lnTo>
                      <a:lnTo>
                        <a:pt x="165" y="203"/>
                      </a:lnTo>
                      <a:lnTo>
                        <a:pt x="165" y="215"/>
                      </a:lnTo>
                      <a:lnTo>
                        <a:pt x="165" y="228"/>
                      </a:lnTo>
                      <a:lnTo>
                        <a:pt x="165" y="241"/>
                      </a:lnTo>
                      <a:lnTo>
                        <a:pt x="165" y="253"/>
                      </a:lnTo>
                      <a:lnTo>
                        <a:pt x="152" y="253"/>
                      </a:lnTo>
                      <a:lnTo>
                        <a:pt x="165" y="266"/>
                      </a:lnTo>
                      <a:lnTo>
                        <a:pt x="152" y="279"/>
                      </a:lnTo>
                      <a:lnTo>
                        <a:pt x="139" y="279"/>
                      </a:lnTo>
                      <a:lnTo>
                        <a:pt x="139" y="291"/>
                      </a:lnTo>
                      <a:lnTo>
                        <a:pt x="126" y="291"/>
                      </a:lnTo>
                      <a:lnTo>
                        <a:pt x="114" y="291"/>
                      </a:lnTo>
                      <a:lnTo>
                        <a:pt x="101" y="291"/>
                      </a:lnTo>
                      <a:lnTo>
                        <a:pt x="88" y="279"/>
                      </a:lnTo>
                      <a:lnTo>
                        <a:pt x="76" y="279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  <p:sp>
              <p:nvSpPr>
                <p:cNvPr id="509" name="Freeform 75"/>
                <p:cNvSpPr>
                  <a:spLocks/>
                </p:cNvSpPr>
                <p:nvPr/>
              </p:nvSpPr>
              <p:spPr bwMode="auto">
                <a:xfrm>
                  <a:off x="800100" y="3553091"/>
                  <a:ext cx="110" cy="177"/>
                </a:xfrm>
                <a:custGeom>
                  <a:avLst/>
                  <a:gdLst>
                    <a:gd name="T0" fmla="*/ 63 w 63"/>
                    <a:gd name="T1" fmla="*/ 25 h 101"/>
                    <a:gd name="T2" fmla="*/ 63 w 63"/>
                    <a:gd name="T3" fmla="*/ 25 h 101"/>
                    <a:gd name="T4" fmla="*/ 63 w 63"/>
                    <a:gd name="T5" fmla="*/ 25 h 101"/>
                    <a:gd name="T6" fmla="*/ 63 w 63"/>
                    <a:gd name="T7" fmla="*/ 38 h 101"/>
                    <a:gd name="T8" fmla="*/ 63 w 63"/>
                    <a:gd name="T9" fmla="*/ 51 h 101"/>
                    <a:gd name="T10" fmla="*/ 63 w 63"/>
                    <a:gd name="T11" fmla="*/ 63 h 101"/>
                    <a:gd name="T12" fmla="*/ 63 w 63"/>
                    <a:gd name="T13" fmla="*/ 63 h 101"/>
                    <a:gd name="T14" fmla="*/ 63 w 63"/>
                    <a:gd name="T15" fmla="*/ 76 h 101"/>
                    <a:gd name="T16" fmla="*/ 51 w 63"/>
                    <a:gd name="T17" fmla="*/ 76 h 101"/>
                    <a:gd name="T18" fmla="*/ 51 w 63"/>
                    <a:gd name="T19" fmla="*/ 76 h 101"/>
                    <a:gd name="T20" fmla="*/ 51 w 63"/>
                    <a:gd name="T21" fmla="*/ 89 h 101"/>
                    <a:gd name="T22" fmla="*/ 38 w 63"/>
                    <a:gd name="T23" fmla="*/ 89 h 101"/>
                    <a:gd name="T24" fmla="*/ 25 w 63"/>
                    <a:gd name="T25" fmla="*/ 101 h 101"/>
                    <a:gd name="T26" fmla="*/ 25 w 63"/>
                    <a:gd name="T27" fmla="*/ 101 h 101"/>
                    <a:gd name="T28" fmla="*/ 25 w 63"/>
                    <a:gd name="T29" fmla="*/ 101 h 101"/>
                    <a:gd name="T30" fmla="*/ 25 w 63"/>
                    <a:gd name="T31" fmla="*/ 101 h 101"/>
                    <a:gd name="T32" fmla="*/ 13 w 63"/>
                    <a:gd name="T33" fmla="*/ 101 h 101"/>
                    <a:gd name="T34" fmla="*/ 13 w 63"/>
                    <a:gd name="T35" fmla="*/ 101 h 101"/>
                    <a:gd name="T36" fmla="*/ 0 w 63"/>
                    <a:gd name="T37" fmla="*/ 101 h 101"/>
                    <a:gd name="T38" fmla="*/ 13 w 63"/>
                    <a:gd name="T39" fmla="*/ 101 h 101"/>
                    <a:gd name="T40" fmla="*/ 13 w 63"/>
                    <a:gd name="T41" fmla="*/ 89 h 101"/>
                    <a:gd name="T42" fmla="*/ 0 w 63"/>
                    <a:gd name="T43" fmla="*/ 76 h 101"/>
                    <a:gd name="T44" fmla="*/ 0 w 63"/>
                    <a:gd name="T45" fmla="*/ 76 h 101"/>
                    <a:gd name="T46" fmla="*/ 0 w 63"/>
                    <a:gd name="T47" fmla="*/ 63 h 101"/>
                    <a:gd name="T48" fmla="*/ 13 w 63"/>
                    <a:gd name="T49" fmla="*/ 63 h 101"/>
                    <a:gd name="T50" fmla="*/ 13 w 63"/>
                    <a:gd name="T51" fmla="*/ 51 h 101"/>
                    <a:gd name="T52" fmla="*/ 13 w 63"/>
                    <a:gd name="T53" fmla="*/ 38 h 101"/>
                    <a:gd name="T54" fmla="*/ 13 w 63"/>
                    <a:gd name="T55" fmla="*/ 25 h 101"/>
                    <a:gd name="T56" fmla="*/ 13 w 63"/>
                    <a:gd name="T57" fmla="*/ 25 h 101"/>
                    <a:gd name="T58" fmla="*/ 25 w 63"/>
                    <a:gd name="T59" fmla="*/ 12 h 101"/>
                    <a:gd name="T60" fmla="*/ 25 w 63"/>
                    <a:gd name="T61" fmla="*/ 12 h 101"/>
                    <a:gd name="T62" fmla="*/ 25 w 63"/>
                    <a:gd name="T63" fmla="*/ 12 h 101"/>
                    <a:gd name="T64" fmla="*/ 25 w 63"/>
                    <a:gd name="T65" fmla="*/ 12 h 101"/>
                    <a:gd name="T66" fmla="*/ 38 w 63"/>
                    <a:gd name="T67" fmla="*/ 0 h 101"/>
                    <a:gd name="T68" fmla="*/ 38 w 63"/>
                    <a:gd name="T69" fmla="*/ 0 h 101"/>
                    <a:gd name="T70" fmla="*/ 38 w 63"/>
                    <a:gd name="T71" fmla="*/ 0 h 101"/>
                    <a:gd name="T72" fmla="*/ 51 w 63"/>
                    <a:gd name="T73" fmla="*/ 12 h 101"/>
                    <a:gd name="T74" fmla="*/ 51 w 63"/>
                    <a:gd name="T75" fmla="*/ 12 h 101"/>
                    <a:gd name="T76" fmla="*/ 63 w 63"/>
                    <a:gd name="T77" fmla="*/ 12 h 101"/>
                    <a:gd name="T78" fmla="*/ 63 w 63"/>
                    <a:gd name="T79" fmla="*/ 12 h 101"/>
                    <a:gd name="T80" fmla="*/ 63 w 63"/>
                    <a:gd name="T81" fmla="*/ 25 h 101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3"/>
                    <a:gd name="T124" fmla="*/ 0 h 101"/>
                    <a:gd name="T125" fmla="*/ 63 w 63"/>
                    <a:gd name="T126" fmla="*/ 101 h 101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3" h="101">
                      <a:moveTo>
                        <a:pt x="63" y="25"/>
                      </a:moveTo>
                      <a:lnTo>
                        <a:pt x="63" y="25"/>
                      </a:lnTo>
                      <a:lnTo>
                        <a:pt x="63" y="38"/>
                      </a:lnTo>
                      <a:lnTo>
                        <a:pt x="63" y="51"/>
                      </a:lnTo>
                      <a:lnTo>
                        <a:pt x="63" y="63"/>
                      </a:lnTo>
                      <a:lnTo>
                        <a:pt x="63" y="76"/>
                      </a:lnTo>
                      <a:lnTo>
                        <a:pt x="51" y="76"/>
                      </a:lnTo>
                      <a:lnTo>
                        <a:pt x="51" y="89"/>
                      </a:lnTo>
                      <a:lnTo>
                        <a:pt x="38" y="89"/>
                      </a:lnTo>
                      <a:lnTo>
                        <a:pt x="25" y="101"/>
                      </a:lnTo>
                      <a:lnTo>
                        <a:pt x="13" y="101"/>
                      </a:lnTo>
                      <a:lnTo>
                        <a:pt x="0" y="101"/>
                      </a:lnTo>
                      <a:lnTo>
                        <a:pt x="13" y="101"/>
                      </a:lnTo>
                      <a:lnTo>
                        <a:pt x="13" y="89"/>
                      </a:lnTo>
                      <a:lnTo>
                        <a:pt x="0" y="76"/>
                      </a:lnTo>
                      <a:lnTo>
                        <a:pt x="0" y="63"/>
                      </a:lnTo>
                      <a:lnTo>
                        <a:pt x="13" y="63"/>
                      </a:lnTo>
                      <a:lnTo>
                        <a:pt x="13" y="51"/>
                      </a:lnTo>
                      <a:lnTo>
                        <a:pt x="13" y="38"/>
                      </a:lnTo>
                      <a:lnTo>
                        <a:pt x="13" y="25"/>
                      </a:lnTo>
                      <a:lnTo>
                        <a:pt x="25" y="12"/>
                      </a:lnTo>
                      <a:lnTo>
                        <a:pt x="38" y="0"/>
                      </a:lnTo>
                      <a:lnTo>
                        <a:pt x="51" y="12"/>
                      </a:lnTo>
                      <a:lnTo>
                        <a:pt x="63" y="12"/>
                      </a:lnTo>
                      <a:lnTo>
                        <a:pt x="63" y="25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  <p:sp>
              <p:nvSpPr>
                <p:cNvPr id="510" name="Freeform 76"/>
                <p:cNvSpPr>
                  <a:spLocks/>
                </p:cNvSpPr>
                <p:nvPr/>
              </p:nvSpPr>
              <p:spPr bwMode="auto">
                <a:xfrm>
                  <a:off x="800210" y="3553112"/>
                  <a:ext cx="112" cy="89"/>
                </a:xfrm>
                <a:custGeom>
                  <a:avLst/>
                  <a:gdLst>
                    <a:gd name="T0" fmla="*/ 51 w 64"/>
                    <a:gd name="T1" fmla="*/ 26 h 51"/>
                    <a:gd name="T2" fmla="*/ 51 w 64"/>
                    <a:gd name="T3" fmla="*/ 13 h 51"/>
                    <a:gd name="T4" fmla="*/ 64 w 64"/>
                    <a:gd name="T5" fmla="*/ 13 h 51"/>
                    <a:gd name="T6" fmla="*/ 51 w 64"/>
                    <a:gd name="T7" fmla="*/ 13 h 51"/>
                    <a:gd name="T8" fmla="*/ 51 w 64"/>
                    <a:gd name="T9" fmla="*/ 0 h 51"/>
                    <a:gd name="T10" fmla="*/ 51 w 64"/>
                    <a:gd name="T11" fmla="*/ 13 h 51"/>
                    <a:gd name="T12" fmla="*/ 38 w 64"/>
                    <a:gd name="T13" fmla="*/ 0 h 51"/>
                    <a:gd name="T14" fmla="*/ 38 w 64"/>
                    <a:gd name="T15" fmla="*/ 0 h 51"/>
                    <a:gd name="T16" fmla="*/ 26 w 64"/>
                    <a:gd name="T17" fmla="*/ 0 h 51"/>
                    <a:gd name="T18" fmla="*/ 13 w 64"/>
                    <a:gd name="T19" fmla="*/ 13 h 51"/>
                    <a:gd name="T20" fmla="*/ 13 w 64"/>
                    <a:gd name="T21" fmla="*/ 13 h 51"/>
                    <a:gd name="T22" fmla="*/ 0 w 64"/>
                    <a:gd name="T23" fmla="*/ 13 h 51"/>
                    <a:gd name="T24" fmla="*/ 0 w 64"/>
                    <a:gd name="T25" fmla="*/ 26 h 51"/>
                    <a:gd name="T26" fmla="*/ 0 w 64"/>
                    <a:gd name="T27" fmla="*/ 39 h 51"/>
                    <a:gd name="T28" fmla="*/ 13 w 64"/>
                    <a:gd name="T29" fmla="*/ 39 h 51"/>
                    <a:gd name="T30" fmla="*/ 13 w 64"/>
                    <a:gd name="T31" fmla="*/ 39 h 51"/>
                    <a:gd name="T32" fmla="*/ 13 w 64"/>
                    <a:gd name="T33" fmla="*/ 51 h 51"/>
                    <a:gd name="T34" fmla="*/ 13 w 64"/>
                    <a:gd name="T35" fmla="*/ 51 h 51"/>
                    <a:gd name="T36" fmla="*/ 26 w 64"/>
                    <a:gd name="T37" fmla="*/ 51 h 51"/>
                    <a:gd name="T38" fmla="*/ 26 w 64"/>
                    <a:gd name="T39" fmla="*/ 39 h 51"/>
                    <a:gd name="T40" fmla="*/ 38 w 64"/>
                    <a:gd name="T41" fmla="*/ 51 h 51"/>
                    <a:gd name="T42" fmla="*/ 51 w 64"/>
                    <a:gd name="T43" fmla="*/ 51 h 51"/>
                    <a:gd name="T44" fmla="*/ 51 w 64"/>
                    <a:gd name="T45" fmla="*/ 39 h 51"/>
                    <a:gd name="T46" fmla="*/ 51 w 64"/>
                    <a:gd name="T47" fmla="*/ 39 h 51"/>
                    <a:gd name="T48" fmla="*/ 51 w 64"/>
                    <a:gd name="T49" fmla="*/ 26 h 5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4"/>
                    <a:gd name="T76" fmla="*/ 0 h 51"/>
                    <a:gd name="T77" fmla="*/ 64 w 64"/>
                    <a:gd name="T78" fmla="*/ 51 h 5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4" h="51">
                      <a:moveTo>
                        <a:pt x="51" y="26"/>
                      </a:moveTo>
                      <a:lnTo>
                        <a:pt x="51" y="13"/>
                      </a:lnTo>
                      <a:lnTo>
                        <a:pt x="64" y="13"/>
                      </a:lnTo>
                      <a:lnTo>
                        <a:pt x="51" y="13"/>
                      </a:lnTo>
                      <a:lnTo>
                        <a:pt x="51" y="0"/>
                      </a:lnTo>
                      <a:lnTo>
                        <a:pt x="51" y="13"/>
                      </a:lnTo>
                      <a:lnTo>
                        <a:pt x="38" y="0"/>
                      </a:lnTo>
                      <a:lnTo>
                        <a:pt x="26" y="0"/>
                      </a:ln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26"/>
                      </a:lnTo>
                      <a:lnTo>
                        <a:pt x="0" y="39"/>
                      </a:lnTo>
                      <a:lnTo>
                        <a:pt x="13" y="39"/>
                      </a:lnTo>
                      <a:lnTo>
                        <a:pt x="13" y="51"/>
                      </a:lnTo>
                      <a:lnTo>
                        <a:pt x="26" y="51"/>
                      </a:lnTo>
                      <a:lnTo>
                        <a:pt x="26" y="39"/>
                      </a:lnTo>
                      <a:lnTo>
                        <a:pt x="38" y="51"/>
                      </a:lnTo>
                      <a:lnTo>
                        <a:pt x="51" y="51"/>
                      </a:lnTo>
                      <a:lnTo>
                        <a:pt x="51" y="39"/>
                      </a:lnTo>
                      <a:lnTo>
                        <a:pt x="51" y="26"/>
                      </a:lnTo>
                      <a:close/>
                    </a:path>
                  </a:pathLst>
                </a:custGeom>
                <a:grp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</p:sp>
          </p:grpSp>
          <p:sp>
            <p:nvSpPr>
              <p:cNvPr id="507" name="Freeform 77"/>
              <p:cNvSpPr>
                <a:spLocks/>
              </p:cNvSpPr>
              <p:nvPr/>
            </p:nvSpPr>
            <p:spPr bwMode="auto">
              <a:xfrm>
                <a:off x="800166" y="3553247"/>
                <a:ext cx="44" cy="66"/>
              </a:xfrm>
              <a:custGeom>
                <a:avLst/>
                <a:gdLst>
                  <a:gd name="T0" fmla="*/ 25 w 25"/>
                  <a:gd name="T1" fmla="*/ 12 h 38"/>
                  <a:gd name="T2" fmla="*/ 25 w 25"/>
                  <a:gd name="T3" fmla="*/ 0 h 38"/>
                  <a:gd name="T4" fmla="*/ 13 w 25"/>
                  <a:gd name="T5" fmla="*/ 0 h 38"/>
                  <a:gd name="T6" fmla="*/ 0 w 25"/>
                  <a:gd name="T7" fmla="*/ 12 h 38"/>
                  <a:gd name="T8" fmla="*/ 0 w 25"/>
                  <a:gd name="T9" fmla="*/ 12 h 38"/>
                  <a:gd name="T10" fmla="*/ 0 w 25"/>
                  <a:gd name="T11" fmla="*/ 25 h 38"/>
                  <a:gd name="T12" fmla="*/ 0 w 25"/>
                  <a:gd name="T13" fmla="*/ 38 h 38"/>
                  <a:gd name="T14" fmla="*/ 0 w 25"/>
                  <a:gd name="T15" fmla="*/ 38 h 38"/>
                  <a:gd name="T16" fmla="*/ 13 w 25"/>
                  <a:gd name="T17" fmla="*/ 38 h 38"/>
                  <a:gd name="T18" fmla="*/ 13 w 25"/>
                  <a:gd name="T19" fmla="*/ 38 h 38"/>
                  <a:gd name="T20" fmla="*/ 13 w 25"/>
                  <a:gd name="T21" fmla="*/ 38 h 38"/>
                  <a:gd name="T22" fmla="*/ 13 w 25"/>
                  <a:gd name="T23" fmla="*/ 25 h 38"/>
                  <a:gd name="T24" fmla="*/ 25 w 25"/>
                  <a:gd name="T25" fmla="*/ 12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8"/>
                  <a:gd name="T41" fmla="*/ 25 w 25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8">
                    <a:moveTo>
                      <a:pt x="25" y="12"/>
                    </a:moveTo>
                    <a:lnTo>
                      <a:pt x="25" y="0"/>
                    </a:lnTo>
                    <a:lnTo>
                      <a:pt x="13" y="0"/>
                    </a:lnTo>
                    <a:lnTo>
                      <a:pt x="0" y="12"/>
                    </a:lnTo>
                    <a:lnTo>
                      <a:pt x="0" y="25"/>
                    </a:lnTo>
                    <a:lnTo>
                      <a:pt x="0" y="38"/>
                    </a:lnTo>
                    <a:lnTo>
                      <a:pt x="13" y="38"/>
                    </a:lnTo>
                    <a:lnTo>
                      <a:pt x="13" y="25"/>
                    </a:lnTo>
                    <a:lnTo>
                      <a:pt x="25" y="12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>
              <a:off x="1971675" y="5578267"/>
              <a:ext cx="619125" cy="647703"/>
              <a:chOff x="0" y="4895850"/>
              <a:chExt cx="558" cy="583"/>
            </a:xfrm>
            <a:grpFill/>
          </p:grpSpPr>
          <p:sp>
            <p:nvSpPr>
              <p:cNvPr id="502" name="Freeform 79"/>
              <p:cNvSpPr>
                <a:spLocks/>
              </p:cNvSpPr>
              <p:nvPr/>
            </p:nvSpPr>
            <p:spPr bwMode="auto">
              <a:xfrm>
                <a:off x="419" y="4895850"/>
                <a:ext cx="139" cy="101"/>
              </a:xfrm>
              <a:custGeom>
                <a:avLst/>
                <a:gdLst>
                  <a:gd name="T0" fmla="*/ 63 w 139"/>
                  <a:gd name="T1" fmla="*/ 25 h 101"/>
                  <a:gd name="T2" fmla="*/ 76 w 139"/>
                  <a:gd name="T3" fmla="*/ 12 h 101"/>
                  <a:gd name="T4" fmla="*/ 76 w 139"/>
                  <a:gd name="T5" fmla="*/ 12 h 101"/>
                  <a:gd name="T6" fmla="*/ 88 w 139"/>
                  <a:gd name="T7" fmla="*/ 12 h 101"/>
                  <a:gd name="T8" fmla="*/ 101 w 139"/>
                  <a:gd name="T9" fmla="*/ 0 h 101"/>
                  <a:gd name="T10" fmla="*/ 114 w 139"/>
                  <a:gd name="T11" fmla="*/ 12 h 101"/>
                  <a:gd name="T12" fmla="*/ 114 w 139"/>
                  <a:gd name="T13" fmla="*/ 12 h 101"/>
                  <a:gd name="T14" fmla="*/ 126 w 139"/>
                  <a:gd name="T15" fmla="*/ 12 h 101"/>
                  <a:gd name="T16" fmla="*/ 126 w 139"/>
                  <a:gd name="T17" fmla="*/ 12 h 101"/>
                  <a:gd name="T18" fmla="*/ 126 w 139"/>
                  <a:gd name="T19" fmla="*/ 12 h 101"/>
                  <a:gd name="T20" fmla="*/ 126 w 139"/>
                  <a:gd name="T21" fmla="*/ 12 h 101"/>
                  <a:gd name="T22" fmla="*/ 126 w 139"/>
                  <a:gd name="T23" fmla="*/ 0 h 101"/>
                  <a:gd name="T24" fmla="*/ 126 w 139"/>
                  <a:gd name="T25" fmla="*/ 0 h 101"/>
                  <a:gd name="T26" fmla="*/ 126 w 139"/>
                  <a:gd name="T27" fmla="*/ 0 h 101"/>
                  <a:gd name="T28" fmla="*/ 139 w 139"/>
                  <a:gd name="T29" fmla="*/ 0 h 101"/>
                  <a:gd name="T30" fmla="*/ 139 w 139"/>
                  <a:gd name="T31" fmla="*/ 0 h 101"/>
                  <a:gd name="T32" fmla="*/ 139 w 139"/>
                  <a:gd name="T33" fmla="*/ 12 h 101"/>
                  <a:gd name="T34" fmla="*/ 139 w 139"/>
                  <a:gd name="T35" fmla="*/ 12 h 101"/>
                  <a:gd name="T36" fmla="*/ 139 w 139"/>
                  <a:gd name="T37" fmla="*/ 25 h 101"/>
                  <a:gd name="T38" fmla="*/ 139 w 139"/>
                  <a:gd name="T39" fmla="*/ 25 h 101"/>
                  <a:gd name="T40" fmla="*/ 139 w 139"/>
                  <a:gd name="T41" fmla="*/ 38 h 101"/>
                  <a:gd name="T42" fmla="*/ 126 w 139"/>
                  <a:gd name="T43" fmla="*/ 38 h 101"/>
                  <a:gd name="T44" fmla="*/ 126 w 139"/>
                  <a:gd name="T45" fmla="*/ 38 h 101"/>
                  <a:gd name="T46" fmla="*/ 114 w 139"/>
                  <a:gd name="T47" fmla="*/ 38 h 101"/>
                  <a:gd name="T48" fmla="*/ 114 w 139"/>
                  <a:gd name="T49" fmla="*/ 50 h 101"/>
                  <a:gd name="T50" fmla="*/ 101 w 139"/>
                  <a:gd name="T51" fmla="*/ 50 h 101"/>
                  <a:gd name="T52" fmla="*/ 101 w 139"/>
                  <a:gd name="T53" fmla="*/ 50 h 101"/>
                  <a:gd name="T54" fmla="*/ 88 w 139"/>
                  <a:gd name="T55" fmla="*/ 50 h 101"/>
                  <a:gd name="T56" fmla="*/ 88 w 139"/>
                  <a:gd name="T57" fmla="*/ 50 h 101"/>
                  <a:gd name="T58" fmla="*/ 76 w 139"/>
                  <a:gd name="T59" fmla="*/ 63 h 101"/>
                  <a:gd name="T60" fmla="*/ 76 w 139"/>
                  <a:gd name="T61" fmla="*/ 63 h 101"/>
                  <a:gd name="T62" fmla="*/ 76 w 139"/>
                  <a:gd name="T63" fmla="*/ 76 h 101"/>
                  <a:gd name="T64" fmla="*/ 63 w 139"/>
                  <a:gd name="T65" fmla="*/ 89 h 101"/>
                  <a:gd name="T66" fmla="*/ 63 w 139"/>
                  <a:gd name="T67" fmla="*/ 89 h 101"/>
                  <a:gd name="T68" fmla="*/ 50 w 139"/>
                  <a:gd name="T69" fmla="*/ 101 h 101"/>
                  <a:gd name="T70" fmla="*/ 38 w 139"/>
                  <a:gd name="T71" fmla="*/ 101 h 101"/>
                  <a:gd name="T72" fmla="*/ 38 w 139"/>
                  <a:gd name="T73" fmla="*/ 101 h 101"/>
                  <a:gd name="T74" fmla="*/ 38 w 139"/>
                  <a:gd name="T75" fmla="*/ 89 h 101"/>
                  <a:gd name="T76" fmla="*/ 25 w 139"/>
                  <a:gd name="T77" fmla="*/ 89 h 101"/>
                  <a:gd name="T78" fmla="*/ 25 w 139"/>
                  <a:gd name="T79" fmla="*/ 76 h 101"/>
                  <a:gd name="T80" fmla="*/ 25 w 139"/>
                  <a:gd name="T81" fmla="*/ 76 h 101"/>
                  <a:gd name="T82" fmla="*/ 12 w 139"/>
                  <a:gd name="T83" fmla="*/ 63 h 101"/>
                  <a:gd name="T84" fmla="*/ 12 w 139"/>
                  <a:gd name="T85" fmla="*/ 63 h 101"/>
                  <a:gd name="T86" fmla="*/ 0 w 139"/>
                  <a:gd name="T87" fmla="*/ 50 h 101"/>
                  <a:gd name="T88" fmla="*/ 0 w 139"/>
                  <a:gd name="T89" fmla="*/ 50 h 101"/>
                  <a:gd name="T90" fmla="*/ 12 w 139"/>
                  <a:gd name="T91" fmla="*/ 50 h 101"/>
                  <a:gd name="T92" fmla="*/ 12 w 139"/>
                  <a:gd name="T93" fmla="*/ 38 h 101"/>
                  <a:gd name="T94" fmla="*/ 25 w 139"/>
                  <a:gd name="T95" fmla="*/ 38 h 101"/>
                  <a:gd name="T96" fmla="*/ 25 w 139"/>
                  <a:gd name="T97" fmla="*/ 38 h 101"/>
                  <a:gd name="T98" fmla="*/ 25 w 139"/>
                  <a:gd name="T99" fmla="*/ 38 h 101"/>
                  <a:gd name="T100" fmla="*/ 38 w 139"/>
                  <a:gd name="T101" fmla="*/ 38 h 101"/>
                  <a:gd name="T102" fmla="*/ 38 w 139"/>
                  <a:gd name="T103" fmla="*/ 38 h 101"/>
                  <a:gd name="T104" fmla="*/ 38 w 139"/>
                  <a:gd name="T105" fmla="*/ 25 h 101"/>
                  <a:gd name="T106" fmla="*/ 50 w 139"/>
                  <a:gd name="T107" fmla="*/ 25 h 101"/>
                  <a:gd name="T108" fmla="*/ 63 w 139"/>
                  <a:gd name="T109" fmla="*/ 25 h 10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39"/>
                  <a:gd name="T166" fmla="*/ 0 h 101"/>
                  <a:gd name="T167" fmla="*/ 139 w 139"/>
                  <a:gd name="T168" fmla="*/ 101 h 10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39" h="101">
                    <a:moveTo>
                      <a:pt x="63" y="25"/>
                    </a:moveTo>
                    <a:lnTo>
                      <a:pt x="76" y="12"/>
                    </a:lnTo>
                    <a:lnTo>
                      <a:pt x="88" y="12"/>
                    </a:lnTo>
                    <a:lnTo>
                      <a:pt x="101" y="0"/>
                    </a:lnTo>
                    <a:lnTo>
                      <a:pt x="114" y="12"/>
                    </a:lnTo>
                    <a:lnTo>
                      <a:pt x="126" y="12"/>
                    </a:lnTo>
                    <a:lnTo>
                      <a:pt x="126" y="0"/>
                    </a:lnTo>
                    <a:lnTo>
                      <a:pt x="139" y="0"/>
                    </a:lnTo>
                    <a:lnTo>
                      <a:pt x="139" y="12"/>
                    </a:lnTo>
                    <a:lnTo>
                      <a:pt x="139" y="25"/>
                    </a:lnTo>
                    <a:lnTo>
                      <a:pt x="139" y="38"/>
                    </a:lnTo>
                    <a:lnTo>
                      <a:pt x="126" y="38"/>
                    </a:lnTo>
                    <a:lnTo>
                      <a:pt x="114" y="38"/>
                    </a:lnTo>
                    <a:lnTo>
                      <a:pt x="114" y="50"/>
                    </a:lnTo>
                    <a:lnTo>
                      <a:pt x="101" y="50"/>
                    </a:lnTo>
                    <a:lnTo>
                      <a:pt x="88" y="50"/>
                    </a:lnTo>
                    <a:lnTo>
                      <a:pt x="76" y="63"/>
                    </a:lnTo>
                    <a:lnTo>
                      <a:pt x="76" y="76"/>
                    </a:lnTo>
                    <a:lnTo>
                      <a:pt x="63" y="89"/>
                    </a:lnTo>
                    <a:lnTo>
                      <a:pt x="50" y="101"/>
                    </a:lnTo>
                    <a:lnTo>
                      <a:pt x="38" y="101"/>
                    </a:lnTo>
                    <a:lnTo>
                      <a:pt x="38" y="89"/>
                    </a:lnTo>
                    <a:lnTo>
                      <a:pt x="25" y="89"/>
                    </a:lnTo>
                    <a:lnTo>
                      <a:pt x="25" y="76"/>
                    </a:lnTo>
                    <a:lnTo>
                      <a:pt x="12" y="63"/>
                    </a:lnTo>
                    <a:lnTo>
                      <a:pt x="0" y="50"/>
                    </a:lnTo>
                    <a:lnTo>
                      <a:pt x="12" y="50"/>
                    </a:lnTo>
                    <a:lnTo>
                      <a:pt x="12" y="38"/>
                    </a:lnTo>
                    <a:lnTo>
                      <a:pt x="25" y="38"/>
                    </a:lnTo>
                    <a:lnTo>
                      <a:pt x="38" y="38"/>
                    </a:lnTo>
                    <a:lnTo>
                      <a:pt x="38" y="25"/>
                    </a:lnTo>
                    <a:lnTo>
                      <a:pt x="50" y="25"/>
                    </a:lnTo>
                    <a:lnTo>
                      <a:pt x="63" y="25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3" name="Freeform 80"/>
              <p:cNvSpPr>
                <a:spLocks/>
              </p:cNvSpPr>
              <p:nvPr/>
            </p:nvSpPr>
            <p:spPr bwMode="auto">
              <a:xfrm>
                <a:off x="342" y="4895989"/>
                <a:ext cx="38" cy="76"/>
              </a:xfrm>
              <a:custGeom>
                <a:avLst/>
                <a:gdLst>
                  <a:gd name="T0" fmla="*/ 26 w 38"/>
                  <a:gd name="T1" fmla="*/ 13 h 76"/>
                  <a:gd name="T2" fmla="*/ 26 w 38"/>
                  <a:gd name="T3" fmla="*/ 13 h 76"/>
                  <a:gd name="T4" fmla="*/ 13 w 38"/>
                  <a:gd name="T5" fmla="*/ 0 h 76"/>
                  <a:gd name="T6" fmla="*/ 13 w 38"/>
                  <a:gd name="T7" fmla="*/ 0 h 76"/>
                  <a:gd name="T8" fmla="*/ 13 w 38"/>
                  <a:gd name="T9" fmla="*/ 0 h 76"/>
                  <a:gd name="T10" fmla="*/ 0 w 38"/>
                  <a:gd name="T11" fmla="*/ 0 h 76"/>
                  <a:gd name="T12" fmla="*/ 0 w 38"/>
                  <a:gd name="T13" fmla="*/ 13 h 76"/>
                  <a:gd name="T14" fmla="*/ 0 w 38"/>
                  <a:gd name="T15" fmla="*/ 13 h 76"/>
                  <a:gd name="T16" fmla="*/ 0 w 38"/>
                  <a:gd name="T17" fmla="*/ 13 h 76"/>
                  <a:gd name="T18" fmla="*/ 0 w 38"/>
                  <a:gd name="T19" fmla="*/ 26 h 76"/>
                  <a:gd name="T20" fmla="*/ 0 w 38"/>
                  <a:gd name="T21" fmla="*/ 38 h 76"/>
                  <a:gd name="T22" fmla="*/ 0 w 38"/>
                  <a:gd name="T23" fmla="*/ 38 h 76"/>
                  <a:gd name="T24" fmla="*/ 0 w 38"/>
                  <a:gd name="T25" fmla="*/ 38 h 76"/>
                  <a:gd name="T26" fmla="*/ 0 w 38"/>
                  <a:gd name="T27" fmla="*/ 51 h 76"/>
                  <a:gd name="T28" fmla="*/ 0 w 38"/>
                  <a:gd name="T29" fmla="*/ 51 h 76"/>
                  <a:gd name="T30" fmla="*/ 0 w 38"/>
                  <a:gd name="T31" fmla="*/ 64 h 76"/>
                  <a:gd name="T32" fmla="*/ 13 w 38"/>
                  <a:gd name="T33" fmla="*/ 64 h 76"/>
                  <a:gd name="T34" fmla="*/ 13 w 38"/>
                  <a:gd name="T35" fmla="*/ 64 h 76"/>
                  <a:gd name="T36" fmla="*/ 13 w 38"/>
                  <a:gd name="T37" fmla="*/ 76 h 76"/>
                  <a:gd name="T38" fmla="*/ 26 w 38"/>
                  <a:gd name="T39" fmla="*/ 64 h 76"/>
                  <a:gd name="T40" fmla="*/ 26 w 38"/>
                  <a:gd name="T41" fmla="*/ 64 h 76"/>
                  <a:gd name="T42" fmla="*/ 26 w 38"/>
                  <a:gd name="T43" fmla="*/ 64 h 76"/>
                  <a:gd name="T44" fmla="*/ 38 w 38"/>
                  <a:gd name="T45" fmla="*/ 51 h 76"/>
                  <a:gd name="T46" fmla="*/ 38 w 38"/>
                  <a:gd name="T47" fmla="*/ 51 h 76"/>
                  <a:gd name="T48" fmla="*/ 38 w 38"/>
                  <a:gd name="T49" fmla="*/ 38 h 76"/>
                  <a:gd name="T50" fmla="*/ 38 w 38"/>
                  <a:gd name="T51" fmla="*/ 38 h 76"/>
                  <a:gd name="T52" fmla="*/ 38 w 38"/>
                  <a:gd name="T53" fmla="*/ 38 h 76"/>
                  <a:gd name="T54" fmla="*/ 38 w 38"/>
                  <a:gd name="T55" fmla="*/ 26 h 76"/>
                  <a:gd name="T56" fmla="*/ 26 w 38"/>
                  <a:gd name="T57" fmla="*/ 26 h 76"/>
                  <a:gd name="T58" fmla="*/ 26 w 38"/>
                  <a:gd name="T59" fmla="*/ 26 h 76"/>
                  <a:gd name="T60" fmla="*/ 26 w 38"/>
                  <a:gd name="T61" fmla="*/ 13 h 76"/>
                  <a:gd name="T62" fmla="*/ 26 w 38"/>
                  <a:gd name="T63" fmla="*/ 13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"/>
                  <a:gd name="T97" fmla="*/ 0 h 76"/>
                  <a:gd name="T98" fmla="*/ 38 w 38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" h="76">
                    <a:moveTo>
                      <a:pt x="26" y="13"/>
                    </a:moveTo>
                    <a:lnTo>
                      <a:pt x="26" y="13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51"/>
                    </a:lnTo>
                    <a:lnTo>
                      <a:pt x="0" y="64"/>
                    </a:lnTo>
                    <a:lnTo>
                      <a:pt x="13" y="64"/>
                    </a:lnTo>
                    <a:lnTo>
                      <a:pt x="13" y="76"/>
                    </a:lnTo>
                    <a:lnTo>
                      <a:pt x="26" y="64"/>
                    </a:lnTo>
                    <a:lnTo>
                      <a:pt x="38" y="51"/>
                    </a:lnTo>
                    <a:lnTo>
                      <a:pt x="38" y="38"/>
                    </a:lnTo>
                    <a:lnTo>
                      <a:pt x="38" y="26"/>
                    </a:lnTo>
                    <a:lnTo>
                      <a:pt x="26" y="26"/>
                    </a:lnTo>
                    <a:lnTo>
                      <a:pt x="26" y="1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4" name="Freeform 81"/>
              <p:cNvSpPr>
                <a:spLocks/>
              </p:cNvSpPr>
              <p:nvPr/>
            </p:nvSpPr>
            <p:spPr bwMode="auto">
              <a:xfrm>
                <a:off x="241" y="4896103"/>
                <a:ext cx="51" cy="26"/>
              </a:xfrm>
              <a:custGeom>
                <a:avLst/>
                <a:gdLst>
                  <a:gd name="T0" fmla="*/ 51 w 51"/>
                  <a:gd name="T1" fmla="*/ 0 h 26"/>
                  <a:gd name="T2" fmla="*/ 51 w 51"/>
                  <a:gd name="T3" fmla="*/ 0 h 26"/>
                  <a:gd name="T4" fmla="*/ 51 w 51"/>
                  <a:gd name="T5" fmla="*/ 13 h 26"/>
                  <a:gd name="T6" fmla="*/ 51 w 51"/>
                  <a:gd name="T7" fmla="*/ 13 h 26"/>
                  <a:gd name="T8" fmla="*/ 51 w 51"/>
                  <a:gd name="T9" fmla="*/ 13 h 26"/>
                  <a:gd name="T10" fmla="*/ 38 w 51"/>
                  <a:gd name="T11" fmla="*/ 26 h 26"/>
                  <a:gd name="T12" fmla="*/ 38 w 51"/>
                  <a:gd name="T13" fmla="*/ 26 h 26"/>
                  <a:gd name="T14" fmla="*/ 25 w 51"/>
                  <a:gd name="T15" fmla="*/ 26 h 26"/>
                  <a:gd name="T16" fmla="*/ 25 w 51"/>
                  <a:gd name="T17" fmla="*/ 26 h 26"/>
                  <a:gd name="T18" fmla="*/ 13 w 51"/>
                  <a:gd name="T19" fmla="*/ 26 h 26"/>
                  <a:gd name="T20" fmla="*/ 13 w 51"/>
                  <a:gd name="T21" fmla="*/ 26 h 26"/>
                  <a:gd name="T22" fmla="*/ 13 w 51"/>
                  <a:gd name="T23" fmla="*/ 26 h 26"/>
                  <a:gd name="T24" fmla="*/ 13 w 51"/>
                  <a:gd name="T25" fmla="*/ 26 h 26"/>
                  <a:gd name="T26" fmla="*/ 0 w 51"/>
                  <a:gd name="T27" fmla="*/ 26 h 26"/>
                  <a:gd name="T28" fmla="*/ 0 w 51"/>
                  <a:gd name="T29" fmla="*/ 13 h 26"/>
                  <a:gd name="T30" fmla="*/ 0 w 51"/>
                  <a:gd name="T31" fmla="*/ 13 h 26"/>
                  <a:gd name="T32" fmla="*/ 0 w 51"/>
                  <a:gd name="T33" fmla="*/ 13 h 26"/>
                  <a:gd name="T34" fmla="*/ 13 w 51"/>
                  <a:gd name="T35" fmla="*/ 13 h 26"/>
                  <a:gd name="T36" fmla="*/ 13 w 51"/>
                  <a:gd name="T37" fmla="*/ 0 h 26"/>
                  <a:gd name="T38" fmla="*/ 13 w 51"/>
                  <a:gd name="T39" fmla="*/ 0 h 26"/>
                  <a:gd name="T40" fmla="*/ 13 w 51"/>
                  <a:gd name="T41" fmla="*/ 0 h 26"/>
                  <a:gd name="T42" fmla="*/ 13 w 51"/>
                  <a:gd name="T43" fmla="*/ 0 h 26"/>
                  <a:gd name="T44" fmla="*/ 25 w 51"/>
                  <a:gd name="T45" fmla="*/ 0 h 26"/>
                  <a:gd name="T46" fmla="*/ 25 w 51"/>
                  <a:gd name="T47" fmla="*/ 0 h 26"/>
                  <a:gd name="T48" fmla="*/ 38 w 51"/>
                  <a:gd name="T49" fmla="*/ 13 h 26"/>
                  <a:gd name="T50" fmla="*/ 38 w 51"/>
                  <a:gd name="T51" fmla="*/ 13 h 26"/>
                  <a:gd name="T52" fmla="*/ 38 w 51"/>
                  <a:gd name="T53" fmla="*/ 0 h 26"/>
                  <a:gd name="T54" fmla="*/ 38 w 51"/>
                  <a:gd name="T55" fmla="*/ 0 h 26"/>
                  <a:gd name="T56" fmla="*/ 51 w 51"/>
                  <a:gd name="T57" fmla="*/ 0 h 26"/>
                  <a:gd name="T58" fmla="*/ 51 w 51"/>
                  <a:gd name="T59" fmla="*/ 0 h 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1"/>
                  <a:gd name="T91" fmla="*/ 0 h 26"/>
                  <a:gd name="T92" fmla="*/ 51 w 51"/>
                  <a:gd name="T93" fmla="*/ 26 h 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1" h="26">
                    <a:moveTo>
                      <a:pt x="51" y="0"/>
                    </a:moveTo>
                    <a:lnTo>
                      <a:pt x="51" y="0"/>
                    </a:lnTo>
                    <a:lnTo>
                      <a:pt x="51" y="13"/>
                    </a:lnTo>
                    <a:lnTo>
                      <a:pt x="38" y="26"/>
                    </a:lnTo>
                    <a:lnTo>
                      <a:pt x="25" y="26"/>
                    </a:lnTo>
                    <a:lnTo>
                      <a:pt x="13" y="26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13" y="13"/>
                    </a:lnTo>
                    <a:lnTo>
                      <a:pt x="13" y="0"/>
                    </a:lnTo>
                    <a:lnTo>
                      <a:pt x="25" y="0"/>
                    </a:lnTo>
                    <a:lnTo>
                      <a:pt x="38" y="13"/>
                    </a:lnTo>
                    <a:lnTo>
                      <a:pt x="38" y="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  <p:sp>
            <p:nvSpPr>
              <p:cNvPr id="505" name="Freeform 82"/>
              <p:cNvSpPr>
                <a:spLocks/>
              </p:cNvSpPr>
              <p:nvPr/>
            </p:nvSpPr>
            <p:spPr bwMode="auto">
              <a:xfrm>
                <a:off x="0" y="4896230"/>
                <a:ext cx="190" cy="203"/>
              </a:xfrm>
              <a:custGeom>
                <a:avLst/>
                <a:gdLst>
                  <a:gd name="T0" fmla="*/ 0 w 190"/>
                  <a:gd name="T1" fmla="*/ 203 h 203"/>
                  <a:gd name="T2" fmla="*/ 0 w 190"/>
                  <a:gd name="T3" fmla="*/ 165 h 203"/>
                  <a:gd name="T4" fmla="*/ 13 w 190"/>
                  <a:gd name="T5" fmla="*/ 153 h 203"/>
                  <a:gd name="T6" fmla="*/ 25 w 190"/>
                  <a:gd name="T7" fmla="*/ 140 h 203"/>
                  <a:gd name="T8" fmla="*/ 25 w 190"/>
                  <a:gd name="T9" fmla="*/ 115 h 203"/>
                  <a:gd name="T10" fmla="*/ 38 w 190"/>
                  <a:gd name="T11" fmla="*/ 102 h 203"/>
                  <a:gd name="T12" fmla="*/ 63 w 190"/>
                  <a:gd name="T13" fmla="*/ 89 h 203"/>
                  <a:gd name="T14" fmla="*/ 89 w 190"/>
                  <a:gd name="T15" fmla="*/ 76 h 203"/>
                  <a:gd name="T16" fmla="*/ 63 w 190"/>
                  <a:gd name="T17" fmla="*/ 64 h 203"/>
                  <a:gd name="T18" fmla="*/ 63 w 190"/>
                  <a:gd name="T19" fmla="*/ 51 h 203"/>
                  <a:gd name="T20" fmla="*/ 76 w 190"/>
                  <a:gd name="T21" fmla="*/ 38 h 203"/>
                  <a:gd name="T22" fmla="*/ 101 w 190"/>
                  <a:gd name="T23" fmla="*/ 38 h 203"/>
                  <a:gd name="T24" fmla="*/ 101 w 190"/>
                  <a:gd name="T25" fmla="*/ 51 h 203"/>
                  <a:gd name="T26" fmla="*/ 114 w 190"/>
                  <a:gd name="T27" fmla="*/ 51 h 203"/>
                  <a:gd name="T28" fmla="*/ 140 w 190"/>
                  <a:gd name="T29" fmla="*/ 26 h 203"/>
                  <a:gd name="T30" fmla="*/ 165 w 190"/>
                  <a:gd name="T31" fmla="*/ 0 h 203"/>
                  <a:gd name="T32" fmla="*/ 178 w 190"/>
                  <a:gd name="T33" fmla="*/ 13 h 203"/>
                  <a:gd name="T34" fmla="*/ 178 w 190"/>
                  <a:gd name="T35" fmla="*/ 51 h 203"/>
                  <a:gd name="T36" fmla="*/ 152 w 190"/>
                  <a:gd name="T37" fmla="*/ 64 h 203"/>
                  <a:gd name="T38" fmla="*/ 140 w 190"/>
                  <a:gd name="T39" fmla="*/ 76 h 203"/>
                  <a:gd name="T40" fmla="*/ 114 w 190"/>
                  <a:gd name="T41" fmla="*/ 89 h 203"/>
                  <a:gd name="T42" fmla="*/ 101 w 190"/>
                  <a:gd name="T43" fmla="*/ 102 h 203"/>
                  <a:gd name="T44" fmla="*/ 89 w 190"/>
                  <a:gd name="T45" fmla="*/ 115 h 203"/>
                  <a:gd name="T46" fmla="*/ 76 w 190"/>
                  <a:gd name="T47" fmla="*/ 102 h 203"/>
                  <a:gd name="T48" fmla="*/ 63 w 190"/>
                  <a:gd name="T49" fmla="*/ 102 h 203"/>
                  <a:gd name="T50" fmla="*/ 63 w 190"/>
                  <a:gd name="T51" fmla="*/ 115 h 203"/>
                  <a:gd name="T52" fmla="*/ 76 w 190"/>
                  <a:gd name="T53" fmla="*/ 140 h 203"/>
                  <a:gd name="T54" fmla="*/ 63 w 190"/>
                  <a:gd name="T55" fmla="*/ 140 h 203"/>
                  <a:gd name="T56" fmla="*/ 51 w 190"/>
                  <a:gd name="T57" fmla="*/ 153 h 203"/>
                  <a:gd name="T58" fmla="*/ 63 w 190"/>
                  <a:gd name="T59" fmla="*/ 165 h 203"/>
                  <a:gd name="T60" fmla="*/ 51 w 190"/>
                  <a:gd name="T61" fmla="*/ 191 h 203"/>
                  <a:gd name="T62" fmla="*/ 25 w 190"/>
                  <a:gd name="T63" fmla="*/ 191 h 2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0"/>
                  <a:gd name="T97" fmla="*/ 0 h 203"/>
                  <a:gd name="T98" fmla="*/ 190 w 190"/>
                  <a:gd name="T99" fmla="*/ 203 h 2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0" h="203">
                    <a:moveTo>
                      <a:pt x="13" y="203"/>
                    </a:moveTo>
                    <a:lnTo>
                      <a:pt x="0" y="203"/>
                    </a:lnTo>
                    <a:lnTo>
                      <a:pt x="0" y="178"/>
                    </a:lnTo>
                    <a:lnTo>
                      <a:pt x="0" y="165"/>
                    </a:lnTo>
                    <a:lnTo>
                      <a:pt x="0" y="153"/>
                    </a:lnTo>
                    <a:lnTo>
                      <a:pt x="13" y="153"/>
                    </a:lnTo>
                    <a:lnTo>
                      <a:pt x="25" y="140"/>
                    </a:lnTo>
                    <a:lnTo>
                      <a:pt x="25" y="127"/>
                    </a:lnTo>
                    <a:lnTo>
                      <a:pt x="25" y="115"/>
                    </a:lnTo>
                    <a:lnTo>
                      <a:pt x="25" y="102"/>
                    </a:lnTo>
                    <a:lnTo>
                      <a:pt x="38" y="102"/>
                    </a:lnTo>
                    <a:lnTo>
                      <a:pt x="63" y="89"/>
                    </a:lnTo>
                    <a:lnTo>
                      <a:pt x="89" y="76"/>
                    </a:lnTo>
                    <a:lnTo>
                      <a:pt x="89" y="64"/>
                    </a:lnTo>
                    <a:lnTo>
                      <a:pt x="63" y="64"/>
                    </a:lnTo>
                    <a:lnTo>
                      <a:pt x="63" y="51"/>
                    </a:lnTo>
                    <a:lnTo>
                      <a:pt x="63" y="38"/>
                    </a:lnTo>
                    <a:lnTo>
                      <a:pt x="76" y="38"/>
                    </a:lnTo>
                    <a:lnTo>
                      <a:pt x="89" y="38"/>
                    </a:lnTo>
                    <a:lnTo>
                      <a:pt x="101" y="38"/>
                    </a:lnTo>
                    <a:lnTo>
                      <a:pt x="101" y="51"/>
                    </a:lnTo>
                    <a:lnTo>
                      <a:pt x="114" y="51"/>
                    </a:lnTo>
                    <a:lnTo>
                      <a:pt x="127" y="38"/>
                    </a:lnTo>
                    <a:lnTo>
                      <a:pt x="140" y="26"/>
                    </a:lnTo>
                    <a:lnTo>
                      <a:pt x="152" y="26"/>
                    </a:lnTo>
                    <a:lnTo>
                      <a:pt x="165" y="0"/>
                    </a:lnTo>
                    <a:lnTo>
                      <a:pt x="178" y="13"/>
                    </a:lnTo>
                    <a:lnTo>
                      <a:pt x="190" y="38"/>
                    </a:lnTo>
                    <a:lnTo>
                      <a:pt x="178" y="51"/>
                    </a:lnTo>
                    <a:lnTo>
                      <a:pt x="165" y="64"/>
                    </a:lnTo>
                    <a:lnTo>
                      <a:pt x="152" y="64"/>
                    </a:lnTo>
                    <a:lnTo>
                      <a:pt x="140" y="64"/>
                    </a:lnTo>
                    <a:lnTo>
                      <a:pt x="140" y="76"/>
                    </a:lnTo>
                    <a:lnTo>
                      <a:pt x="127" y="89"/>
                    </a:lnTo>
                    <a:lnTo>
                      <a:pt x="114" y="89"/>
                    </a:lnTo>
                    <a:lnTo>
                      <a:pt x="101" y="102"/>
                    </a:lnTo>
                    <a:lnTo>
                      <a:pt x="89" y="102"/>
                    </a:lnTo>
                    <a:lnTo>
                      <a:pt x="89" y="115"/>
                    </a:lnTo>
                    <a:lnTo>
                      <a:pt x="76" y="115"/>
                    </a:lnTo>
                    <a:lnTo>
                      <a:pt x="76" y="102"/>
                    </a:lnTo>
                    <a:lnTo>
                      <a:pt x="63" y="102"/>
                    </a:lnTo>
                    <a:lnTo>
                      <a:pt x="63" y="115"/>
                    </a:lnTo>
                    <a:lnTo>
                      <a:pt x="76" y="140"/>
                    </a:lnTo>
                    <a:lnTo>
                      <a:pt x="63" y="140"/>
                    </a:lnTo>
                    <a:lnTo>
                      <a:pt x="51" y="140"/>
                    </a:lnTo>
                    <a:lnTo>
                      <a:pt x="51" y="153"/>
                    </a:lnTo>
                    <a:lnTo>
                      <a:pt x="63" y="165"/>
                    </a:lnTo>
                    <a:lnTo>
                      <a:pt x="51" y="178"/>
                    </a:lnTo>
                    <a:lnTo>
                      <a:pt x="51" y="191"/>
                    </a:lnTo>
                    <a:lnTo>
                      <a:pt x="38" y="191"/>
                    </a:lnTo>
                    <a:lnTo>
                      <a:pt x="25" y="191"/>
                    </a:lnTo>
                    <a:lnTo>
                      <a:pt x="13" y="203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</p:sp>
        </p:grpSp>
        <p:sp>
          <p:nvSpPr>
            <p:cNvPr id="500" name="Freeform 83"/>
            <p:cNvSpPr>
              <a:spLocks/>
            </p:cNvSpPr>
            <p:nvPr/>
          </p:nvSpPr>
          <p:spPr bwMode="auto">
            <a:xfrm>
              <a:off x="5029200" y="3543300"/>
              <a:ext cx="228600" cy="114300"/>
            </a:xfrm>
            <a:custGeom>
              <a:avLst/>
              <a:gdLst>
                <a:gd name="T0" fmla="*/ 178 w 203"/>
                <a:gd name="T1" fmla="*/ 76 h 102"/>
                <a:gd name="T2" fmla="*/ 203 w 203"/>
                <a:gd name="T3" fmla="*/ 64 h 102"/>
                <a:gd name="T4" fmla="*/ 203 w 203"/>
                <a:gd name="T5" fmla="*/ 51 h 102"/>
                <a:gd name="T6" fmla="*/ 203 w 203"/>
                <a:gd name="T7" fmla="*/ 38 h 102"/>
                <a:gd name="T8" fmla="*/ 190 w 203"/>
                <a:gd name="T9" fmla="*/ 26 h 102"/>
                <a:gd name="T10" fmla="*/ 178 w 203"/>
                <a:gd name="T11" fmla="*/ 26 h 102"/>
                <a:gd name="T12" fmla="*/ 165 w 203"/>
                <a:gd name="T13" fmla="*/ 26 h 102"/>
                <a:gd name="T14" fmla="*/ 140 w 203"/>
                <a:gd name="T15" fmla="*/ 38 h 102"/>
                <a:gd name="T16" fmla="*/ 127 w 203"/>
                <a:gd name="T17" fmla="*/ 26 h 102"/>
                <a:gd name="T18" fmla="*/ 127 w 203"/>
                <a:gd name="T19" fmla="*/ 26 h 102"/>
                <a:gd name="T20" fmla="*/ 114 w 203"/>
                <a:gd name="T21" fmla="*/ 26 h 102"/>
                <a:gd name="T22" fmla="*/ 114 w 203"/>
                <a:gd name="T23" fmla="*/ 26 h 102"/>
                <a:gd name="T24" fmla="*/ 102 w 203"/>
                <a:gd name="T25" fmla="*/ 26 h 102"/>
                <a:gd name="T26" fmla="*/ 89 w 203"/>
                <a:gd name="T27" fmla="*/ 13 h 102"/>
                <a:gd name="T28" fmla="*/ 89 w 203"/>
                <a:gd name="T29" fmla="*/ 13 h 102"/>
                <a:gd name="T30" fmla="*/ 63 w 203"/>
                <a:gd name="T31" fmla="*/ 13 h 102"/>
                <a:gd name="T32" fmla="*/ 38 w 203"/>
                <a:gd name="T33" fmla="*/ 0 h 102"/>
                <a:gd name="T34" fmla="*/ 13 w 203"/>
                <a:gd name="T35" fmla="*/ 0 h 102"/>
                <a:gd name="T36" fmla="*/ 13 w 203"/>
                <a:gd name="T37" fmla="*/ 13 h 102"/>
                <a:gd name="T38" fmla="*/ 25 w 203"/>
                <a:gd name="T39" fmla="*/ 51 h 102"/>
                <a:gd name="T40" fmla="*/ 38 w 203"/>
                <a:gd name="T41" fmla="*/ 64 h 102"/>
                <a:gd name="T42" fmla="*/ 51 w 203"/>
                <a:gd name="T43" fmla="*/ 64 h 102"/>
                <a:gd name="T44" fmla="*/ 63 w 203"/>
                <a:gd name="T45" fmla="*/ 64 h 102"/>
                <a:gd name="T46" fmla="*/ 76 w 203"/>
                <a:gd name="T47" fmla="*/ 76 h 102"/>
                <a:gd name="T48" fmla="*/ 76 w 203"/>
                <a:gd name="T49" fmla="*/ 64 h 102"/>
                <a:gd name="T50" fmla="*/ 89 w 203"/>
                <a:gd name="T51" fmla="*/ 76 h 102"/>
                <a:gd name="T52" fmla="*/ 102 w 203"/>
                <a:gd name="T53" fmla="*/ 89 h 102"/>
                <a:gd name="T54" fmla="*/ 102 w 203"/>
                <a:gd name="T55" fmla="*/ 102 h 102"/>
                <a:gd name="T56" fmla="*/ 114 w 203"/>
                <a:gd name="T57" fmla="*/ 89 h 102"/>
                <a:gd name="T58" fmla="*/ 102 w 203"/>
                <a:gd name="T59" fmla="*/ 76 h 102"/>
                <a:gd name="T60" fmla="*/ 102 w 203"/>
                <a:gd name="T61" fmla="*/ 76 h 102"/>
                <a:gd name="T62" fmla="*/ 114 w 203"/>
                <a:gd name="T63" fmla="*/ 76 h 102"/>
                <a:gd name="T64" fmla="*/ 127 w 203"/>
                <a:gd name="T65" fmla="*/ 64 h 102"/>
                <a:gd name="T66" fmla="*/ 127 w 203"/>
                <a:gd name="T67" fmla="*/ 64 h 102"/>
                <a:gd name="T68" fmla="*/ 140 w 203"/>
                <a:gd name="T69" fmla="*/ 76 h 102"/>
                <a:gd name="T70" fmla="*/ 152 w 203"/>
                <a:gd name="T71" fmla="*/ 76 h 102"/>
                <a:gd name="T72" fmla="*/ 178 w 203"/>
                <a:gd name="T73" fmla="*/ 89 h 1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3"/>
                <a:gd name="T112" fmla="*/ 0 h 102"/>
                <a:gd name="T113" fmla="*/ 203 w 203"/>
                <a:gd name="T114" fmla="*/ 102 h 1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3" h="102">
                  <a:moveTo>
                    <a:pt x="178" y="89"/>
                  </a:moveTo>
                  <a:lnTo>
                    <a:pt x="178" y="76"/>
                  </a:lnTo>
                  <a:lnTo>
                    <a:pt x="190" y="64"/>
                  </a:lnTo>
                  <a:lnTo>
                    <a:pt x="203" y="64"/>
                  </a:lnTo>
                  <a:lnTo>
                    <a:pt x="203" y="51"/>
                  </a:lnTo>
                  <a:lnTo>
                    <a:pt x="203" y="38"/>
                  </a:lnTo>
                  <a:lnTo>
                    <a:pt x="190" y="26"/>
                  </a:lnTo>
                  <a:lnTo>
                    <a:pt x="178" y="26"/>
                  </a:lnTo>
                  <a:lnTo>
                    <a:pt x="165" y="26"/>
                  </a:lnTo>
                  <a:lnTo>
                    <a:pt x="152" y="26"/>
                  </a:lnTo>
                  <a:lnTo>
                    <a:pt x="140" y="38"/>
                  </a:lnTo>
                  <a:lnTo>
                    <a:pt x="127" y="26"/>
                  </a:lnTo>
                  <a:lnTo>
                    <a:pt x="127" y="13"/>
                  </a:lnTo>
                  <a:lnTo>
                    <a:pt x="127" y="26"/>
                  </a:lnTo>
                  <a:lnTo>
                    <a:pt x="114" y="26"/>
                  </a:lnTo>
                  <a:lnTo>
                    <a:pt x="102" y="26"/>
                  </a:lnTo>
                  <a:lnTo>
                    <a:pt x="89" y="13"/>
                  </a:lnTo>
                  <a:lnTo>
                    <a:pt x="76" y="13"/>
                  </a:lnTo>
                  <a:lnTo>
                    <a:pt x="63" y="13"/>
                  </a:lnTo>
                  <a:lnTo>
                    <a:pt x="51" y="13"/>
                  </a:lnTo>
                  <a:lnTo>
                    <a:pt x="38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13" y="13"/>
                  </a:lnTo>
                  <a:lnTo>
                    <a:pt x="13" y="38"/>
                  </a:lnTo>
                  <a:lnTo>
                    <a:pt x="25" y="51"/>
                  </a:lnTo>
                  <a:lnTo>
                    <a:pt x="38" y="51"/>
                  </a:lnTo>
                  <a:lnTo>
                    <a:pt x="38" y="64"/>
                  </a:lnTo>
                  <a:lnTo>
                    <a:pt x="51" y="64"/>
                  </a:lnTo>
                  <a:lnTo>
                    <a:pt x="63" y="64"/>
                  </a:lnTo>
                  <a:lnTo>
                    <a:pt x="76" y="76"/>
                  </a:lnTo>
                  <a:lnTo>
                    <a:pt x="76" y="64"/>
                  </a:lnTo>
                  <a:lnTo>
                    <a:pt x="89" y="76"/>
                  </a:lnTo>
                  <a:lnTo>
                    <a:pt x="102" y="89"/>
                  </a:lnTo>
                  <a:lnTo>
                    <a:pt x="102" y="102"/>
                  </a:lnTo>
                  <a:lnTo>
                    <a:pt x="114" y="89"/>
                  </a:lnTo>
                  <a:lnTo>
                    <a:pt x="102" y="76"/>
                  </a:lnTo>
                  <a:lnTo>
                    <a:pt x="114" y="76"/>
                  </a:lnTo>
                  <a:lnTo>
                    <a:pt x="114" y="64"/>
                  </a:lnTo>
                  <a:lnTo>
                    <a:pt x="127" y="64"/>
                  </a:lnTo>
                  <a:lnTo>
                    <a:pt x="140" y="76"/>
                  </a:lnTo>
                  <a:lnTo>
                    <a:pt x="152" y="64"/>
                  </a:lnTo>
                  <a:lnTo>
                    <a:pt x="152" y="76"/>
                  </a:lnTo>
                  <a:lnTo>
                    <a:pt x="165" y="89"/>
                  </a:lnTo>
                  <a:lnTo>
                    <a:pt x="178" y="8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  <p:sp>
          <p:nvSpPr>
            <p:cNvPr id="501" name="Freeform 84"/>
            <p:cNvSpPr>
              <a:spLocks/>
            </p:cNvSpPr>
            <p:nvPr/>
          </p:nvSpPr>
          <p:spPr bwMode="auto">
            <a:xfrm>
              <a:off x="4057650" y="3543300"/>
              <a:ext cx="266700" cy="333375"/>
            </a:xfrm>
            <a:custGeom>
              <a:avLst/>
              <a:gdLst>
                <a:gd name="T0" fmla="*/ 228 w 241"/>
                <a:gd name="T1" fmla="*/ 279 h 292"/>
                <a:gd name="T2" fmla="*/ 216 w 241"/>
                <a:gd name="T3" fmla="*/ 279 h 292"/>
                <a:gd name="T4" fmla="*/ 203 w 241"/>
                <a:gd name="T5" fmla="*/ 292 h 292"/>
                <a:gd name="T6" fmla="*/ 178 w 241"/>
                <a:gd name="T7" fmla="*/ 279 h 292"/>
                <a:gd name="T8" fmla="*/ 165 w 241"/>
                <a:gd name="T9" fmla="*/ 254 h 292"/>
                <a:gd name="T10" fmla="*/ 165 w 241"/>
                <a:gd name="T11" fmla="*/ 241 h 292"/>
                <a:gd name="T12" fmla="*/ 152 w 241"/>
                <a:gd name="T13" fmla="*/ 229 h 292"/>
                <a:gd name="T14" fmla="*/ 139 w 241"/>
                <a:gd name="T15" fmla="*/ 203 h 292"/>
                <a:gd name="T16" fmla="*/ 139 w 241"/>
                <a:gd name="T17" fmla="*/ 216 h 292"/>
                <a:gd name="T18" fmla="*/ 127 w 241"/>
                <a:gd name="T19" fmla="*/ 216 h 292"/>
                <a:gd name="T20" fmla="*/ 114 w 241"/>
                <a:gd name="T21" fmla="*/ 191 h 292"/>
                <a:gd name="T22" fmla="*/ 89 w 241"/>
                <a:gd name="T23" fmla="*/ 178 h 292"/>
                <a:gd name="T24" fmla="*/ 76 w 241"/>
                <a:gd name="T25" fmla="*/ 165 h 292"/>
                <a:gd name="T26" fmla="*/ 76 w 241"/>
                <a:gd name="T27" fmla="*/ 153 h 292"/>
                <a:gd name="T28" fmla="*/ 51 w 241"/>
                <a:gd name="T29" fmla="*/ 153 h 292"/>
                <a:gd name="T30" fmla="*/ 51 w 241"/>
                <a:gd name="T31" fmla="*/ 127 h 292"/>
                <a:gd name="T32" fmla="*/ 38 w 241"/>
                <a:gd name="T33" fmla="*/ 140 h 292"/>
                <a:gd name="T34" fmla="*/ 25 w 241"/>
                <a:gd name="T35" fmla="*/ 127 h 292"/>
                <a:gd name="T36" fmla="*/ 13 w 241"/>
                <a:gd name="T37" fmla="*/ 114 h 292"/>
                <a:gd name="T38" fmla="*/ 13 w 241"/>
                <a:gd name="T39" fmla="*/ 89 h 292"/>
                <a:gd name="T40" fmla="*/ 25 w 241"/>
                <a:gd name="T41" fmla="*/ 89 h 292"/>
                <a:gd name="T42" fmla="*/ 25 w 241"/>
                <a:gd name="T43" fmla="*/ 89 h 292"/>
                <a:gd name="T44" fmla="*/ 38 w 241"/>
                <a:gd name="T45" fmla="*/ 64 h 292"/>
                <a:gd name="T46" fmla="*/ 25 w 241"/>
                <a:gd name="T47" fmla="*/ 51 h 292"/>
                <a:gd name="T48" fmla="*/ 13 w 241"/>
                <a:gd name="T49" fmla="*/ 51 h 292"/>
                <a:gd name="T50" fmla="*/ 0 w 241"/>
                <a:gd name="T51" fmla="*/ 38 h 292"/>
                <a:gd name="T52" fmla="*/ 0 w 241"/>
                <a:gd name="T53" fmla="*/ 26 h 292"/>
                <a:gd name="T54" fmla="*/ 13 w 241"/>
                <a:gd name="T55" fmla="*/ 13 h 292"/>
                <a:gd name="T56" fmla="*/ 38 w 241"/>
                <a:gd name="T57" fmla="*/ 0 h 292"/>
                <a:gd name="T58" fmla="*/ 76 w 241"/>
                <a:gd name="T59" fmla="*/ 0 h 292"/>
                <a:gd name="T60" fmla="*/ 101 w 241"/>
                <a:gd name="T61" fmla="*/ 26 h 292"/>
                <a:gd name="T62" fmla="*/ 76 w 241"/>
                <a:gd name="T63" fmla="*/ 51 h 292"/>
                <a:gd name="T64" fmla="*/ 114 w 241"/>
                <a:gd name="T65" fmla="*/ 51 h 292"/>
                <a:gd name="T66" fmla="*/ 127 w 241"/>
                <a:gd name="T67" fmla="*/ 51 h 292"/>
                <a:gd name="T68" fmla="*/ 127 w 241"/>
                <a:gd name="T69" fmla="*/ 89 h 292"/>
                <a:gd name="T70" fmla="*/ 152 w 241"/>
                <a:gd name="T71" fmla="*/ 114 h 292"/>
                <a:gd name="T72" fmla="*/ 165 w 241"/>
                <a:gd name="T73" fmla="*/ 114 h 292"/>
                <a:gd name="T74" fmla="*/ 190 w 241"/>
                <a:gd name="T75" fmla="*/ 114 h 292"/>
                <a:gd name="T76" fmla="*/ 203 w 241"/>
                <a:gd name="T77" fmla="*/ 127 h 292"/>
                <a:gd name="T78" fmla="*/ 203 w 241"/>
                <a:gd name="T79" fmla="*/ 153 h 292"/>
                <a:gd name="T80" fmla="*/ 203 w 241"/>
                <a:gd name="T81" fmla="*/ 178 h 292"/>
                <a:gd name="T82" fmla="*/ 203 w 241"/>
                <a:gd name="T83" fmla="*/ 216 h 292"/>
                <a:gd name="T84" fmla="*/ 203 w 241"/>
                <a:gd name="T85" fmla="*/ 241 h 292"/>
                <a:gd name="T86" fmla="*/ 216 w 241"/>
                <a:gd name="T87" fmla="*/ 241 h 292"/>
                <a:gd name="T88" fmla="*/ 228 w 241"/>
                <a:gd name="T89" fmla="*/ 254 h 292"/>
                <a:gd name="T90" fmla="*/ 241 w 241"/>
                <a:gd name="T91" fmla="*/ 279 h 29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41"/>
                <a:gd name="T139" fmla="*/ 0 h 292"/>
                <a:gd name="T140" fmla="*/ 241 w 241"/>
                <a:gd name="T141" fmla="*/ 292 h 29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41" h="292">
                  <a:moveTo>
                    <a:pt x="241" y="279"/>
                  </a:moveTo>
                  <a:lnTo>
                    <a:pt x="241" y="279"/>
                  </a:lnTo>
                  <a:lnTo>
                    <a:pt x="228" y="279"/>
                  </a:lnTo>
                  <a:lnTo>
                    <a:pt x="216" y="279"/>
                  </a:lnTo>
                  <a:lnTo>
                    <a:pt x="203" y="292"/>
                  </a:lnTo>
                  <a:lnTo>
                    <a:pt x="190" y="279"/>
                  </a:lnTo>
                  <a:lnTo>
                    <a:pt x="178" y="279"/>
                  </a:lnTo>
                  <a:lnTo>
                    <a:pt x="165" y="267"/>
                  </a:lnTo>
                  <a:lnTo>
                    <a:pt x="165" y="254"/>
                  </a:lnTo>
                  <a:lnTo>
                    <a:pt x="165" y="241"/>
                  </a:lnTo>
                  <a:lnTo>
                    <a:pt x="152" y="229"/>
                  </a:lnTo>
                  <a:lnTo>
                    <a:pt x="152" y="216"/>
                  </a:lnTo>
                  <a:lnTo>
                    <a:pt x="139" y="203"/>
                  </a:lnTo>
                  <a:lnTo>
                    <a:pt x="139" y="216"/>
                  </a:lnTo>
                  <a:lnTo>
                    <a:pt x="127" y="216"/>
                  </a:lnTo>
                  <a:lnTo>
                    <a:pt x="127" y="203"/>
                  </a:lnTo>
                  <a:lnTo>
                    <a:pt x="114" y="203"/>
                  </a:lnTo>
                  <a:lnTo>
                    <a:pt x="114" y="191"/>
                  </a:lnTo>
                  <a:lnTo>
                    <a:pt x="89" y="178"/>
                  </a:lnTo>
                  <a:lnTo>
                    <a:pt x="89" y="165"/>
                  </a:lnTo>
                  <a:lnTo>
                    <a:pt x="76" y="165"/>
                  </a:lnTo>
                  <a:lnTo>
                    <a:pt x="76" y="153"/>
                  </a:lnTo>
                  <a:lnTo>
                    <a:pt x="63" y="153"/>
                  </a:lnTo>
                  <a:lnTo>
                    <a:pt x="51" y="153"/>
                  </a:lnTo>
                  <a:lnTo>
                    <a:pt x="51" y="140"/>
                  </a:lnTo>
                  <a:lnTo>
                    <a:pt x="51" y="127"/>
                  </a:lnTo>
                  <a:lnTo>
                    <a:pt x="38" y="140"/>
                  </a:lnTo>
                  <a:lnTo>
                    <a:pt x="25" y="140"/>
                  </a:lnTo>
                  <a:lnTo>
                    <a:pt x="25" y="127"/>
                  </a:lnTo>
                  <a:lnTo>
                    <a:pt x="13" y="114"/>
                  </a:lnTo>
                  <a:lnTo>
                    <a:pt x="13" y="102"/>
                  </a:lnTo>
                  <a:lnTo>
                    <a:pt x="13" y="89"/>
                  </a:lnTo>
                  <a:lnTo>
                    <a:pt x="25" y="89"/>
                  </a:lnTo>
                  <a:lnTo>
                    <a:pt x="38" y="89"/>
                  </a:lnTo>
                  <a:lnTo>
                    <a:pt x="38" y="64"/>
                  </a:lnTo>
                  <a:lnTo>
                    <a:pt x="25" y="51"/>
                  </a:lnTo>
                  <a:lnTo>
                    <a:pt x="13" y="64"/>
                  </a:lnTo>
                  <a:lnTo>
                    <a:pt x="13" y="51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38" y="0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9" y="13"/>
                  </a:lnTo>
                  <a:lnTo>
                    <a:pt x="101" y="26"/>
                  </a:lnTo>
                  <a:lnTo>
                    <a:pt x="89" y="38"/>
                  </a:lnTo>
                  <a:lnTo>
                    <a:pt x="76" y="38"/>
                  </a:lnTo>
                  <a:lnTo>
                    <a:pt x="76" y="51"/>
                  </a:lnTo>
                  <a:lnTo>
                    <a:pt x="89" y="64"/>
                  </a:lnTo>
                  <a:lnTo>
                    <a:pt x="101" y="51"/>
                  </a:lnTo>
                  <a:lnTo>
                    <a:pt x="114" y="51"/>
                  </a:lnTo>
                  <a:lnTo>
                    <a:pt x="114" y="38"/>
                  </a:lnTo>
                  <a:lnTo>
                    <a:pt x="127" y="51"/>
                  </a:lnTo>
                  <a:lnTo>
                    <a:pt x="127" y="64"/>
                  </a:lnTo>
                  <a:lnTo>
                    <a:pt x="127" y="76"/>
                  </a:lnTo>
                  <a:lnTo>
                    <a:pt x="127" y="89"/>
                  </a:lnTo>
                  <a:lnTo>
                    <a:pt x="139" y="102"/>
                  </a:lnTo>
                  <a:lnTo>
                    <a:pt x="152" y="114"/>
                  </a:lnTo>
                  <a:lnTo>
                    <a:pt x="165" y="114"/>
                  </a:lnTo>
                  <a:lnTo>
                    <a:pt x="178" y="114"/>
                  </a:lnTo>
                  <a:lnTo>
                    <a:pt x="190" y="114"/>
                  </a:lnTo>
                  <a:lnTo>
                    <a:pt x="190" y="127"/>
                  </a:lnTo>
                  <a:lnTo>
                    <a:pt x="203" y="127"/>
                  </a:lnTo>
                  <a:lnTo>
                    <a:pt x="203" y="140"/>
                  </a:lnTo>
                  <a:lnTo>
                    <a:pt x="203" y="153"/>
                  </a:lnTo>
                  <a:lnTo>
                    <a:pt x="203" y="165"/>
                  </a:lnTo>
                  <a:lnTo>
                    <a:pt x="203" y="178"/>
                  </a:lnTo>
                  <a:lnTo>
                    <a:pt x="203" y="191"/>
                  </a:lnTo>
                  <a:lnTo>
                    <a:pt x="203" y="203"/>
                  </a:lnTo>
                  <a:lnTo>
                    <a:pt x="203" y="216"/>
                  </a:lnTo>
                  <a:lnTo>
                    <a:pt x="203" y="229"/>
                  </a:lnTo>
                  <a:lnTo>
                    <a:pt x="203" y="241"/>
                  </a:lnTo>
                  <a:lnTo>
                    <a:pt x="216" y="241"/>
                  </a:lnTo>
                  <a:lnTo>
                    <a:pt x="216" y="254"/>
                  </a:lnTo>
                  <a:lnTo>
                    <a:pt x="228" y="254"/>
                  </a:lnTo>
                  <a:lnTo>
                    <a:pt x="228" y="267"/>
                  </a:lnTo>
                  <a:lnTo>
                    <a:pt x="241" y="267"/>
                  </a:lnTo>
                  <a:lnTo>
                    <a:pt x="241" y="279"/>
                  </a:lnTo>
                  <a:close/>
                </a:path>
              </a:pathLst>
            </a:cu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</p:sp>
      </p:grpSp>
      <p:sp>
        <p:nvSpPr>
          <p:cNvPr id="1031" name="Rectangle 49"/>
          <p:cNvSpPr>
            <a:spLocks noChangeArrowheads="1"/>
          </p:cNvSpPr>
          <p:nvPr/>
        </p:nvSpPr>
        <p:spPr bwMode="auto">
          <a:xfrm>
            <a:off x="154748" y="1571613"/>
            <a:ext cx="2553891" cy="75088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○</a:t>
            </a:r>
            <a:r>
              <a:rPr lang="zh-CN" altLang="en-US" sz="1400" dirty="0">
                <a:latin typeface="SimSun" pitchFamily="2" charset="-122"/>
                <a:ea typeface="SimSun" pitchFamily="2" charset="-122"/>
              </a:rPr>
              <a:t>由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该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町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村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部门应对</a:t>
            </a:r>
            <a:endParaRPr lang="ja-JP" altLang="en-US" sz="1400" dirty="0">
              <a:latin typeface="SimSun" pitchFamily="2" charset="-122"/>
              <a:ea typeface="SimSun" pitchFamily="2" charset="-122"/>
            </a:endParaRPr>
          </a:p>
        </p:txBody>
      </p: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3018221" y="4268789"/>
            <a:ext cx="1857389" cy="1944687"/>
            <a:chOff x="4173" y="1071"/>
            <a:chExt cx="1432" cy="1136"/>
          </a:xfrm>
        </p:grpSpPr>
        <p:graphicFrame>
          <p:nvGraphicFramePr>
            <p:cNvPr id="1026" name="Object 71"/>
            <p:cNvGraphicFramePr>
              <a:graphicFrameLocks noChangeAspect="1"/>
            </p:cNvGraphicFramePr>
            <p:nvPr/>
          </p:nvGraphicFramePr>
          <p:xfrm>
            <a:off x="4173" y="1071"/>
            <a:ext cx="1432" cy="1136"/>
          </p:xfrm>
          <a:graphic>
            <a:graphicData uri="http://schemas.openxmlformats.org/presentationml/2006/ole">
              <p:oleObj spid="_x0000_s5166" name="Image" r:id="rId4" imgW="2273016" imgH="1803175" progId="">
                <p:embed/>
              </p:oleObj>
            </a:graphicData>
          </a:graphic>
        </p:graphicFrame>
        <p:sp>
          <p:nvSpPr>
            <p:cNvPr id="1077" name="AutoShape 72"/>
            <p:cNvSpPr>
              <a:spLocks noChangeArrowheads="1"/>
            </p:cNvSpPr>
            <p:nvPr/>
          </p:nvSpPr>
          <p:spPr bwMode="auto">
            <a:xfrm>
              <a:off x="4760" y="1642"/>
              <a:ext cx="344" cy="180"/>
            </a:xfrm>
            <a:prstGeom prst="irregularSeal1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SimSun" pitchFamily="2" charset="-122"/>
                <a:ea typeface="SimSun" pitchFamily="2" charset="-122"/>
              </a:endParaRPr>
            </a:p>
          </p:txBody>
        </p:sp>
      </p:grpSp>
      <p:sp>
        <p:nvSpPr>
          <p:cNvPr id="1033" name="AutoShape 73"/>
          <p:cNvSpPr>
            <a:spLocks noChangeArrowheads="1"/>
          </p:cNvSpPr>
          <p:nvPr/>
        </p:nvSpPr>
        <p:spPr bwMode="auto">
          <a:xfrm rot="-7767840">
            <a:off x="3374431" y="5113272"/>
            <a:ext cx="252412" cy="620844"/>
          </a:xfrm>
          <a:prstGeom prst="curvedLeftArrow">
            <a:avLst>
              <a:gd name="adj1" fmla="val 60156"/>
              <a:gd name="adj2" fmla="val 120302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4" name="AutoShape 75"/>
          <p:cNvSpPr>
            <a:spLocks noChangeArrowheads="1"/>
          </p:cNvSpPr>
          <p:nvPr/>
        </p:nvSpPr>
        <p:spPr bwMode="auto">
          <a:xfrm flipH="1" flipV="1">
            <a:off x="3946923" y="5000625"/>
            <a:ext cx="691356" cy="254000"/>
          </a:xfrm>
          <a:prstGeom prst="curvedUpArrow">
            <a:avLst>
              <a:gd name="adj1" fmla="val 66558"/>
              <a:gd name="adj2" fmla="val 133116"/>
              <a:gd name="adj3" fmla="val 33333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5" name="Rectangle 76"/>
          <p:cNvSpPr>
            <a:spLocks noChangeArrowheads="1"/>
          </p:cNvSpPr>
          <p:nvPr/>
        </p:nvSpPr>
        <p:spPr bwMode="auto">
          <a:xfrm>
            <a:off x="5804297" y="1357314"/>
            <a:ext cx="3714750" cy="64293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tIns="108000" anchor="ctr"/>
          <a:lstStyle/>
          <a:p>
            <a:pPr marL="177800" indent="-177800"/>
            <a:endParaRPr lang="en-US" altLang="ja-JP" sz="1400" dirty="0">
              <a:latin typeface="SimSun" pitchFamily="2" charset="-122"/>
              <a:ea typeface="SimSun" pitchFamily="2" charset="-122"/>
            </a:endParaRPr>
          </a:p>
          <a:p>
            <a:pPr marL="177800" indent="-177800"/>
            <a:r>
              <a:rPr lang="en-US" altLang="ja-JP" sz="1400" dirty="0" smtClean="0">
                <a:latin typeface="SimSun" pitchFamily="2" charset="-122"/>
                <a:ea typeface="SimSun" pitchFamily="2" charset="-122"/>
              </a:rPr>
              <a:t>○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从邻近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都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道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府县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或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全国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派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队伍支援</a:t>
            </a:r>
            <a:r>
              <a:rPr lang="en-US" altLang="ja-JP" sz="1400" dirty="0" smtClean="0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　　＝ 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紧急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消防援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助队</a:t>
            </a:r>
            <a:endParaRPr lang="en-US" altLang="ja-JP" sz="1400" dirty="0">
              <a:latin typeface="SimSun" pitchFamily="2" charset="-122"/>
              <a:ea typeface="SimSun" pitchFamily="2" charset="-122"/>
            </a:endParaRPr>
          </a:p>
          <a:p>
            <a:pPr marL="177800" indent="-177800"/>
            <a:endParaRPr lang="en-US" altLang="ja-JP" sz="1400" dirty="0">
              <a:latin typeface="SimSun" pitchFamily="2" charset="-122"/>
              <a:ea typeface="SimSun" pitchFamily="2" charset="-122"/>
            </a:endParaRPr>
          </a:p>
          <a:p>
            <a:pPr marL="177800" indent="-177800"/>
            <a:endParaRPr lang="ja-JP" altLang="en-US" sz="14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6" name="AutoShape 77"/>
          <p:cNvSpPr>
            <a:spLocks noChangeArrowheads="1"/>
          </p:cNvSpPr>
          <p:nvPr/>
        </p:nvSpPr>
        <p:spPr bwMode="auto">
          <a:xfrm>
            <a:off x="154782" y="1000125"/>
            <a:ext cx="3327797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一般的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火灾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事故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灾害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7" name="AutoShape 78"/>
          <p:cNvSpPr>
            <a:spLocks noChangeArrowheads="1"/>
          </p:cNvSpPr>
          <p:nvPr/>
        </p:nvSpPr>
        <p:spPr bwMode="auto">
          <a:xfrm>
            <a:off x="5649516" y="928688"/>
            <a:ext cx="3747426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更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规模的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火灾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事故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灾害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8" name="Rectangle 80"/>
          <p:cNvSpPr>
            <a:spLocks noChangeArrowheads="1"/>
          </p:cNvSpPr>
          <p:nvPr/>
        </p:nvSpPr>
        <p:spPr bwMode="auto">
          <a:xfrm>
            <a:off x="202935" y="4572000"/>
            <a:ext cx="2863454" cy="96043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177800" indent="-177800"/>
            <a:r>
              <a:rPr lang="en-US" altLang="ja-JP" sz="1400" dirty="0" smtClean="0">
                <a:latin typeface="SimSun" pitchFamily="2" charset="-122"/>
                <a:ea typeface="SimSun" pitchFamily="2" charset="-122"/>
              </a:rPr>
              <a:t>○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根据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防相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互</a:t>
            </a:r>
            <a:r>
              <a:rPr lang="zh-CN" altLang="en-US" sz="1400" dirty="0">
                <a:latin typeface="SimSun" pitchFamily="2" charset="-122"/>
                <a:ea typeface="SimSun" pitchFamily="2" charset="-122"/>
              </a:rPr>
              <a:t>支援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协定</a:t>
            </a:r>
            <a:endParaRPr lang="en-US" altLang="ja-JP" sz="1400" dirty="0">
              <a:latin typeface="SimSun" pitchFamily="2" charset="-122"/>
              <a:ea typeface="SimSun" pitchFamily="2" charset="-122"/>
            </a:endParaRPr>
          </a:p>
          <a:p>
            <a:pPr marL="177800" indent="-177800"/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　  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从邻近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町村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包括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县外）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或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县内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市町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村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派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队伍支援</a:t>
            </a:r>
            <a:r>
              <a:rPr lang="ja-JP" altLang="en-US" sz="1400" dirty="0">
                <a:latin typeface="SimSun" pitchFamily="2" charset="-122"/>
                <a:ea typeface="SimSun" pitchFamily="2" charset="-122"/>
              </a:rPr>
              <a:t>　　</a:t>
            </a:r>
            <a:endParaRPr lang="ja-JP" altLang="en-US" sz="12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39" name="AutoShape 81"/>
          <p:cNvSpPr>
            <a:spLocks noChangeArrowheads="1"/>
          </p:cNvSpPr>
          <p:nvPr/>
        </p:nvSpPr>
        <p:spPr bwMode="auto">
          <a:xfrm>
            <a:off x="232172" y="4071938"/>
            <a:ext cx="3405188" cy="374571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规模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火灾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事故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灾害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0" name="AutoShape 82"/>
          <p:cNvSpPr>
            <a:spLocks noChangeArrowheads="1"/>
          </p:cNvSpPr>
          <p:nvPr/>
        </p:nvSpPr>
        <p:spPr bwMode="auto">
          <a:xfrm>
            <a:off x="2309681" y="3500438"/>
            <a:ext cx="1052513" cy="360362"/>
          </a:xfrm>
          <a:prstGeom prst="downArrow">
            <a:avLst>
              <a:gd name="adj1" fmla="val 50000"/>
              <a:gd name="adj2" fmla="val 4451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1" name="AutoShape 83"/>
          <p:cNvSpPr>
            <a:spLocks noChangeArrowheads="1"/>
          </p:cNvSpPr>
          <p:nvPr/>
        </p:nvSpPr>
        <p:spPr bwMode="auto">
          <a:xfrm rot="-5400000">
            <a:off x="4711502" y="5170686"/>
            <a:ext cx="869950" cy="386954"/>
          </a:xfrm>
          <a:prstGeom prst="downArrow">
            <a:avLst>
              <a:gd name="adj1" fmla="val 50000"/>
              <a:gd name="adj2" fmla="val 565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2" name="Rectangle 84"/>
          <p:cNvSpPr>
            <a:spLocks noChangeArrowheads="1"/>
          </p:cNvSpPr>
          <p:nvPr/>
        </p:nvSpPr>
        <p:spPr bwMode="auto">
          <a:xfrm>
            <a:off x="68792" y="785814"/>
            <a:ext cx="4884208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3" name="Rectangle 85"/>
          <p:cNvSpPr>
            <a:spLocks noChangeArrowheads="1"/>
          </p:cNvSpPr>
          <p:nvPr/>
        </p:nvSpPr>
        <p:spPr bwMode="auto">
          <a:xfrm>
            <a:off x="113507" y="3929064"/>
            <a:ext cx="4839494" cy="2713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4" name="Rectangle 86"/>
          <p:cNvSpPr>
            <a:spLocks noChangeArrowheads="1"/>
          </p:cNvSpPr>
          <p:nvPr/>
        </p:nvSpPr>
        <p:spPr bwMode="auto">
          <a:xfrm>
            <a:off x="5339954" y="785813"/>
            <a:ext cx="4447381" cy="5786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5" name="AutoShape 4"/>
          <p:cNvSpPr>
            <a:spLocks noChangeAspect="1" noChangeArrowheads="1"/>
          </p:cNvSpPr>
          <p:nvPr/>
        </p:nvSpPr>
        <p:spPr bwMode="auto">
          <a:xfrm>
            <a:off x="5883408" y="2573338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6" name="AutoShape 5"/>
          <p:cNvSpPr>
            <a:spLocks noChangeAspect="1" noChangeArrowheads="1"/>
          </p:cNvSpPr>
          <p:nvPr/>
        </p:nvSpPr>
        <p:spPr bwMode="auto">
          <a:xfrm>
            <a:off x="5804297" y="2643188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7" name="AutoShape 6"/>
          <p:cNvSpPr>
            <a:spLocks noChangeAspect="1" noChangeArrowheads="1"/>
          </p:cNvSpPr>
          <p:nvPr/>
        </p:nvSpPr>
        <p:spPr bwMode="auto">
          <a:xfrm>
            <a:off x="6055387" y="2214563"/>
            <a:ext cx="3850613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42" name="AutoShape 78"/>
          <p:cNvSpPr>
            <a:spLocks noChangeArrowheads="1"/>
          </p:cNvSpPr>
          <p:nvPr/>
        </p:nvSpPr>
        <p:spPr bwMode="auto">
          <a:xfrm>
            <a:off x="5494735" y="3777198"/>
            <a:ext cx="1934765" cy="289441"/>
          </a:xfrm>
          <a:prstGeom prst="roundRect">
            <a:avLst>
              <a:gd name="adj" fmla="val 16667"/>
            </a:avLst>
          </a:prstGeom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100" b="1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1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防厅</a:t>
            </a:r>
            <a:r>
              <a:rPr lang="zh-CN" altLang="en-US" sz="11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厅长的要求或</a:t>
            </a:r>
            <a:r>
              <a:rPr lang="ja-JP" altLang="en-US" sz="11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指示</a:t>
            </a:r>
            <a:endParaRPr lang="ja-JP" altLang="en-US" sz="110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49" name="AutoShape 78"/>
          <p:cNvSpPr>
            <a:spLocks noChangeArrowheads="1"/>
          </p:cNvSpPr>
          <p:nvPr/>
        </p:nvSpPr>
        <p:spPr bwMode="auto">
          <a:xfrm>
            <a:off x="5417344" y="4286251"/>
            <a:ext cx="2089547" cy="5192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1100" b="1" dirty="0" smtClean="0">
                <a:latin typeface="SimSun" pitchFamily="2" charset="-122"/>
                <a:ea typeface="SimSun" pitchFamily="2" charset="-122"/>
              </a:rPr>
              <a:t>紧急</a:t>
            </a:r>
            <a:r>
              <a:rPr lang="ja-JP" altLang="en-US" sz="1100" b="1" dirty="0">
                <a:latin typeface="SimSun" pitchFamily="2" charset="-122"/>
                <a:ea typeface="SimSun" pitchFamily="2" charset="-122"/>
              </a:rPr>
              <a:t>消防援</a:t>
            </a:r>
            <a:r>
              <a:rPr lang="ja-JP" altLang="en-US" sz="1100" b="1" dirty="0" smtClean="0">
                <a:latin typeface="SimSun" pitchFamily="2" charset="-122"/>
                <a:ea typeface="SimSun" pitchFamily="2" charset="-122"/>
              </a:rPr>
              <a:t>助队</a:t>
            </a:r>
            <a:r>
              <a:rPr lang="zh-CN" altLang="en-US" sz="1100" b="1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100" b="1" dirty="0" smtClean="0">
                <a:latin typeface="SimSun" pitchFamily="2" charset="-122"/>
                <a:ea typeface="SimSun" pitchFamily="2" charset="-122"/>
              </a:rPr>
              <a:t>出动</a:t>
            </a:r>
            <a:endParaRPr lang="en-US" altLang="ja-JP" sz="1100" b="1" dirty="0">
              <a:latin typeface="SimSun" pitchFamily="2" charset="-122"/>
              <a:ea typeface="SimSun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ja-JP" altLang="en-US" sz="9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900" b="1" dirty="0" smtClean="0">
                <a:latin typeface="SimSun" pitchFamily="2" charset="-122"/>
                <a:ea typeface="SimSun" pitchFamily="2" charset="-122"/>
              </a:rPr>
              <a:t>根据受</a:t>
            </a:r>
            <a:r>
              <a:rPr lang="ja-JP" altLang="en-US" sz="900" b="1" dirty="0" smtClean="0">
                <a:latin typeface="SimSun" pitchFamily="2" charset="-122"/>
                <a:ea typeface="SimSun" pitchFamily="2" charset="-122"/>
              </a:rPr>
              <a:t>害程度</a:t>
            </a:r>
            <a:r>
              <a:rPr lang="zh-CN" altLang="en-US" sz="900" b="1" dirty="0" smtClean="0">
                <a:latin typeface="SimSun" pitchFamily="2" charset="-122"/>
                <a:ea typeface="SimSun" pitchFamily="2" charset="-122"/>
              </a:rPr>
              <a:t>扩大</a:t>
            </a:r>
            <a:r>
              <a:rPr lang="ja-JP" altLang="en-US" sz="900" b="1" dirty="0" smtClean="0">
                <a:latin typeface="SimSun" pitchFamily="2" charset="-122"/>
                <a:ea typeface="SimSun" pitchFamily="2" charset="-122"/>
              </a:rPr>
              <a:t>出动</a:t>
            </a:r>
            <a:r>
              <a:rPr lang="zh-CN" altLang="en-US" sz="900" b="1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900" b="1" dirty="0" smtClean="0">
                <a:latin typeface="SimSun" pitchFamily="2" charset="-122"/>
                <a:ea typeface="SimSun" pitchFamily="2" charset="-122"/>
              </a:rPr>
              <a:t>县）</a:t>
            </a:r>
            <a:endParaRPr lang="ja-JP" altLang="en-US" sz="9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48" name="円/楕円 547"/>
          <p:cNvSpPr/>
          <p:nvPr/>
        </p:nvSpPr>
        <p:spPr>
          <a:xfrm>
            <a:off x="2768758" y="1484785"/>
            <a:ext cx="2012156" cy="164306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SimSun" pitchFamily="2" charset="-122"/>
                <a:ea typeface="SimSun" pitchFamily="2" charset="-122"/>
              </a:rPr>
              <a:t>A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市　　　　　　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latin typeface="SimSun" pitchFamily="2" charset="-122"/>
                <a:ea typeface="SimSun" pitchFamily="2" charset="-122"/>
              </a:rPr>
              <a:t>　　　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latin typeface="SimSun" pitchFamily="2" charset="-122"/>
                <a:ea typeface="SimSun" pitchFamily="2" charset="-122"/>
              </a:rPr>
              <a:t>　　　　　　　　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>
                <a:latin typeface="SimSun" pitchFamily="2" charset="-122"/>
                <a:ea typeface="SimSun" pitchFamily="2" charset="-122"/>
              </a:rPr>
              <a:t>　　　　　　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1051" name="Picture 8" descr="緊急車両 002｜街の医療をサポートする働く車、救急車。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349303">
            <a:off x="3812779" y="1590676"/>
            <a:ext cx="644921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" name="AutoShape 58"/>
          <p:cNvSpPr>
            <a:spLocks noChangeArrowheads="1"/>
          </p:cNvSpPr>
          <p:nvPr/>
        </p:nvSpPr>
        <p:spPr bwMode="auto">
          <a:xfrm rot="5400000">
            <a:off x="3326806" y="1983383"/>
            <a:ext cx="450850" cy="913210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1053" name="Picture 4" descr="緊急車両 004｜火災現場・災害地へ駆けつける働く車、消防車・ポンプ車。">
            <a:hlinkClick r:id="rId7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/>
          <a:stretch>
            <a:fillRect/>
          </a:stretch>
        </p:blipFill>
        <p:spPr>
          <a:xfrm rot="21392414">
            <a:off x="3964121" y="2159001"/>
            <a:ext cx="567531" cy="523875"/>
          </a:xfrm>
        </p:spPr>
      </p:pic>
      <p:sp>
        <p:nvSpPr>
          <p:cNvPr id="14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121352" y="6492875"/>
            <a:ext cx="1568624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10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1054" name="Picture 6" descr="緊急車両 005｜火災現場・災害地へ駆けつける働く車、消防車・はしご車。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35917">
            <a:off x="3513535" y="2457450"/>
            <a:ext cx="79970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" name="AutoShape 58"/>
          <p:cNvSpPr>
            <a:spLocks noChangeArrowheads="1"/>
          </p:cNvSpPr>
          <p:nvPr/>
        </p:nvSpPr>
        <p:spPr bwMode="auto">
          <a:xfrm rot="5400000">
            <a:off x="7659490" y="5139730"/>
            <a:ext cx="236537" cy="386954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4" name="正方形/長方形 133"/>
          <p:cNvSpPr/>
          <p:nvPr/>
        </p:nvSpPr>
        <p:spPr>
          <a:xfrm>
            <a:off x="232139" y="2428868"/>
            <a:ext cx="4252809" cy="98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全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国消</a:t>
            </a: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防本部数　　　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７９８</a:t>
            </a:r>
            <a:r>
              <a:rPr lang="zh-CN" altLang="en-US" sz="1050" b="1" dirty="0" smtClean="0">
                <a:latin typeface="SimSun" pitchFamily="2" charset="-122"/>
                <a:ea typeface="SimSun" pitchFamily="2" charset="-122"/>
              </a:rPr>
              <a:t>个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本部</a:t>
            </a: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　　</a:t>
            </a:r>
            <a:endParaRPr lang="en-US" altLang="ja-JP" sz="1050" b="1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全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国消防</a:t>
            </a:r>
            <a:r>
              <a:rPr lang="zh-CN" altLang="en-US" sz="1050" b="1" dirty="0">
                <a:latin typeface="SimSun" pitchFamily="2" charset="-122"/>
                <a:ea typeface="SimSun" pitchFamily="2" charset="-122"/>
              </a:rPr>
              <a:t>职</a:t>
            </a:r>
            <a:r>
              <a:rPr lang="zh-CN" altLang="en-US" sz="1050" b="1" dirty="0" smtClean="0">
                <a:latin typeface="SimSun" pitchFamily="2" charset="-122"/>
                <a:ea typeface="SimSun" pitchFamily="2" charset="-122"/>
              </a:rPr>
              <a:t>员人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　　　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１５．９万人</a:t>
            </a:r>
            <a:endParaRPr lang="en-US" altLang="ja-JP" sz="1050" b="1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全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国消防团员</a:t>
            </a:r>
            <a:r>
              <a:rPr lang="zh-CN" altLang="en-US" sz="1050" b="1" dirty="0" smtClean="0"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lang="ja-JP" altLang="en-US" sz="1050" b="1" dirty="0">
                <a:latin typeface="SimSun" pitchFamily="2" charset="-122"/>
                <a:ea typeface="SimSun" pitchFamily="2" charset="-122"/>
              </a:rPr>
              <a:t>　　　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８８．４万人</a:t>
            </a:r>
            <a:endParaRPr lang="en-US" altLang="ja-JP" sz="1050" b="1" dirty="0" smtClean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50" b="1" dirty="0" smtClean="0">
                <a:latin typeface="SimSun" pitchFamily="2" charset="-122"/>
                <a:ea typeface="SimSun" pitchFamily="2" charset="-122"/>
              </a:rPr>
              <a:t>2010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年４月１日</a:t>
            </a:r>
            <a:r>
              <a:rPr lang="zh-CN" altLang="en-US" sz="1050" b="1" dirty="0" smtClean="0"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800" b="1" dirty="0" smtClean="0"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800" b="1" dirty="0" smtClean="0">
                <a:latin typeface="SimSun" pitchFamily="2" charset="-122"/>
                <a:ea typeface="SimSun" pitchFamily="2" charset="-122"/>
              </a:rPr>
              <a:t>消防本部数</a:t>
            </a:r>
            <a:r>
              <a:rPr lang="zh-CN" altLang="en-US" sz="800" b="1" dirty="0" smtClean="0">
                <a:latin typeface="SimSun" pitchFamily="2" charset="-122"/>
                <a:ea typeface="SimSun" pitchFamily="2" charset="-122"/>
              </a:rPr>
              <a:t>是</a:t>
            </a:r>
            <a:r>
              <a:rPr lang="en-US" altLang="ja-JP" sz="800" b="1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800" b="1" dirty="0" smtClean="0">
                <a:latin typeface="SimSun" pitchFamily="2" charset="-122"/>
                <a:ea typeface="SimSun" pitchFamily="2" charset="-122"/>
              </a:rPr>
              <a:t>年４月１日</a:t>
            </a:r>
            <a:r>
              <a:rPr lang="zh-CN" altLang="en-US" sz="800" b="1" dirty="0" smtClean="0"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1050" b="1" dirty="0" smtClean="0"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05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5339954" y="2071688"/>
            <a:ext cx="4488656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b="1" dirty="0">
                <a:solidFill>
                  <a:schemeClr val="tx2"/>
                </a:solidFill>
                <a:latin typeface="SimSun" pitchFamily="2" charset="-122"/>
                <a:ea typeface="SimSun" pitchFamily="2" charset="-122"/>
              </a:rPr>
              <a:t>　　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出动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案例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</a:t>
            </a:r>
            <a:endParaRPr lang="en-US" altLang="ja-JP" sz="900" b="1" dirty="0" smtClean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　　地震　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―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新潟县中越地震（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2004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年）、</a:t>
            </a:r>
            <a:r>
              <a:rPr lang="ja-JP" altLang="en-US" sz="1100" b="1" u="sng" dirty="0" smtClean="0">
                <a:latin typeface="SimSun" pitchFamily="2" charset="-122"/>
                <a:ea typeface="SimSun" pitchFamily="2" charset="-122"/>
              </a:rPr>
              <a:t>东日本大地震（</a:t>
            </a:r>
            <a:r>
              <a:rPr lang="en-US" altLang="ja-JP" sz="1100" b="1" u="sng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100" b="1" u="sng" dirty="0" smtClean="0">
                <a:latin typeface="SimSun" pitchFamily="2" charset="-122"/>
                <a:ea typeface="SimSun" pitchFamily="2" charset="-122"/>
              </a:rPr>
              <a:t>年）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</a:t>
            </a:r>
            <a:endParaRPr lang="en-US" altLang="ja-JP" sz="1000" b="1" dirty="0" smtClean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　　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水灾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00" b="1" dirty="0">
                <a:latin typeface="SimSun" pitchFamily="2" charset="-122"/>
                <a:ea typeface="SimSun" pitchFamily="2" charset="-122"/>
              </a:rPr>
              <a:t>―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新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潟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福岛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暴雨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2004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年）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、福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井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暴雨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2004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年）</a:t>
            </a:r>
            <a:endParaRPr lang="en-US" altLang="ja-JP" sz="1000" b="1" dirty="0"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　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救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助　</a:t>
            </a:r>
            <a:r>
              <a:rPr lang="en-US" altLang="ja-JP" sz="1000" b="1" dirty="0">
                <a:latin typeface="SimSun" pitchFamily="2" charset="-122"/>
                <a:ea typeface="SimSun" pitchFamily="2" charset="-122"/>
              </a:rPr>
              <a:t>―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ＪＲ西日本福知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山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线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列</a:t>
            </a:r>
            <a:r>
              <a:rPr lang="zh-CN" altLang="en-US" sz="1000" b="1" dirty="0">
                <a:latin typeface="SimSun" pitchFamily="2" charset="-122"/>
                <a:ea typeface="SimSun" pitchFamily="2" charset="-122"/>
              </a:rPr>
              <a:t>车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事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故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2005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年）等（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共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２４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次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0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58" name="正方形/長方形 170"/>
          <p:cNvSpPr>
            <a:spLocks noChangeArrowheads="1"/>
          </p:cNvSpPr>
          <p:nvPr/>
        </p:nvSpPr>
        <p:spPr bwMode="auto">
          <a:xfrm>
            <a:off x="3482568" y="4786323"/>
            <a:ext cx="548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A</a:t>
            </a:r>
            <a:r>
              <a:rPr lang="ja-JP" altLang="en-US" dirty="0" smtClean="0">
                <a:latin typeface="SimSun" pitchFamily="2" charset="-122"/>
                <a:ea typeface="SimSun" pitchFamily="2" charset="-122"/>
              </a:rPr>
              <a:t>县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59" name="AutoShape 58"/>
          <p:cNvSpPr>
            <a:spLocks noChangeArrowheads="1"/>
          </p:cNvSpPr>
          <p:nvPr/>
        </p:nvSpPr>
        <p:spPr bwMode="auto">
          <a:xfrm rot="5400000">
            <a:off x="8046443" y="4931371"/>
            <a:ext cx="236537" cy="232172"/>
          </a:xfrm>
          <a:prstGeom prst="irregularSeal1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60" name="AutoShape 33"/>
          <p:cNvSpPr>
            <a:spLocks noChangeAspect="1" noChangeArrowheads="1"/>
          </p:cNvSpPr>
          <p:nvPr/>
        </p:nvSpPr>
        <p:spPr bwMode="auto">
          <a:xfrm>
            <a:off x="6055387" y="2571750"/>
            <a:ext cx="3850613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61" name="AutoShape 34"/>
          <p:cNvSpPr>
            <a:spLocks noChangeAspect="1" noChangeArrowheads="1"/>
          </p:cNvSpPr>
          <p:nvPr/>
        </p:nvSpPr>
        <p:spPr bwMode="auto">
          <a:xfrm>
            <a:off x="6055387" y="2500313"/>
            <a:ext cx="3850613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62" name="AutoShape 74"/>
          <p:cNvSpPr>
            <a:spLocks noChangeArrowheads="1"/>
          </p:cNvSpPr>
          <p:nvPr/>
        </p:nvSpPr>
        <p:spPr bwMode="auto">
          <a:xfrm rot="-268978" flipH="1" flipV="1">
            <a:off x="7909323" y="5080000"/>
            <a:ext cx="256248" cy="393700"/>
          </a:xfrm>
          <a:prstGeom prst="curvedLeftArrow">
            <a:avLst>
              <a:gd name="adj1" fmla="val 44046"/>
              <a:gd name="adj2" fmla="val 88076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63" name="AutoShape 73"/>
          <p:cNvSpPr>
            <a:spLocks noChangeArrowheads="1"/>
          </p:cNvSpPr>
          <p:nvPr/>
        </p:nvSpPr>
        <p:spPr bwMode="auto">
          <a:xfrm rot="-1729985">
            <a:off x="8163852" y="4584701"/>
            <a:ext cx="194336" cy="487363"/>
          </a:xfrm>
          <a:prstGeom prst="curvedLeftArrow">
            <a:avLst>
              <a:gd name="adj1" fmla="val 59934"/>
              <a:gd name="adj2" fmla="val 119855"/>
              <a:gd name="adj3" fmla="val 33333"/>
            </a:avLst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58" name="左カーブ矢印 157"/>
          <p:cNvSpPr/>
          <p:nvPr/>
        </p:nvSpPr>
        <p:spPr>
          <a:xfrm rot="718107">
            <a:off x="8236083" y="4005264"/>
            <a:ext cx="988880" cy="1760537"/>
          </a:xfrm>
          <a:prstGeom prst="curvedLeftArrow">
            <a:avLst>
              <a:gd name="adj1" fmla="val 19348"/>
              <a:gd name="adj2" fmla="val 29809"/>
              <a:gd name="adj3" fmla="val 149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59" name="上カーブ矢印 158"/>
          <p:cNvSpPr/>
          <p:nvPr/>
        </p:nvSpPr>
        <p:spPr>
          <a:xfrm rot="20440951">
            <a:off x="6636676" y="5649913"/>
            <a:ext cx="1547813" cy="571500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60" name="下カーブ矢印 159"/>
          <p:cNvSpPr/>
          <p:nvPr/>
        </p:nvSpPr>
        <p:spPr>
          <a:xfrm rot="20544710">
            <a:off x="6175773" y="4879976"/>
            <a:ext cx="1800621" cy="631825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61" name="AutoShape 78"/>
          <p:cNvSpPr>
            <a:spLocks noChangeArrowheads="1"/>
          </p:cNvSpPr>
          <p:nvPr/>
        </p:nvSpPr>
        <p:spPr bwMode="auto">
          <a:xfrm>
            <a:off x="7661672" y="4200526"/>
            <a:ext cx="1238250" cy="442674"/>
          </a:xfrm>
          <a:prstGeom prst="roundRect">
            <a:avLst>
              <a:gd name="adj" fmla="val 16667"/>
            </a:avLst>
          </a:prstGeom>
          <a:ln w="28575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局</a:t>
            </a:r>
            <a:r>
              <a:rPr lang="zh-CN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部性</a:t>
            </a: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灾害</a:t>
            </a:r>
            <a:endParaRPr lang="en-US" altLang="ja-JP" sz="80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：</a:t>
            </a:r>
            <a:r>
              <a:rPr lang="zh-CN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从邻近</a:t>
            </a: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zh-CN" altLang="en-US" sz="800" b="1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出动</a:t>
            </a:r>
            <a:endParaRPr lang="ja-JP" altLang="en-US" sz="80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62" name="AutoShape 78"/>
          <p:cNvSpPr>
            <a:spLocks noChangeArrowheads="1"/>
          </p:cNvSpPr>
          <p:nvPr/>
        </p:nvSpPr>
        <p:spPr bwMode="auto">
          <a:xfrm>
            <a:off x="7429500" y="5857876"/>
            <a:ext cx="1934766" cy="238125"/>
          </a:xfrm>
          <a:prstGeom prst="roundRect">
            <a:avLst>
              <a:gd name="adj" fmla="val 16667"/>
            </a:avLst>
          </a:prstGeom>
          <a:ln w="28575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东海</a:t>
            </a:r>
            <a:r>
              <a:rPr lang="ja-JP" altLang="en-US" sz="800" b="1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地震</a:t>
            </a: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等：</a:t>
            </a:r>
            <a:r>
              <a:rPr lang="zh-CN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从</a:t>
            </a:r>
            <a:r>
              <a:rPr lang="ja-JP" altLang="en-US" sz="8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全国出动</a:t>
            </a:r>
            <a:endParaRPr lang="ja-JP" altLang="en-US" sz="800" b="1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4" name="AutoShape 78"/>
          <p:cNvSpPr>
            <a:spLocks noChangeArrowheads="1"/>
          </p:cNvSpPr>
          <p:nvPr/>
        </p:nvSpPr>
        <p:spPr bwMode="auto">
          <a:xfrm>
            <a:off x="6672792" y="1763714"/>
            <a:ext cx="3173016" cy="280928"/>
          </a:xfrm>
          <a:prstGeom prst="roundRect">
            <a:avLst>
              <a:gd name="adj" fmla="val 16667"/>
            </a:avLst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ja-JP" altLang="en-US" sz="1050" dirty="0">
                <a:solidFill>
                  <a:schemeClr val="tx2"/>
                </a:solidFill>
                <a:latin typeface="SimSun" pitchFamily="2" charset="-122"/>
                <a:ea typeface="SimSun" pitchFamily="2" charset="-122"/>
              </a:rPr>
              <a:t>　　</a:t>
            </a:r>
            <a:r>
              <a:rPr lang="ja-JP" altLang="en-US" sz="1050" dirty="0" smtClean="0">
                <a:solidFill>
                  <a:schemeClr val="tx2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时的登录状况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4,354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队）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72" name="テキスト ボックス 137"/>
          <p:cNvSpPr txBox="1">
            <a:spLocks noChangeArrowheads="1"/>
          </p:cNvSpPr>
          <p:nvPr/>
        </p:nvSpPr>
        <p:spPr bwMode="auto">
          <a:xfrm>
            <a:off x="134144" y="5581651"/>
            <a:ext cx="3116251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都道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府县内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支援协定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   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　　　　　　　４７</a:t>
            </a:r>
            <a:endParaRPr lang="en-US" altLang="ja-JP" sz="1000" b="1" dirty="0" smtClean="0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仅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同一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都道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府县内市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町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村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的协定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１，７３９</a:t>
            </a:r>
            <a:endParaRPr lang="en-US" altLang="ja-JP" sz="1000" b="1" dirty="0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包括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都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道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府县外市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町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村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的协定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sz="1000" b="1" dirty="0"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　５６９</a:t>
            </a:r>
            <a:endParaRPr lang="en-US" altLang="ja-JP" sz="10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9" name="AutoShape 78"/>
          <p:cNvSpPr>
            <a:spLocks noChangeArrowheads="1"/>
          </p:cNvSpPr>
          <p:nvPr/>
        </p:nvSpPr>
        <p:spPr bwMode="auto">
          <a:xfrm>
            <a:off x="5407026" y="3276343"/>
            <a:ext cx="2089547" cy="289441"/>
          </a:xfrm>
          <a:prstGeom prst="roundRect">
            <a:avLst>
              <a:gd name="adj" fmla="val 16667"/>
            </a:avLst>
          </a:prstGeom>
          <a:ln w="6350" cmpd="dbl">
            <a:solidFill>
              <a:schemeClr val="tx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1100" b="1" dirty="0" smtClean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灾县知事</a:t>
            </a:r>
            <a:r>
              <a:rPr lang="zh-CN" altLang="en-US" sz="1100" b="1" dirty="0" smtClean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提出支援要求</a:t>
            </a:r>
            <a:endParaRPr lang="ja-JP" altLang="en-US" sz="1100" b="1" dirty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7" name="上矢印 146"/>
          <p:cNvSpPr/>
          <p:nvPr/>
        </p:nvSpPr>
        <p:spPr>
          <a:xfrm rot="635498">
            <a:off x="3756518" y="5594602"/>
            <a:ext cx="309563" cy="446087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n>
                <a:solidFill>
                  <a:schemeClr val="tx1"/>
                </a:solidFill>
              </a:ln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75" name="テキスト ボックス 148"/>
          <p:cNvSpPr txBox="1">
            <a:spLocks noChangeArrowheads="1"/>
          </p:cNvSpPr>
          <p:nvPr/>
        </p:nvSpPr>
        <p:spPr bwMode="auto">
          <a:xfrm>
            <a:off x="3558250" y="6000750"/>
            <a:ext cx="5020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SimSun" pitchFamily="2" charset="-122"/>
                <a:ea typeface="SimSun" pitchFamily="2" charset="-122"/>
              </a:rPr>
              <a:t>B</a:t>
            </a:r>
            <a:r>
              <a:rPr lang="ja-JP" altLang="en-US" sz="1600" dirty="0" smtClean="0">
                <a:latin typeface="SimSun" pitchFamily="2" charset="-122"/>
                <a:ea typeface="SimSun" pitchFamily="2" charset="-122"/>
              </a:rPr>
              <a:t>县</a:t>
            </a:r>
            <a:endParaRPr lang="ja-JP" altLang="en-US" sz="16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3" name="テキスト ボックス 142"/>
          <p:cNvSpPr txBox="1"/>
          <p:nvPr/>
        </p:nvSpPr>
        <p:spPr>
          <a:xfrm>
            <a:off x="896549" y="6309321"/>
            <a:ext cx="2028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2010</a:t>
            </a:r>
            <a:r>
              <a:rPr kumimoji="1" lang="ja-JP" altLang="en-US" sz="1000" b="1" dirty="0" smtClean="0">
                <a:latin typeface="SimSun" pitchFamily="2" charset="-122"/>
                <a:ea typeface="SimSun" pitchFamily="2" charset="-122"/>
              </a:rPr>
              <a:t>年４月１日</a:t>
            </a:r>
            <a:r>
              <a:rPr kumimoji="1" lang="zh-CN" altLang="en-US" sz="1000" b="1" dirty="0" smtClean="0"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000" b="1" dirty="0" smtClean="0"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0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7" name="AutoShape 17"/>
          <p:cNvSpPr>
            <a:spLocks noChangeArrowheads="1"/>
          </p:cNvSpPr>
          <p:nvPr/>
        </p:nvSpPr>
        <p:spPr bwMode="auto">
          <a:xfrm>
            <a:off x="1841374" y="116632"/>
            <a:ext cx="6186686" cy="4556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dist">
              <a:spcBef>
                <a:spcPct val="50000"/>
              </a:spcBef>
            </a:pP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广域</a:t>
            </a:r>
            <a:r>
              <a:rPr lang="ja-JP" altLang="en-US" sz="2000" b="1" dirty="0"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防</a:t>
            </a:r>
            <a:r>
              <a:rPr lang="zh-CN" altLang="en-US" sz="2000" b="1" dirty="0" smtClean="0">
                <a:latin typeface="SimSun" pitchFamily="2" charset="-122"/>
                <a:ea typeface="SimSun" pitchFamily="2" charset="-122"/>
              </a:rPr>
              <a:t>支</a:t>
            </a: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援</a:t>
            </a:r>
            <a:endParaRPr lang="ja-JP" altLang="en-US" sz="20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0" name="正方形/長方形 139"/>
          <p:cNvSpPr/>
          <p:nvPr/>
        </p:nvSpPr>
        <p:spPr>
          <a:xfrm>
            <a:off x="7691793" y="2159737"/>
            <a:ext cx="1767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000" b="1" dirty="0" smtClean="0">
                <a:latin typeface="SimSun" pitchFamily="2" charset="-122"/>
                <a:ea typeface="SimSun" pitchFamily="2" charset="-122"/>
              </a:rPr>
              <a:t>※</a:t>
            </a:r>
            <a:r>
              <a:rPr lang="zh-CN" altLang="en-US" sz="1000" b="1" dirty="0">
                <a:latin typeface="SimSun" pitchFamily="2" charset="-122"/>
                <a:ea typeface="SimSun" pitchFamily="2" charset="-122"/>
              </a:rPr>
              <a:t>第一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次由</a:t>
            </a:r>
            <a:r>
              <a:rPr lang="ja-JP" altLang="en-US" sz="1000" b="1" dirty="0" smtClean="0">
                <a:latin typeface="SimSun" pitchFamily="2" charset="-122"/>
                <a:ea typeface="SimSun" pitchFamily="2" charset="-122"/>
              </a:rPr>
              <a:t>消防厅</a:t>
            </a:r>
            <a:r>
              <a:rPr lang="zh-CN" altLang="en-US" sz="1000" b="1" dirty="0" smtClean="0">
                <a:latin typeface="SimSun" pitchFamily="2" charset="-122"/>
                <a:ea typeface="SimSun" pitchFamily="2" charset="-122"/>
              </a:rPr>
              <a:t>厅长</a:t>
            </a:r>
            <a:r>
              <a:rPr lang="ja-JP" altLang="en-US" sz="900" b="1" dirty="0" smtClean="0">
                <a:latin typeface="SimSun" pitchFamily="2" charset="-122"/>
                <a:ea typeface="SimSun" pitchFamily="2" charset="-122"/>
              </a:rPr>
              <a:t>指示</a:t>
            </a:r>
            <a:endParaRPr lang="en-US" altLang="ja-JP" sz="9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2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－６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58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7257256" y="908720"/>
            <a:ext cx="221669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摘自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2010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年防灾白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皮书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85751"/>
            <a:ext cx="9906000" cy="785813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36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日本的灾害与</a:t>
            </a:r>
            <a:r>
              <a:rPr lang="ja-JP" altLang="en-US" sz="36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世界</a:t>
            </a:r>
            <a:r>
              <a:rPr lang="zh-CN" altLang="en-US" sz="36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上</a:t>
            </a:r>
            <a:r>
              <a:rPr lang="ja-JP" altLang="en-US" sz="36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灾害</a:t>
            </a:r>
            <a:r>
              <a:rPr lang="zh-CN" altLang="en-US" sz="3600" b="1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的比较</a:t>
            </a:r>
            <a:endParaRPr lang="ja-JP" altLang="en-US" sz="3600" b="1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329264" y="6381328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11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7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9" name="グラフ 8"/>
          <p:cNvGraphicFramePr/>
          <p:nvPr>
            <p:extLst>
              <p:ext uri="{D42A27DB-BD31-4B8C-83A1-F6EECF244321}">
                <p14:modId xmlns="" xmlns:p14="http://schemas.microsoft.com/office/powerpoint/2010/main" val="563738604"/>
              </p:ext>
            </p:extLst>
          </p:nvPr>
        </p:nvGraphicFramePr>
        <p:xfrm>
          <a:off x="1064568" y="908720"/>
          <a:ext cx="33843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グラフ 12"/>
          <p:cNvGraphicFramePr/>
          <p:nvPr>
            <p:extLst>
              <p:ext uri="{D42A27DB-BD31-4B8C-83A1-F6EECF244321}">
                <p14:modId xmlns="" xmlns:p14="http://schemas.microsoft.com/office/powerpoint/2010/main" val="2234789391"/>
              </p:ext>
            </p:extLst>
          </p:nvPr>
        </p:nvGraphicFramePr>
        <p:xfrm>
          <a:off x="5169024" y="908721"/>
          <a:ext cx="308597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グラフ 13"/>
          <p:cNvGraphicFramePr/>
          <p:nvPr>
            <p:extLst>
              <p:ext uri="{D42A27DB-BD31-4B8C-83A1-F6EECF244321}">
                <p14:modId xmlns="" xmlns:p14="http://schemas.microsoft.com/office/powerpoint/2010/main" val="3668351734"/>
              </p:ext>
            </p:extLst>
          </p:nvPr>
        </p:nvGraphicFramePr>
        <p:xfrm>
          <a:off x="1208584" y="3717033"/>
          <a:ext cx="3096344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グラフ 14"/>
          <p:cNvGraphicFramePr/>
          <p:nvPr>
            <p:extLst>
              <p:ext uri="{D42A27DB-BD31-4B8C-83A1-F6EECF244321}">
                <p14:modId xmlns="" xmlns:p14="http://schemas.microsoft.com/office/powerpoint/2010/main" val="2064770778"/>
              </p:ext>
            </p:extLst>
          </p:nvPr>
        </p:nvGraphicFramePr>
        <p:xfrm>
          <a:off x="5097016" y="3717032"/>
          <a:ext cx="32403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正方形/長方形 15"/>
          <p:cNvSpPr/>
          <p:nvPr/>
        </p:nvSpPr>
        <p:spPr>
          <a:xfrm>
            <a:off x="1234827" y="2828925"/>
            <a:ext cx="3744416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注）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2000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至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2009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的合计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。日本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的数据根据气</a:t>
            </a:r>
            <a:r>
              <a:rPr lang="zh-CN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象厅的</a:t>
            </a:r>
            <a:r>
              <a:rPr lang="ja-JP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震源资料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、世界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的数据根据美国地质调查所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USGS)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震源资料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由内阁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府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制作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348450" y="5822687"/>
            <a:ext cx="3744416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注）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1979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至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2008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的合计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由内阁府根据比</a:t>
            </a:r>
            <a:r>
              <a:rPr lang="zh-CN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利时鲁汶天主教大学灾难疫学研究中心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CRED)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制作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097016" y="2924944"/>
            <a:ext cx="3960440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注）　活火山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是过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去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大约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一万年以内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喷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火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火山等。</a:t>
            </a:r>
            <a:endParaRPr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　　日本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的数据根据气象厅的火山资料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、世界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的数据根据美国</a:t>
            </a:r>
            <a:r>
              <a:rPr lang="ja-JP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史密森尼自然历史博物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馆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火山资料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由内阁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府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制作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146721" y="5738357"/>
            <a:ext cx="3960440" cy="8640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注）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1979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至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2008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的合计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由内阁府根据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CRED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制作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23931" y="3942581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日本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2,068(11.9%)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471218" y="463593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 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世界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17,361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354605" y="176166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 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世界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1,548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257256" y="112474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日本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108(7.0%)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6825208" y="1412776"/>
            <a:ext cx="432048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2492028" y="4619228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 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世界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2,570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368824" y="3933056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日本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9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(0.3%)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V="1">
            <a:off x="2864768" y="4221088"/>
            <a:ext cx="5760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2479328" y="173687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 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世界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1,036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296816" y="1124744"/>
            <a:ext cx="1800200" cy="7920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accent2">
                <a:lumMod val="60000"/>
                <a:lumOff val="4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日本</a:t>
            </a:r>
            <a:endParaRPr kumimoji="1" lang="en-US" altLang="ja-JP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</a:pP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212</a:t>
            </a:r>
            <a:r>
              <a:rPr kumimoji="1"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(20.5%)</a:t>
            </a:r>
            <a:endParaRPr kumimoji="1" lang="ja-JP" altLang="en-US" sz="105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18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グラフ 30"/>
          <p:cNvGraphicFramePr/>
          <p:nvPr>
            <p:extLst>
              <p:ext uri="{D42A27DB-BD31-4B8C-83A1-F6EECF244321}">
                <p14:modId xmlns="" xmlns:p14="http://schemas.microsoft.com/office/powerpoint/2010/main" val="60745608"/>
              </p:ext>
            </p:extLst>
          </p:nvPr>
        </p:nvGraphicFramePr>
        <p:xfrm>
          <a:off x="416495" y="980728"/>
          <a:ext cx="9125537" cy="5775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476736" y="5491164"/>
            <a:ext cx="1286081" cy="4286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新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潟县中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越地震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68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sp>
        <p:nvSpPr>
          <p:cNvPr id="28677" name="テキスト ボックス 6"/>
          <p:cNvSpPr txBox="1">
            <a:spLocks noChangeArrowheads="1"/>
          </p:cNvSpPr>
          <p:nvPr/>
        </p:nvSpPr>
        <p:spPr bwMode="auto">
          <a:xfrm>
            <a:off x="8121352" y="5877272"/>
            <a:ext cx="57159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327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78" name="テキスト ボックス 7"/>
          <p:cNvSpPr txBox="1">
            <a:spLocks noChangeArrowheads="1"/>
          </p:cNvSpPr>
          <p:nvPr/>
        </p:nvSpPr>
        <p:spPr bwMode="auto">
          <a:xfrm>
            <a:off x="7185248" y="4149080"/>
            <a:ext cx="64304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6,482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79" name="Rectangle 4"/>
          <p:cNvSpPr>
            <a:spLocks noChangeArrowheads="1"/>
          </p:cNvSpPr>
          <p:nvPr/>
        </p:nvSpPr>
        <p:spPr bwMode="auto">
          <a:xfrm flipH="1">
            <a:off x="5457056" y="4149080"/>
            <a:ext cx="1357530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阪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神淡路大地震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6,434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sp>
        <p:nvSpPr>
          <p:cNvPr id="28680" name="テキスト ボックス 9"/>
          <p:cNvSpPr txBox="1">
            <a:spLocks noChangeArrowheads="1"/>
          </p:cNvSpPr>
          <p:nvPr/>
        </p:nvSpPr>
        <p:spPr bwMode="auto">
          <a:xfrm>
            <a:off x="2792760" y="4077072"/>
            <a:ext cx="64304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5,868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81" name="Rectangle 4"/>
          <p:cNvSpPr>
            <a:spLocks noChangeArrowheads="1"/>
          </p:cNvSpPr>
          <p:nvPr/>
        </p:nvSpPr>
        <p:spPr bwMode="auto">
          <a:xfrm>
            <a:off x="3440832" y="4365104"/>
            <a:ext cx="1287668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伊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势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湾台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风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4,697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401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sp>
        <p:nvSpPr>
          <p:cNvPr id="28682" name="Rectangle 4"/>
          <p:cNvSpPr>
            <a:spLocks noChangeArrowheads="1"/>
          </p:cNvSpPr>
          <p:nvPr/>
        </p:nvSpPr>
        <p:spPr bwMode="auto">
          <a:xfrm>
            <a:off x="2353914" y="3068961"/>
            <a:ext cx="1672911" cy="57606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/>
          <a:p>
            <a:pPr algn="ctr"/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南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纪暴雨、</a:t>
            </a:r>
            <a:r>
              <a:rPr lang="en-US" altLang="ja-JP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13</a:t>
            </a:r>
            <a:r>
              <a:rPr lang="ja-JP" altLang="en-US" sz="1200" dirty="0">
                <a:latin typeface="SimSun" pitchFamily="2" charset="-122"/>
                <a:ea typeface="SimSun" pitchFamily="2" charset="-122"/>
              </a:rPr>
              <a:t>号台</a:t>
            </a:r>
            <a:r>
              <a:rPr lang="zh-CN" altLang="en-US" sz="1200" dirty="0">
                <a:latin typeface="SimSun" pitchFamily="2" charset="-122"/>
                <a:ea typeface="SimSun" pitchFamily="2" charset="-122"/>
              </a:rPr>
              <a:t>风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等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2,144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901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sp>
        <p:nvSpPr>
          <p:cNvPr id="28683" name="Rectangle 4"/>
          <p:cNvSpPr>
            <a:spLocks noChangeArrowheads="1"/>
          </p:cNvSpPr>
          <p:nvPr/>
        </p:nvSpPr>
        <p:spPr bwMode="auto">
          <a:xfrm>
            <a:off x="1280592" y="3212976"/>
            <a:ext cx="1073322" cy="571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福井地震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3,769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6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cxnSp>
        <p:nvCxnSpPr>
          <p:cNvPr id="28684" name="直線矢印コネクタ 19"/>
          <p:cNvCxnSpPr>
            <a:cxnSpLocks noChangeShapeType="1"/>
          </p:cNvCxnSpPr>
          <p:nvPr/>
        </p:nvCxnSpPr>
        <p:spPr bwMode="auto">
          <a:xfrm flipH="1" flipV="1">
            <a:off x="2792760" y="4365104"/>
            <a:ext cx="641554" cy="175022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5" name="直線矢印コネクタ 21"/>
          <p:cNvCxnSpPr>
            <a:cxnSpLocks noChangeShapeType="1"/>
          </p:cNvCxnSpPr>
          <p:nvPr/>
        </p:nvCxnSpPr>
        <p:spPr bwMode="auto">
          <a:xfrm>
            <a:off x="6825208" y="4221088"/>
            <a:ext cx="409740" cy="1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6" name="直線矢印コネクタ 23"/>
          <p:cNvCxnSpPr>
            <a:cxnSpLocks noChangeShapeType="1"/>
          </p:cNvCxnSpPr>
          <p:nvPr/>
        </p:nvCxnSpPr>
        <p:spPr bwMode="auto">
          <a:xfrm>
            <a:off x="7945123" y="5913439"/>
            <a:ext cx="320245" cy="251865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7" name="直線矢印コネクタ 25"/>
          <p:cNvCxnSpPr>
            <a:cxnSpLocks noChangeShapeType="1"/>
          </p:cNvCxnSpPr>
          <p:nvPr/>
        </p:nvCxnSpPr>
        <p:spPr bwMode="auto">
          <a:xfrm flipH="1">
            <a:off x="1462088" y="3811588"/>
            <a:ext cx="424164" cy="922337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8" name="直線矢印コネクタ 27"/>
          <p:cNvCxnSpPr>
            <a:cxnSpLocks noChangeShapeType="1"/>
          </p:cNvCxnSpPr>
          <p:nvPr/>
        </p:nvCxnSpPr>
        <p:spPr bwMode="auto">
          <a:xfrm flipH="1">
            <a:off x="1104900" y="2996952"/>
            <a:ext cx="31676" cy="1355973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89" name="直線矢印コネクタ 29"/>
          <p:cNvCxnSpPr>
            <a:cxnSpLocks noChangeShapeType="1"/>
          </p:cNvCxnSpPr>
          <p:nvPr/>
        </p:nvCxnSpPr>
        <p:spPr bwMode="auto">
          <a:xfrm flipH="1">
            <a:off x="2043113" y="3645024"/>
            <a:ext cx="821657" cy="1627064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690" name="直線矢印コネクタ 25"/>
          <p:cNvCxnSpPr>
            <a:cxnSpLocks noChangeShapeType="1"/>
          </p:cNvCxnSpPr>
          <p:nvPr/>
        </p:nvCxnSpPr>
        <p:spPr bwMode="auto">
          <a:xfrm flipV="1">
            <a:off x="925661" y="5805264"/>
            <a:ext cx="282923" cy="246286"/>
          </a:xfrm>
          <a:prstGeom prst="straightConnector1">
            <a:avLst/>
          </a:prstGeom>
          <a:noFill/>
          <a:ln w="22225" cap="sq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8691" name="Rectangle 4"/>
          <p:cNvSpPr>
            <a:spLocks noChangeArrowheads="1"/>
          </p:cNvSpPr>
          <p:nvPr/>
        </p:nvSpPr>
        <p:spPr bwMode="auto">
          <a:xfrm>
            <a:off x="0" y="5805264"/>
            <a:ext cx="928837" cy="36004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南海地震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1,330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sp>
        <p:nvSpPr>
          <p:cNvPr id="28692" name="Rectangle 3"/>
          <p:cNvSpPr>
            <a:spLocks noChangeArrowheads="1"/>
          </p:cNvSpPr>
          <p:nvPr/>
        </p:nvSpPr>
        <p:spPr bwMode="auto">
          <a:xfrm>
            <a:off x="1" y="238125"/>
            <a:ext cx="9906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</a:t>
            </a:r>
            <a:r>
              <a:rPr lang="ja-JP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然灾害</a:t>
            </a:r>
            <a:r>
              <a:rPr lang="zh-CN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造成的死亡</a:t>
            </a:r>
            <a:r>
              <a:rPr lang="ja-JP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者</a:t>
            </a:r>
            <a:r>
              <a:rPr lang="zh-CN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和失踪</a:t>
            </a:r>
            <a:r>
              <a:rPr lang="ja-JP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者</a:t>
            </a:r>
            <a:r>
              <a:rPr lang="zh-CN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的变化</a:t>
            </a:r>
            <a:endParaRPr lang="ja-JP" altLang="en-US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94" name="Text Box 9"/>
          <p:cNvSpPr txBox="1">
            <a:spLocks noChangeArrowheads="1"/>
          </p:cNvSpPr>
          <p:nvPr/>
        </p:nvSpPr>
        <p:spPr bwMode="auto">
          <a:xfrm>
            <a:off x="7977336" y="764704"/>
            <a:ext cx="1800200" cy="2769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摘自</a:t>
            </a:r>
            <a:r>
              <a:rPr lang="en-US" altLang="ja-JP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</a:t>
            </a:r>
            <a:r>
              <a:rPr lang="en-US" altLang="zh-CN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011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防灾白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皮书</a:t>
            </a:r>
            <a:endParaRPr lang="ja-JP" altLang="en-US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401272" y="6492875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12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97" name="テキスト ボックス 6"/>
          <p:cNvSpPr txBox="1">
            <a:spLocks noChangeArrowheads="1"/>
          </p:cNvSpPr>
          <p:nvPr/>
        </p:nvSpPr>
        <p:spPr bwMode="auto">
          <a:xfrm>
            <a:off x="9273480" y="1844824"/>
            <a:ext cx="632520" cy="467239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15,270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98" name="テキスト ボックス 6"/>
          <p:cNvSpPr txBox="1">
            <a:spLocks noChangeArrowheads="1"/>
          </p:cNvSpPr>
          <p:nvPr/>
        </p:nvSpPr>
        <p:spPr bwMode="auto">
          <a:xfrm>
            <a:off x="9201472" y="3284984"/>
            <a:ext cx="864096" cy="467239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8,499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99" name="テキスト ボックス 16"/>
          <p:cNvSpPr txBox="1">
            <a:spLocks noChangeArrowheads="1"/>
          </p:cNvSpPr>
          <p:nvPr/>
        </p:nvSpPr>
        <p:spPr bwMode="auto">
          <a:xfrm>
            <a:off x="1064568" y="4005064"/>
            <a:ext cx="64304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6,062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700" name="テキスト ボックス 14"/>
          <p:cNvSpPr txBox="1">
            <a:spLocks noChangeArrowheads="1"/>
          </p:cNvSpPr>
          <p:nvPr/>
        </p:nvSpPr>
        <p:spPr bwMode="auto">
          <a:xfrm>
            <a:off x="1280592" y="4437112"/>
            <a:ext cx="64304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4,897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701" name="テキスト ボックス 12"/>
          <p:cNvSpPr txBox="1">
            <a:spLocks noChangeArrowheads="1"/>
          </p:cNvSpPr>
          <p:nvPr/>
        </p:nvSpPr>
        <p:spPr bwMode="auto">
          <a:xfrm>
            <a:off x="1928664" y="4869160"/>
            <a:ext cx="64304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3,212</a:t>
            </a:r>
            <a:endParaRPr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702" name="テキスト ボックス 1"/>
          <p:cNvSpPr txBox="1">
            <a:spLocks noChangeArrowheads="1"/>
          </p:cNvSpPr>
          <p:nvPr/>
        </p:nvSpPr>
        <p:spPr bwMode="auto">
          <a:xfrm>
            <a:off x="4626717" y="6650038"/>
            <a:ext cx="5057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※2011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的死亡和失踪人数仅是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的数据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年５月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３０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693" name="Rectangle 4"/>
          <p:cNvSpPr>
            <a:spLocks noChangeArrowheads="1"/>
          </p:cNvSpPr>
          <p:nvPr/>
        </p:nvSpPr>
        <p:spPr bwMode="auto">
          <a:xfrm>
            <a:off x="920552" y="2492896"/>
            <a:ext cx="1651152" cy="57606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三河地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枕</a:t>
            </a:r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崎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台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风</a:t>
            </a:r>
            <a:endParaRPr lang="en-US" altLang="ja-JP" sz="12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ja-JP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</a:t>
            </a:r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亡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4,779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endParaRPr lang="en-US" altLang="ja-JP" sz="10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 algn="ctr"/>
            <a:r>
              <a:rPr lang="zh-CN" altLang="en-US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</a:t>
            </a:r>
            <a:r>
              <a:rPr lang="en-US" altLang="ja-JP" sz="10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1,283</a:t>
            </a:r>
            <a:r>
              <a:rPr lang="ja-JP" altLang="en-US" sz="10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</a:p>
        </p:txBody>
      </p:sp>
      <p:graphicFrame>
        <p:nvGraphicFramePr>
          <p:cNvPr id="50" name="表 4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6233129"/>
              </p:ext>
            </p:extLst>
          </p:nvPr>
        </p:nvGraphicFramePr>
        <p:xfrm>
          <a:off x="4160912" y="836712"/>
          <a:ext cx="4032448" cy="3188970"/>
        </p:xfrm>
        <a:graphic>
          <a:graphicData uri="http://schemas.openxmlformats.org/drawingml/2006/table">
            <a:tbl>
              <a:tblPr/>
              <a:tblGrid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  <a:gridCol w="504056"/>
              </a:tblGrid>
              <a:tr h="16001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6,062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381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1,504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1,950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4,897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1,210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1,291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1969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3,212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2,926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765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1,515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2,120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213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5,868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438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528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15,270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60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902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1995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latin typeface="ＭＳ 明朝"/>
                        </a:rPr>
                        <a:t>6,482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latin typeface="ＭＳ 明朝"/>
                        </a:rPr>
                        <a:t>8,499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83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218931" y="4361585"/>
            <a:ext cx="1902230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情概况</a:t>
            </a:r>
            <a:endParaRPr lang="en-US" altLang="ja-JP" sz="1600" b="1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94472" y="1366196"/>
            <a:ext cx="1886133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灾害等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的特点</a:t>
            </a:r>
            <a:endParaRPr lang="en-US" altLang="ja-JP" sz="1600" b="1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2778" y="1772314"/>
            <a:ext cx="9421085" cy="2493930"/>
          </a:xfrm>
          <a:prstGeom prst="roundRect">
            <a:avLst>
              <a:gd name="adj" fmla="val 4426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是日本观测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史上最大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规模</a:t>
            </a:r>
            <a:r>
              <a:rPr lang="ja-JP" altLang="en-US" sz="1200" spc="-6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200" spc="-6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震级</a:t>
            </a:r>
            <a:r>
              <a:rPr lang="en-US" altLang="ja-JP" sz="1200" spc="-6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9.0</a:t>
            </a:r>
            <a:r>
              <a:rPr lang="ja-JP" altLang="en-US" sz="1200" spc="-6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地震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，在长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约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450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公里，宽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约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公里的断层连续发生三次巨大</a:t>
            </a: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破坏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。东北各地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持续摇晃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６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分钟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以上</a:t>
            </a:r>
            <a:r>
              <a:rPr lang="ja-JP" altLang="en-US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（仙台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市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观测到烈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度６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强，期间有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４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次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的摇晃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断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层的破坏从宫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城县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海上开始向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岩手县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海上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方向、福岛县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茨城县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海上</a:t>
            </a:r>
            <a:r>
              <a:rPr lang="ja-JP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方向</a:t>
            </a:r>
            <a:r>
              <a:rPr lang="zh-CN" altLang="en-US" sz="12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延续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endParaRPr lang="en-US" altLang="ja-JP" sz="11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500"/>
              </a:lnSpc>
            </a:pPr>
            <a:endParaRPr lang="en-US" altLang="ja-JP" sz="12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海啸对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和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物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造成巨大伤亡和损坏</a:t>
            </a: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面积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广（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人员伤亡和物质损坏遍及以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东北地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区为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中心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东日本广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大范围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。）</a:t>
            </a: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避难人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数最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多时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约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超过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55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万人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15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日时）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，现在仍有很多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70,077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2012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500"/>
              </a:lnSpc>
            </a:pP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福岛第一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核能发电站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事故（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海啸是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主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要原因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endParaRPr lang="en-US" altLang="ja-JP" sz="5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○　余震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次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震级</a:t>
            </a:r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5.0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以上）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580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次</a:t>
            </a:r>
            <a:endParaRPr lang="en-US" altLang="ja-JP" sz="12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32139" y="621240"/>
            <a:ext cx="9441723" cy="670098"/>
          </a:xfrm>
          <a:prstGeom prst="roundRect">
            <a:avLst>
              <a:gd name="adj" fmla="val 14267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>
              <a:lnSpc>
                <a:spcPts val="2000"/>
              </a:lnSpc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lang="ja-JP" altLang="en-US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星期五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)14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点</a:t>
            </a:r>
            <a:r>
              <a:rPr lang="en-US" altLang="ja-JP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46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左右，发生了震源位于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三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陆海洋的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震级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9.0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endParaRPr lang="en-US" altLang="ja-JP" sz="14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2000"/>
              </a:lnSpc>
            </a:pPr>
            <a:r>
              <a:rPr lang="ja-JP" altLang="en-US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最大烈度７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，宫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城县栗原市）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东日本</a:t>
            </a:r>
            <a:r>
              <a:rPr lang="zh-CN" altLang="en-US" sz="16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受到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巨大损失。</a:t>
            </a:r>
            <a:endParaRPr kumimoji="1" lang="en-US" altLang="ja-JP" sz="14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44689" y="4471228"/>
            <a:ext cx="2886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（消防厅　</a:t>
            </a:r>
            <a:r>
              <a:rPr lang="en-US" altLang="ja-JP" sz="1050" dirty="0" smtClean="0">
                <a:latin typeface="SimSun" pitchFamily="2" charset="-122"/>
                <a:ea typeface="SimSun" pitchFamily="2" charset="-122"/>
              </a:rPr>
              <a:t>2012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kumimoji="1"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05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12810194"/>
              </p:ext>
            </p:extLst>
          </p:nvPr>
        </p:nvGraphicFramePr>
        <p:xfrm>
          <a:off x="327836" y="4792920"/>
          <a:ext cx="4535200" cy="138265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06897"/>
                <a:gridCol w="780087"/>
                <a:gridCol w="780087"/>
                <a:gridCol w="768129"/>
              </a:tblGrid>
              <a:tr h="17276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500" b="0" baseline="0" dirty="0" smtClean="0">
                          <a:latin typeface="SimSun" pitchFamily="2" charset="-122"/>
                          <a:ea typeface="SimSun" pitchFamily="2" charset="-122"/>
                        </a:rPr>
                        <a:t>人员伤亡</a:t>
                      </a:r>
                      <a:endParaRPr kumimoji="1" lang="ja-JP" altLang="en-US" sz="1500" b="0" baseline="0" dirty="0">
                        <a:solidFill>
                          <a:srgbClr val="00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岩手县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其中宫</a:t>
                      </a:r>
                      <a:r>
                        <a:rPr kumimoji="1" lang="ja-JP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城县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b="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福岛县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</a:tr>
              <a:tr h="15600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500" b="0" u="none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死亡</a:t>
                      </a:r>
                      <a:r>
                        <a:rPr kumimoji="1" lang="ja-JP" altLang="en-US" sz="1500" b="0" u="none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： </a:t>
                      </a:r>
                      <a:r>
                        <a:rPr kumimoji="1" lang="en-US" altLang="ja-JP" sz="1500" b="0" u="none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16,131</a:t>
                      </a:r>
                      <a:r>
                        <a:rPr kumimoji="1" lang="ja-JP" altLang="en-US" sz="1500" b="0" u="none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endParaRPr kumimoji="1" lang="ja-JP" altLang="en-US" sz="1500" b="0" u="none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4,665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9,472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1,925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7975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500" b="0" dirty="0" smtClean="0">
                          <a:latin typeface="SimSun" pitchFamily="2" charset="-122"/>
                          <a:ea typeface="SimSun" pitchFamily="2" charset="-122"/>
                        </a:rPr>
                        <a:t>失踪</a:t>
                      </a:r>
                      <a:r>
                        <a:rPr kumimoji="1" lang="ja-JP" altLang="en-US" sz="15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ja-JP" altLang="en-US" sz="1500" b="0" baseline="0" dirty="0" smtClean="0">
                          <a:latin typeface="SimSun" pitchFamily="2" charset="-122"/>
                          <a:ea typeface="SimSun" pitchFamily="2" charset="-122"/>
                        </a:rPr>
                        <a:t> </a:t>
                      </a:r>
                      <a:r>
                        <a:rPr kumimoji="1" lang="en-US" altLang="ja-JP" sz="1500" b="0" baseline="0" dirty="0" smtClean="0">
                          <a:latin typeface="SimSun" pitchFamily="2" charset="-122"/>
                          <a:ea typeface="SimSun" pitchFamily="2" charset="-122"/>
                        </a:rPr>
                        <a:t>3,240</a:t>
                      </a:r>
                      <a:r>
                        <a:rPr kumimoji="1" lang="ja-JP" altLang="en-US" sz="1500" b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endParaRPr kumimoji="1" lang="en-US" altLang="ja-JP" sz="1500" b="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（</a:t>
                      </a:r>
                      <a:r>
                        <a:rPr kumimoji="1" lang="zh-CN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申报过的</a:t>
                      </a:r>
                      <a:r>
                        <a:rPr kumimoji="1" lang="ja-JP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）</a:t>
                      </a:r>
                      <a:endParaRPr kumimoji="1" lang="ja-JP" altLang="en-US" sz="12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1,427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1,805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63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  <a:tr h="29553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500" b="0" kern="1200" dirty="0" smtClean="0">
                          <a:latin typeface="SimSun" pitchFamily="2" charset="-122"/>
                          <a:ea typeface="SimSun" pitchFamily="2" charset="-122"/>
                        </a:rPr>
                        <a:t>受伤</a:t>
                      </a:r>
                      <a:r>
                        <a:rPr kumimoji="1" lang="ja-JP" altLang="en-US" sz="1500" b="0" kern="1200" dirty="0" smtClean="0">
                          <a:latin typeface="SimSun" pitchFamily="2" charset="-122"/>
                          <a:ea typeface="SimSun" pitchFamily="2" charset="-122"/>
                        </a:rPr>
                        <a:t>：   </a:t>
                      </a:r>
                      <a:r>
                        <a:rPr kumimoji="1" lang="en-US" altLang="ja-JP" sz="1500" b="0" kern="1200" dirty="0" smtClean="0">
                          <a:latin typeface="SimSun" pitchFamily="2" charset="-122"/>
                          <a:ea typeface="SimSun" pitchFamily="2" charset="-122"/>
                        </a:rPr>
                        <a:t>5,994</a:t>
                      </a:r>
                      <a:r>
                        <a:rPr kumimoji="1" lang="ja-JP" altLang="en-US" sz="1500" b="0" kern="120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endParaRPr kumimoji="1" lang="ja-JP" altLang="en-US" sz="15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188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kern="1200" spc="-100" baseline="0" dirty="0" smtClean="0">
                          <a:latin typeface="+mj-ea"/>
                          <a:ea typeface="+mj-ea"/>
                        </a:rPr>
                        <a:t>4,015</a:t>
                      </a:r>
                      <a:r>
                        <a:rPr kumimoji="1" lang="ja-JP" altLang="en-US" sz="1200" b="0" kern="120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b="0" spc="-100" baseline="0" dirty="0" smtClean="0">
                          <a:latin typeface="+mj-ea"/>
                          <a:ea typeface="+mj-ea"/>
                        </a:rPr>
                        <a:t>181</a:t>
                      </a:r>
                      <a:r>
                        <a:rPr kumimoji="1" lang="ja-JP" altLang="en-US" sz="1200" b="0" spc="-100" baseline="0" dirty="0" smtClean="0">
                          <a:latin typeface="+mj-ea"/>
                          <a:ea typeface="+mj-ea"/>
                        </a:rPr>
                        <a:t>名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11613273"/>
              </p:ext>
            </p:extLst>
          </p:nvPr>
        </p:nvGraphicFramePr>
        <p:xfrm>
          <a:off x="5106929" y="4482688"/>
          <a:ext cx="4682608" cy="11785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86332"/>
                <a:gridCol w="780087"/>
                <a:gridCol w="858095"/>
                <a:gridCol w="858094"/>
              </a:tblGrid>
              <a:tr h="28346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500" dirty="0" smtClean="0"/>
                        <a:t>房屋损坏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岩手县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其中宫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城县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福岛县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</a:tr>
              <a:tr h="283463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ja-JP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全</a:t>
                      </a:r>
                      <a:r>
                        <a:rPr kumimoji="1" lang="zh-CN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损</a:t>
                      </a:r>
                      <a:r>
                        <a:rPr kumimoji="1" lang="ja-JP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： </a:t>
                      </a:r>
                      <a:r>
                        <a:rPr kumimoji="1" lang="en-US" altLang="ja-JP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128,497</a:t>
                      </a:r>
                      <a:r>
                        <a:rPr kumimoji="1" lang="zh-CN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5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20,184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84,062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19,781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  <a:tr h="283463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ja-JP" altLang="en-US" sz="1500" kern="1200" dirty="0" smtClean="0">
                          <a:latin typeface="SimSun" pitchFamily="2" charset="-122"/>
                          <a:ea typeface="SimSun" pitchFamily="2" charset="-122"/>
                        </a:rPr>
                        <a:t>半</a:t>
                      </a:r>
                      <a:r>
                        <a:rPr kumimoji="1" lang="zh-CN" altLang="en-US" sz="1500" kern="1200" dirty="0" smtClean="0">
                          <a:latin typeface="SimSun" pitchFamily="2" charset="-122"/>
                          <a:ea typeface="SimSun" pitchFamily="2" charset="-122"/>
                        </a:rPr>
                        <a:t>损</a:t>
                      </a:r>
                      <a:r>
                        <a:rPr kumimoji="1" lang="ja-JP" altLang="en-US" sz="1500" kern="1200" dirty="0" smtClean="0">
                          <a:latin typeface="SimSun" pitchFamily="2" charset="-122"/>
                          <a:ea typeface="SimSun" pitchFamily="2" charset="-122"/>
                        </a:rPr>
                        <a:t>： </a:t>
                      </a:r>
                      <a:r>
                        <a:rPr kumimoji="1" lang="en-US" altLang="ja-JP" sz="1500" kern="1200" dirty="0" smtClean="0">
                          <a:latin typeface="SimSun" pitchFamily="2" charset="-122"/>
                          <a:ea typeface="SimSun" pitchFamily="2" charset="-122"/>
                        </a:rPr>
                        <a:t>240,090</a:t>
                      </a:r>
                      <a:r>
                        <a:rPr kumimoji="1" lang="zh-CN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5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 4,552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 smtClean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136,712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 smtClean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61,925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 smtClean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  <a:tr h="283463"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ja-JP" altLang="en-US" sz="1500" baseline="0" dirty="0" smtClean="0">
                          <a:latin typeface="SimSun" pitchFamily="2" charset="-122"/>
                          <a:ea typeface="SimSun" pitchFamily="2" charset="-122"/>
                        </a:rPr>
                        <a:t>部</a:t>
                      </a:r>
                      <a:r>
                        <a:rPr kumimoji="1" lang="zh-CN" altLang="en-US" sz="1500" baseline="0" dirty="0" smtClean="0">
                          <a:latin typeface="SimSun" pitchFamily="2" charset="-122"/>
                          <a:ea typeface="SimSun" pitchFamily="2" charset="-122"/>
                        </a:rPr>
                        <a:t>分损坏</a:t>
                      </a:r>
                      <a:r>
                        <a:rPr kumimoji="1" lang="ja-JP" altLang="en-US" sz="1500" baseline="0" dirty="0" smtClean="0">
                          <a:latin typeface="SimSun" pitchFamily="2" charset="-122"/>
                          <a:ea typeface="SimSun" pitchFamily="2" charset="-122"/>
                        </a:rPr>
                        <a:t>： </a:t>
                      </a:r>
                      <a:r>
                        <a:rPr kumimoji="1" lang="en-US" altLang="ja-JP" sz="1500" baseline="0" dirty="0" smtClean="0">
                          <a:latin typeface="SimSun" pitchFamily="2" charset="-122"/>
                          <a:ea typeface="SimSun" pitchFamily="2" charset="-122"/>
                        </a:rPr>
                        <a:t>677,502</a:t>
                      </a:r>
                      <a:r>
                        <a:rPr kumimoji="1" lang="zh-CN" altLang="en-US" sz="150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5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 </a:t>
                      </a: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7,316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212,994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 142,166</a:t>
                      </a:r>
                      <a:r>
                        <a:rPr kumimoji="1" lang="ja-JP" altLang="en-US" sz="12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2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64913321"/>
              </p:ext>
            </p:extLst>
          </p:nvPr>
        </p:nvGraphicFramePr>
        <p:xfrm>
          <a:off x="5098698" y="6093296"/>
          <a:ext cx="4690841" cy="589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94563"/>
                <a:gridCol w="889445"/>
                <a:gridCol w="808766"/>
                <a:gridCol w="798067"/>
              </a:tblGrid>
              <a:tr h="29184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500" dirty="0" smtClean="0">
                          <a:latin typeface="SimSun" pitchFamily="2" charset="-122"/>
                          <a:ea typeface="SimSun" pitchFamily="2" charset="-122"/>
                        </a:rPr>
                        <a:t>火灾件数</a:t>
                      </a:r>
                      <a:endParaRPr kumimoji="1" lang="ja-JP" altLang="en-US" sz="15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岩手县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其中宫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城县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zh-CN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其中</a:t>
                      </a:r>
                      <a:r>
                        <a:rPr kumimoji="1" lang="ja-JP" altLang="en-US" sz="1100" spc="-100" baseline="0" dirty="0" smtClean="0">
                          <a:latin typeface="SimSun" pitchFamily="2" charset="-122"/>
                          <a:ea typeface="SimSun" pitchFamily="2" charset="-122"/>
                        </a:rPr>
                        <a:t>福岛县</a:t>
                      </a:r>
                      <a:endParaRPr kumimoji="1" lang="ja-JP" altLang="en-US" sz="1100" b="0" spc="-100" baseline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0" marR="0" anchor="ctr"/>
                </a:tc>
              </a:tr>
              <a:tr h="28346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500" kern="1200" baseline="0" dirty="0" smtClean="0"/>
                        <a:t>  </a:t>
                      </a:r>
                      <a:r>
                        <a:rPr kumimoji="1" lang="en-US" altLang="ja-JP" sz="1500" kern="1200" baseline="0" dirty="0" smtClean="0"/>
                        <a:t>286</a:t>
                      </a:r>
                      <a:r>
                        <a:rPr kumimoji="1" lang="ja-JP" altLang="en-US" sz="1500" kern="1200" baseline="0" dirty="0" smtClean="0"/>
                        <a:t>件</a:t>
                      </a:r>
                      <a:endParaRPr kumimoji="1" lang="ja-JP" altLang="en-US" sz="1500" b="0" dirty="0">
                        <a:latin typeface="+mj-ea"/>
                        <a:ea typeface="+mj-ea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34</a:t>
                      </a:r>
                      <a:r>
                        <a:rPr kumimoji="1" lang="ja-JP" altLang="en-US" sz="1200" spc="-100" baseline="0" dirty="0" smtClean="0"/>
                        <a:t>件</a:t>
                      </a:r>
                      <a:r>
                        <a:rPr kumimoji="1" lang="en-US" altLang="ja-JP" sz="1200" spc="-100" baseline="0" dirty="0" smtClean="0"/>
                        <a:t>  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135</a:t>
                      </a:r>
                      <a:r>
                        <a:rPr kumimoji="1" lang="ja-JP" altLang="en-US" sz="1200" spc="-100" baseline="0" dirty="0" smtClean="0"/>
                        <a:t>件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600"/>
                        </a:lnSpc>
                      </a:pPr>
                      <a:r>
                        <a:rPr kumimoji="1" lang="en-US" altLang="ja-JP" sz="1200" spc="-100" baseline="0" dirty="0" smtClean="0"/>
                        <a:t>11</a:t>
                      </a:r>
                      <a:r>
                        <a:rPr kumimoji="1" lang="ja-JP" altLang="en-US" sz="1200" spc="-100" baseline="0" dirty="0" smtClean="0"/>
                        <a:t>件</a:t>
                      </a:r>
                      <a:endParaRPr kumimoji="1" lang="ja-JP" altLang="en-US" sz="1200" b="0" spc="-100" baseline="0" dirty="0">
                        <a:latin typeface="+mj-ea"/>
                        <a:ea typeface="+mj-ea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5421052" y="5877272"/>
            <a:ext cx="44464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消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防厅　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2012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kumimoji="1"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05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53001" y="6654552"/>
            <a:ext cx="4404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发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生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火灾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多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是因海啸引起的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　　</a:t>
            </a:r>
            <a:endParaRPr kumimoji="1" lang="ja-JP" altLang="en-US" sz="11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5698" y="6150496"/>
            <a:ext cx="4963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各县</a:t>
            </a:r>
            <a:r>
              <a:rPr lang="zh-CN" altLang="en-US" sz="1100" dirty="0">
                <a:latin typeface="SimSun" pitchFamily="2" charset="-122"/>
                <a:ea typeface="SimSun" pitchFamily="2" charset="-122"/>
              </a:rPr>
              <a:t>上报的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数据，很多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仍在调查中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　</a:t>
            </a:r>
            <a:endParaRPr kumimoji="1" lang="ja-JP" altLang="en-US" sz="11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58720" y="4255204"/>
            <a:ext cx="44088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105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防厅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sz="1050" dirty="0" smtClean="0">
                <a:latin typeface="SimSun" pitchFamily="2" charset="-122"/>
                <a:ea typeface="SimSun" pitchFamily="2" charset="-122"/>
              </a:rPr>
              <a:t>2012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kumimoji="1" lang="zh-CN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05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05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63320" y="5646440"/>
            <a:ext cx="5060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1100" dirty="0">
                <a:latin typeface="SimSun" pitchFamily="2" charset="-122"/>
                <a:ea typeface="SimSun" pitchFamily="2" charset="-122"/>
              </a:rPr>
              <a:t>一些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地区因海啸遭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水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淹而毁坏，很多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1100" dirty="0">
                <a:latin typeface="SimSun" pitchFamily="2" charset="-122"/>
                <a:ea typeface="SimSun" pitchFamily="2" charset="-122"/>
              </a:rPr>
              <a:t>仍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在调查中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　</a:t>
            </a:r>
            <a:endParaRPr kumimoji="1" lang="ja-JP" altLang="en-US" sz="11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1009" y="4018557"/>
            <a:ext cx="3666407" cy="14106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1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 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气象厅发布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en-US" altLang="ja-JP" sz="1100" dirty="0" smtClean="0">
                <a:latin typeface="SimSun" pitchFamily="2" charset="-122"/>
                <a:ea typeface="SimSun" pitchFamily="2" charset="-122"/>
              </a:rPr>
              <a:t>2012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10</a:t>
            </a:r>
            <a:r>
              <a:rPr lang="ja-JP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1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时的数据</a:t>
            </a:r>
            <a:endParaRPr lang="en-US" altLang="ja-JP" sz="11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215251" y="6602796"/>
            <a:ext cx="2311400" cy="365125"/>
          </a:xfrm>
        </p:spPr>
        <p:txBody>
          <a:bodyPr/>
          <a:lstStyle/>
          <a:p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13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9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920552" y="4452"/>
            <a:ext cx="8753308" cy="472219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2000" b="1" dirty="0" smtClean="0">
                <a:latin typeface="SimSun" pitchFamily="2" charset="-122"/>
                <a:ea typeface="SimSun" pitchFamily="2" charset="-122"/>
              </a:rPr>
              <a:t>的受灾情况和</a:t>
            </a: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消防活动①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受灾情况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4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9143" y="3140968"/>
            <a:ext cx="9302370" cy="1152128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持续敲响的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半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钟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・・・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１１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人死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亡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、失踪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3/23</a:t>
            </a:r>
            <a:r>
              <a:rPr lang="ja-JP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毎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新闻报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ja-JP" altLang="ja-JP" sz="13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 在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日本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大地震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中死亡失踪超过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2000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岩手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槌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町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槌町消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第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２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分团长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越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田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28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人）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们关闭防汛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堤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门扉，在海边坚持到最后让居民全部撤离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为了完成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任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务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付出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了生命的代价，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４人死亡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７人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失踪，其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中越田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富士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夫（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57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岁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持续敲着消防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的象征“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半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钟”，被海啸卷走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ja-JP" altLang="ja-JP" sz="13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272481" y="4365104"/>
            <a:ext cx="9289032" cy="1280932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后立即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出动・・・消防分团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、失踪</a:t>
            </a: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２６人　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en-US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3/28</a:t>
            </a:r>
            <a:r>
              <a:rPr lang="ja-JP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读卖新闻</a:t>
            </a:r>
            <a:r>
              <a:rPr lang="ja-JP" altLang="ja-JP" sz="14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晨报</a:t>
            </a:r>
            <a:r>
              <a:rPr lang="en-US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)</a:t>
            </a:r>
          </a:p>
          <a:p>
            <a:pPr>
              <a:lnSpc>
                <a:spcPts val="1700"/>
              </a:lnSpc>
              <a:spcBef>
                <a:spcPts val="300"/>
              </a:spcBef>
            </a:pPr>
            <a:r>
              <a:rPr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岩手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陆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前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高田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高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田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约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120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们在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地震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发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生后迅速关闭了防汛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堤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en-US" altLang="zh-CN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5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个铁门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然而，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海啸还是高高地越过了防汛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堤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扑来，正在引导居民撤离的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们接连被海啸卷走，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死亡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和失踪的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分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团员达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26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人。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以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“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区的守护使者”为自豪的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们在哀悼了牺牲的伙伴们后立刻又投入到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清除瓦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砾、搜救失踪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者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的工作中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13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286579" y="5718044"/>
            <a:ext cx="9274933" cy="1095332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呼吁撤离避难的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ja-JP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在生命的最后依然紧握着话筒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3/21 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东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京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新闻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晨报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ja-JP" altLang="ja-JP" sz="13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800"/>
              </a:lnSpc>
              <a:spcBef>
                <a:spcPts val="300"/>
              </a:spcBef>
            </a:pP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“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家赶快远</a:t>
            </a:r>
            <a:r>
              <a:rPr lang="zh-CN" altLang="en-US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离海岸，逃往高处避难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”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震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那天，用扩音器大声呼吁居民撤离的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被海啸卷走了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城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名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取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的樱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井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步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(46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岁</a:t>
            </a:r>
            <a:r>
              <a:rPr lang="en-US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)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最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后的广播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在被冲走压瘪的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ja-JP" sz="13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车上发现了三名</a:t>
            </a:r>
            <a:r>
              <a:rPr lang="ja-JP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团员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的遗体，副驾驶座上的樱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井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ja-JP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右手</a:t>
            </a:r>
            <a:r>
              <a:rPr lang="zh-CN" altLang="en-US" sz="13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依然紧紧握着话筒</a:t>
            </a:r>
            <a:r>
              <a:rPr lang="ja-JP" altLang="ja-JP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ja-JP" altLang="ja-JP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2480" y="2852936"/>
            <a:ext cx="483653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参考・・・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有关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消防团员活动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的报道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kumimoji="1" lang="zh-CN" altLang="en-US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示例</a:t>
            </a:r>
            <a:r>
              <a:rPr kumimoji="1" lang="en-US" altLang="zh-CN" sz="14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)</a:t>
            </a:r>
            <a:endParaRPr kumimoji="1" lang="ja-JP" altLang="en-US" sz="14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5420" y="905870"/>
            <a:ext cx="2693363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US" altLang="ja-JP" sz="1400" b="1" dirty="0" smtClean="0">
                <a:latin typeface="SimSun" pitchFamily="2" charset="-122"/>
                <a:ea typeface="SimSun" pitchFamily="2" charset="-122"/>
              </a:rPr>
              <a:t>【</a:t>
            </a:r>
            <a:r>
              <a:rPr kumimoji="1" lang="ja-JP" altLang="en-US" sz="1400" b="1" dirty="0" smtClean="0">
                <a:latin typeface="SimSun" pitchFamily="2" charset="-122"/>
                <a:ea typeface="SimSun" pitchFamily="2" charset="-122"/>
              </a:rPr>
              <a:t>消防本部</a:t>
            </a:r>
            <a:r>
              <a:rPr kumimoji="1" lang="zh-CN" altLang="en-US" sz="1400" b="1" dirty="0" smtClean="0">
                <a:latin typeface="SimSun" pitchFamily="2" charset="-122"/>
                <a:ea typeface="SimSun" pitchFamily="2" charset="-122"/>
              </a:rPr>
              <a:t>受到的</a:t>
            </a:r>
            <a:r>
              <a:rPr kumimoji="1" lang="ja-JP" altLang="en-US" sz="1400" b="1" dirty="0" smtClean="0">
                <a:latin typeface="SimSun" pitchFamily="2" charset="-122"/>
                <a:ea typeface="SimSun" pitchFamily="2" charset="-122"/>
              </a:rPr>
              <a:t>主</a:t>
            </a:r>
            <a:r>
              <a:rPr kumimoji="1" lang="zh-CN" altLang="en-US" sz="1400" b="1" dirty="0" smtClean="0">
                <a:latin typeface="SimSun" pitchFamily="2" charset="-122"/>
                <a:ea typeface="SimSun" pitchFamily="2" charset="-122"/>
              </a:rPr>
              <a:t>要灾害</a:t>
            </a:r>
            <a:r>
              <a:rPr kumimoji="1" lang="en-US" altLang="ja-JP" sz="1400" b="1" dirty="0" smtClean="0">
                <a:latin typeface="SimSun" pitchFamily="2" charset="-122"/>
                <a:ea typeface="SimSun" pitchFamily="2" charset="-122"/>
              </a:rPr>
              <a:t>】</a:t>
            </a:r>
            <a:endParaRPr kumimoji="1" lang="ja-JP" altLang="en-US" sz="14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343043" y="836712"/>
            <a:ext cx="2368803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r>
              <a:rPr lang="en-US" altLang="ja-JP" sz="1400" b="1" dirty="0" smtClean="0">
                <a:latin typeface="SimSun" pitchFamily="2" charset="-122"/>
                <a:ea typeface="SimSun" pitchFamily="2" charset="-122"/>
              </a:rPr>
              <a:t>【</a:t>
            </a:r>
            <a:r>
              <a:rPr kumimoji="1" lang="ja-JP" altLang="en-US" sz="1400" b="1" dirty="0" smtClean="0">
                <a:latin typeface="SimSun" pitchFamily="2" charset="-122"/>
                <a:ea typeface="SimSun" pitchFamily="2" charset="-122"/>
              </a:rPr>
              <a:t>消防团</a:t>
            </a:r>
            <a:r>
              <a:rPr lang="zh-CN" altLang="en-US" sz="1400" b="1" dirty="0">
                <a:latin typeface="SimSun" pitchFamily="2" charset="-122"/>
                <a:ea typeface="SimSun" pitchFamily="2" charset="-122"/>
              </a:rPr>
              <a:t>受到的</a:t>
            </a:r>
            <a:r>
              <a:rPr lang="ja-JP" altLang="en-US" sz="1400" b="1" dirty="0">
                <a:latin typeface="SimSun" pitchFamily="2" charset="-122"/>
                <a:ea typeface="SimSun" pitchFamily="2" charset="-122"/>
              </a:rPr>
              <a:t>主</a:t>
            </a:r>
            <a:r>
              <a:rPr lang="zh-CN" altLang="en-US" sz="1400" b="1" dirty="0">
                <a:latin typeface="SimSun" pitchFamily="2" charset="-122"/>
                <a:ea typeface="SimSun" pitchFamily="2" charset="-122"/>
              </a:rPr>
              <a:t>要灾害</a:t>
            </a:r>
            <a:r>
              <a:rPr kumimoji="1" lang="en-US" altLang="ja-JP" sz="1400" b="1" dirty="0" smtClean="0">
                <a:latin typeface="SimSun" pitchFamily="2" charset="-122"/>
                <a:ea typeface="SimSun" pitchFamily="2" charset="-122"/>
              </a:rPr>
              <a:t>】</a:t>
            </a:r>
            <a:endParaRPr kumimoji="1" lang="ja-JP" altLang="en-US" sz="14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14817" y="932292"/>
            <a:ext cx="2028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kumimoji="1" lang="en-US" altLang="ja-JP" sz="1100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100" dirty="0" smtClean="0">
                <a:latin typeface="SimSun" pitchFamily="2" charset="-122"/>
                <a:ea typeface="SimSun" pitchFamily="2" charset="-122"/>
              </a:rPr>
              <a:t>11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kumimoji="1" lang="en-US" altLang="ja-JP" sz="1100" dirty="0" smtClean="0">
                <a:latin typeface="SimSun" pitchFamily="2" charset="-122"/>
                <a:ea typeface="SimSun" pitchFamily="2" charset="-122"/>
              </a:rPr>
              <a:t>11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日</a:t>
            </a:r>
            <a:r>
              <a:rPr kumimoji="1" lang="zh-CN" altLang="en-US" sz="1100" dirty="0" smtClean="0"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1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711846" y="932292"/>
            <a:ext cx="1999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kumimoji="1" lang="en-US" altLang="ja-JP" sz="1100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100" dirty="0" smtClean="0">
                <a:latin typeface="SimSun" pitchFamily="2" charset="-122"/>
                <a:ea typeface="SimSun" pitchFamily="2" charset="-122"/>
              </a:rPr>
              <a:t>10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kumimoji="1" lang="en-US" altLang="ja-JP" sz="1100" dirty="0" smtClean="0">
                <a:latin typeface="SimSun" pitchFamily="2" charset="-122"/>
                <a:ea typeface="SimSun" pitchFamily="2" charset="-122"/>
              </a:rPr>
              <a:t>26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日</a:t>
            </a:r>
            <a:r>
              <a:rPr kumimoji="1" lang="zh-CN" altLang="en-US" sz="1100" dirty="0" smtClean="0">
                <a:latin typeface="SimSun" pitchFamily="2" charset="-122"/>
                <a:ea typeface="SimSun" pitchFamily="2" charset="-122"/>
              </a:rPr>
              <a:t>时的数据</a:t>
            </a:r>
            <a:r>
              <a:rPr kumimoji="1" lang="ja-JP" altLang="en-US" sz="1100" dirty="0" smtClean="0">
                <a:latin typeface="SimSun" pitchFamily="2" charset="-122"/>
                <a:ea typeface="SimSun" pitchFamily="2" charset="-122"/>
              </a:rPr>
              <a:t>）</a:t>
            </a:r>
            <a:endParaRPr kumimoji="1" lang="ja-JP" altLang="en-US" sz="11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2480" y="2231250"/>
            <a:ext cx="96335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050" spc="-40" dirty="0" smtClean="0"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受灾情况中，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常备消防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青森县、岩手县、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城县、福岛县、茨城县、栃木县、千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叶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县及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长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野县各消防本部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上报的，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消防团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的数据是</a:t>
            </a:r>
            <a:endParaRPr lang="en-US" altLang="ja-JP" sz="1050" spc="-40" dirty="0" smtClean="0"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400"/>
              </a:lnSpc>
            </a:pPr>
            <a:r>
              <a:rPr lang="ja-JP" altLang="en-US" sz="1050" spc="-40" dirty="0"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岩手县、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城县及福岛县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上报的目前掌握的数据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有关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消防团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的情况一些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仍在调查中</a:t>
            </a:r>
            <a:r>
              <a:rPr lang="ja-JP" altLang="en-US" sz="1050" spc="-4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1050" spc="-40" dirty="0" smtClean="0"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400"/>
              </a:lnSpc>
            </a:pPr>
            <a:r>
              <a:rPr lang="en-US" altLang="ja-JP" sz="1400" spc="-40" dirty="0">
                <a:latin typeface="SimSun" pitchFamily="2" charset="-122"/>
                <a:ea typeface="SimSun" pitchFamily="2" charset="-122"/>
              </a:rPr>
              <a:t>*</a:t>
            </a:r>
            <a:r>
              <a:rPr kumimoji="1" lang="ja-JP" altLang="en-US" sz="1400" spc="-4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kumimoji="1" lang="ja-JP" altLang="en-US" sz="1050" spc="-40" dirty="0" smtClean="0">
                <a:latin typeface="SimSun" pitchFamily="2" charset="-122"/>
                <a:ea typeface="SimSun" pitchFamily="2" charset="-122"/>
              </a:rPr>
              <a:t>仙台市消防</a:t>
            </a:r>
            <a:r>
              <a:rPr kumimoji="1" lang="zh-CN" altLang="en-US" sz="1050" spc="-40" dirty="0" smtClean="0">
                <a:latin typeface="SimSun" pitchFamily="2" charset="-122"/>
                <a:ea typeface="SimSun" pitchFamily="2" charset="-122"/>
              </a:rPr>
              <a:t>直升机停机坪</a:t>
            </a:r>
            <a:r>
              <a:rPr kumimoji="1" lang="ja-JP" altLang="en-US" sz="1050" spc="-40" dirty="0" smtClean="0">
                <a:latin typeface="SimSun" pitchFamily="2" charset="-122"/>
                <a:ea typeface="SimSun" pitchFamily="2" charset="-122"/>
              </a:rPr>
              <a:t>（仙台市若林区）</a:t>
            </a:r>
            <a:r>
              <a:rPr kumimoji="1" lang="zh-CN" altLang="en-US" sz="1050" spc="-40" dirty="0" smtClean="0">
                <a:latin typeface="SimSun" pitchFamily="2" charset="-122"/>
                <a:ea typeface="SimSun" pitchFamily="2" charset="-122"/>
              </a:rPr>
              <a:t>上停机的宫</a:t>
            </a:r>
            <a:r>
              <a:rPr kumimoji="1" lang="ja-JP" altLang="en-US" sz="1050" spc="-40" dirty="0" smtClean="0">
                <a:latin typeface="SimSun" pitchFamily="2" charset="-122"/>
                <a:ea typeface="SimSun" pitchFamily="2" charset="-122"/>
              </a:rPr>
              <a:t>城县防灾航空队</a:t>
            </a:r>
            <a:r>
              <a:rPr kumimoji="1" lang="zh-CN" altLang="en-US" sz="1050" spc="-40" dirty="0" smtClean="0">
                <a:latin typeface="SimSun" pitchFamily="2" charset="-122"/>
                <a:ea typeface="SimSun" pitchFamily="2" charset="-122"/>
              </a:rPr>
              <a:t>直升机被海啸冲走</a:t>
            </a:r>
            <a:r>
              <a:rPr lang="zh-CN" altLang="en-US" sz="1050" spc="-40" dirty="0" smtClean="0">
                <a:latin typeface="SimSun" pitchFamily="2" charset="-122"/>
                <a:ea typeface="SimSun" pitchFamily="2" charset="-122"/>
              </a:rPr>
              <a:t>，无法</a:t>
            </a:r>
            <a:r>
              <a:rPr kumimoji="1" lang="ja-JP" altLang="en-US" sz="1050" spc="-40" dirty="0" smtClean="0">
                <a:latin typeface="SimSun" pitchFamily="2" charset="-122"/>
                <a:ea typeface="SimSun" pitchFamily="2" charset="-122"/>
              </a:rPr>
              <a:t>使用。</a:t>
            </a:r>
            <a:endParaRPr kumimoji="1" lang="ja-JP" altLang="en-US" sz="1050" spc="-4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259142" y="548680"/>
            <a:ext cx="3835763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主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要受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灾县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消防机构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的受灾情况</a:t>
            </a:r>
            <a:endParaRPr lang="en-US" altLang="ja-JP" sz="1600" b="1" dirty="0" smtClean="0"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1870511"/>
              </p:ext>
            </p:extLst>
          </p:nvPr>
        </p:nvGraphicFramePr>
        <p:xfrm>
          <a:off x="200472" y="1199813"/>
          <a:ext cx="5040560" cy="1042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12168"/>
                <a:gridCol w="3528392"/>
              </a:tblGrid>
              <a:tr h="15600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ja-JP" altLang="en-US" sz="1400" b="0" u="none" dirty="0" smtClean="0">
                          <a:latin typeface="SimSun" pitchFamily="2" charset="-122"/>
                          <a:ea typeface="SimSun" pitchFamily="2" charset="-122"/>
                        </a:rPr>
                        <a:t>消防</a:t>
                      </a:r>
                      <a:r>
                        <a:rPr kumimoji="1" lang="zh-CN" altLang="en-US" sz="1400" b="0" u="none" dirty="0" smtClean="0">
                          <a:latin typeface="SimSun" pitchFamily="2" charset="-122"/>
                          <a:ea typeface="SimSun" pitchFamily="2" charset="-122"/>
                        </a:rPr>
                        <a:t>职员</a:t>
                      </a:r>
                      <a:endParaRPr kumimoji="1" lang="ja-JP" altLang="en-US" sz="1400" b="0" u="none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死亡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23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，失踪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4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  <a:tr h="364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房屋损坏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 </a:t>
                      </a:r>
                      <a:r>
                        <a:rPr kumimoji="1" lang="ja-JP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（全</a:t>
                      </a:r>
                      <a:r>
                        <a:rPr kumimoji="1" lang="zh-CN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损</a:t>
                      </a:r>
                      <a:r>
                        <a:rPr kumimoji="1" lang="ja-JP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、半</a:t>
                      </a:r>
                      <a:r>
                        <a:rPr kumimoji="1" lang="zh-CN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损或部分损坏</a:t>
                      </a:r>
                      <a:r>
                        <a:rPr kumimoji="1" lang="ja-JP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）</a:t>
                      </a:r>
                      <a:endParaRPr kumimoji="1" lang="en-US" altLang="ja-JP" sz="1100" b="0" dirty="0" smtClean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消防本部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和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消防署：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130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en-US" altLang="ja-JP" sz="1400" b="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分署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和派出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所：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135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栋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marT="36000" marB="36000" anchor="ctr"/>
                </a:tc>
              </a:tr>
              <a:tr h="295538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zh-CN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车辆</a:t>
                      </a:r>
                      <a:r>
                        <a:rPr kumimoji="1" lang="ja-JP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等</a:t>
                      </a:r>
                      <a:r>
                        <a:rPr kumimoji="1" lang="zh-CN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损失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zh-CN" altLang="en-US" sz="1300" b="0" dirty="0" smtClean="0">
                          <a:latin typeface="SimSun" pitchFamily="2" charset="-122"/>
                          <a:ea typeface="SimSun" pitchFamily="2" charset="-122"/>
                        </a:rPr>
                        <a:t>车辆</a:t>
                      </a:r>
                      <a:r>
                        <a:rPr kumimoji="1" lang="ja-JP" altLang="en-US" sz="13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300" b="0" dirty="0" smtClean="0">
                          <a:latin typeface="SimSun" pitchFamily="2" charset="-122"/>
                          <a:ea typeface="SimSun" pitchFamily="2" charset="-122"/>
                        </a:rPr>
                        <a:t>77</a:t>
                      </a:r>
                      <a:r>
                        <a:rPr kumimoji="1" lang="zh-CN" altLang="en-US" sz="1300" b="0" dirty="0" smtClean="0">
                          <a:latin typeface="SimSun" pitchFamily="2" charset="-122"/>
                          <a:ea typeface="SimSun" pitchFamily="2" charset="-122"/>
                        </a:rPr>
                        <a:t>辆，</a:t>
                      </a:r>
                      <a:r>
                        <a:rPr kumimoji="1" lang="ja-JP" altLang="en-US" sz="1300" b="0" dirty="0" smtClean="0">
                          <a:latin typeface="SimSun" pitchFamily="2" charset="-122"/>
                          <a:ea typeface="SimSun" pitchFamily="2" charset="-122"/>
                        </a:rPr>
                        <a:t>消防艇：</a:t>
                      </a:r>
                      <a:r>
                        <a:rPr kumimoji="1" lang="en-US" altLang="ja-JP" sz="1300" b="0" dirty="0" smtClean="0">
                          <a:latin typeface="SimSun" pitchFamily="2" charset="-122"/>
                          <a:ea typeface="SimSun" pitchFamily="2" charset="-122"/>
                        </a:rPr>
                        <a:t>2</a:t>
                      </a:r>
                      <a:r>
                        <a:rPr kumimoji="1" lang="zh-CN" altLang="en-US" sz="1300" b="0" dirty="0" smtClean="0">
                          <a:latin typeface="SimSun" pitchFamily="2" charset="-122"/>
                          <a:ea typeface="SimSun" pitchFamily="2" charset="-122"/>
                        </a:rPr>
                        <a:t>艘，</a:t>
                      </a:r>
                      <a:r>
                        <a:rPr kumimoji="1" lang="en-US" altLang="ja-JP" sz="1300" b="0" dirty="0" smtClean="0">
                          <a:latin typeface="SimSun" pitchFamily="2" charset="-122"/>
                          <a:ea typeface="SimSun" pitchFamily="2" charset="-122"/>
                        </a:rPr>
                        <a:t>*</a:t>
                      </a:r>
                      <a:r>
                        <a:rPr kumimoji="1" lang="ja-JP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县防灾</a:t>
                      </a:r>
                      <a:r>
                        <a:rPr kumimoji="1" lang="zh-CN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直升机</a:t>
                      </a:r>
                      <a:r>
                        <a:rPr kumimoji="1" lang="en-US" altLang="ja-JP" sz="1200" b="0" dirty="0" smtClean="0">
                          <a:latin typeface="SimSun" pitchFamily="2" charset="-122"/>
                          <a:ea typeface="SimSun" pitchFamily="2" charset="-122"/>
                        </a:rPr>
                        <a:t>1</a:t>
                      </a:r>
                      <a:r>
                        <a:rPr kumimoji="1" lang="zh-CN" altLang="en-US" sz="1200" b="0" dirty="0" smtClean="0">
                          <a:latin typeface="SimSun" pitchFamily="2" charset="-122"/>
                          <a:ea typeface="SimSun" pitchFamily="2" charset="-122"/>
                        </a:rPr>
                        <a:t>架</a:t>
                      </a:r>
                      <a:endParaRPr kumimoji="1" lang="ja-JP" altLang="en-US" sz="12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9310324"/>
              </p:ext>
            </p:extLst>
          </p:nvPr>
        </p:nvGraphicFramePr>
        <p:xfrm>
          <a:off x="5369561" y="1182262"/>
          <a:ext cx="4354293" cy="10489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05665"/>
                <a:gridCol w="3148628"/>
              </a:tblGrid>
              <a:tr h="30152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ja-JP" altLang="en-US" sz="1400" b="0" u="none" dirty="0" smtClean="0">
                          <a:latin typeface="SimSun" pitchFamily="2" charset="-122"/>
                          <a:ea typeface="SimSun" pitchFamily="2" charset="-122"/>
                        </a:rPr>
                        <a:t>消防团员</a:t>
                      </a:r>
                      <a:endParaRPr kumimoji="1" lang="ja-JP" altLang="en-US" sz="1400" b="0" u="none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死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亡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241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，失踪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12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名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  <a:tr h="434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房屋损坏</a:t>
                      </a:r>
                      <a:endParaRPr kumimoji="1" lang="en-US" altLang="ja-JP" sz="1400" b="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（</a:t>
                      </a:r>
                      <a:r>
                        <a:rPr kumimoji="1" lang="zh-CN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无法</a:t>
                      </a:r>
                      <a:r>
                        <a:rPr kumimoji="1" lang="ja-JP" altLang="en-US" sz="1100" b="0" dirty="0" smtClean="0">
                          <a:latin typeface="SimSun" pitchFamily="2" charset="-122"/>
                          <a:ea typeface="SimSun" pitchFamily="2" charset="-122"/>
                        </a:rPr>
                        <a:t>使用）</a:t>
                      </a:r>
                      <a:endParaRPr kumimoji="1" lang="en-US" altLang="ja-JP" sz="1100" b="0" dirty="0" smtClean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marT="36000" marB="36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消防团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据点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设施（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办公室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等）：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412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处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marT="36000" marB="36000" anchor="ctr"/>
                </a:tc>
              </a:tr>
              <a:tr h="301520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zh-CN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车辆</a:t>
                      </a:r>
                      <a:r>
                        <a:rPr kumimoji="1" lang="ja-JP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等</a:t>
                      </a:r>
                      <a:r>
                        <a:rPr kumimoji="1" lang="zh-CN" altLang="en-US" sz="1400" b="0" kern="1200" baseline="0" dirty="0" smtClean="0">
                          <a:latin typeface="SimSun" pitchFamily="2" charset="-122"/>
                          <a:ea typeface="SimSun" pitchFamily="2" charset="-122"/>
                        </a:rPr>
                        <a:t>损失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</a:pP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车辆</a:t>
                      </a:r>
                      <a:r>
                        <a:rPr kumimoji="1" lang="ja-JP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：</a:t>
                      </a:r>
                      <a:r>
                        <a:rPr kumimoji="1" lang="en-US" altLang="ja-JP" sz="1400" b="0" dirty="0" smtClean="0">
                          <a:latin typeface="SimSun" pitchFamily="2" charset="-122"/>
                          <a:ea typeface="SimSun" pitchFamily="2" charset="-122"/>
                        </a:rPr>
                        <a:t>257</a:t>
                      </a:r>
                      <a:r>
                        <a:rPr kumimoji="1" lang="zh-CN" altLang="en-US" sz="1400" b="0" dirty="0" smtClean="0">
                          <a:latin typeface="SimSun" pitchFamily="2" charset="-122"/>
                          <a:ea typeface="SimSun" pitchFamily="2" charset="-122"/>
                        </a:rPr>
                        <a:t>辆</a:t>
                      </a:r>
                      <a:endParaRPr kumimoji="1" lang="ja-JP" altLang="en-US" sz="1400" b="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 marL="99060" marR="99060" anchor="ctr"/>
                </a:tc>
              </a:tr>
            </a:tbl>
          </a:graphicData>
        </a:graphic>
      </p:graphicFrame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848544" y="19472"/>
            <a:ext cx="8803081" cy="4572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2000" b="1" dirty="0">
                <a:latin typeface="SimSun" pitchFamily="2" charset="-122"/>
                <a:ea typeface="SimSun" pitchFamily="2" charset="-122"/>
              </a:rPr>
              <a:t>的受灾情况和</a:t>
            </a: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消防活动②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（主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要受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灾县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消防机构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的受灾情况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841432" y="6520259"/>
            <a:ext cx="1064568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14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7" name="Rectangle 1037"/>
          <p:cNvSpPr>
            <a:spLocks noChangeArrowheads="1"/>
          </p:cNvSpPr>
          <p:nvPr/>
        </p:nvSpPr>
        <p:spPr bwMode="auto">
          <a:xfrm>
            <a:off x="0" y="0"/>
            <a:ext cx="3487124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6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グラフ 2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2498135"/>
              </p:ext>
            </p:extLst>
          </p:nvPr>
        </p:nvGraphicFramePr>
        <p:xfrm>
          <a:off x="0" y="4051472"/>
          <a:ext cx="4597103" cy="261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61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535151" y="3284985"/>
            <a:ext cx="5256510" cy="530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zh-CN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国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家确保在发生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地震等大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规模、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特殊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有效且迅速开展救人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活动的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消防援</a:t>
            </a:r>
            <a:r>
              <a:rPr lang="ja-JP" altLang="en-GB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助体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制</a:t>
            </a:r>
            <a:endParaRPr lang="ja-JP" altLang="en-GB" sz="13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10019" y="4149080"/>
            <a:ext cx="5281642" cy="966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en-US" altLang="ja-JP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1995</a:t>
            </a:r>
            <a:r>
              <a:rPr lang="ja-JP" altLang="en-GB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吸</a:t>
            </a:r>
            <a:r>
              <a:rPr lang="zh-CN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取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阪神淡路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大地震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的教训而创设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创设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初期以</a:t>
            </a:r>
            <a:endParaRPr lang="en-US" altLang="ja-JP" sz="1300" dirty="0" smtClean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东京消防厅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大都市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消防本部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为主登录。</a:t>
            </a:r>
            <a:endParaRPr lang="ja-JP" altLang="en-GB" sz="13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en-US" altLang="ja-JP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2003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ja-JP" altLang="en-GB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６月消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组织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法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修订后，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紧急消防援助队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在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法律</a:t>
            </a:r>
            <a:endParaRPr lang="en-US" altLang="ja-JP" sz="1300" dirty="0" smtClean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上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有了明确定位，可由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消防厅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厅长的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指示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调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派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13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497417" y="5445224"/>
            <a:ext cx="5294244" cy="1184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总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务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大臣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制定编制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及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设施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装备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基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本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事项的计划。消防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厅长根据计划</a:t>
            </a:r>
            <a:endParaRPr lang="en-US" altLang="zh-CN" sz="1300" dirty="0" smtClean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zh-CN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  登录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部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队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1300" dirty="0" smtClean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lang="ja-JP" altLang="en-US" sz="13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发生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规模、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特殊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，部队根据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厅长</a:t>
            </a:r>
            <a:r>
              <a:rPr lang="ja-JP" altLang="en-GB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指示</a:t>
            </a:r>
            <a:r>
              <a:rPr lang="zh-CN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或要求出动。</a:t>
            </a:r>
            <a:endParaRPr lang="en-US" altLang="ja-JP" sz="1300" dirty="0" smtClean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>
              <a:lnSpc>
                <a:spcPts val="17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ja-JP" altLang="en-US" sz="13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en-US" altLang="ja-JP" sz="1300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300" dirty="0" smtClean="0"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lang="zh-CN" altLang="en-US" sz="1300" dirty="0" smtClean="0">
                <a:latin typeface="SimSun" pitchFamily="2" charset="-122"/>
                <a:ea typeface="SimSun" pitchFamily="2" charset="-122"/>
              </a:rPr>
              <a:t>时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全</a:t>
            </a:r>
            <a:r>
              <a:rPr lang="ja-JP" altLang="en-US" sz="1300" dirty="0">
                <a:latin typeface="SimSun" pitchFamily="2" charset="-122"/>
                <a:ea typeface="SimSun" pitchFamily="2" charset="-122"/>
              </a:rPr>
              <a:t>国</a:t>
            </a:r>
            <a:r>
              <a:rPr lang="en-US" altLang="ja-JP" sz="1300" dirty="0" smtClean="0">
                <a:latin typeface="SimSun" pitchFamily="2" charset="-122"/>
                <a:ea typeface="SimSun" pitchFamily="2" charset="-122"/>
              </a:rPr>
              <a:t>798</a:t>
            </a:r>
            <a:r>
              <a:rPr lang="zh-CN" altLang="en-US" sz="1300" dirty="0" smtClean="0">
                <a:latin typeface="SimSun" pitchFamily="2" charset="-122"/>
                <a:ea typeface="SimSun" pitchFamily="2" charset="-122"/>
              </a:rPr>
              <a:t>个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300" dirty="0">
                <a:latin typeface="SimSun" pitchFamily="2" charset="-122"/>
                <a:ea typeface="SimSun" pitchFamily="2" charset="-122"/>
              </a:rPr>
              <a:t>防本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部</a:t>
            </a:r>
            <a:r>
              <a:rPr lang="zh-CN" altLang="en-US" sz="1300" dirty="0" smtClean="0">
                <a:latin typeface="SimSun" pitchFamily="2" charset="-122"/>
                <a:ea typeface="SimSun" pitchFamily="2" charset="-122"/>
              </a:rPr>
              <a:t>中，</a:t>
            </a:r>
            <a:r>
              <a:rPr lang="en-US" altLang="ja-JP" sz="1300" dirty="0" smtClean="0">
                <a:latin typeface="SimSun" pitchFamily="2" charset="-122"/>
                <a:ea typeface="SimSun" pitchFamily="2" charset="-122"/>
              </a:rPr>
              <a:t>783</a:t>
            </a:r>
            <a:r>
              <a:rPr lang="zh-CN" altLang="en-US" sz="1300" dirty="0" smtClean="0">
                <a:latin typeface="SimSun" pitchFamily="2" charset="-122"/>
                <a:ea typeface="SimSun" pitchFamily="2" charset="-122"/>
              </a:rPr>
              <a:t>个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300" dirty="0">
                <a:latin typeface="SimSun" pitchFamily="2" charset="-122"/>
                <a:ea typeface="SimSun" pitchFamily="2" charset="-122"/>
              </a:rPr>
              <a:t>防本</a:t>
            </a:r>
            <a:r>
              <a:rPr lang="ja-JP" altLang="en-US" sz="1300" dirty="0" smtClean="0">
                <a:latin typeface="SimSun" pitchFamily="2" charset="-122"/>
                <a:ea typeface="SimSun" pitchFamily="2" charset="-122"/>
              </a:rPr>
              <a:t>部</a:t>
            </a:r>
            <a:r>
              <a:rPr lang="zh-CN" altLang="en-US" sz="1300" dirty="0" smtClean="0">
                <a:latin typeface="SimSun" pitchFamily="2" charset="-122"/>
                <a:ea typeface="SimSun" pitchFamily="2" charset="-122"/>
              </a:rPr>
              <a:t>登录。</a:t>
            </a:r>
            <a:endParaRPr lang="ja-JP" altLang="en-GB" sz="13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4406940" y="2492896"/>
            <a:ext cx="3031690" cy="357190"/>
          </a:xfrm>
          <a:prstGeom prst="roundRect">
            <a:avLst/>
          </a:prstGeom>
          <a:solidFill>
            <a:srgbClr val="A2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紧急消防援助队</a:t>
            </a:r>
            <a:endParaRPr lang="en-US" altLang="ja-JP" sz="1600" b="1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580070" y="2973337"/>
            <a:ext cx="1036554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目　的</a:t>
            </a:r>
            <a:endParaRPr kumimoji="1" lang="ja-JP" altLang="en-US" sz="16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550595" y="3861048"/>
            <a:ext cx="1690099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创设经过</a:t>
            </a:r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等</a:t>
            </a:r>
            <a:endParaRPr kumimoji="1" lang="ja-JP" altLang="en-US" sz="16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580070" y="5157192"/>
            <a:ext cx="1036554" cy="288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概　</a:t>
            </a:r>
            <a:r>
              <a:rPr lang="zh-CN" altLang="en-US" sz="1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述</a:t>
            </a:r>
            <a:endParaRPr kumimoji="1" lang="ja-JP" altLang="en-US" sz="16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9143" y="620688"/>
            <a:ext cx="9414720" cy="1656184"/>
          </a:xfrm>
          <a:prstGeom prst="roundRect">
            <a:avLst>
              <a:gd name="adj" fmla="val 7188"/>
            </a:avLst>
          </a:prstGeom>
          <a:solidFill>
            <a:srgbClr val="FFFF99">
              <a:alpha val="32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t"/>
          <a:lstStyle/>
          <a:p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・　地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震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发生后，立即向受灾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以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外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en-US" altLang="ja-JP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44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个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都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道府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紧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急消防援助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队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发出了向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岩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手县、</a:t>
            </a:r>
            <a:r>
              <a:rPr lang="zh-CN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城县及福岛县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三个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主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要受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县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动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的指示。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根据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指示出动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的这是第一次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6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・　</a:t>
            </a:r>
            <a:r>
              <a:rPr lang="en-US" altLang="ja-JP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11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到</a:t>
            </a:r>
            <a:r>
              <a:rPr lang="en-US" altLang="ja-JP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6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6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支援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活动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结束的共</a:t>
            </a:r>
            <a:r>
              <a:rPr lang="en-US" altLang="ja-JP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88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天里派遣人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员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总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达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２万</a:t>
            </a:r>
            <a:r>
              <a:rPr lang="en-US" altLang="ja-JP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8,620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，相当于全部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职员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158,809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５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～６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中就有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１人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被派赴灾区</a:t>
            </a:r>
            <a:endParaRPr lang="en-US" altLang="ja-JP" sz="16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・　航空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部队救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中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灭火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及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收集信息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，陆地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部队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灭火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救助、救急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活动等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，目前掌握的救出人数为</a:t>
            </a:r>
            <a:r>
              <a:rPr lang="en-US" altLang="ja-JP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5,064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包括与当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地消</a:t>
            </a:r>
            <a:r>
              <a:rPr lang="ja-JP" altLang="en-US" sz="16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防本部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协作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救出</a:t>
            </a:r>
            <a:r>
              <a:rPr lang="zh-CN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的人数</a:t>
            </a:r>
            <a:r>
              <a:rPr lang="ja-JP" altLang="en-US" sz="16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6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  <a:p>
            <a:endParaRPr lang="en-US" altLang="ja-JP" sz="1600" dirty="0" smtClean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grpSp>
        <p:nvGrpSpPr>
          <p:cNvPr id="2" name="グループ化 25"/>
          <p:cNvGrpSpPr/>
          <p:nvPr/>
        </p:nvGrpSpPr>
        <p:grpSpPr>
          <a:xfrm>
            <a:off x="662524" y="4221044"/>
            <a:ext cx="3774822" cy="2595108"/>
            <a:chOff x="390393" y="157274"/>
            <a:chExt cx="3944628" cy="3089686"/>
          </a:xfrm>
        </p:grpSpPr>
        <p:sp>
          <p:nvSpPr>
            <p:cNvPr id="30" name="テキスト ボックス 8"/>
            <p:cNvSpPr txBox="1"/>
            <p:nvPr/>
          </p:nvSpPr>
          <p:spPr>
            <a:xfrm>
              <a:off x="390393" y="1793720"/>
              <a:ext cx="1222767" cy="688033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3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月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18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日　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最</a:t>
              </a:r>
              <a:r>
                <a:rPr kumimoji="1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多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　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6,099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名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    (1,558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队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</p:txBody>
        </p:sp>
        <p:sp>
          <p:nvSpPr>
            <p:cNvPr id="29" name="テキスト ボックス 6"/>
            <p:cNvSpPr txBox="1"/>
            <p:nvPr/>
          </p:nvSpPr>
          <p:spPr>
            <a:xfrm>
              <a:off x="1001776" y="157274"/>
              <a:ext cx="3286125" cy="23812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紧急</a:t>
              </a:r>
              <a:r>
                <a: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消防援</a:t>
              </a: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助队</a:t>
              </a:r>
              <a:r>
                <a:rPr kumimoji="1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　</a:t>
              </a: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出动人</a:t>
              </a:r>
              <a:r>
                <a:rPr kumimoji="1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数</a:t>
              </a:r>
              <a:r>
                <a:rPr kumimoji="1" lang="ja-JP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的变化</a:t>
              </a:r>
              <a:endParaRPr kumimoji="1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V="1">
              <a:off x="666738" y="447079"/>
              <a:ext cx="28577" cy="1416844"/>
            </a:xfrm>
            <a:prstGeom prst="straightConnector1">
              <a:avLst/>
            </a:prstGeom>
            <a:noFill/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33" name="テキスト ボックス 15"/>
            <p:cNvSpPr txBox="1"/>
            <p:nvPr/>
          </p:nvSpPr>
          <p:spPr>
            <a:xfrm rot="18699369">
              <a:off x="3724722" y="2681160"/>
              <a:ext cx="847867" cy="28373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b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050" kern="0" dirty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月</a:t>
              </a:r>
              <a:r>
                <a:rPr lang="en-US" altLang="ja-JP" sz="1050" kern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日</a:t>
              </a:r>
              <a:endParaRPr kumimoji="1" lang="ja-JP" alt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</p:txBody>
        </p:sp>
        <p:sp>
          <p:nvSpPr>
            <p:cNvPr id="35" name="テキスト ボックス 22"/>
            <p:cNvSpPr txBox="1"/>
            <p:nvPr/>
          </p:nvSpPr>
          <p:spPr>
            <a:xfrm>
              <a:off x="2719508" y="1640694"/>
              <a:ext cx="1615513" cy="561975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月</a:t>
              </a:r>
              <a:r>
                <a:rPr lang="en-US" altLang="ja-JP" b="1" kern="0" noProof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日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現在　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83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名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                     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(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28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队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</p:txBody>
        </p:sp>
        <p:sp>
          <p:nvSpPr>
            <p:cNvPr id="36" name="テキスト ボックス 27"/>
            <p:cNvSpPr txBox="1"/>
            <p:nvPr/>
          </p:nvSpPr>
          <p:spPr>
            <a:xfrm>
              <a:off x="1479799" y="645714"/>
              <a:ext cx="2758083" cy="847724"/>
            </a:xfrm>
            <a:prstGeom prst="rect">
              <a:avLst/>
            </a:prstGeom>
            <a:solidFill>
              <a:sysClr val="window" lastClr="FFFFFF"/>
            </a:solidFill>
            <a:ln w="9525" cmpd="sng">
              <a:noFill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2011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年</a:t>
              </a:r>
              <a:r>
                <a:rPr lang="en-US" altLang="ja-JP" b="1" kern="0" dirty="0" smtClean="0">
                  <a:solidFill>
                    <a:sysClr val="windowText" lastClr="000000"/>
                  </a:solidFill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月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6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日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現在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 派遣総数　　　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28,620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人  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(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7,577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队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)</a:t>
              </a:r>
              <a:endParaRPr kumimoji="1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 のべ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人员</a:t>
              </a:r>
              <a:r>
                <a:rPr kumimoji="1" lang="ja-JP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　　　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104,093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人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 </a:t>
              </a:r>
              <a:r>
                <a:rPr kumimoji="1" lang="en-US" altLang="ja-JP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(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27,544</a:t>
              </a:r>
              <a:r>
                <a:rPr kumimoji="1" lang="ja-JP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队</a:t>
              </a:r>
              <a:r>
                <a:rPr kumimoji="1" lang="en-US" altLang="ja-JP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imSun" pitchFamily="2" charset="-122"/>
                  <a:ea typeface="SimSun" pitchFamily="2" charset="-122"/>
                </a:rPr>
                <a:t>)</a:t>
              </a:r>
              <a:endParaRPr kumimoji="1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>
              <a:off x="3843223" y="2122012"/>
              <a:ext cx="191611" cy="309226"/>
            </a:xfrm>
            <a:prstGeom prst="straightConnector1">
              <a:avLst/>
            </a:prstGeom>
            <a:noFill/>
            <a:ln w="9525" cap="flat" cmpd="sng" algn="ctr">
              <a:solidFill>
                <a:srgbClr val="1F497D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590" y="2355910"/>
            <a:ext cx="3744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7" name="円/楕円 246"/>
          <p:cNvSpPr/>
          <p:nvPr/>
        </p:nvSpPr>
        <p:spPr>
          <a:xfrm>
            <a:off x="876841" y="4323725"/>
            <a:ext cx="127609" cy="1200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48" name="円/楕円 247"/>
          <p:cNvSpPr/>
          <p:nvPr/>
        </p:nvSpPr>
        <p:spPr>
          <a:xfrm>
            <a:off x="4149623" y="6131007"/>
            <a:ext cx="109380" cy="11465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848544" y="44624"/>
            <a:ext cx="8825318" cy="45561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2000" b="1" dirty="0">
                <a:latin typeface="SimSun" pitchFamily="2" charset="-122"/>
                <a:ea typeface="SimSun" pitchFamily="2" charset="-122"/>
              </a:rPr>
              <a:t>的受灾情况和</a:t>
            </a:r>
            <a:r>
              <a:rPr lang="ja-JP" altLang="en-US" sz="2000" b="1" dirty="0" smtClean="0">
                <a:latin typeface="SimSun" pitchFamily="2" charset="-122"/>
                <a:ea typeface="SimSun" pitchFamily="2" charset="-122"/>
              </a:rPr>
              <a:t>消防活动③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其他县的</a:t>
            </a:r>
            <a:r>
              <a:rPr lang="ja-JP" altLang="en-US" sz="1600" b="1" spc="-15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1600" b="1" spc="-150" dirty="0" smtClean="0">
                <a:latin typeface="SimSun" pitchFamily="2" charset="-122"/>
                <a:ea typeface="SimSun" pitchFamily="2" charset="-122"/>
              </a:rPr>
              <a:t>队</a:t>
            </a:r>
            <a:r>
              <a:rPr lang="zh-CN" altLang="en-US" sz="1600" b="1" dirty="0" smtClean="0">
                <a:latin typeface="SimSun" pitchFamily="2" charset="-122"/>
                <a:ea typeface="SimSun" pitchFamily="2" charset="-122"/>
              </a:rPr>
              <a:t>对</a:t>
            </a:r>
            <a:r>
              <a:rPr lang="ja-JP" altLang="en-US" sz="1600" b="1" spc="-150" dirty="0" smtClean="0">
                <a:latin typeface="SimSun" pitchFamily="2" charset="-122"/>
                <a:ea typeface="SimSun" pitchFamily="2" charset="-122"/>
              </a:rPr>
              <a:t>主</a:t>
            </a:r>
            <a:r>
              <a:rPr lang="zh-CN" altLang="en-US" sz="1600" b="1" spc="-150" dirty="0" smtClean="0">
                <a:latin typeface="SimSun" pitchFamily="2" charset="-122"/>
                <a:ea typeface="SimSun" pitchFamily="2" charset="-122"/>
              </a:rPr>
              <a:t>要受</a:t>
            </a:r>
            <a:r>
              <a:rPr lang="ja-JP" altLang="en-US" sz="1600" b="1" spc="-150" dirty="0" smtClean="0">
                <a:latin typeface="SimSun" pitchFamily="2" charset="-122"/>
                <a:ea typeface="SimSun" pitchFamily="2" charset="-122"/>
              </a:rPr>
              <a:t>灾县</a:t>
            </a:r>
            <a:r>
              <a:rPr lang="zh-CN" altLang="en-US" sz="1600" b="1" spc="-150" dirty="0" smtClean="0">
                <a:latin typeface="SimSun" pitchFamily="2" charset="-122"/>
                <a:ea typeface="SimSun" pitchFamily="2" charset="-122"/>
              </a:rPr>
              <a:t>的支援</a:t>
            </a:r>
            <a:r>
              <a:rPr lang="ja-JP" altLang="en-US" sz="1600" b="1" dirty="0" smtClean="0">
                <a:latin typeface="SimSun" pitchFamily="2" charset="-122"/>
                <a:ea typeface="SimSun" pitchFamily="2" charset="-122"/>
              </a:rPr>
              <a:t>）</a:t>
            </a:r>
            <a:endParaRPr lang="ja-JP" altLang="en-US" sz="1600" b="1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71716" y="4632355"/>
            <a:ext cx="2218290" cy="88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845068" y="5494260"/>
            <a:ext cx="868644" cy="20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30483" y="4710312"/>
            <a:ext cx="250075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SimSun" pitchFamily="2" charset="-122"/>
                <a:ea typeface="SimSun" pitchFamily="2" charset="-122"/>
              </a:rPr>
              <a:t>时间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：</a:t>
            </a:r>
            <a:r>
              <a:rPr lang="en-US" altLang="ja-JP" sz="1000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000" dirty="0" smtClean="0"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00" dirty="0" smtClean="0">
                <a:latin typeface="SimSun" pitchFamily="2" charset="-122"/>
                <a:ea typeface="SimSun" pitchFamily="2" charset="-122"/>
              </a:rPr>
              <a:t>11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日～</a:t>
            </a:r>
            <a:r>
              <a:rPr lang="en-US" altLang="ja-JP" sz="1000" dirty="0" smtClean="0">
                <a:latin typeface="SimSun" pitchFamily="2" charset="-122"/>
                <a:ea typeface="SimSun" pitchFamily="2" charset="-122"/>
              </a:rPr>
              <a:t>6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000" dirty="0" smtClean="0">
                <a:latin typeface="SimSun" pitchFamily="2" charset="-122"/>
                <a:ea typeface="SimSun" pitchFamily="2" charset="-122"/>
              </a:rPr>
              <a:t>6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日</a:t>
            </a:r>
            <a:r>
              <a:rPr lang="ja-JP" altLang="en-US" sz="1000" u="sng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000" u="sng" dirty="0" smtClean="0">
                <a:latin typeface="SimSun" pitchFamily="2" charset="-122"/>
                <a:ea typeface="SimSun" pitchFamily="2" charset="-122"/>
              </a:rPr>
              <a:t>88</a:t>
            </a:r>
            <a:r>
              <a:rPr lang="zh-CN" altLang="en-US" sz="1000" u="sng" dirty="0" smtClean="0">
                <a:latin typeface="SimSun" pitchFamily="2" charset="-122"/>
                <a:ea typeface="SimSun" pitchFamily="2" charset="-122"/>
              </a:rPr>
              <a:t>天</a:t>
            </a:r>
            <a:r>
              <a:rPr lang="ja-JP" altLang="en-US" sz="1000" u="sng" dirty="0" smtClean="0"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000" u="sng" dirty="0" smtClean="0">
              <a:latin typeface="SimSun" pitchFamily="2" charset="-122"/>
              <a:ea typeface="SimSun" pitchFamily="2" charset="-122"/>
            </a:endParaRPr>
          </a:p>
          <a:p>
            <a:r>
              <a:rPr kumimoji="1" lang="zh-CN" altLang="en-US" sz="1000" dirty="0" smtClean="0">
                <a:latin typeface="SimSun" pitchFamily="2" charset="-122"/>
                <a:ea typeface="SimSun" pitchFamily="2" charset="-122"/>
              </a:rPr>
              <a:t>总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人</a:t>
            </a:r>
            <a:r>
              <a:rPr kumimoji="1" lang="zh-CN" altLang="en-US" sz="1000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：</a:t>
            </a:r>
            <a:r>
              <a:rPr kumimoji="1" lang="en-US" altLang="ja-JP" sz="1000" dirty="0" smtClean="0">
                <a:latin typeface="SimSun" pitchFamily="2" charset="-122"/>
                <a:ea typeface="SimSun" pitchFamily="2" charset="-122"/>
              </a:rPr>
              <a:t>28,620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人（</a:t>
            </a:r>
            <a:r>
              <a:rPr kumimoji="1" lang="en-US" altLang="ja-JP" sz="1000" dirty="0" smtClean="0">
                <a:latin typeface="SimSun" pitchFamily="2" charset="-122"/>
                <a:ea typeface="SimSun" pitchFamily="2" charset="-122"/>
              </a:rPr>
              <a:t>7,577</a:t>
            </a:r>
            <a:r>
              <a:rPr lang="ja-JP" altLang="en-US" sz="1000" dirty="0" smtClean="0">
                <a:latin typeface="SimSun" pitchFamily="2" charset="-122"/>
                <a:ea typeface="SimSun" pitchFamily="2" charset="-122"/>
              </a:rPr>
              <a:t>队）</a:t>
            </a:r>
            <a:endParaRPr lang="en-US" altLang="ja-JP" sz="1000" dirty="0" smtClean="0">
              <a:latin typeface="SimSun" pitchFamily="2" charset="-122"/>
              <a:ea typeface="SimSun" pitchFamily="2" charset="-122"/>
            </a:endParaRPr>
          </a:p>
          <a:p>
            <a:r>
              <a:rPr kumimoji="1" lang="zh-CN" altLang="en-US" sz="1000" dirty="0" smtClean="0">
                <a:latin typeface="SimSun" pitchFamily="2" charset="-122"/>
                <a:ea typeface="SimSun" pitchFamily="2" charset="-122"/>
              </a:rPr>
              <a:t>共计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人</a:t>
            </a:r>
            <a:r>
              <a:rPr kumimoji="1" lang="zh-CN" altLang="en-US" sz="1000" dirty="0" smtClean="0">
                <a:latin typeface="SimSun" pitchFamily="2" charset="-122"/>
                <a:ea typeface="SimSun" pitchFamily="2" charset="-122"/>
              </a:rPr>
              <a:t>数</a:t>
            </a:r>
            <a:r>
              <a:rPr kumimoji="1" lang="en-US" altLang="ja-JP" sz="1000" dirty="0" smtClean="0">
                <a:latin typeface="SimSun" pitchFamily="2" charset="-122"/>
                <a:ea typeface="SimSun" pitchFamily="2" charset="-122"/>
              </a:rPr>
              <a:t>:104,093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人（</a:t>
            </a:r>
            <a:r>
              <a:rPr kumimoji="1" lang="en-US" altLang="ja-JP" sz="1000" dirty="0" smtClean="0">
                <a:latin typeface="SimSun" pitchFamily="2" charset="-122"/>
                <a:ea typeface="SimSun" pitchFamily="2" charset="-122"/>
              </a:rPr>
              <a:t>27,544</a:t>
            </a:r>
            <a:r>
              <a:rPr kumimoji="1" lang="ja-JP" altLang="en-US" sz="1000" dirty="0" smtClean="0">
                <a:latin typeface="SimSun" pitchFamily="2" charset="-122"/>
                <a:ea typeface="SimSun" pitchFamily="2" charset="-122"/>
              </a:rPr>
              <a:t>队）</a:t>
            </a:r>
            <a:endParaRPr kumimoji="1" lang="en-US" altLang="ja-JP" sz="1000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15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4" name="Rectangle 1037"/>
          <p:cNvSpPr>
            <a:spLocks noChangeArrowheads="1"/>
          </p:cNvSpPr>
          <p:nvPr/>
        </p:nvSpPr>
        <p:spPr bwMode="auto">
          <a:xfrm>
            <a:off x="0" y="0"/>
            <a:ext cx="3487124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Ⅱ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0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77262105"/>
              </p:ext>
            </p:extLst>
          </p:nvPr>
        </p:nvGraphicFramePr>
        <p:xfrm>
          <a:off x="1703388" y="1625600"/>
          <a:ext cx="6396037" cy="4521200"/>
        </p:xfrm>
        <a:graphic>
          <a:graphicData uri="http://schemas.openxmlformats.org/presentationml/2006/ole">
            <p:oleObj spid="_x0000_s37920" name="Acrobat Document" r:id="rId4" imgW="8019048" imgH="5668166" progId="AcroExch.Document.7">
              <p:embed/>
            </p:oleObj>
          </a:graphicData>
        </a:graphic>
      </p:graphicFrame>
      <p:sp useBgFill="1">
        <p:nvSpPr>
          <p:cNvPr id="2051" name="タイトル 1"/>
          <p:cNvSpPr txBox="1">
            <a:spLocks/>
          </p:cNvSpPr>
          <p:nvPr/>
        </p:nvSpPr>
        <p:spPr bwMode="auto">
          <a:xfrm>
            <a:off x="660400" y="427039"/>
            <a:ext cx="8915400" cy="55403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 sz="2000" b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584730" y="6308727"/>
            <a:ext cx="9049544" cy="3603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ja-JP" altLang="en-US" sz="3200" b="0" dirty="0">
                <a:latin typeface="SimSun" pitchFamily="2" charset="-122"/>
                <a:ea typeface="SimSun" pitchFamily="2" charset="-122"/>
              </a:rPr>
              <a:t>　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128464" y="44624"/>
            <a:ext cx="9566532" cy="43204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0" tIns="46800" rIns="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b="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①　　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海啸扑来的情形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古</a:t>
            </a:r>
            <a:r>
              <a:rPr lang="ja-JP" altLang="en-US" sz="2400" b="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市田老地区）</a:t>
            </a:r>
            <a:endParaRPr lang="en-GB" altLang="ja-JP" sz="2400" b="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9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16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93774" y="1772816"/>
            <a:ext cx="28486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050" dirty="0" smtClean="0">
                <a:latin typeface="+mn-ea"/>
                <a:ea typeface="+mn-ea"/>
              </a:rPr>
              <a:t>海啸扑来的例子</a:t>
            </a:r>
            <a:r>
              <a:rPr kumimoji="1" lang="en-US" altLang="zh-CN" sz="1050" dirty="0" smtClean="0">
                <a:latin typeface="+mn-ea"/>
                <a:ea typeface="+mn-ea"/>
              </a:rPr>
              <a:t>(</a:t>
            </a:r>
            <a:r>
              <a:rPr kumimoji="1" lang="zh-CN" altLang="en-US" sz="1050" dirty="0" smtClean="0">
                <a:latin typeface="+mn-ea"/>
                <a:ea typeface="+mn-ea"/>
              </a:rPr>
              <a:t>宫古市田老地区</a:t>
            </a:r>
            <a:r>
              <a:rPr kumimoji="1" lang="en-US" altLang="zh-CN" sz="1050" dirty="0" smtClean="0">
                <a:latin typeface="+mn-ea"/>
                <a:ea typeface="+mn-e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53273" y="44624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0" tIns="46800" rIns="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②　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古市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锹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崎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地区）</a:t>
            </a:r>
            <a:endParaRPr lang="en-GB" altLang="ja-JP" sz="240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30725" name="図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3632202"/>
            <a:ext cx="4149858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テキスト ボックス 9"/>
          <p:cNvSpPr txBox="1">
            <a:spLocks noChangeArrowheads="1"/>
          </p:cNvSpPr>
          <p:nvPr/>
        </p:nvSpPr>
        <p:spPr bwMode="auto">
          <a:xfrm>
            <a:off x="6980635" y="6505577"/>
            <a:ext cx="218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b="0" dirty="0" smtClean="0">
                <a:latin typeface="SimSun" pitchFamily="2" charset="-122"/>
                <a:ea typeface="SimSun" pitchFamily="2" charset="-122"/>
              </a:rPr>
              <a:t>2011</a:t>
            </a:r>
            <a:r>
              <a:rPr lang="ja-JP" altLang="en-US" sz="1400" b="0" dirty="0" smtClean="0">
                <a:latin typeface="SimSun" pitchFamily="2" charset="-122"/>
                <a:ea typeface="SimSun" pitchFamily="2" charset="-122"/>
              </a:rPr>
              <a:t>年４月</a:t>
            </a:r>
            <a:r>
              <a:rPr lang="en-US" altLang="ja-JP" sz="1400" b="0" dirty="0">
                <a:latin typeface="SimSun" pitchFamily="2" charset="-122"/>
                <a:ea typeface="SimSun" pitchFamily="2" charset="-122"/>
              </a:rPr>
              <a:t>13</a:t>
            </a:r>
            <a:r>
              <a:rPr lang="ja-JP" altLang="en-US" sz="1400" b="0" dirty="0" smtClean="0"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400" b="0" dirty="0" smtClean="0">
                <a:latin typeface="SimSun" pitchFamily="2" charset="-122"/>
                <a:ea typeface="SimSun" pitchFamily="2" charset="-122"/>
              </a:rPr>
              <a:t>拍摄</a:t>
            </a:r>
            <a:endParaRPr lang="ja-JP" altLang="en-US" sz="1400" b="0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25" y="620713"/>
            <a:ext cx="415157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図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1793" y="620713"/>
            <a:ext cx="4151577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図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005" y="3640140"/>
            <a:ext cx="4148138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17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208584" y="1340768"/>
            <a:ext cx="8420100" cy="3492113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latin typeface="SimSun" pitchFamily="2" charset="-122"/>
                <a:ea typeface="SimSun" pitchFamily="2" charset="-122"/>
              </a:rPr>
              <a:t>Ⅰ.</a:t>
            </a:r>
            <a:r>
              <a:rPr lang="ja-JP" altLang="en-US" sz="280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8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800" dirty="0" smtClean="0">
                <a:latin typeface="SimSun" pitchFamily="2" charset="-122"/>
                <a:ea typeface="SimSun" pitchFamily="2" charset="-122"/>
              </a:rPr>
              <a:t>防灾体制</a:t>
            </a:r>
            <a:r>
              <a:rPr lang="en-US" altLang="ja-JP" sz="280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80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１．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在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灾害对策基本法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中的定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位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      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・・・・・・・・・１</a:t>
            </a:r>
            <a:r>
              <a:rPr lang="en-US" altLang="ja-JP" sz="2000" b="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000" b="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２．灾害对策基本法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中的职责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分担　　　・・・・・・・・・２</a:t>
            </a:r>
            <a:r>
              <a:rPr lang="en-US" altLang="ja-JP" sz="2000" b="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000" b="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３．市町村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机构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和职责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　　　　　　・・・・・・・・・３</a:t>
            </a:r>
            <a:r>
              <a:rPr lang="en-US" altLang="ja-JP" sz="2000" b="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000" b="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４．市町村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消防机构等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概述  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　　　・・・・・・・・・４</a:t>
            </a:r>
            <a:r>
              <a:rPr lang="en-US" altLang="ja-JP" sz="2000" b="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000" b="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５．自主防灾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组织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　　　　　　　　　・・・・・・・・・７</a:t>
            </a:r>
            <a:r>
              <a:rPr lang="en-US" altLang="ja-JP" sz="2000" b="0" dirty="0" smtClean="0">
                <a:latin typeface="SimSun" pitchFamily="2" charset="-122"/>
                <a:ea typeface="SimSun" pitchFamily="2" charset="-122"/>
              </a:rPr>
              <a:t/>
            </a:r>
            <a:br>
              <a:rPr lang="en-US" altLang="ja-JP" sz="2000" b="0" dirty="0" smtClean="0">
                <a:latin typeface="SimSun" pitchFamily="2" charset="-122"/>
                <a:ea typeface="SimSun" pitchFamily="2" charset="-122"/>
              </a:rPr>
            </a:b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６．广域消防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支援和紧急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消防援助</a:t>
            </a:r>
            <a:r>
              <a:rPr lang="zh-CN" altLang="en-US" sz="2000" b="0" dirty="0" smtClean="0">
                <a:latin typeface="SimSun" pitchFamily="2" charset="-122"/>
                <a:ea typeface="SimSun" pitchFamily="2" charset="-122"/>
              </a:rPr>
              <a:t>队</a:t>
            </a:r>
            <a:r>
              <a:rPr lang="ja-JP" altLang="en-US" sz="2000" b="0" dirty="0" smtClean="0">
                <a:latin typeface="SimSun" pitchFamily="2" charset="-122"/>
                <a:ea typeface="SimSun" pitchFamily="2" charset="-122"/>
              </a:rPr>
              <a:t>　　・・・・・・・・・９</a:t>
            </a:r>
            <a:endParaRPr kumimoji="1" lang="ja-JP" altLang="en-US" sz="2000" b="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タイトル 1"/>
          <p:cNvSpPr>
            <a:spLocks noGrp="1"/>
          </p:cNvSpPr>
          <p:nvPr/>
        </p:nvSpPr>
        <p:spPr>
          <a:xfrm>
            <a:off x="838200" y="404664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ja-JP" altLang="en-US" sz="3600" dirty="0" smtClean="0">
                <a:latin typeface="SimSun" pitchFamily="2" charset="-122"/>
                <a:ea typeface="SimSun" pitchFamily="2" charset="-122"/>
              </a:rPr>
              <a:t>目　　　　　</a:t>
            </a:r>
            <a:r>
              <a:rPr kumimoji="1" lang="zh-CN" altLang="en-US" sz="3600" dirty="0" smtClean="0">
                <a:latin typeface="SimSun" pitchFamily="2" charset="-122"/>
                <a:ea typeface="SimSun" pitchFamily="2" charset="-122"/>
              </a:rPr>
              <a:t>录</a:t>
            </a:r>
            <a:endParaRPr kumimoji="1" lang="ja-JP" altLang="en-US" sz="36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1" name="タイトル 8"/>
          <p:cNvSpPr txBox="1">
            <a:spLocks/>
          </p:cNvSpPr>
          <p:nvPr/>
        </p:nvSpPr>
        <p:spPr>
          <a:xfrm>
            <a:off x="1208584" y="4221088"/>
            <a:ext cx="8420100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fontAlgn="auto">
              <a:spcAft>
                <a:spcPts val="0"/>
              </a:spcAft>
            </a:pPr>
            <a:r>
              <a:rPr lang="en-US" altLang="ja-JP" sz="2800" b="1" dirty="0" smtClean="0">
                <a:latin typeface="SimSun" pitchFamily="2" charset="-122"/>
                <a:ea typeface="SimSun" pitchFamily="2" charset="-122"/>
              </a:rPr>
              <a:t>Ⅱ.</a:t>
            </a:r>
            <a:r>
              <a:rPr lang="ja-JP" altLang="en-US" sz="2800" b="1" dirty="0" smtClean="0">
                <a:latin typeface="SimSun" pitchFamily="2" charset="-122"/>
                <a:ea typeface="SimSun" pitchFamily="2" charset="-122"/>
              </a:rPr>
              <a:t>东日本大</a:t>
            </a:r>
            <a:r>
              <a:rPr lang="zh-CN" altLang="en-US" sz="2800" b="1" dirty="0" smtClean="0">
                <a:latin typeface="SimSun" pitchFamily="2" charset="-122"/>
                <a:ea typeface="SimSun" pitchFamily="2" charset="-122"/>
              </a:rPr>
              <a:t>地震</a:t>
            </a:r>
            <a:r>
              <a:rPr lang="ja-JP" altLang="en-US" sz="2800" b="1" dirty="0" smtClean="0">
                <a:latin typeface="SimSun" pitchFamily="2" charset="-122"/>
                <a:ea typeface="SimSun" pitchFamily="2" charset="-122"/>
              </a:rPr>
              <a:t>时</a:t>
            </a:r>
            <a:r>
              <a:rPr lang="zh-CN" altLang="en-US" sz="2800" b="1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800" b="1" dirty="0" smtClean="0">
                <a:latin typeface="SimSun" pitchFamily="2" charset="-122"/>
                <a:ea typeface="SimSun" pitchFamily="2" charset="-122"/>
              </a:rPr>
              <a:t>活动</a:t>
            </a:r>
            <a:r>
              <a:rPr kumimoji="1" lang="ja-JP" alt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　</a:t>
            </a:r>
            <a:endParaRPr kumimoji="1" lang="en-US" altLang="ja-JP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Sun" pitchFamily="2" charset="-122"/>
              <a:ea typeface="SimSun" pitchFamily="2" charset="-122"/>
              <a:cs typeface="+mj-cs"/>
            </a:endParaRPr>
          </a:p>
          <a:p>
            <a:pPr lvl="0" fontAlgn="auto">
              <a:spcAft>
                <a:spcPts val="0"/>
              </a:spcAft>
            </a:pPr>
            <a:r>
              <a:rPr lang="ja-JP" altLang="en-US" sz="2000" cap="all" dirty="0" smtClean="0">
                <a:latin typeface="SimSun" pitchFamily="2" charset="-122"/>
                <a:ea typeface="SimSun" pitchFamily="2" charset="-122"/>
                <a:cs typeface="+mj-cs"/>
              </a:rPr>
              <a:t>　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１．日本自然灾害</a:t>
            </a:r>
            <a:r>
              <a:rPr kumimoji="1" lang="zh-CN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的现状  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　　　　　　・・・・・・・・・</a:t>
            </a:r>
            <a:r>
              <a:rPr kumimoji="1" lang="en-US" altLang="ja-JP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11</a:t>
            </a:r>
          </a:p>
          <a:p>
            <a:pPr lvl="0" fontAlgn="auto">
              <a:spcAft>
                <a:spcPts val="0"/>
              </a:spcAft>
            </a:pPr>
            <a:r>
              <a:rPr lang="ja-JP" altLang="en-US" sz="2000" cap="all" dirty="0" smtClean="0">
                <a:latin typeface="SimSun" pitchFamily="2" charset="-122"/>
                <a:ea typeface="SimSun" pitchFamily="2" charset="-122"/>
                <a:cs typeface="+mj-cs"/>
              </a:rPr>
              <a:t>　２．东日本大地震</a:t>
            </a:r>
            <a:r>
              <a:rPr lang="zh-CN" altLang="en-US" sz="2000" cap="all" dirty="0" smtClean="0">
                <a:latin typeface="SimSun" pitchFamily="2" charset="-122"/>
                <a:ea typeface="SimSun" pitchFamily="2" charset="-122"/>
                <a:cs typeface="+mj-cs"/>
              </a:rPr>
              <a:t>的受灾</a:t>
            </a:r>
            <a:r>
              <a:rPr lang="zh-CN" altLang="en-US" sz="2000" cap="all" dirty="0">
                <a:latin typeface="SimSun" pitchFamily="2" charset="-122"/>
                <a:ea typeface="SimSun" pitchFamily="2" charset="-122"/>
                <a:cs typeface="+mj-cs"/>
              </a:rPr>
              <a:t>情况</a:t>
            </a:r>
            <a:r>
              <a:rPr lang="zh-CN" altLang="en-US" sz="2000" cap="all" dirty="0" smtClean="0">
                <a:latin typeface="SimSun" pitchFamily="2" charset="-122"/>
                <a:ea typeface="SimSun" pitchFamily="2" charset="-122"/>
                <a:cs typeface="+mj-cs"/>
              </a:rPr>
              <a:t>和</a:t>
            </a:r>
            <a:r>
              <a:rPr lang="ja-JP" altLang="en-US" sz="2000" cap="all" dirty="0" smtClean="0">
                <a:latin typeface="SimSun" pitchFamily="2" charset="-122"/>
                <a:ea typeface="SimSun" pitchFamily="2" charset="-122"/>
                <a:cs typeface="+mj-cs"/>
              </a:rPr>
              <a:t>消防活动・・・・・・・・・</a:t>
            </a:r>
            <a:r>
              <a:rPr lang="en-US" altLang="ja-JP" sz="2000" cap="all" dirty="0" smtClean="0">
                <a:latin typeface="SimSun" pitchFamily="2" charset="-122"/>
                <a:ea typeface="SimSun" pitchFamily="2" charset="-122"/>
                <a:cs typeface="+mj-cs"/>
              </a:rPr>
              <a:t>13</a:t>
            </a:r>
          </a:p>
          <a:p>
            <a:pPr lvl="0" fontAlgn="auto">
              <a:spcAft>
                <a:spcPts val="0"/>
              </a:spcAft>
            </a:pP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　３．</a:t>
            </a:r>
            <a:r>
              <a:rPr kumimoji="1" lang="zh-CN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灾情资料</a:t>
            </a:r>
            <a:r>
              <a:rPr kumimoji="1" lang="ja-JP" altLang="en-US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　　　　　　　　　　　　・・・・・・・・・</a:t>
            </a:r>
            <a:r>
              <a:rPr kumimoji="1" lang="en-US" altLang="ja-JP" sz="200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pitchFamily="2" charset="-122"/>
                <a:ea typeface="SimSun" pitchFamily="2" charset="-122"/>
                <a:cs typeface="+mj-cs"/>
              </a:rPr>
              <a:t>16</a:t>
            </a:r>
            <a:endParaRPr kumimoji="1" lang="ja-JP" altLang="en-US" sz="200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imSun" pitchFamily="2" charset="-122"/>
              <a:ea typeface="SimSun" pitchFamily="2" charset="-122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6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16632"/>
            <a:ext cx="9441723" cy="4286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③　（消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防队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活动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情况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GB" altLang="ja-JP" sz="240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772" name="テキスト ボックス 13"/>
          <p:cNvSpPr txBox="1">
            <a:spLocks noChangeArrowheads="1"/>
          </p:cNvSpPr>
          <p:nvPr/>
        </p:nvSpPr>
        <p:spPr bwMode="auto">
          <a:xfrm>
            <a:off x="507340" y="3536950"/>
            <a:ext cx="335359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火灾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情况</a:t>
            </a:r>
            <a:endParaRPr lang="ja-JP" altLang="en-US" sz="1100" b="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773" name="テキスト ボックス 19"/>
          <p:cNvSpPr txBox="1">
            <a:spLocks noChangeArrowheads="1"/>
          </p:cNvSpPr>
          <p:nvPr/>
        </p:nvSpPr>
        <p:spPr bwMode="auto">
          <a:xfrm>
            <a:off x="5235045" y="3543300"/>
            <a:ext cx="4060429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防队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正在灭火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活动①</a:t>
            </a:r>
            <a:endParaRPr lang="ja-JP" altLang="en-US" sz="1100" b="0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19" y="882090"/>
            <a:ext cx="4355989" cy="26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2" name="Picture 2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7861" y="842963"/>
            <a:ext cx="4588277" cy="271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2777" name="テキスト ボックス 18"/>
          <p:cNvSpPr txBox="1">
            <a:spLocks noChangeArrowheads="1"/>
          </p:cNvSpPr>
          <p:nvPr/>
        </p:nvSpPr>
        <p:spPr bwMode="auto">
          <a:xfrm>
            <a:off x="7185248" y="6381328"/>
            <a:ext cx="20018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静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冈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消防局提供</a:t>
            </a:r>
          </a:p>
        </p:txBody>
      </p:sp>
      <p:pic>
        <p:nvPicPr>
          <p:cNvPr id="32778" name="Picture 3" descr="D:\user\001634\Desktop\御進講\写真\無題11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75" y="3824289"/>
            <a:ext cx="4261644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5" descr="D:\user\001634\Desktop\御進講\写真\無題13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8034" y="3786190"/>
            <a:ext cx="4547129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テキスト ボックス 19"/>
          <p:cNvSpPr txBox="1">
            <a:spLocks noChangeArrowheads="1"/>
          </p:cNvSpPr>
          <p:nvPr/>
        </p:nvSpPr>
        <p:spPr bwMode="auto">
          <a:xfrm>
            <a:off x="2792760" y="6381328"/>
            <a:ext cx="200355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大津市消防局提供</a:t>
            </a:r>
          </a:p>
        </p:txBody>
      </p:sp>
      <p:sp>
        <p:nvSpPr>
          <p:cNvPr id="32781" name="テキスト ボックス 20"/>
          <p:cNvSpPr txBox="1">
            <a:spLocks noChangeArrowheads="1"/>
          </p:cNvSpPr>
          <p:nvPr/>
        </p:nvSpPr>
        <p:spPr bwMode="auto">
          <a:xfrm>
            <a:off x="371475" y="6380165"/>
            <a:ext cx="39004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19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日　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在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相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马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日下石地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区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的搜救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活动②</a:t>
            </a:r>
            <a:endParaRPr lang="ja-JP" altLang="en-US" sz="1100" b="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782" name="テキスト ボックス 21"/>
          <p:cNvSpPr txBox="1">
            <a:spLocks noChangeArrowheads="1"/>
          </p:cNvSpPr>
          <p:nvPr/>
        </p:nvSpPr>
        <p:spPr bwMode="auto">
          <a:xfrm>
            <a:off x="5082753" y="6381328"/>
            <a:ext cx="2966591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3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100" b="0" dirty="0">
                <a:latin typeface="SimSun" pitchFamily="2" charset="-122"/>
                <a:ea typeface="SimSun" pitchFamily="2" charset="-122"/>
              </a:rPr>
              <a:t>14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日　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在岩磐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1100" b="0" dirty="0">
                <a:latin typeface="SimSun" pitchFamily="2" charset="-122"/>
                <a:ea typeface="SimSun" pitchFamily="2" charset="-122"/>
              </a:rPr>
              <a:t>平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薄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矶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地区</a:t>
            </a:r>
            <a:r>
              <a:rPr lang="zh-CN" altLang="en-US" sz="1100" b="0" dirty="0" smtClean="0">
                <a:latin typeface="SimSun" pitchFamily="2" charset="-122"/>
                <a:ea typeface="SimSun" pitchFamily="2" charset="-122"/>
              </a:rPr>
              <a:t>的搜救</a:t>
            </a:r>
            <a:r>
              <a:rPr lang="ja-JP" altLang="en-US" sz="1100" b="0" dirty="0" smtClean="0">
                <a:latin typeface="SimSun" pitchFamily="2" charset="-122"/>
                <a:ea typeface="SimSun" pitchFamily="2" charset="-122"/>
              </a:rPr>
              <a:t>活动</a:t>
            </a:r>
            <a:endParaRPr lang="ja-JP" altLang="en-US" sz="1100" b="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18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348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229" y="692150"/>
            <a:ext cx="5723467" cy="3951288"/>
          </a:xfrm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0952" y="3284984"/>
            <a:ext cx="5138737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④　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海啸造成的灾害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en-GB" altLang="ja-JP" sz="240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19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0172" y="4365104"/>
            <a:ext cx="28486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latin typeface="+mn-ea"/>
              </a:rPr>
              <a:t>⑤气仙沼向洋高中的受灾情况</a:t>
            </a:r>
            <a:endParaRPr kumimoji="1" lang="en-US" altLang="ja-JP" sz="105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3686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4337" y="765176"/>
            <a:ext cx="6163733" cy="3444875"/>
          </a:xfrm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0912" y="2780928"/>
            <a:ext cx="5333073" cy="366712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⑤　（ＪＲ大船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渡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站周边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　</a:t>
            </a:r>
            <a:endParaRPr lang="en-GB" altLang="ja-JP" sz="240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20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60912" y="6165304"/>
            <a:ext cx="302433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latin typeface="+mn-ea"/>
                <a:ea typeface="+mn-ea"/>
              </a:rPr>
              <a:t>①</a:t>
            </a:r>
            <a:r>
              <a:rPr lang="zh-CN" altLang="en-US" sz="1050" dirty="0">
                <a:latin typeface="+mn-ea"/>
                <a:ea typeface="+mn-ea"/>
              </a:rPr>
              <a:t>大船</a:t>
            </a:r>
            <a:r>
              <a:rPr lang="zh-CN" altLang="en-US" sz="1050" dirty="0" smtClean="0">
                <a:latin typeface="+mn-ea"/>
                <a:ea typeface="+mn-ea"/>
              </a:rPr>
              <a:t>渡站周边的受灾情况</a:t>
            </a:r>
            <a:endParaRPr kumimoji="1" lang="en-US" altLang="ja-JP" sz="1050" dirty="0">
              <a:latin typeface="+mn-ea"/>
              <a:ea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4488" y="836712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n-ea"/>
              </a:rPr>
              <a:t>震后</a:t>
            </a:r>
            <a:r>
              <a:rPr lang="en-US" altLang="zh-CN" dirty="0" smtClean="0">
                <a:latin typeface="+mn-ea"/>
              </a:rPr>
              <a:t>26</a:t>
            </a:r>
            <a:r>
              <a:rPr lang="zh-CN" altLang="en-US" dirty="0" smtClean="0">
                <a:latin typeface="+mn-ea"/>
              </a:rPr>
              <a:t>天后的状况</a:t>
            </a:r>
            <a:endParaRPr lang="en-US" altLang="zh-CN" dirty="0" smtClean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4488" y="3861048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+mn-ea"/>
              </a:rPr>
              <a:t>JR</a:t>
            </a:r>
            <a:r>
              <a:rPr lang="zh-CN" altLang="en-US" dirty="0" smtClean="0">
                <a:latin typeface="+mn-ea"/>
              </a:rPr>
              <a:t>大船渡站周边</a:t>
            </a:r>
            <a:endParaRPr lang="en-US" altLang="zh-CN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507339" y="749300"/>
            <a:ext cx="8915400" cy="490538"/>
          </a:xfrm>
        </p:spPr>
        <p:txBody>
          <a:bodyPr>
            <a:normAutofit fontScale="90000"/>
          </a:bodyPr>
          <a:lstStyle/>
          <a:p>
            <a:endParaRPr lang="ja-JP" altLang="en-US" sz="2800" smtClean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3891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893" y="692150"/>
            <a:ext cx="9634272" cy="5189538"/>
          </a:xfrm>
        </p:spPr>
      </p:pic>
      <p:sp>
        <p:nvSpPr>
          <p:cNvPr id="38915" name="Rectangle 6"/>
          <p:cNvSpPr>
            <a:spLocks/>
          </p:cNvSpPr>
          <p:nvPr/>
        </p:nvSpPr>
        <p:spPr bwMode="auto">
          <a:xfrm>
            <a:off x="662121" y="5561015"/>
            <a:ext cx="397959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ja-JP" altLang="en-US" sz="2800" b="0" dirty="0" smtClean="0">
                <a:latin typeface="SimSun" pitchFamily="2" charset="-122"/>
                <a:ea typeface="SimSun" pitchFamily="2" charset="-122"/>
              </a:rPr>
              <a:t>灾前</a:t>
            </a:r>
            <a:r>
              <a:rPr lang="ja-JP" altLang="en-US" sz="2800" b="0" dirty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2800" b="0" dirty="0">
                <a:latin typeface="SimSun" pitchFamily="2" charset="-122"/>
                <a:ea typeface="SimSun" pitchFamily="2" charset="-122"/>
              </a:rPr>
              <a:t>2010.10.18</a:t>
            </a:r>
            <a:r>
              <a:rPr lang="ja-JP" altLang="en-US" sz="2800" b="0" dirty="0">
                <a:latin typeface="SimSun" pitchFamily="2" charset="-122"/>
                <a:ea typeface="SimSun" pitchFamily="2" charset="-122"/>
              </a:rPr>
              <a:t>）</a:t>
            </a:r>
          </a:p>
        </p:txBody>
      </p:sp>
      <p:sp>
        <p:nvSpPr>
          <p:cNvPr id="38916" name="Rectangle 7"/>
          <p:cNvSpPr>
            <a:spLocks/>
          </p:cNvSpPr>
          <p:nvPr/>
        </p:nvSpPr>
        <p:spPr bwMode="auto">
          <a:xfrm>
            <a:off x="5341674" y="5561015"/>
            <a:ext cx="397959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ja-JP" altLang="en-US" sz="2800" b="0" dirty="0">
                <a:latin typeface="SimSun" pitchFamily="2" charset="-122"/>
                <a:ea typeface="SimSun" pitchFamily="2" charset="-122"/>
              </a:rPr>
              <a:t>　　</a:t>
            </a:r>
            <a:r>
              <a:rPr lang="ja-JP" altLang="en-US" sz="2800" b="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2800" b="0" dirty="0" smtClean="0">
                <a:latin typeface="SimSun" pitchFamily="2" charset="-122"/>
                <a:ea typeface="SimSun" pitchFamily="2" charset="-122"/>
              </a:rPr>
              <a:t>后</a:t>
            </a:r>
            <a:r>
              <a:rPr lang="ja-JP" altLang="en-US" sz="2800" b="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2800" b="0" dirty="0">
                <a:latin typeface="SimSun" pitchFamily="2" charset="-122"/>
                <a:ea typeface="SimSun" pitchFamily="2" charset="-122"/>
              </a:rPr>
              <a:t>2011.3.13</a:t>
            </a:r>
            <a:r>
              <a:rPr lang="ja-JP" altLang="en-US" sz="2800" b="0" dirty="0">
                <a:latin typeface="SimSun" pitchFamily="2" charset="-122"/>
                <a:ea typeface="SimSun" pitchFamily="2" charset="-122"/>
              </a:rPr>
              <a:t>）</a:t>
            </a:r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122612"/>
            <a:ext cx="9441723" cy="55810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zh-CN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灾例</a:t>
            </a:r>
            <a:r>
              <a:rPr lang="ja-JP" altLang="en-US" sz="240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⑥　</a:t>
            </a:r>
            <a:r>
              <a:rPr lang="ja-JP" altLang="en-US" sz="2400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灾前</a:t>
            </a:r>
            <a:r>
              <a:rPr lang="ja-JP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后的状况</a:t>
            </a:r>
            <a:r>
              <a:rPr lang="ja-JP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2400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岩</a:t>
            </a:r>
            <a:r>
              <a:rPr lang="ja-JP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手县</a:t>
            </a:r>
            <a:r>
              <a:rPr lang="zh-CN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陆</a:t>
            </a:r>
            <a:r>
              <a:rPr lang="ja-JP" altLang="en-US" sz="2400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前</a:t>
            </a:r>
            <a:r>
              <a:rPr lang="ja-JP" altLang="en-US" sz="2400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高田市）</a:t>
            </a:r>
            <a:endParaRPr lang="en-GB" altLang="ja-JP" sz="2400" dirty="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381328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21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0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引发的海啸的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浸水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范围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①</a:t>
            </a:r>
            <a:r>
              <a:rPr lang="ja-JP" altLang="en-US" sz="2400" b="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　</a:t>
            </a:r>
            <a:endParaRPr lang="en-GB" altLang="ja-JP" sz="2400" b="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3556" name="Rectangle 8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3557" name="Picture 2" descr="D:\user\001634\Desktop\御進講\写真\000059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2" y="581025"/>
            <a:ext cx="4720828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 descr="D:\user\001634\Desktop\御進講\写真\000059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1" y="574675"/>
            <a:ext cx="4725987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テキスト ボックス 3"/>
          <p:cNvSpPr txBox="1">
            <a:spLocks noChangeArrowheads="1"/>
          </p:cNvSpPr>
          <p:nvPr/>
        </p:nvSpPr>
        <p:spPr bwMode="auto">
          <a:xfrm>
            <a:off x="350838" y="620715"/>
            <a:ext cx="202763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浸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水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范围概况图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岩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手县）</a:t>
            </a:r>
            <a:endParaRPr lang="ja-JP" altLang="en-US" sz="1200" b="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3561" name="テキスト ボックス 9"/>
          <p:cNvSpPr txBox="1">
            <a:spLocks noChangeArrowheads="1"/>
          </p:cNvSpPr>
          <p:nvPr/>
        </p:nvSpPr>
        <p:spPr bwMode="auto">
          <a:xfrm>
            <a:off x="5186892" y="620715"/>
            <a:ext cx="2651919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浸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水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范围概况图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岩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手县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、宫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城县）</a:t>
            </a:r>
            <a:endParaRPr lang="ja-JP" altLang="en-US" sz="1200" b="0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3562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047" y="4508500"/>
            <a:ext cx="121245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正方形/長方形 6"/>
          <p:cNvSpPr/>
          <p:nvPr/>
        </p:nvSpPr>
        <p:spPr>
          <a:xfrm rot="1313463">
            <a:off x="4634840" y="5441950"/>
            <a:ext cx="101467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3564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7492" y="4508500"/>
            <a:ext cx="121417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 rot="1313463">
            <a:off x="9422739" y="5508625"/>
            <a:ext cx="101467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5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913440" y="6492875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22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89"/>
          <p:cNvSpPr>
            <a:spLocks noChangeArrowheads="1"/>
          </p:cNvSpPr>
          <p:nvPr/>
        </p:nvSpPr>
        <p:spPr bwMode="auto">
          <a:xfrm>
            <a:off x="0" y="-21244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5602" name="Picture 2" descr="D:\user\001634\Desktop\浸水範囲概況図(小縮尺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500" y="423863"/>
            <a:ext cx="4992555" cy="639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D:\user\001634\Desktop\御進講\000059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46" y="584200"/>
            <a:ext cx="4657196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テキスト ボックス 8"/>
          <p:cNvSpPr txBox="1">
            <a:spLocks noChangeArrowheads="1"/>
          </p:cNvSpPr>
          <p:nvPr/>
        </p:nvSpPr>
        <p:spPr bwMode="auto">
          <a:xfrm>
            <a:off x="2534973" y="620715"/>
            <a:ext cx="2106746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浸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水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范围概况图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宫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城县）</a:t>
            </a:r>
            <a:endParaRPr lang="ja-JP" altLang="en-US" sz="1200" b="0" dirty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5606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4936" y="4465638"/>
            <a:ext cx="121417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正方形/長方形 9"/>
          <p:cNvSpPr/>
          <p:nvPr/>
        </p:nvSpPr>
        <p:spPr>
          <a:xfrm rot="328783">
            <a:off x="4284002" y="5686425"/>
            <a:ext cx="99748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5608" name="Picture 3" descr="D:\user\001634\Desktop\御進講\写真\hokkaid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2962" y="2436813"/>
            <a:ext cx="121417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/>
          <p:cNvSpPr/>
          <p:nvPr/>
        </p:nvSpPr>
        <p:spPr>
          <a:xfrm rot="328783">
            <a:off x="8856927" y="3756027"/>
            <a:ext cx="213254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b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232140" y="38522"/>
            <a:ext cx="9441723" cy="43815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  <a:tileRect/>
          </a:gradFill>
          <a:ln w="936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lIns="90000" tIns="46800" rIns="90000" bIns="46800" anchor="ctr"/>
          <a:lstStyle/>
          <a:p>
            <a:pPr marL="358775" algn="ctr">
              <a:buClr>
                <a:srgbClr val="FFFFFF"/>
              </a:buClr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资料</a:t>
            </a:r>
            <a:r>
              <a:rPr lang="en-US" altLang="ja-JP" sz="240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】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东日本大地震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引发的海啸的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浸水</a:t>
            </a:r>
            <a:r>
              <a:rPr lang="zh-CN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范围</a:t>
            </a:r>
            <a:r>
              <a:rPr lang="ja-JP" altLang="en-US" sz="2400" b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②</a:t>
            </a:r>
            <a:r>
              <a:rPr lang="ja-JP" altLang="en-US" sz="2400" b="0" dirty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　</a:t>
            </a:r>
            <a:endParaRPr lang="en-GB" altLang="ja-JP" sz="2400" b="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8697416" y="6492875"/>
            <a:ext cx="99256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23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241032" y="620687"/>
            <a:ext cx="2106746" cy="46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200" b="0" dirty="0">
                <a:latin typeface="SimSun" pitchFamily="2" charset="-122"/>
                <a:ea typeface="SimSun" pitchFamily="2" charset="-122"/>
              </a:rPr>
              <a:t>浸</a:t>
            </a:r>
            <a:r>
              <a:rPr lang="ja-JP" altLang="en-US" sz="1200" b="0" dirty="0" smtClean="0">
                <a:latin typeface="SimSun" pitchFamily="2" charset="-122"/>
                <a:ea typeface="SimSun" pitchFamily="2" charset="-122"/>
              </a:rPr>
              <a:t>水</a:t>
            </a:r>
            <a:r>
              <a:rPr lang="zh-CN" altLang="en-US" sz="1200" b="0" dirty="0" smtClean="0">
                <a:latin typeface="SimSun" pitchFamily="2" charset="-122"/>
                <a:ea typeface="SimSun" pitchFamily="2" charset="-122"/>
              </a:rPr>
              <a:t>范围概况图  仙台以南</a:t>
            </a:r>
            <a:endParaRPr lang="ja-JP" altLang="en-US" sz="1200" b="0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>
            <a:normAutofit/>
          </a:bodyPr>
          <a:lstStyle/>
          <a:p>
            <a:r>
              <a:rPr kumimoji="1" lang="zh-CN" altLang="en-US" dirty="0" smtClean="0">
                <a:latin typeface="SimSun" pitchFamily="2" charset="-122"/>
                <a:ea typeface="SimSun" pitchFamily="2" charset="-122"/>
              </a:rPr>
              <a:t>在</a:t>
            </a:r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灾害对策基本法</a:t>
            </a:r>
            <a:r>
              <a:rPr kumimoji="1" lang="zh-CN" altLang="en-US" dirty="0" smtClean="0">
                <a:latin typeface="SimSun" pitchFamily="2" charset="-122"/>
                <a:ea typeface="SimSun" pitchFamily="2" charset="-122"/>
              </a:rPr>
              <a:t>中的定</a:t>
            </a:r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位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/>
          <a:lstStyle/>
          <a:p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  为了保护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国土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和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国民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生命、身体及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财产不受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地震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、风灾水灾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等灾害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的影响，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害对策基本法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规定国家设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中央防灾会议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都道府县及市町村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地方政府设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地方防灾会议。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为了有效应对防灾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救灾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及灾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后重建等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各方面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事</a:t>
            </a:r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项，这些</a:t>
            </a:r>
            <a:r>
              <a:rPr lang="ja-JP" altLang="en-US" sz="2000" dirty="0">
                <a:latin typeface="SimSun" pitchFamily="2" charset="-122"/>
                <a:ea typeface="SimSun" pitchFamily="2" charset="-122"/>
              </a:rPr>
              <a:t>防灾会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议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以</a:t>
            </a:r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制定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计划和推进防灾计划的顺利执行为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目的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中央防灾会议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制定日本的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防灾基本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计划，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地方防灾会议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制作各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方的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防灾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计划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灾害时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需要救灾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等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措施时，国家在发生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非常灾害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时成立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非常灾害对策本部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，发生显著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异常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且极大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非常灾害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时，成立紧急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灾害对策本部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都道府县及市町村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成立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灾害对策本部</a:t>
            </a:r>
            <a:r>
              <a:rPr kumimoji="1" lang="zh-CN" altLang="en-US" sz="2000" dirty="0" smtClean="0">
                <a:latin typeface="SimSun" pitchFamily="2" charset="-122"/>
                <a:ea typeface="SimSun" pitchFamily="2" charset="-122"/>
              </a:rPr>
              <a:t>推进救灾工作</a:t>
            </a:r>
            <a:r>
              <a:rPr kumimoji="1"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 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 在实际发生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灾害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时，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都道府县及市町村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应保护居民的生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命、身体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和财产，同时采取必要的应急措施确保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地域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安全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尤其是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作为基础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的地方公共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团体应发出避难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指示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，设定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警戒区域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，向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、防汛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部门下达</a:t>
            </a:r>
            <a:r>
              <a:rPr lang="ja-JP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出动命令等</a:t>
            </a:r>
            <a:r>
              <a:rPr lang="zh-CN" altLang="en-US" sz="2000" u="sng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采取必要的措施</a:t>
            </a:r>
            <a:r>
              <a:rPr lang="ja-JP" altLang="en-US" sz="2000" u="sng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u="sng" dirty="0" smtClean="0">
              <a:latin typeface="SimSun" pitchFamily="2" charset="-122"/>
              <a:ea typeface="SimSun" pitchFamily="2" charset="-122"/>
            </a:endParaRPr>
          </a:p>
          <a:p>
            <a:pPr>
              <a:buNone/>
            </a:pPr>
            <a:endParaRPr kumimoji="1" lang="ja-JP" altLang="en-US" sz="20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1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－１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274042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>
                <a:latin typeface="SimSun" pitchFamily="2" charset="-122"/>
                <a:ea typeface="SimSun" pitchFamily="2" charset="-122"/>
              </a:rPr>
              <a:t>灾害对策基本法</a:t>
            </a:r>
            <a:r>
              <a:rPr kumimoji="1" lang="zh-CN" altLang="en-US" sz="2800" dirty="0" smtClean="0">
                <a:latin typeface="SimSun" pitchFamily="2" charset="-122"/>
                <a:ea typeface="SimSun" pitchFamily="2" charset="-122"/>
              </a:rPr>
              <a:t>中的职责</a:t>
            </a:r>
            <a:r>
              <a:rPr kumimoji="1" lang="ja-JP" altLang="en-US" sz="2800" dirty="0" smtClean="0">
                <a:latin typeface="SimSun" pitchFamily="2" charset="-122"/>
                <a:ea typeface="SimSun" pitchFamily="2" charset="-122"/>
              </a:rPr>
              <a:t>分担</a:t>
            </a:r>
            <a:endParaRPr kumimoji="1" lang="ja-JP" altLang="en-US" sz="2800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106096" y="6356359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2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8392735"/>
              </p:ext>
            </p:extLst>
          </p:nvPr>
        </p:nvGraphicFramePr>
        <p:xfrm>
          <a:off x="344488" y="1340768"/>
          <a:ext cx="9289032" cy="53324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94829"/>
                <a:gridCol w="3437819"/>
                <a:gridCol w="3456384"/>
              </a:tblGrid>
              <a:tr h="386077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 smtClean="0">
                          <a:latin typeface="+mn-ea"/>
                          <a:ea typeface="+mn-ea"/>
                        </a:rPr>
                        <a:t>国家</a:t>
                      </a:r>
                      <a:endParaRPr kumimoji="1" lang="ja-JP" altLang="en-US" sz="20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SimSun" pitchFamily="2" charset="-122"/>
                          <a:ea typeface="SimSun" pitchFamily="2" charset="-122"/>
                        </a:rPr>
                        <a:t>都道府县</a:t>
                      </a:r>
                      <a:endParaRPr kumimoji="1" lang="ja-JP" altLang="en-US" sz="200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latin typeface="SimSun" pitchFamily="2" charset="-122"/>
                          <a:ea typeface="SimSun" pitchFamily="2" charset="-122"/>
                        </a:rPr>
                        <a:t>市町村</a:t>
                      </a:r>
                      <a:endParaRPr kumimoji="1" lang="ja-JP" altLang="en-US" sz="2000" dirty="0"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</a:tr>
              <a:tr h="2268056"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制定和综合调整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防灾计划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；建设水坝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、防波堤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等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防灾设施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；成立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预测预报、信息传递等组织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。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制定和综合调整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防灾计划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；要求相关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省厅等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采取应急措施；辅助和协调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市町村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实施的事务、业务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。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制定旨在保护居民的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防灾计划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、筹备防灾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用品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，完善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消防机构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、防汛团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等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组织，采取各种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防灾</a:t>
                      </a:r>
                      <a:r>
                        <a:rPr kumimoji="1" lang="zh-CN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措施</a:t>
                      </a:r>
                      <a:r>
                        <a:rPr kumimoji="1" lang="ja-JP" altLang="en-US" sz="1800" dirty="0" smtClean="0">
                          <a:latin typeface="SimSun" pitchFamily="2" charset="-122"/>
                          <a:ea typeface="SimSun" pitchFamily="2" charset="-122"/>
                        </a:rPr>
                        <a:t>。</a:t>
                      </a:r>
                      <a:endParaRPr kumimoji="1" lang="en-US" altLang="ja-JP" sz="18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⇒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对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市町村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领导赋予下达避难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指示、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设定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警戒区域、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应急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公用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负担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等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权限</a:t>
                      </a:r>
                      <a:endParaRPr kumimoji="1" lang="en-US" altLang="ja-JP" sz="1800" b="1" dirty="0" smtClean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＜防灾对策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的</a:t>
                      </a:r>
                      <a:r>
                        <a:rPr kumimoji="1"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第一次</a:t>
                      </a:r>
                      <a:r>
                        <a:rPr kumimoji="1" lang="zh-CN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职责和义务</a:t>
                      </a:r>
                      <a:r>
                        <a:rPr lang="ja-JP" altLang="en-US" sz="1800" b="1" dirty="0" smtClean="0">
                          <a:solidFill>
                            <a:srgbClr val="FF0000"/>
                          </a:solidFill>
                          <a:latin typeface="SimSun" pitchFamily="2" charset="-122"/>
                          <a:ea typeface="SimSun" pitchFamily="2" charset="-122"/>
                        </a:rPr>
                        <a:t>＞</a:t>
                      </a:r>
                      <a:endParaRPr kumimoji="1" lang="ja-JP" altLang="en-US" sz="18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</a:tr>
              <a:tr h="2375857"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储备、筹备和检查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防灾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所需的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物资及资材</a:t>
                      </a: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成立和改善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预测预报、信息传递等组织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收集及传递有关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的信息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储备、筹备和检查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防灾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所需的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物资及资材</a:t>
                      </a: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成立和改善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预测预报、信息传递等组织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收集及传递有关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的信息</a:t>
                      </a:r>
                      <a:endParaRPr kumimoji="1" lang="ja-JP" altLang="en-US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概要报告灾情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及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对灾害采取的措施</a:t>
                      </a:r>
                      <a:endParaRPr kumimoji="1" lang="en-US" altLang="zh-CN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　［都道府县→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国家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］</a:t>
                      </a: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传达有关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的预报或警报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［都道府县→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国家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为使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市町村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领导的应急措施得以切实且顺利地执行而进行协调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要求有关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机构（各省厅等）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采取应急措施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○市町村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无法执行业务时，代理采取应急措施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响应其他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都道府县知事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提出采取应急措施给予援助的要求的义务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储备、筹备和检查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防灾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所需的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物资及资材</a:t>
                      </a: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成立和改善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预测预报、信息传递等组织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收集及传递有关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的信息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概要报告灾情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及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对灾害采取的措施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　　　［市町村→都道府县］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传达有关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的预报或警报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［市町村→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居民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向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消防机构、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防汛团下达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出动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准备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、出动命令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采取预防发生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灾害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，防止灾害扩大所需的应急措施</a:t>
                      </a:r>
                      <a:endParaRPr kumimoji="1" lang="en-US" altLang="ja-JP" sz="1100" dirty="0" smtClean="0">
                        <a:latin typeface="SimSun" pitchFamily="2" charset="-122"/>
                        <a:ea typeface="SimSun" pitchFamily="2" charset="-122"/>
                      </a:endParaRPr>
                    </a:p>
                    <a:p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○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响应其他</a:t>
                      </a:r>
                      <a:r>
                        <a:rPr kumimoji="1" lang="ja-JP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市町村</a:t>
                      </a:r>
                      <a:r>
                        <a:rPr kumimoji="1" lang="zh-CN" altLang="en-US" sz="1100" dirty="0" smtClean="0">
                          <a:latin typeface="SimSun" pitchFamily="2" charset="-122"/>
                          <a:ea typeface="SimSun" pitchFamily="2" charset="-122"/>
                        </a:rPr>
                        <a:t>领导提出采取应急措施给予援助的要求的义务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SimSun" pitchFamily="2" charset="-122"/>
                        <a:ea typeface="SimSun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560512" y="620688"/>
            <a:ext cx="8915400" cy="576064"/>
          </a:xfrm>
        </p:spPr>
        <p:txBody>
          <a:bodyPr>
            <a:noAutofit/>
          </a:bodyPr>
          <a:lstStyle/>
          <a:p>
            <a:r>
              <a:rPr kumimoji="1" lang="ja-JP" altLang="en-US" sz="14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kumimoji="1" lang="zh-CN" altLang="en-US" sz="14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日本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承担根本意义上的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任务的是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市町村（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害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对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策基本法）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都道府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县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和国家定位为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的后援和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支援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机构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。</a:t>
            </a:r>
            <a:r>
              <a:rPr lang="zh-CN" altLang="en-US" sz="1400" dirty="0">
                <a:latin typeface="SimSun" pitchFamily="2" charset="-122"/>
                <a:ea typeface="SimSun" pitchFamily="2" charset="-122"/>
              </a:rPr>
              <a:t>国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家级涉及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sz="1400" dirty="0" smtClean="0">
                <a:latin typeface="SimSun" pitchFamily="2" charset="-122"/>
                <a:ea typeface="SimSun" pitchFamily="2" charset="-122"/>
              </a:rPr>
              <a:t>灾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省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厅是内阁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府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警察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厅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、消防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厅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、国土交通省、国土地理院、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气象厅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、文部科学省、厚生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劳动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省、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防卫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省</a:t>
            </a:r>
            <a:r>
              <a:rPr lang="zh-CN" altLang="en-US" sz="1400" dirty="0" smtClean="0">
                <a:latin typeface="SimSun" pitchFamily="2" charset="-122"/>
                <a:ea typeface="SimSun" pitchFamily="2" charset="-122"/>
              </a:rPr>
              <a:t>等多个省厅</a:t>
            </a:r>
            <a:r>
              <a:rPr lang="ja-JP" altLang="ja-JP" sz="1400" dirty="0" smtClean="0">
                <a:latin typeface="SimSun" pitchFamily="2" charset="-122"/>
                <a:ea typeface="SimSun" pitchFamily="2" charset="-122"/>
              </a:rPr>
              <a:t>。</a:t>
            </a:r>
          </a:p>
        </p:txBody>
      </p:sp>
      <p:sp>
        <p:nvSpPr>
          <p:cNvPr id="8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－２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50106"/>
          </a:xfrm>
        </p:spPr>
        <p:txBody>
          <a:bodyPr/>
          <a:lstStyle/>
          <a:p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kumimoji="1" lang="zh-CN" altLang="en-US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kumimoji="1" lang="ja-JP" altLang="en-US" dirty="0" smtClean="0">
                <a:latin typeface="SimSun" pitchFamily="2" charset="-122"/>
                <a:ea typeface="SimSun" pitchFamily="2" charset="-122"/>
              </a:rPr>
              <a:t>机构</a:t>
            </a:r>
            <a:r>
              <a:rPr kumimoji="1" lang="zh-CN" altLang="en-US" dirty="0" smtClean="0">
                <a:latin typeface="SimSun" pitchFamily="2" charset="-122"/>
                <a:ea typeface="SimSun" pitchFamily="2" charset="-122"/>
              </a:rPr>
              <a:t>和职责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95300" y="1124745"/>
            <a:ext cx="8915400" cy="5184576"/>
          </a:xfrm>
        </p:spPr>
        <p:txBody>
          <a:bodyPr/>
          <a:lstStyle/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负</a:t>
            </a:r>
            <a:r>
              <a:rPr lang="zh-CN" altLang="en-US" sz="2000" b="1" dirty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有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防灾对策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第一次</a:t>
            </a:r>
            <a:r>
              <a:rPr lang="zh-CN" altLang="en-US" sz="2000" b="1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职责和义务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，为了执行该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业务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，应设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消防机构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以备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灾害。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常</a:t>
            </a:r>
            <a:r>
              <a:rPr lang="zh-CN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备</a:t>
            </a:r>
            <a:r>
              <a:rPr lang="ja-JP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消防机构</a:t>
            </a:r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】</a:t>
            </a: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常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备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消防机构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是指设置于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市</a:t>
            </a:r>
            <a:r>
              <a:rPr lang="ja-JP" altLang="en-US" sz="2000" dirty="0">
                <a:latin typeface="SimSun" pitchFamily="2" charset="-122"/>
                <a:ea typeface="SimSun" pitchFamily="2" charset="-122"/>
              </a:rPr>
              <a:t>町村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消防本部及消防署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，有专职消防员在岗上班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非常</a:t>
            </a:r>
            <a:r>
              <a:rPr lang="zh-CN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备</a:t>
            </a:r>
            <a:r>
              <a:rPr lang="ja-JP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消防机构（消防团）</a:t>
            </a:r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】</a:t>
            </a: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消防团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非常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备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消防机构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消防团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员平时都有自己的本职工作，</a:t>
            </a:r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出自“自己的家园自己保护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”之爱护家园的精神，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参加</a:t>
            </a:r>
            <a:r>
              <a:rPr lang="zh-CN" altLang="en-US" sz="2000" dirty="0">
                <a:latin typeface="SimSun" pitchFamily="2" charset="-122"/>
                <a:ea typeface="SimSun" pitchFamily="2" charset="-122"/>
              </a:rPr>
              <a:t>消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防团，开展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防灾活动。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【</a:t>
            </a:r>
            <a:r>
              <a:rPr lang="ja-JP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自主防灾</a:t>
            </a:r>
            <a:r>
              <a:rPr lang="zh-CN" altLang="en-US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组织</a:t>
            </a:r>
            <a:r>
              <a:rPr lang="en-US" altLang="ja-JP" sz="200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】</a:t>
            </a:r>
          </a:p>
          <a:p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  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自主防灾组织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地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区居民基于协作认识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自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发结成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的防灾组织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平时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进行普及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防灾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知识、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防灾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训练等活动，发生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灾害时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，开展收集灾情信息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预防火灾和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初期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灭火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、</a:t>
            </a:r>
            <a:r>
              <a:rPr lang="zh-CN" altLang="en-US" sz="2000" dirty="0" smtClean="0">
                <a:latin typeface="SimSun" pitchFamily="2" charset="-122"/>
                <a:ea typeface="SimSun" pitchFamily="2" charset="-122"/>
              </a:rPr>
              <a:t>避难引导等活动</a:t>
            </a:r>
            <a:r>
              <a:rPr lang="ja-JP" altLang="en-US" sz="2000" dirty="0" smtClean="0">
                <a:latin typeface="SimSun" pitchFamily="2" charset="-122"/>
                <a:ea typeface="SimSun" pitchFamily="2" charset="-122"/>
              </a:rPr>
              <a:t>。</a:t>
            </a:r>
            <a:endParaRPr lang="en-US" altLang="ja-JP" sz="2000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3</a:t>
            </a:r>
            <a:endParaRPr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－３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8"/>
          <p:cNvSpPr>
            <a:spLocks noChangeArrowheads="1"/>
          </p:cNvSpPr>
          <p:nvPr/>
        </p:nvSpPr>
        <p:spPr bwMode="auto">
          <a:xfrm>
            <a:off x="4698165" y="1474788"/>
            <a:ext cx="2375281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endParaRPr lang="ja-JP" altLang="en-US" sz="3200">
              <a:solidFill>
                <a:srgbClr val="0070C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77" name="スライド番号プレースホルダ 17"/>
          <p:cNvSpPr>
            <a:spLocks noGrp="1"/>
          </p:cNvSpPr>
          <p:nvPr>
            <p:ph type="sldNum" sz="quarter" idx="12"/>
          </p:nvPr>
        </p:nvSpPr>
        <p:spPr bwMode="auto">
          <a:xfrm>
            <a:off x="7401272" y="6309320"/>
            <a:ext cx="231177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4</a:t>
            </a:r>
          </a:p>
        </p:txBody>
      </p:sp>
      <p:sp>
        <p:nvSpPr>
          <p:cNvPr id="3078" name="AutoShape 2"/>
          <p:cNvSpPr>
            <a:spLocks noChangeArrowheads="1"/>
          </p:cNvSpPr>
          <p:nvPr/>
        </p:nvSpPr>
        <p:spPr bwMode="auto">
          <a:xfrm rot="10800000">
            <a:off x="1928180" y="4638675"/>
            <a:ext cx="6123969" cy="1892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779 w 21600"/>
              <a:gd name="T13" fmla="*/ 3779 h 21600"/>
              <a:gd name="T14" fmla="*/ 17821 w 21600"/>
              <a:gd name="T15" fmla="*/ 1782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957" y="21600"/>
                </a:lnTo>
                <a:lnTo>
                  <a:pt x="1764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79" name="AutoShape 3"/>
          <p:cNvSpPr>
            <a:spLocks noChangeArrowheads="1"/>
          </p:cNvSpPr>
          <p:nvPr/>
        </p:nvSpPr>
        <p:spPr bwMode="auto">
          <a:xfrm>
            <a:off x="4304824" y="1484314"/>
            <a:ext cx="1513130" cy="1133475"/>
          </a:xfrm>
          <a:prstGeom prst="triangle">
            <a:avLst>
              <a:gd name="adj" fmla="val 51301"/>
            </a:avLst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80" name="AutoShape 4"/>
          <p:cNvSpPr>
            <a:spLocks noChangeArrowheads="1"/>
          </p:cNvSpPr>
          <p:nvPr/>
        </p:nvSpPr>
        <p:spPr bwMode="auto">
          <a:xfrm rot="10800000">
            <a:off x="3224532" y="2962275"/>
            <a:ext cx="3529578" cy="13509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62 w 21600"/>
              <a:gd name="T13" fmla="*/ 4562 h 21600"/>
              <a:gd name="T14" fmla="*/ 17038 w 21600"/>
              <a:gd name="T15" fmla="*/ 170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523" y="21600"/>
                </a:lnTo>
                <a:lnTo>
                  <a:pt x="1607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81" name="AutoShape 17"/>
          <p:cNvSpPr>
            <a:spLocks/>
          </p:cNvSpPr>
          <p:nvPr/>
        </p:nvSpPr>
        <p:spPr bwMode="auto">
          <a:xfrm>
            <a:off x="2504335" y="1428751"/>
            <a:ext cx="1155885" cy="2879725"/>
          </a:xfrm>
          <a:prstGeom prst="leftBrace">
            <a:avLst>
              <a:gd name="adj1" fmla="val 25690"/>
              <a:gd name="adj2" fmla="val 31745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4263121" y="1562101"/>
            <a:ext cx="237686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endParaRPr lang="ja-JP" altLang="en-US" sz="3200">
              <a:solidFill>
                <a:srgbClr val="0070C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83" name="Rectangle 21"/>
          <p:cNvSpPr>
            <a:spLocks noChangeArrowheads="1"/>
          </p:cNvSpPr>
          <p:nvPr/>
        </p:nvSpPr>
        <p:spPr bwMode="auto">
          <a:xfrm>
            <a:off x="636690" y="1976439"/>
            <a:ext cx="1727477" cy="719137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53" tIns="45573" rIns="91153" bIns="45573" anchor="ctr"/>
          <a:lstStyle/>
          <a:p>
            <a:pPr algn="ctr" defTabSz="987425"/>
            <a:r>
              <a:rPr lang="ja-JP" altLang="en-US" sz="3200" dirty="0">
                <a:solidFill>
                  <a:srgbClr val="0070C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3200" dirty="0" smtClean="0">
                <a:solidFill>
                  <a:srgbClr val="0070C0"/>
                </a:solidFill>
                <a:latin typeface="SimSun" pitchFamily="2" charset="-122"/>
                <a:ea typeface="SimSun" pitchFamily="2" charset="-122"/>
              </a:rPr>
              <a:t>防机构</a:t>
            </a:r>
            <a:endParaRPr lang="ja-JP" altLang="en-US" sz="3200" dirty="0">
              <a:solidFill>
                <a:srgbClr val="0070C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084" name="テキスト ボックス 21"/>
          <p:cNvSpPr txBox="1">
            <a:spLocks noChangeArrowheads="1"/>
          </p:cNvSpPr>
          <p:nvPr/>
        </p:nvSpPr>
        <p:spPr bwMode="auto">
          <a:xfrm>
            <a:off x="3872707" y="1635076"/>
            <a:ext cx="263249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ja-JP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常备消</a:t>
            </a:r>
            <a:r>
              <a:rPr lang="ja-JP" altLang="en-US" sz="28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endParaRPr lang="en-US" altLang="ja-JP" sz="28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ja-JP" altLang="en-US" sz="2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约１５．９</a:t>
            </a:r>
            <a:r>
              <a:rPr lang="ja-JP" altLang="en-US" sz="2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万人</a:t>
            </a:r>
          </a:p>
        </p:txBody>
      </p:sp>
      <p:sp>
        <p:nvSpPr>
          <p:cNvPr id="3085" name="テキスト ボックス 22"/>
          <p:cNvSpPr txBox="1">
            <a:spLocks noChangeArrowheads="1"/>
          </p:cNvSpPr>
          <p:nvPr/>
        </p:nvSpPr>
        <p:spPr bwMode="auto">
          <a:xfrm>
            <a:off x="3440590" y="3432424"/>
            <a:ext cx="332952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</a:t>
            </a:r>
            <a:r>
              <a:rPr lang="ja-JP" altLang="en-US" sz="2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endParaRPr lang="en-US" altLang="ja-JP" sz="24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ja-JP" altLang="en-US" sz="2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约８８．０</a:t>
            </a:r>
            <a:r>
              <a:rPr lang="ja-JP" altLang="en-US" sz="2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万人</a:t>
            </a:r>
          </a:p>
        </p:txBody>
      </p:sp>
      <p:sp>
        <p:nvSpPr>
          <p:cNvPr id="3086" name="テキスト ボックス 23"/>
          <p:cNvSpPr txBox="1">
            <a:spLocks noChangeArrowheads="1"/>
          </p:cNvSpPr>
          <p:nvPr/>
        </p:nvSpPr>
        <p:spPr bwMode="auto">
          <a:xfrm>
            <a:off x="3470831" y="4643439"/>
            <a:ext cx="3793146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</a:t>
            </a:r>
            <a:r>
              <a:rPr lang="ja-JP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防灾组织</a:t>
            </a:r>
            <a:endParaRPr lang="en-US" altLang="ja-JP" sz="28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endParaRPr lang="en-US" altLang="ja-JP" sz="24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ja-JP" altLang="en-US" sz="2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约３，７９８</a:t>
            </a:r>
            <a:r>
              <a:rPr lang="ja-JP" altLang="en-US" sz="2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万人</a:t>
            </a:r>
          </a:p>
        </p:txBody>
      </p:sp>
      <p:sp>
        <p:nvSpPr>
          <p:cNvPr id="36" name="四角形吹き出し 35"/>
          <p:cNvSpPr/>
          <p:nvPr/>
        </p:nvSpPr>
        <p:spPr>
          <a:xfrm>
            <a:off x="6393888" y="2924176"/>
            <a:ext cx="2630908" cy="714375"/>
          </a:xfrm>
          <a:prstGeom prst="wedgeRectCallout">
            <a:avLst>
              <a:gd name="adj1" fmla="val -49670"/>
              <a:gd name="adj2" fmla="val 88498"/>
            </a:avLst>
          </a:prstGeom>
          <a:solidFill>
            <a:srgbClr val="FF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其中</a:t>
            </a:r>
            <a:r>
              <a:rPr lang="ja-JP" altLang="en-US" sz="20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女消防团</a:t>
            </a:r>
            <a:r>
              <a:rPr lang="zh-CN" altLang="en-US" sz="20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员</a:t>
            </a:r>
            <a:endParaRPr lang="en-US" altLang="ja-JP" sz="20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  <a:p>
            <a:pPr algn="ctr">
              <a:defRPr/>
            </a:pPr>
            <a:r>
              <a:rPr lang="ja-JP" altLang="en-US" sz="20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约２．０</a:t>
            </a:r>
            <a:r>
              <a:rPr lang="ja-JP" altLang="en-US" sz="20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万人</a:t>
            </a:r>
          </a:p>
        </p:txBody>
      </p:sp>
      <p:sp>
        <p:nvSpPr>
          <p:cNvPr id="51218" name="テキスト ボックス 16"/>
          <p:cNvSpPr txBox="1">
            <a:spLocks noChangeArrowheads="1"/>
          </p:cNvSpPr>
          <p:nvPr/>
        </p:nvSpPr>
        <p:spPr bwMode="auto">
          <a:xfrm>
            <a:off x="6609822" y="1412876"/>
            <a:ext cx="3023084" cy="969496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Ins="360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 Narrow" pitchFamily="34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altLang="ja-JP" sz="1600" dirty="0" smtClean="0">
                <a:latin typeface="SimSun" pitchFamily="2" charset="-122"/>
                <a:ea typeface="SimSun" pitchFamily="2" charset="-122"/>
              </a:rPr>
              <a:t>※2011</a:t>
            </a:r>
            <a:r>
              <a:rPr lang="ja-JP" altLang="en-US" sz="1600" dirty="0" smtClean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600" dirty="0" smtClean="0"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sz="1600" dirty="0" smtClean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600" dirty="0" smtClean="0"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600" dirty="0" smtClean="0"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600" dirty="0" smtClean="0">
                <a:latin typeface="SimSun" pitchFamily="2" charset="-122"/>
                <a:ea typeface="SimSun" pitchFamily="2" charset="-122"/>
              </a:rPr>
              <a:t>时的数据</a:t>
            </a:r>
            <a:endParaRPr lang="en-US" altLang="ja-JP" sz="1600" dirty="0" smtClean="0">
              <a:latin typeface="SimSun" pitchFamily="2" charset="-122"/>
              <a:ea typeface="SimSun" pitchFamily="2" charset="-122"/>
            </a:endParaRPr>
          </a:p>
          <a:p>
            <a:pPr marL="87313" indent="-87313" eaLnBrk="1" hangingPunct="1">
              <a:defRPr/>
            </a:pPr>
            <a:r>
              <a:rPr lang="ja-JP" altLang="en-US" sz="1200" dirty="0" smtClean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</a:rPr>
              <a:t>因受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东日本大地震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的影响，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岩手县、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宫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城县及福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岛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县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的数据是根据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前年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的数据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（</a:t>
            </a:r>
            <a:r>
              <a:rPr lang="en-US" altLang="ja-JP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2010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年</a:t>
            </a:r>
            <a:r>
              <a:rPr lang="en-US" altLang="ja-JP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4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月</a:t>
            </a:r>
            <a:r>
              <a:rPr lang="en-US" altLang="ja-JP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1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日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时的数据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）</a:t>
            </a:r>
            <a:r>
              <a:rPr lang="zh-CN" altLang="en-US" sz="1200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统计的</a:t>
            </a:r>
            <a:r>
              <a:rPr lang="ja-JP" altLang="en-US" sz="1200" dirty="0" smtClean="0"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200" dirty="0" smtClean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0" name="テキスト ボックス 26"/>
          <p:cNvSpPr txBox="1">
            <a:spLocks noChangeArrowheads="1"/>
          </p:cNvSpPr>
          <p:nvPr/>
        </p:nvSpPr>
        <p:spPr bwMode="auto">
          <a:xfrm>
            <a:off x="387474" y="2786065"/>
            <a:ext cx="2421714" cy="642937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在</a:t>
            </a:r>
            <a:r>
              <a:rPr lang="ja-JP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lang="zh-CN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长领导</a:t>
            </a:r>
            <a:r>
              <a:rPr lang="ja-JP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下</a:t>
            </a:r>
            <a:r>
              <a:rPr lang="zh-CN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，在所辖区域</a:t>
            </a:r>
            <a:r>
              <a:rPr lang="ja-JP" altLang="en-US" sz="20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内活动</a:t>
            </a:r>
            <a:endParaRPr lang="ja-JP" altLang="en-US" sz="20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7474" y="5214938"/>
            <a:ext cx="3482504" cy="857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4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自</a:t>
            </a:r>
            <a:r>
              <a:rPr lang="zh-CN" altLang="en-US" sz="24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发应对自己地区的</a:t>
            </a:r>
            <a:r>
              <a:rPr lang="ja-JP" altLang="en-US" sz="24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灾害</a:t>
            </a:r>
            <a:endParaRPr lang="ja-JP" altLang="en-US" sz="24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8" name="Rectangle 1033"/>
          <p:cNvSpPr>
            <a:spLocks noChangeArrowheads="1"/>
          </p:cNvSpPr>
          <p:nvPr/>
        </p:nvSpPr>
        <p:spPr bwMode="auto">
          <a:xfrm>
            <a:off x="1" y="166688"/>
            <a:ext cx="990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市町村</a:t>
            </a:r>
            <a:r>
              <a:rPr lang="zh-CN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消防机构等</a:t>
            </a:r>
            <a:r>
              <a:rPr lang="zh-CN" altLang="en-US" sz="28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概述</a:t>
            </a:r>
            <a:endParaRPr lang="ja-JP" altLang="en-US" sz="28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9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9691653" y="6502400"/>
            <a:ext cx="176241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189" tIns="43596" rIns="87189" bIns="43596">
            <a:spAutoFit/>
          </a:bodyPr>
          <a:lstStyle>
            <a:lvl1pPr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defTabSz="873125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endParaRPr kumimoji="0" lang="ja-JP" altLang="ja-JP" sz="1700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5302" name="AutoShape 10"/>
          <p:cNvSpPr>
            <a:spLocks noChangeArrowheads="1"/>
          </p:cNvSpPr>
          <p:nvPr/>
        </p:nvSpPr>
        <p:spPr bwMode="auto">
          <a:xfrm>
            <a:off x="1" y="142876"/>
            <a:ext cx="9906000" cy="5762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9458" tIns="79200" rIns="69458" bIns="8311" anchor="ctr"/>
          <a:lstStyle/>
          <a:p>
            <a:pPr marL="80963" indent="-80963" algn="ctr" defTabSz="882650">
              <a:lnSpc>
                <a:spcPct val="80000"/>
              </a:lnSpc>
              <a:spcBef>
                <a:spcPct val="50000"/>
              </a:spcBef>
            </a:pPr>
            <a:r>
              <a:rPr lang="ja-JP" altLang="en-US" sz="36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36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</a:t>
            </a:r>
            <a:r>
              <a:rPr lang="zh-CN" altLang="en-US" sz="36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的现况</a:t>
            </a:r>
            <a:endParaRPr lang="ja-JP" altLang="en-US" sz="36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5303" name="AutoShape 6"/>
          <p:cNvSpPr>
            <a:spLocks noChangeArrowheads="1"/>
          </p:cNvSpPr>
          <p:nvPr/>
        </p:nvSpPr>
        <p:spPr bwMode="auto">
          <a:xfrm>
            <a:off x="117495" y="642939"/>
            <a:ext cx="9671012" cy="105786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144" tIns="43572" rIns="87144" bIns="43572" anchor="ctr"/>
          <a:lstStyle/>
          <a:p>
            <a:pPr defTabSz="873125"/>
            <a:r>
              <a:rPr lang="en-US" altLang="ja-JP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◆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特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质</a:t>
            </a:r>
            <a:endParaRPr lang="ja-JP" altLang="en-US" b="1" dirty="0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　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防组织法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第９条～消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防机构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分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常备消防机构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和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消防团（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非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常备消防机构）２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种</a:t>
            </a:r>
            <a:endParaRPr lang="ja-JP" altLang="en-US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　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本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上是志愿者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外聘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特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别职务的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方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公务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员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）</a:t>
            </a:r>
            <a:endParaRPr lang="ja-JP" altLang="en-US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防灾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的核心性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存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在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员动员力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区紧密联系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性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即时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应对能力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）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</a:p>
        </p:txBody>
      </p:sp>
      <p:sp>
        <p:nvSpPr>
          <p:cNvPr id="55304" name="AutoShape 9"/>
          <p:cNvSpPr>
            <a:spLocks noChangeArrowheads="1"/>
          </p:cNvSpPr>
          <p:nvPr/>
        </p:nvSpPr>
        <p:spPr bwMode="auto">
          <a:xfrm>
            <a:off x="114785" y="1774823"/>
            <a:ext cx="9671012" cy="9366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7144" tIns="43572" rIns="87144" bIns="43572" anchor="ctr"/>
          <a:lstStyle/>
          <a:p>
            <a:pPr defTabSz="873125"/>
            <a:r>
              <a:rPr lang="en-US" altLang="ja-JP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◆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目标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数值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　　　　　　　　　　　　　　　　 　◆　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现状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sz="1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lang="en-US" altLang="ja-JP" sz="1200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※2011</a:t>
            </a:r>
            <a:r>
              <a:rPr lang="ja-JP" altLang="en-US" sz="1200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sz="1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200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200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lang="en-US" altLang="ja-JP" sz="1200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)</a:t>
            </a:r>
            <a:endParaRPr lang="ja-JP" altLang="en-US" sz="1200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defTabSz="873125"/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・全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国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总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１００万人以上　　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减少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　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   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约８８．０万人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</a:p>
          <a:p>
            <a:pPr defTabSz="873125"/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其中女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  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１０万人以上　　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采用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被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雇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用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的形式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７１．０％</a:t>
            </a:r>
            <a:endParaRPr lang="ja-JP" altLang="en-US" sz="1200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185248" y="6309320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5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7" name="オブジェクト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66496707"/>
              </p:ext>
            </p:extLst>
          </p:nvPr>
        </p:nvGraphicFramePr>
        <p:xfrm>
          <a:off x="128464" y="2492896"/>
          <a:ext cx="9649071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グループ化 15"/>
          <p:cNvGrpSpPr>
            <a:grpSpLocks/>
          </p:cNvGrpSpPr>
          <p:nvPr/>
        </p:nvGrpSpPr>
        <p:grpSpPr bwMode="auto">
          <a:xfrm>
            <a:off x="3656859" y="3717032"/>
            <a:ext cx="1861954" cy="500065"/>
            <a:chOff x="3107238" y="2786058"/>
            <a:chExt cx="1585762" cy="500065"/>
          </a:xfrm>
          <a:solidFill>
            <a:schemeClr val="accent1"/>
          </a:solidFill>
        </p:grpSpPr>
        <p:sp>
          <p:nvSpPr>
            <p:cNvPr id="13" name="テキスト ボックス 12"/>
            <p:cNvSpPr txBox="1"/>
            <p:nvPr/>
          </p:nvSpPr>
          <p:spPr>
            <a:xfrm>
              <a:off x="3618297" y="2786058"/>
              <a:ext cx="1074703" cy="307777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dirty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消</a:t>
              </a:r>
              <a:r>
                <a:rPr lang="ja-JP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防团员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人</a:t>
              </a:r>
              <a:r>
                <a:rPr lang="ja-JP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数</a:t>
              </a:r>
              <a:endParaRPr lang="ja-JP" altLang="en-US" sz="14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endParaRPr>
            </a:p>
          </p:txBody>
        </p:sp>
        <p:cxnSp>
          <p:nvCxnSpPr>
            <p:cNvPr id="14" name="直線矢印コネクタ 13"/>
            <p:cNvCxnSpPr>
              <a:stCxn id="13" idx="1"/>
            </p:cNvCxnSpPr>
            <p:nvPr/>
          </p:nvCxnSpPr>
          <p:spPr>
            <a:xfrm flipH="1">
              <a:off x="3107238" y="2939947"/>
              <a:ext cx="511059" cy="346176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" name="グループ化 18"/>
          <p:cNvGrpSpPr>
            <a:grpSpLocks/>
          </p:cNvGrpSpPr>
          <p:nvPr/>
        </p:nvGrpSpPr>
        <p:grpSpPr bwMode="auto">
          <a:xfrm>
            <a:off x="6321373" y="5661251"/>
            <a:ext cx="1798664" cy="379214"/>
            <a:chOff x="7524768" y="6000769"/>
            <a:chExt cx="1659646" cy="379083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7854401" y="6072181"/>
              <a:ext cx="1330013" cy="307671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女消防团员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人</a:t>
              </a:r>
              <a:r>
                <a:rPr lang="ja-JP" altLang="en-US" sz="14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数</a:t>
              </a:r>
              <a:endParaRPr lang="ja-JP" altLang="en-US" sz="14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endParaRPr>
            </a:p>
          </p:txBody>
        </p:sp>
        <p:cxnSp>
          <p:nvCxnSpPr>
            <p:cNvPr id="17" name="直線矢印コネクタ 16"/>
            <p:cNvCxnSpPr>
              <a:stCxn id="16" idx="1"/>
            </p:cNvCxnSpPr>
            <p:nvPr/>
          </p:nvCxnSpPr>
          <p:spPr>
            <a:xfrm flipH="1" flipV="1">
              <a:off x="7524768" y="6000769"/>
              <a:ext cx="329633" cy="2252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0" y="1831603"/>
            <a:ext cx="190508" cy="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01" tIns="47150" rIns="94301" bIns="47150" anchor="ctr"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1655391"/>
            <a:ext cx="190508" cy="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301" tIns="47150" rIns="94301" bIns="47150" anchor="ctr">
            <a:spAutoFit/>
          </a:bodyPr>
          <a:lstStyle/>
          <a:p>
            <a:pPr>
              <a:spcBef>
                <a:spcPct val="50000"/>
              </a:spcBef>
            </a:pPr>
            <a:endParaRPr lang="ja-JP" altLang="en-US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148" name="Line 10"/>
          <p:cNvSpPr>
            <a:spLocks noChangeShapeType="1"/>
          </p:cNvSpPr>
          <p:nvPr/>
        </p:nvSpPr>
        <p:spPr bwMode="auto">
          <a:xfrm>
            <a:off x="4017434" y="1700213"/>
            <a:ext cx="214974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ja-JP" altLang="en-US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9" name="テキスト ボックス 8"/>
          <p:cNvSpPr txBox="1"/>
          <p:nvPr/>
        </p:nvSpPr>
        <p:spPr bwMode="auto">
          <a:xfrm>
            <a:off x="55034" y="1874839"/>
            <a:ext cx="141577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12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sz="12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12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en-US" altLang="ja-JP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en-US" altLang="ja-JP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59197" y="1879602"/>
            <a:ext cx="17235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被雇用</a:t>
            </a:r>
            <a:r>
              <a:rPr lang="ja-JP" altLang="en-US" sz="1200" dirty="0" smtClean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者团员比</a:t>
            </a:r>
            <a:r>
              <a: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率</a:t>
            </a:r>
            <a:r>
              <a:rPr lang="en-US" altLang="ja-JP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(</a:t>
            </a:r>
            <a:r>
              <a: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％</a:t>
            </a:r>
            <a:r>
              <a:rPr lang="en-US" altLang="ja-JP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rPr>
              <a:t>)</a:t>
            </a:r>
            <a:endParaRPr lang="ja-JP" altLang="en-US" sz="1200" dirty="0">
              <a:solidFill>
                <a:prstClr val="black"/>
              </a:solidFill>
              <a:latin typeface="SimSun" pitchFamily="2" charset="-122"/>
              <a:ea typeface="SimSun" pitchFamily="2" charset="-122"/>
            </a:endParaRPr>
          </a:p>
        </p:txBody>
      </p:sp>
      <p:grpSp>
        <p:nvGrpSpPr>
          <p:cNvPr id="3" name="グループ化 13"/>
          <p:cNvGrpSpPr>
            <a:grpSpLocks/>
          </p:cNvGrpSpPr>
          <p:nvPr/>
        </p:nvGrpSpPr>
        <p:grpSpPr bwMode="auto">
          <a:xfrm>
            <a:off x="5109503" y="4213227"/>
            <a:ext cx="1740204" cy="581025"/>
            <a:chOff x="1489899" y="3990987"/>
            <a:chExt cx="1604387" cy="581028"/>
          </a:xfrm>
        </p:grpSpPr>
        <p:cxnSp>
          <p:nvCxnSpPr>
            <p:cNvPr id="23" name="直線矢印コネクタ 22"/>
            <p:cNvCxnSpPr/>
            <p:nvPr/>
          </p:nvCxnSpPr>
          <p:spPr>
            <a:xfrm rot="10800000" flipV="1">
              <a:off x="1489899" y="4143388"/>
              <a:ext cx="710334" cy="4286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2214503" y="3990987"/>
              <a:ext cx="879783" cy="277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消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防团员数</a:t>
              </a:r>
              <a:endParaRPr lang="ja-JP" altLang="en-US" sz="1200" dirty="0">
                <a:solidFill>
                  <a:prstClr val="black"/>
                </a:solidFill>
                <a:latin typeface="SimSun" pitchFamily="2" charset="-122"/>
                <a:ea typeface="SimSun" pitchFamily="2" charset="-122"/>
              </a:endParaRPr>
            </a:p>
          </p:txBody>
        </p:sp>
      </p:grpSp>
      <p:sp>
        <p:nvSpPr>
          <p:cNvPr id="6152" name="Rectangle 36"/>
          <p:cNvSpPr>
            <a:spLocks noChangeArrowheads="1"/>
          </p:cNvSpPr>
          <p:nvPr/>
        </p:nvSpPr>
        <p:spPr bwMode="auto">
          <a:xfrm>
            <a:off x="848545" y="115888"/>
            <a:ext cx="8424936" cy="5048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66" tIns="47883" rIns="95766" bIns="47883" anchor="ctr"/>
          <a:lstStyle/>
          <a:p>
            <a:pPr algn="ctr" defTabSz="957263">
              <a:tabLst>
                <a:tab pos="4848225" algn="l"/>
              </a:tabLst>
            </a:pPr>
            <a:r>
              <a:rPr lang="ja-JP" altLang="en-US" sz="2600" b="1" dirty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和</a:t>
            </a:r>
            <a:r>
              <a:rPr lang="ja-JP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被雇用者（</a:t>
            </a:r>
            <a:r>
              <a:rPr lang="zh-CN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公司员工</a:t>
            </a:r>
            <a:r>
              <a:rPr lang="ja-JP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）团员比率</a:t>
            </a:r>
            <a:r>
              <a:rPr lang="zh-CN" altLang="en-US" sz="2600" b="1" dirty="0" smtClean="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的变化</a:t>
            </a:r>
            <a:endParaRPr lang="ja-JP" altLang="en-US" sz="2600" b="1" dirty="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153" name="AutoShape 6"/>
          <p:cNvSpPr>
            <a:spLocks noChangeArrowheads="1"/>
          </p:cNvSpPr>
          <p:nvPr/>
        </p:nvSpPr>
        <p:spPr bwMode="auto">
          <a:xfrm>
            <a:off x="350839" y="841377"/>
            <a:ext cx="8674629" cy="931863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479" tIns="44740" rIns="89479" bIns="44740" anchor="ctr"/>
          <a:lstStyle/>
          <a:p>
            <a:pPr defTabSz="896938">
              <a:spcBef>
                <a:spcPct val="50000"/>
              </a:spcBef>
            </a:pPr>
            <a:endParaRPr lang="en-US" altLang="ja-JP" dirty="0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  <a:p>
            <a:pPr defTabSz="896938">
              <a:spcBef>
                <a:spcPct val="50000"/>
              </a:spcBef>
            </a:pPr>
            <a:endParaRPr lang="en-US" altLang="ja-JP" dirty="0">
              <a:solidFill>
                <a:srgbClr val="EEECE1"/>
              </a:solidFill>
              <a:latin typeface="SimSun" pitchFamily="2" charset="-122"/>
              <a:ea typeface="SimSun" pitchFamily="2" charset="-122"/>
            </a:endParaRPr>
          </a:p>
          <a:p>
            <a:pPr defTabSz="896938"/>
            <a:r>
              <a:rPr lang="en-US" altLang="ja-JP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◆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减少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　 　　→　　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约８８．０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万人</a:t>
            </a:r>
            <a:endParaRPr lang="ja-JP" altLang="en-US" sz="1400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defTabSz="896938"/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◆　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防团员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采用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被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雇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用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的形式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 →　</a:t>
            </a:r>
            <a:r>
              <a:rPr lang="zh-CN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７１．０％</a:t>
            </a:r>
            <a:r>
              <a:rPr lang="ja-JP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　</a:t>
            </a:r>
            <a:r>
              <a:rPr lang="ja-JP" altLang="en-US" sz="1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　　</a:t>
            </a:r>
            <a:r>
              <a:rPr lang="en-US" altLang="ja-JP" sz="1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※2011</a:t>
            </a:r>
            <a:r>
              <a:rPr lang="ja-JP" altLang="en-US" sz="1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sz="1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sz="1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sz="1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sz="1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sz="14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sz="14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ja-JP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　　　　　　　　　　　　　　　　</a:t>
            </a:r>
          </a:p>
          <a:p>
            <a:pPr defTabSz="896938">
              <a:spcBef>
                <a:spcPct val="50000"/>
              </a:spcBef>
            </a:pPr>
            <a:r>
              <a:rPr lang="ja-JP" altLang="en-US" dirty="0">
                <a:solidFill>
                  <a:srgbClr val="EEECE1"/>
                </a:solidFill>
                <a:latin typeface="SimSun" pitchFamily="2" charset="-122"/>
                <a:ea typeface="SimSun" pitchFamily="2" charset="-122"/>
              </a:rPr>
              <a:t>　　　　　　　　　　　　　　　　　　　　　　　　　　　　</a:t>
            </a:r>
          </a:p>
        </p:txBody>
      </p:sp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775627" y="692151"/>
            <a:ext cx="2423186" cy="367353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79" tIns="44740" rIns="89479" bIns="44740">
            <a:spAutoFit/>
          </a:bodyPr>
          <a:lstStyle>
            <a:lvl1pPr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896938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</a:t>
            </a:r>
            <a:r>
              <a:rPr lang="ja-JP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防团</a:t>
            </a:r>
            <a:r>
              <a:rPr lang="zh-CN" altLang="en-US" b="1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的现状和课题</a:t>
            </a:r>
            <a:endParaRPr lang="ja-JP" altLang="en-US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graphicFrame>
        <p:nvGraphicFramePr>
          <p:cNvPr id="2" name="グラフ 2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52656150"/>
              </p:ext>
            </p:extLst>
          </p:nvPr>
        </p:nvGraphicFramePr>
        <p:xfrm>
          <a:off x="334575" y="2078038"/>
          <a:ext cx="9212775" cy="430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グループ化 24"/>
          <p:cNvGrpSpPr>
            <a:grpSpLocks/>
          </p:cNvGrpSpPr>
          <p:nvPr/>
        </p:nvGrpSpPr>
        <p:grpSpPr bwMode="auto">
          <a:xfrm>
            <a:off x="7041566" y="2792210"/>
            <a:ext cx="1415999" cy="708799"/>
            <a:chOff x="6176963" y="3429000"/>
            <a:chExt cx="1415218" cy="710350"/>
          </a:xfrm>
        </p:grpSpPr>
        <p:cxnSp>
          <p:nvCxnSpPr>
            <p:cNvPr id="19" name="直線矢印コネクタ 18"/>
            <p:cNvCxnSpPr/>
            <p:nvPr/>
          </p:nvCxnSpPr>
          <p:spPr>
            <a:xfrm rot="5400000" flipH="1" flipV="1">
              <a:off x="6611905" y="3642063"/>
              <a:ext cx="429563" cy="34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6176963" y="3861745"/>
              <a:ext cx="1415218" cy="2776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200" dirty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被雇用</a:t>
              </a:r>
              <a:r>
                <a:rPr lang="ja-JP" altLang="en-US" sz="1200" dirty="0" smtClean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者团员比</a:t>
              </a:r>
              <a:r>
                <a:rPr lang="ja-JP" altLang="en-US" sz="1200" dirty="0">
                  <a:solidFill>
                    <a:prstClr val="black"/>
                  </a:solidFill>
                  <a:latin typeface="SimSun" pitchFamily="2" charset="-122"/>
                  <a:ea typeface="SimSun" pitchFamily="2" charset="-122"/>
                </a:rPr>
                <a:t>率</a:t>
              </a:r>
            </a:p>
          </p:txBody>
        </p:sp>
      </p:grpSp>
      <p:sp>
        <p:nvSpPr>
          <p:cNvPr id="18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201472" y="6381328"/>
            <a:ext cx="496967" cy="352425"/>
          </a:xfrm>
        </p:spPr>
        <p:txBody>
          <a:bodyPr/>
          <a:lstStyle/>
          <a:p>
            <a:r>
              <a:rPr kumimoji="1" lang="en-US" altLang="ja-JP" dirty="0" smtClean="0">
                <a:latin typeface="SimSun" pitchFamily="2" charset="-122"/>
                <a:ea typeface="SimSun" pitchFamily="2" charset="-122"/>
              </a:rPr>
              <a:t>6</a:t>
            </a:r>
            <a:endParaRPr kumimoji="1" lang="ja-JP" altLang="en-US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0" name="テキスト ボックス 16"/>
          <p:cNvSpPr txBox="1">
            <a:spLocks noChangeArrowheads="1"/>
          </p:cNvSpPr>
          <p:nvPr/>
        </p:nvSpPr>
        <p:spPr bwMode="auto">
          <a:xfrm>
            <a:off x="415767" y="6381328"/>
            <a:ext cx="9073737" cy="20562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3600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※</a:t>
            </a:r>
            <a:r>
              <a:rPr lang="ja-JP" altLang="en-US" sz="11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lang="en-US" altLang="ja-JP" dirty="0">
                <a:latin typeface="SimSun" pitchFamily="2" charset="-122"/>
                <a:ea typeface="SimSun" pitchFamily="2" charset="-122"/>
              </a:rPr>
              <a:t> 2011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ja-JP" dirty="0">
                <a:latin typeface="SimSun" pitchFamily="2" charset="-122"/>
                <a:ea typeface="SimSun" pitchFamily="2" charset="-122"/>
              </a:rPr>
              <a:t>4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月</a:t>
            </a:r>
            <a:r>
              <a:rPr lang="en-US" altLang="ja-JP" dirty="0">
                <a:latin typeface="SimSun" pitchFamily="2" charset="-122"/>
                <a:ea typeface="SimSun" pitchFamily="2" charset="-122"/>
              </a:rPr>
              <a:t>1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日</a:t>
            </a:r>
            <a:r>
              <a:rPr lang="zh-CN" altLang="en-US" dirty="0">
                <a:latin typeface="SimSun" pitchFamily="2" charset="-122"/>
                <a:ea typeface="SimSun" pitchFamily="2" charset="-122"/>
              </a:rPr>
              <a:t>时的数据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（</a:t>
            </a:r>
            <a:r>
              <a:rPr lang="zh-CN" altLang="en-US" dirty="0">
                <a:latin typeface="SimSun" pitchFamily="2" charset="-122"/>
                <a:ea typeface="SimSun" pitchFamily="2" charset="-122"/>
              </a:rPr>
              <a:t>因受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东日本大地震</a:t>
            </a:r>
            <a:r>
              <a:rPr lang="zh-CN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的影响，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岩手县、</a:t>
            </a:r>
            <a:r>
              <a:rPr lang="zh-CN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宫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城县及福</a:t>
            </a:r>
            <a:r>
              <a:rPr lang="zh-CN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岛</a:t>
            </a:r>
            <a:r>
              <a:rPr lang="ja-JP" altLang="en-US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县</a:t>
            </a:r>
            <a:r>
              <a:rPr lang="zh-CN" altLang="en-US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的数据是根据前年的数据</a:t>
            </a:r>
            <a:r>
              <a:rPr lang="ja-JP" altLang="en-US" dirty="0" smtClean="0">
                <a:latin typeface="SimSun" pitchFamily="2" charset="-122"/>
                <a:ea typeface="SimSun" pitchFamily="2" charset="-122"/>
                <a:cs typeface="Calibri" pitchFamily="34" charset="0"/>
              </a:rPr>
              <a:t>（</a:t>
            </a:r>
            <a:r>
              <a:rPr lang="en-US" altLang="ja-JP" dirty="0">
                <a:latin typeface="SimSun" pitchFamily="2" charset="-122"/>
                <a:ea typeface="SimSun" pitchFamily="2" charset="-122"/>
                <a:cs typeface="Calibri" pitchFamily="34" charset="0"/>
              </a:rPr>
              <a:t>2010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年</a:t>
            </a:r>
            <a:r>
              <a:rPr lang="en-US" altLang="ja-JP" dirty="0">
                <a:latin typeface="SimSun" pitchFamily="2" charset="-122"/>
                <a:ea typeface="SimSun" pitchFamily="2" charset="-122"/>
                <a:cs typeface="Calibri" pitchFamily="34" charset="0"/>
              </a:rPr>
              <a:t>4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月</a:t>
            </a:r>
            <a:r>
              <a:rPr lang="en-US" altLang="ja-JP" dirty="0">
                <a:latin typeface="SimSun" pitchFamily="2" charset="-122"/>
                <a:ea typeface="SimSun" pitchFamily="2" charset="-122"/>
                <a:cs typeface="Calibri" pitchFamily="34" charset="0"/>
              </a:rPr>
              <a:t>1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日</a:t>
            </a:r>
            <a:r>
              <a:rPr lang="zh-CN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时的数据</a:t>
            </a:r>
            <a:r>
              <a:rPr lang="ja-JP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）</a:t>
            </a:r>
            <a:r>
              <a:rPr lang="zh-CN" altLang="en-US" dirty="0">
                <a:latin typeface="SimSun" pitchFamily="2" charset="-122"/>
                <a:ea typeface="SimSun" pitchFamily="2" charset="-122"/>
                <a:cs typeface="Calibri" pitchFamily="34" charset="0"/>
              </a:rPr>
              <a:t>统计的</a:t>
            </a:r>
            <a:r>
              <a:rPr lang="ja-JP" altLang="en-US" dirty="0">
                <a:latin typeface="SimSun" pitchFamily="2" charset="-122"/>
                <a:ea typeface="SimSun" pitchFamily="2" charset="-122"/>
              </a:rPr>
              <a:t>）</a:t>
            </a:r>
            <a:endParaRPr lang="en-US" altLang="ja-JP" sz="1100" dirty="0">
              <a:solidFill>
                <a:schemeClr val="tx1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－４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01759" y="692696"/>
            <a:ext cx="8789808" cy="193357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1311" tIns="45653" rIns="91311" bIns="45653"/>
          <a:lstStyle/>
          <a:p>
            <a:pPr marL="357188" indent="-357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altLang="ja-JP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</a:t>
            </a:r>
            <a:r>
              <a:rPr kumimoji="0" lang="en-US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区居民基于“</a:t>
            </a:r>
            <a:r>
              <a:rPr kumimoji="0" lang="zh-CN" altLang="en-US" sz="1800" kern="0" dirty="0" smtClean="0">
                <a:solidFill>
                  <a:srgbClr val="FF0000"/>
                </a:solidFill>
                <a:latin typeface="SimSun" pitchFamily="2" charset="-122"/>
                <a:ea typeface="SimSun" pitchFamily="2" charset="-122"/>
              </a:rPr>
              <a:t>自己的家园自己保护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”的认识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发组成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、自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发开展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动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组织</a:t>
            </a:r>
            <a:endParaRPr kumimoji="0" lang="en-US" sz="18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4460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403225" algn="l"/>
                <a:tab pos="623888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　－　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对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策基本法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中定义为“居民基于邻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保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协同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精神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发性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”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357188" indent="-357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　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主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要以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町内会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自治会等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规模设置和运营，队员都是住在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区里的居民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（</a:t>
            </a:r>
            <a:r>
              <a:rPr kumimoji="0" lang="en-US" altLang="ja-JP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2011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年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４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月</a:t>
            </a:r>
            <a:r>
              <a:rPr kumimoji="0" lang="en-US" altLang="ja-JP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1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日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时的数据，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组织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kumimoji="0" lang="en-US" altLang="ja-JP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146,369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个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团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体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队员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人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数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约</a:t>
            </a:r>
            <a:r>
              <a:rPr kumimoji="0" lang="en-US" altLang="ja-JP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3,798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万人</a:t>
            </a:r>
            <a:r>
              <a:rPr kumimoji="0" lang="en-US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）</a:t>
            </a:r>
          </a:p>
          <a:p>
            <a:pPr marL="357188" indent="-3571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  <a:tab pos="8523288" algn="l"/>
              </a:tabLst>
              <a:defRPr/>
            </a:pPr>
            <a:r>
              <a:rPr kumimoji="0" lang="en-US" altLang="ja-JP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○</a:t>
            </a:r>
            <a:r>
              <a:rPr kumimoji="0" lang="en-US" sz="18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发生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大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规模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行政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机构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难以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救助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时，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自主防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自助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共助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是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非常重要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endParaRPr kumimoji="0" lang="en-US" sz="18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5882631" y="2845346"/>
            <a:ext cx="3500998" cy="285750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1311" tIns="45653" rIns="91311" bIns="45653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平</a:t>
            </a:r>
            <a:r>
              <a:rPr kumimoji="0" lang="ja-JP" alt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endParaRPr kumimoji="0" lang="en-US" sz="1400" b="1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普及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知识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 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掌握地区里的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危险处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开展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训练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检查使用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火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设备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器具等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储备、整理和检查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灾资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材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器材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zh-CN" alt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发生</a:t>
            </a:r>
            <a:r>
              <a:rPr kumimoji="0" lang="ja-JP" alt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ja-JP" altLang="en-US" sz="14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endParaRPr kumimoji="0" lang="en-US" sz="1400" b="1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收集</a:t>
            </a:r>
            <a:r>
              <a:rPr kumimoji="0" lang="ja-JP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信息，及时向居民传递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・防止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火灾和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初期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灭火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避难引导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抢救、救护受灾居民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・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供粮</a:t>
            </a:r>
            <a:r>
              <a:rPr kumimoji="0" 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kumimoji="0" lang="zh-CN" altLang="en-US" sz="14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供水</a:t>
            </a:r>
            <a:endParaRPr kumimoji="0" lang="en-US" sz="14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　</a:t>
            </a: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657331" y="4059784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800" kern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自助</a:t>
            </a:r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2568987" y="4059784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800" kern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共助</a:t>
            </a:r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1595694" y="5201197"/>
            <a:ext cx="1000285" cy="1000125"/>
          </a:xfrm>
          <a:prstGeom prst="ellipse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800" kern="0">
                <a:solidFill>
                  <a:sysClr val="windowText" lastClr="000000"/>
                </a:solidFill>
                <a:latin typeface="SimSun" pitchFamily="2" charset="-122"/>
                <a:ea typeface="SimSun" pitchFamily="2" charset="-122"/>
              </a:rPr>
              <a:t>公助</a:t>
            </a:r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1817979" y="4369347"/>
            <a:ext cx="571592" cy="46037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1" name="AutoShape 9"/>
          <p:cNvSpPr>
            <a:spLocks noChangeArrowheads="1"/>
          </p:cNvSpPr>
          <p:nvPr/>
        </p:nvSpPr>
        <p:spPr bwMode="auto">
          <a:xfrm rot="18300000">
            <a:off x="2388015" y="5118643"/>
            <a:ext cx="395287" cy="46045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2" name="AutoShape 10"/>
          <p:cNvSpPr>
            <a:spLocks noChangeArrowheads="1"/>
          </p:cNvSpPr>
          <p:nvPr/>
        </p:nvSpPr>
        <p:spPr bwMode="auto">
          <a:xfrm rot="13860000">
            <a:off x="1394081" y="5132930"/>
            <a:ext cx="401637" cy="55571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595409" y="2700884"/>
            <a:ext cx="3062778" cy="2428875"/>
          </a:xfrm>
          <a:prstGeom prst="rect">
            <a:avLst/>
          </a:prstGeom>
          <a:noFill/>
          <a:ln w="126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590396" y="4558258"/>
            <a:ext cx="1107735" cy="584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kumimoji="0" lang="zh-CN" alt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区</a:t>
            </a:r>
            <a:r>
              <a:rPr kumimoji="0" 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能</a:t>
            </a:r>
            <a:r>
              <a:rPr kumimoji="0" lang="en-US" sz="1200" b="1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力</a:t>
            </a:r>
            <a:endParaRPr kumimoji="0" lang="en-US" sz="1200" b="1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ja-JP" altLang="en-US" sz="10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0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ja-JP" altLang="en-US" sz="10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endParaRPr kumimoji="0" lang="en-US" sz="10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zh-CN" altLang="en-US" sz="10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抑制损失</a:t>
            </a:r>
            <a:endParaRPr kumimoji="0" lang="en-US" sz="10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246388" y="2853283"/>
            <a:ext cx="1714775" cy="501650"/>
          </a:xfrm>
          <a:prstGeom prst="flowChartAlternateProcess">
            <a:avLst/>
          </a:prstGeom>
          <a:solidFill>
            <a:srgbClr val="A3A3E0"/>
          </a:solidFill>
          <a:ln w="25560">
            <a:solidFill>
              <a:srgbClr val="7575D1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自主防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endParaRPr kumimoji="0" lang="en-US" sz="18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6" name="AutoShape 14"/>
          <p:cNvSpPr>
            <a:spLocks noChangeArrowheads="1"/>
          </p:cNvSpPr>
          <p:nvPr/>
        </p:nvSpPr>
        <p:spPr bwMode="auto">
          <a:xfrm rot="1620000">
            <a:off x="1362293" y="3415258"/>
            <a:ext cx="285796" cy="642938"/>
          </a:xfrm>
          <a:prstGeom prst="downArrow">
            <a:avLst>
              <a:gd name="adj1" fmla="val 50000"/>
              <a:gd name="adj2" fmla="val 50198"/>
            </a:avLst>
          </a:prstGeom>
          <a:solidFill>
            <a:srgbClr val="262673"/>
          </a:solidFill>
          <a:ln w="25560">
            <a:solidFill>
              <a:srgbClr val="19194D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1559434" y="3739109"/>
            <a:ext cx="1107735" cy="461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平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kumimoji="0" lang="zh-CN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的训练</a:t>
            </a:r>
            <a:endParaRPr kumimoji="0" lang="en-US" sz="12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害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时</a:t>
            </a:r>
            <a:r>
              <a:rPr kumimoji="0" lang="zh-CN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的</a:t>
            </a: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动</a:t>
            </a:r>
            <a:endParaRPr kumimoji="0" lang="en-US" sz="12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 rot="19980000">
            <a:off x="2562635" y="3418433"/>
            <a:ext cx="285796" cy="641350"/>
          </a:xfrm>
          <a:prstGeom prst="downArrow">
            <a:avLst>
              <a:gd name="adj1" fmla="val 50000"/>
              <a:gd name="adj2" fmla="val 49825"/>
            </a:avLst>
          </a:prstGeom>
          <a:solidFill>
            <a:srgbClr val="262673"/>
          </a:solidFill>
          <a:ln w="25560">
            <a:solidFill>
              <a:srgbClr val="19194D"/>
            </a:solidFill>
            <a:miter lim="800000"/>
            <a:headEnd/>
            <a:tailEnd/>
          </a:ln>
        </p:spPr>
        <p:txBody>
          <a:bodyPr wrap="none" lIns="82832" tIns="41416" rIns="82832" bIns="41416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ja-JP" altLang="en-US" sz="1800" kern="0">
              <a:solidFill>
                <a:sysClr val="windowText" lastClr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6954365" y="2700883"/>
            <a:ext cx="1357530" cy="357188"/>
          </a:xfrm>
          <a:prstGeom prst="roundRect">
            <a:avLst>
              <a:gd name="adj" fmla="val 16667"/>
            </a:avLst>
          </a:prstGeom>
          <a:solidFill>
            <a:srgbClr val="D2EC34"/>
          </a:solidFill>
          <a:ln w="25560">
            <a:solidFill>
              <a:srgbClr val="00B050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主</a:t>
            </a:r>
            <a:r>
              <a:rPr kumimoji="0" lang="zh-CN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要</a:t>
            </a:r>
            <a:r>
              <a:rPr kumimoji="0" 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</a:t>
            </a:r>
            <a:r>
              <a:rPr kumimoji="0" lang="ja-JP" altLang="en-US" sz="18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动</a:t>
            </a:r>
            <a:endParaRPr kumimoji="0" lang="en-US" sz="18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7601" name="Text Box 18"/>
          <p:cNvSpPr txBox="1">
            <a:spLocks noChangeArrowheads="1"/>
          </p:cNvSpPr>
          <p:nvPr/>
        </p:nvSpPr>
        <p:spPr bwMode="auto">
          <a:xfrm>
            <a:off x="3596264" y="5782222"/>
            <a:ext cx="5858814" cy="928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11" tIns="45653" rIns="91311" bIns="45653"/>
          <a:lstStyle>
            <a:lvl1pPr marL="180975" indent="-180975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kumimoji="0" lang="en-US" altLang="ja-JP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☆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为了组建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，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市区町村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对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灾资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材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器材购置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费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、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组织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运营经费给予补助，也提供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灾资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材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器材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实物。</a:t>
            </a:r>
            <a:endParaRPr kumimoji="0" lang="en-US" sz="12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kumimoji="0" lang="en-US" altLang="ja-JP" sz="1200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☆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消防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厅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通过制作和分发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动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准则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（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指南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）、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上门举办讲座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等</a:t>
            </a:r>
            <a:r>
              <a:rPr kumimoji="0" lang="zh-CN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形式推进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自主防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灾组织</a:t>
            </a:r>
            <a:r>
              <a:rPr kumimoji="0" 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活</a:t>
            </a:r>
            <a:r>
              <a:rPr kumimoji="0" lang="ja-JP" altLang="en-US" sz="120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动</a:t>
            </a:r>
            <a:r>
              <a:rPr kumimoji="0" lang="zh-CN" altLang="en-US" sz="120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。</a:t>
            </a:r>
            <a:endParaRPr kumimoji="0" lang="en-US" sz="120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67602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61" y="4358233"/>
            <a:ext cx="1786223" cy="12509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3882061" y="5591722"/>
            <a:ext cx="178622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训练</a:t>
            </a:r>
            <a:endParaRPr kumimoji="0" lang="en-US" sz="12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67604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61" y="2700883"/>
            <a:ext cx="1786223" cy="13271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632520" y="6093296"/>
            <a:ext cx="2952329" cy="415925"/>
          </a:xfrm>
          <a:prstGeom prst="ellipse">
            <a:avLst/>
          </a:prstGeom>
          <a:solidFill>
            <a:srgbClr val="FF0000"/>
          </a:solidFill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1311" tIns="45653" rIns="91311" bIns="4565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zh-CN" alt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提高</a:t>
            </a:r>
            <a:r>
              <a:rPr kumimoji="0" 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地</a:t>
            </a:r>
            <a:r>
              <a:rPr kumimoji="0" lang="zh-CN" alt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区</a:t>
            </a:r>
            <a:r>
              <a:rPr kumimoji="0" 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能</a:t>
            </a:r>
            <a:r>
              <a:rPr kumimoji="0" lang="en-US" kern="0" dirty="0" smtClean="0">
                <a:solidFill>
                  <a:srgbClr val="FFFFFF"/>
                </a:solidFill>
                <a:latin typeface="SimSun" pitchFamily="2" charset="-122"/>
                <a:ea typeface="SimSun" pitchFamily="2" charset="-122"/>
              </a:rPr>
              <a:t>力</a:t>
            </a:r>
            <a:endParaRPr kumimoji="0" lang="en-US" kern="0" dirty="0">
              <a:solidFill>
                <a:srgbClr val="FFFFFF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3882061" y="4016922"/>
            <a:ext cx="1935035" cy="276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1311" tIns="45653" rIns="91311" bIns="4565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403225" algn="l"/>
                <a:tab pos="811213" algn="l"/>
                <a:tab pos="1219200" algn="l"/>
                <a:tab pos="1624013" algn="l"/>
                <a:tab pos="2032000" algn="l"/>
                <a:tab pos="2439988" algn="l"/>
                <a:tab pos="2844800" algn="l"/>
                <a:tab pos="3252788" algn="l"/>
                <a:tab pos="3660775" algn="l"/>
                <a:tab pos="4067175" algn="l"/>
                <a:tab pos="4473575" algn="l"/>
                <a:tab pos="4881563" algn="l"/>
                <a:tab pos="5287963" algn="l"/>
                <a:tab pos="5694363" algn="l"/>
                <a:tab pos="6102350" algn="l"/>
                <a:tab pos="6508750" algn="l"/>
                <a:tab pos="6915150" algn="l"/>
                <a:tab pos="7323138" algn="l"/>
                <a:tab pos="7729538" algn="l"/>
                <a:tab pos="8135938" algn="l"/>
              </a:tabLst>
              <a:defRPr/>
            </a:pP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仓库、</a:t>
            </a:r>
            <a:r>
              <a:rPr kumimoji="0" 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防</a:t>
            </a:r>
            <a:r>
              <a:rPr kumimoji="0" lang="ja-JP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灾</a:t>
            </a:r>
            <a:r>
              <a:rPr kumimoji="0" lang="zh-CN" altLang="en-US" sz="1200" kern="0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资材器材</a:t>
            </a:r>
            <a:endParaRPr kumimoji="0" lang="en-US" sz="1200" kern="0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6760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6632"/>
            <a:ext cx="9906000" cy="6032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6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自主防灾组织</a:t>
            </a:r>
          </a:p>
        </p:txBody>
      </p:sp>
      <p:sp>
        <p:nvSpPr>
          <p:cNvPr id="48" name="スライド番号プレースホルダ 47"/>
          <p:cNvSpPr>
            <a:spLocks noGrp="1"/>
          </p:cNvSpPr>
          <p:nvPr>
            <p:ph type="sldNum" sz="quarter" idx="12"/>
          </p:nvPr>
        </p:nvSpPr>
        <p:spPr>
          <a:xfrm>
            <a:off x="7257256" y="6309320"/>
            <a:ext cx="23114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SimSun" pitchFamily="2" charset="-122"/>
                <a:ea typeface="SimSun" pitchFamily="2" charset="-122"/>
              </a:rPr>
              <a:t>7</a:t>
            </a:r>
            <a:endParaRPr lang="en-US" altLang="ja-JP" dirty="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40" name="テキスト ボックス 16"/>
          <p:cNvSpPr txBox="1">
            <a:spLocks noChangeArrowheads="1"/>
          </p:cNvSpPr>
          <p:nvPr/>
        </p:nvSpPr>
        <p:spPr bwMode="auto">
          <a:xfrm>
            <a:off x="3368824" y="6719501"/>
            <a:ext cx="6249352" cy="138499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0" bIns="0">
            <a:spAutoFit/>
          </a:bodyPr>
          <a:lstStyle>
            <a:lvl1pPr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bg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9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※</a:t>
            </a:r>
            <a:r>
              <a:rPr lang="zh-CN" altLang="en-US" sz="9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因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</a:rPr>
              <a:t>受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东日本大地震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的影响，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岩手县、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宫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城县及福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岛</a:t>
            </a:r>
            <a:r>
              <a:rPr lang="ja-JP" altLang="en-US" sz="9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县</a:t>
            </a:r>
            <a:r>
              <a:rPr lang="zh-CN" altLang="en-US" sz="9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的数据是根据前年的数据</a:t>
            </a:r>
            <a:r>
              <a:rPr lang="ja-JP" altLang="en-US" sz="900" dirty="0" smtClean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（</a:t>
            </a:r>
            <a:r>
              <a:rPr lang="en-US" altLang="ja-JP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2010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年</a:t>
            </a:r>
            <a:r>
              <a:rPr lang="en-US" altLang="ja-JP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4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月</a:t>
            </a:r>
            <a:r>
              <a:rPr lang="en-US" altLang="ja-JP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1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日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时的数据</a:t>
            </a:r>
            <a:r>
              <a:rPr lang="ja-JP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）</a:t>
            </a:r>
            <a:r>
              <a:rPr lang="zh-CN" altLang="en-US" sz="900" dirty="0">
                <a:solidFill>
                  <a:schemeClr val="tx1"/>
                </a:solidFill>
                <a:latin typeface="SimSun" pitchFamily="2" charset="-122"/>
                <a:ea typeface="SimSun" pitchFamily="2" charset="-122"/>
                <a:cs typeface="Calibri" pitchFamily="34" charset="0"/>
              </a:rPr>
              <a:t>统计的</a:t>
            </a:r>
            <a:endParaRPr lang="en-US" altLang="ja-JP" sz="900" dirty="0">
              <a:solidFill>
                <a:schemeClr val="tx1"/>
              </a:solidFill>
              <a:latin typeface="SimSun" pitchFamily="2" charset="-122"/>
              <a:ea typeface="SimSun" pitchFamily="2" charset="-122"/>
              <a:cs typeface="Calibri" pitchFamily="34" charset="0"/>
            </a:endParaRPr>
          </a:p>
        </p:txBody>
      </p:sp>
      <p:sp>
        <p:nvSpPr>
          <p:cNvPr id="41" name="Rectangle 1037"/>
          <p:cNvSpPr>
            <a:spLocks noChangeArrowheads="1"/>
          </p:cNvSpPr>
          <p:nvPr/>
        </p:nvSpPr>
        <p:spPr bwMode="auto">
          <a:xfrm>
            <a:off x="0" y="0"/>
            <a:ext cx="328665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2" rIns="92065" bIns="46032"/>
          <a:lstStyle/>
          <a:p>
            <a:r>
              <a:rPr lang="en-US" altLang="ja-JP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Ⅰ</a:t>
            </a:r>
            <a:r>
              <a:rPr lang="ja-JP" altLang="en-US" b="1" u="sng" dirty="0" smtClean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－５</a:t>
            </a:r>
            <a:endParaRPr lang="en-US" altLang="ja-JP" sz="1800" b="1" u="sng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5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a:spPr>
      <a:bodyPr rtlCol="0" anchor="ctr"/>
      <a:lstStyle>
        <a:defPPr marL="342900" indent="-342900" algn="ctr" fontAlgn="auto">
          <a:lnSpc>
            <a:spcPct val="110000"/>
          </a:lnSpc>
          <a:spcBef>
            <a:spcPct val="20000"/>
          </a:spcBef>
          <a:spcAft>
            <a:spcPts val="0"/>
          </a:spcAft>
          <a:defRPr sz="1050" b="1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1437</Words>
  <Application>Microsoft Office PowerPoint</Application>
  <PresentationFormat>A4 210 x 297 mm</PresentationFormat>
  <Paragraphs>605</Paragraphs>
  <Slides>25</Slides>
  <Notes>25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8" baseType="lpstr">
      <vt:lpstr>Office テーマ</vt:lpstr>
      <vt:lpstr>Image</vt:lpstr>
      <vt:lpstr>Adobe Acrobat Document</vt:lpstr>
      <vt:lpstr>防　灾　体　制　</vt:lpstr>
      <vt:lpstr>Ⅰ.市町村的防灾体制 　１．在灾害对策基本法中的定位      　・・・・・・・・・１ 　２．灾害对策基本法中的职责分担　　　・・・・・・・・・２ 　３．市町村的机构和职责　　　　　　　・・・・・・・・・３ 　４．市町村的消防机构等概述  　　　　・・・・・・・・・４ 　５．自主防灾组织　　　　　　　　　　・・・・・・・・・７ 　６．广域消防支援和紧急消防援助队　　・・・・・・・・・９</vt:lpstr>
      <vt:lpstr>在灾害对策基本法中的定位</vt:lpstr>
      <vt:lpstr>灾害对策基本法中的职责分担</vt:lpstr>
      <vt:lpstr>市町村的机构和职责</vt:lpstr>
      <vt:lpstr>スライド 6</vt:lpstr>
      <vt:lpstr>スライド 7</vt:lpstr>
      <vt:lpstr>スライド 8</vt:lpstr>
      <vt:lpstr>自主防灾组织</vt:lpstr>
      <vt:lpstr>自主防灾组织的变化</vt:lpstr>
      <vt:lpstr>广域消防支援和紧急消防援助队</vt:lpstr>
      <vt:lpstr>スライド 12</vt:lpstr>
      <vt:lpstr>日本的灾害与世界上灾害的比较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2012-03-16T03:22:05Z</dcterms:created>
  <dcterms:modified xsi:type="dcterms:W3CDTF">2012-03-16T08:08:26Z</dcterms:modified>
</cp:coreProperties>
</file>