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7" r:id="rId1"/>
  </p:sldMasterIdLst>
  <p:notesMasterIdLst>
    <p:notesMasterId r:id="rId27"/>
  </p:notesMasterIdLst>
  <p:handoutMasterIdLst>
    <p:handoutMasterId r:id="rId28"/>
  </p:handoutMasterIdLst>
  <p:sldIdLst>
    <p:sldId id="418" r:id="rId2"/>
    <p:sldId id="424" r:id="rId3"/>
    <p:sldId id="523" r:id="rId4"/>
    <p:sldId id="524" r:id="rId5"/>
    <p:sldId id="525" r:id="rId6"/>
    <p:sldId id="508" r:id="rId7"/>
    <p:sldId id="510" r:id="rId8"/>
    <p:sldId id="512" r:id="rId9"/>
    <p:sldId id="522" r:id="rId10"/>
    <p:sldId id="516" r:id="rId11"/>
    <p:sldId id="483" r:id="rId12"/>
    <p:sldId id="425" r:id="rId13"/>
    <p:sldId id="521" r:id="rId14"/>
    <p:sldId id="520" r:id="rId15"/>
    <p:sldId id="518" r:id="rId16"/>
    <p:sldId id="465" r:id="rId17"/>
    <p:sldId id="526" r:id="rId18"/>
    <p:sldId id="455" r:id="rId19"/>
    <p:sldId id="456" r:id="rId20"/>
    <p:sldId id="457" r:id="rId21"/>
    <p:sldId id="458" r:id="rId22"/>
    <p:sldId id="459" r:id="rId23"/>
    <p:sldId id="460" r:id="rId24"/>
    <p:sldId id="461" r:id="rId25"/>
    <p:sldId id="462" r:id="rId26"/>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Arial" charset="0"/>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Arial" charset="0"/>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Arial" charset="0"/>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Arial" charset="0"/>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Arial" charset="0"/>
      </a:defRPr>
    </a:lvl5pPr>
    <a:lvl6pPr marL="2286000" algn="l" defTabSz="914400" rtl="0" eaLnBrk="1" latinLnBrk="0" hangingPunct="1">
      <a:defRPr kumimoji="1" kern="1200">
        <a:solidFill>
          <a:schemeClr val="tx1"/>
        </a:solidFill>
        <a:latin typeface="Arial" charset="0"/>
        <a:ea typeface="ＭＳ Ｐゴシック" pitchFamily="50" charset="-128"/>
        <a:cs typeface="Arial" charset="0"/>
      </a:defRPr>
    </a:lvl6pPr>
    <a:lvl7pPr marL="2743200" algn="l" defTabSz="914400" rtl="0" eaLnBrk="1" latinLnBrk="0" hangingPunct="1">
      <a:defRPr kumimoji="1" kern="1200">
        <a:solidFill>
          <a:schemeClr val="tx1"/>
        </a:solidFill>
        <a:latin typeface="Arial" charset="0"/>
        <a:ea typeface="ＭＳ Ｐゴシック" pitchFamily="50" charset="-128"/>
        <a:cs typeface="Arial" charset="0"/>
      </a:defRPr>
    </a:lvl7pPr>
    <a:lvl8pPr marL="3200400" algn="l" defTabSz="914400" rtl="0" eaLnBrk="1" latinLnBrk="0" hangingPunct="1">
      <a:defRPr kumimoji="1" kern="1200">
        <a:solidFill>
          <a:schemeClr val="tx1"/>
        </a:solidFill>
        <a:latin typeface="Arial" charset="0"/>
        <a:ea typeface="ＭＳ Ｐゴシック" pitchFamily="50" charset="-128"/>
        <a:cs typeface="Arial" charset="0"/>
      </a:defRPr>
    </a:lvl8pPr>
    <a:lvl9pPr marL="3657600" algn="l" defTabSz="914400" rtl="0" eaLnBrk="1" latinLnBrk="0" hangingPunct="1">
      <a:defRPr kumimoji="1" kern="1200">
        <a:solidFill>
          <a:schemeClr val="tx1"/>
        </a:solidFill>
        <a:latin typeface="Arial" charset="0"/>
        <a:ea typeface="ＭＳ Ｐゴシック" pitchFamily="50"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FF"/>
    <a:srgbClr val="FFFF99"/>
    <a:srgbClr val="FBD9BD"/>
    <a:srgbClr val="CCFFFF"/>
    <a:srgbClr val="DEF319"/>
    <a:srgbClr val="FAD1B0"/>
    <a:srgbClr val="FF0000"/>
    <a:srgbClr val="FF33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91320" autoAdjust="0"/>
  </p:normalViewPr>
  <p:slideViewPr>
    <p:cSldViewPr>
      <p:cViewPr varScale="1">
        <p:scale>
          <a:sx n="79" d="100"/>
          <a:sy n="79" d="100"/>
        </p:scale>
        <p:origin x="-1422" y="-96"/>
      </p:cViewPr>
      <p:guideLst>
        <p:guide orient="horz" pos="2160"/>
        <p:guide pos="3120"/>
      </p:guideLst>
    </p:cSldViewPr>
  </p:slideViewPr>
  <p:outlineViewPr>
    <p:cViewPr>
      <p:scale>
        <a:sx n="33" d="100"/>
        <a:sy n="33" d="100"/>
      </p:scale>
      <p:origin x="0" y="29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ea typeface="ＭＳ Ｐゴシック" charset="-128"/>
                <a:cs typeface="+mn-cs"/>
              </a:defRPr>
            </a:lvl1pPr>
          </a:lstStyle>
          <a:p>
            <a:pPr>
              <a:defRPr/>
            </a:pPr>
            <a:fld id="{DBF3BA9C-EA0C-4BFA-A64F-717D4A028978}" type="datetimeFigureOut">
              <a:rPr lang="ja-JP" altLang="en-US"/>
              <a:pPr>
                <a:defRPr/>
              </a:pPr>
              <a:t>2012/3/16</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ea typeface="ＭＳ Ｐゴシック" charset="-128"/>
                <a:cs typeface="+mn-cs"/>
              </a:defRPr>
            </a:lvl1pPr>
          </a:lstStyle>
          <a:p>
            <a:pPr>
              <a:defRPr/>
            </a:pPr>
            <a:fld id="{2B2DE744-278B-4138-8C24-0A09BDC0880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634" tIns="45316" rIns="90634" bIns="45316"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0634" tIns="45316" rIns="90634" bIns="45316" rtlCol="0"/>
          <a:lstStyle>
            <a:lvl1pPr algn="r" fontAlgn="auto">
              <a:spcBef>
                <a:spcPts val="0"/>
              </a:spcBef>
              <a:spcAft>
                <a:spcPts val="0"/>
              </a:spcAft>
              <a:defRPr sz="1200">
                <a:latin typeface="+mn-lt"/>
                <a:ea typeface="+mn-ea"/>
                <a:cs typeface="+mn-cs"/>
              </a:defRPr>
            </a:lvl1pPr>
          </a:lstStyle>
          <a:p>
            <a:pPr>
              <a:defRPr/>
            </a:pPr>
            <a:fld id="{3E8E2D26-BB14-4B97-BBB6-DFD33A9673E4}" type="datetimeFigureOut">
              <a:rPr lang="ja-JP" altLang="en-US"/>
              <a:pPr>
                <a:defRPr/>
              </a:pPr>
              <a:t>2012/3/16</a:t>
            </a:fld>
            <a:endParaRPr lang="ja-JP" altLang="en-US"/>
          </a:p>
        </p:txBody>
      </p:sp>
      <p:sp>
        <p:nvSpPr>
          <p:cNvPr id="4" name="スライド イメージ プレースホルダ 3"/>
          <p:cNvSpPr>
            <a:spLocks noGrp="1" noRot="1" noChangeAspect="1"/>
          </p:cNvSpPr>
          <p:nvPr>
            <p:ph type="sldImg" idx="2"/>
          </p:nvPr>
        </p:nvSpPr>
        <p:spPr>
          <a:xfrm>
            <a:off x="698500" y="741363"/>
            <a:ext cx="5340350" cy="3697287"/>
          </a:xfrm>
          <a:prstGeom prst="rect">
            <a:avLst/>
          </a:prstGeom>
          <a:noFill/>
          <a:ln w="12700">
            <a:solidFill>
              <a:prstClr val="black"/>
            </a:solidFill>
          </a:ln>
        </p:spPr>
        <p:txBody>
          <a:bodyPr vert="horz" lIns="90634" tIns="45316" rIns="90634" bIns="45316" rtlCol="0" anchor="ctr"/>
          <a:lstStyle/>
          <a:p>
            <a:pPr lvl="0"/>
            <a:endParaRPr lang="ja-JP" altLang="en-US" noProof="0"/>
          </a:p>
        </p:txBody>
      </p:sp>
      <p:sp>
        <p:nvSpPr>
          <p:cNvPr id="5" name="ノート プレースホルダ 4"/>
          <p:cNvSpPr>
            <a:spLocks noGrp="1"/>
          </p:cNvSpPr>
          <p:nvPr>
            <p:ph type="body" sz="quarter" idx="3"/>
          </p:nvPr>
        </p:nvSpPr>
        <p:spPr>
          <a:xfrm>
            <a:off x="674688" y="4686300"/>
            <a:ext cx="5386387" cy="4438650"/>
          </a:xfrm>
          <a:prstGeom prst="rect">
            <a:avLst/>
          </a:prstGeom>
        </p:spPr>
        <p:txBody>
          <a:bodyPr vert="horz" lIns="90634" tIns="45316" rIns="90634" bIns="45316"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0634" tIns="45316" rIns="90634" bIns="45316"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0634" tIns="45316" rIns="90634" bIns="45316" rtlCol="0" anchor="b"/>
          <a:lstStyle>
            <a:lvl1pPr algn="r" fontAlgn="auto">
              <a:spcBef>
                <a:spcPts val="0"/>
              </a:spcBef>
              <a:spcAft>
                <a:spcPts val="0"/>
              </a:spcAft>
              <a:defRPr sz="1200">
                <a:latin typeface="+mn-lt"/>
                <a:ea typeface="+mn-ea"/>
                <a:cs typeface="+mn-cs"/>
              </a:defRPr>
            </a:lvl1pPr>
          </a:lstStyle>
          <a:p>
            <a:pPr>
              <a:defRPr/>
            </a:pPr>
            <a:fld id="{5F78CAFA-DE97-4F0E-8F6A-CC9A1C81D961}"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4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ea typeface="ＭＳ Ｐ明朝" charset="-128"/>
              </a:rPr>
              <a:t>●非常に伸びてきており心強いところ。</a:t>
            </a:r>
          </a:p>
          <a:p>
            <a:endParaRPr lang="en-US" dirty="0" smtClean="0">
              <a:ea typeface="ＭＳ Ｐ明朝" pitchFamily="18" charset="-128"/>
            </a:endParaRPr>
          </a:p>
        </p:txBody>
      </p:sp>
      <p:sp>
        <p:nvSpPr>
          <p:cNvPr id="94212" name="スライド番号プレースホルダ 3"/>
          <p:cNvSpPr>
            <a:spLocks noGrp="1"/>
          </p:cNvSpPr>
          <p:nvPr>
            <p:ph type="sldNum" sz="quarter" idx="5"/>
          </p:nvPr>
        </p:nvSpPr>
        <p:spPr>
          <a:extLst>
            <a:ext uri="{909E8E84-426E-40DD-AFC4-6F175D3DCCD1}"/>
            <a:ext uri="{91240B29-F687-4F45-9708-019B960494DF}"/>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defRPr/>
            </a:pPr>
            <a:fld id="{8CDC7BB0-CC71-433F-8B96-CCD0B20C091A}" type="slidenum">
              <a:rPr lang="en-US" altLang="ja-JP" sz="1200">
                <a:solidFill>
                  <a:schemeClr val="tx1"/>
                </a:solidFill>
                <a:latin typeface="Calibri"/>
                <a:ea typeface="+mn-ea"/>
              </a:rPr>
              <a:pPr>
                <a:defRPr/>
              </a:pPr>
              <a:t>10</a:t>
            </a:fld>
            <a:endParaRPr sz="1200" smtClean="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extLst>
            <a:ext uri="{909E8E84-426E-40DD-AFC4-6F175D3DCCD1}"/>
            <a:ext uri="{91240B29-F687-4F45-9708-019B960494DF}"/>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defRPr/>
            </a:pPr>
            <a:fld id="{01D57131-A40E-43BD-A8A4-E685CE397D05}" type="slidenum">
              <a:rPr lang="en-US" altLang="ja-JP" sz="1200">
                <a:solidFill>
                  <a:schemeClr val="tx1"/>
                </a:solidFill>
                <a:latin typeface="Calibri"/>
                <a:ea typeface="+mn-ea"/>
              </a:rPr>
              <a:pPr>
                <a:defRPr/>
              </a:pPr>
              <a:t>13</a:t>
            </a:fld>
            <a:endParaRPr sz="1200" smtClean="0">
              <a:solidFill>
                <a:schemeClr val="tx1"/>
              </a:solidFill>
            </a:endParaRPr>
          </a:p>
        </p:txBody>
      </p:sp>
      <p:sp>
        <p:nvSpPr>
          <p:cNvPr id="34818" name="Rectangle 2"/>
          <p:cNvSpPr>
            <a:spLocks noGrp="1" noRot="1" noChangeAspect="1" noChangeArrowheads="1" noTextEdit="1"/>
          </p:cNvSpPr>
          <p:nvPr>
            <p:ph type="sldImg"/>
          </p:nvPr>
        </p:nvSpPr>
        <p:spPr bwMode="auto">
          <a:xfrm>
            <a:off x="698500" y="741363"/>
            <a:ext cx="5343525" cy="3700462"/>
          </a:xfrm>
          <a:noFill/>
          <a:ln>
            <a:solidFill>
              <a:srgbClr val="000000"/>
            </a:solidFill>
            <a:miter lim="800000"/>
            <a:headEnd/>
            <a:tailEnd/>
          </a:ln>
        </p:spPr>
      </p:sp>
      <p:sp>
        <p:nvSpPr>
          <p:cNvPr id="34819" name="Rectangle 3"/>
          <p:cNvSpPr>
            <a:spLocks noGrp="1" noChangeArrowheads="1"/>
          </p:cNvSpPr>
          <p:nvPr>
            <p:ph type="body" idx="1"/>
          </p:nvPr>
        </p:nvSpPr>
        <p:spPr bwMode="auto">
          <a:xfrm>
            <a:off x="896938" y="4687888"/>
            <a:ext cx="4941887" cy="4437062"/>
          </a:xfrm>
          <a:noFill/>
        </p:spPr>
        <p:txBody>
          <a:bodyPr wrap="square" numCol="1" anchor="t" anchorCtr="0" compatLnSpc="1">
            <a:prstTxWarp prst="textNoShape">
              <a:avLst/>
            </a:prstTxWarp>
          </a:bodyPr>
          <a:lstStyle/>
          <a:p>
            <a:pPr eaLnBrk="1" hangingPunct="1"/>
            <a:endParaRPr lang="ja-JP" altLang="ja-JP" smtClean="0">
              <a:ea typeface="ＭＳ Ｐ明朝" pitchFamily="1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6866"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891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ー 1"/>
          <p:cNvSpPr>
            <a:spLocks noGrp="1" noRot="1" noChangeAspect="1" noTextEdit="1"/>
          </p:cNvSpPr>
          <p:nvPr>
            <p:ph type="sldImg"/>
          </p:nvPr>
        </p:nvSpPr>
        <p:spPr bwMode="auto">
          <a:xfrm>
            <a:off x="696913" y="739775"/>
            <a:ext cx="5343525" cy="3700463"/>
          </a:xfrm>
          <a:noFill/>
          <a:ln>
            <a:solidFill>
              <a:srgbClr val="000000"/>
            </a:solidFill>
            <a:miter lim="800000"/>
            <a:headEnd/>
            <a:tailEnd/>
          </a:ln>
        </p:spPr>
      </p:sp>
      <p:sp>
        <p:nvSpPr>
          <p:cNvPr id="68610" name="ノート プレースホルダー 2"/>
          <p:cNvSpPr>
            <a:spLocks noGrp="1"/>
          </p:cNvSpPr>
          <p:nvPr>
            <p:ph type="body" idx="1"/>
          </p:nvPr>
        </p:nvSpPr>
        <p:spPr bwMode="auto">
          <a:noFill/>
        </p:spPr>
        <p:txBody>
          <a:bodyPr wrap="square" lIns="91375" tIns="45688" rIns="91375" bIns="45688" numCol="1" anchor="t" anchorCtr="0" compatLnSpc="1">
            <a:prstTxWarp prst="textNoShape">
              <a:avLst/>
            </a:prstTxWarp>
          </a:bodyPr>
          <a:lstStyle/>
          <a:p>
            <a:pPr eaLnBrk="1" hangingPunct="1">
              <a:spcBef>
                <a:spcPct val="0"/>
              </a:spcBef>
            </a:pPr>
            <a:endParaRPr lang="ja-JP" altLang="en-US" smtClean="0"/>
          </a:p>
        </p:txBody>
      </p:sp>
      <p:sp>
        <p:nvSpPr>
          <p:cNvPr id="68611" name="スライド番号プレースホルダー 3"/>
          <p:cNvSpPr txBox="1">
            <a:spLocks noGrp="1"/>
          </p:cNvSpPr>
          <p:nvPr/>
        </p:nvSpPr>
        <p:spPr bwMode="auto">
          <a:xfrm>
            <a:off x="3814763" y="9371013"/>
            <a:ext cx="2919412" cy="493712"/>
          </a:xfrm>
          <a:prstGeom prst="rect">
            <a:avLst/>
          </a:prstGeom>
          <a:noFill/>
          <a:ln w="9525">
            <a:noFill/>
            <a:miter lim="800000"/>
            <a:headEnd/>
            <a:tailEnd/>
          </a:ln>
        </p:spPr>
        <p:txBody>
          <a:bodyPr lIns="91375" tIns="45688" rIns="91375" bIns="45688" anchor="b"/>
          <a:lstStyle/>
          <a:p>
            <a:pPr algn="r" defTabSz="912813"/>
            <a:fld id="{40B37566-6903-497F-80E7-0BD50B00F14C}" type="slidenum">
              <a:rPr lang="ja-JP" altLang="en-US" sz="1200">
                <a:latin typeface="Calibri" pitchFamily="34" charset="0"/>
              </a:rPr>
              <a:pPr algn="r" defTabSz="912813"/>
              <a:t>19</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72706"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三陸の入り組んだ海岸</a:t>
            </a:r>
          </a:p>
          <a:p>
            <a:endParaRPr lang="ja-JP"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dirty="0" smtClean="0"/>
              <a:t>宮城、福島のなだらかな海岸線</a:t>
            </a:r>
          </a:p>
          <a:p>
            <a:r>
              <a:rPr lang="ja-JP" altLang="en-US" smtClean="0"/>
              <a:t>ここでの津波被害が特徴</a:t>
            </a:r>
          </a:p>
          <a:p>
            <a:endParaRPr lang="ja-JP"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457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ja-JP" altLang="en-US" dirty="0" smtClean="0">
                <a:ea typeface="ＭＳ Ｐ明朝" charset="-128"/>
              </a:rPr>
              <a:t>●消防団は、減少傾向にあり、確保に力を入れているところ。</a:t>
            </a:r>
          </a:p>
          <a:p>
            <a:pPr>
              <a:spcBef>
                <a:spcPct val="0"/>
              </a:spcBef>
            </a:pPr>
            <a:endParaRPr lang="ja-JP" altLang="en-US" dirty="0" smtClean="0">
              <a:ea typeface="ＭＳ Ｐ明朝" pitchFamily="1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662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ea typeface="ＭＳ Ｐ明朝" pitchFamily="18" charset="-128"/>
            </a:endParaRPr>
          </a:p>
        </p:txBody>
      </p:sp>
      <p:sp>
        <p:nvSpPr>
          <p:cNvPr id="12292" name="スライド番号プレースホルダ 3"/>
          <p:cNvSpPr>
            <a:spLocks noGrp="1"/>
          </p:cNvSpPr>
          <p:nvPr>
            <p:ph type="sldNum" sz="quarter" idx="5"/>
          </p:nvPr>
        </p:nvSpPr>
        <p:spPr>
          <a:extLst>
            <a:ext uri="{909E8E84-426E-40DD-AFC4-6F175D3DCCD1}"/>
            <a:ext uri="{91240B29-F687-4F45-9708-019B960494DF}"/>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defRPr/>
            </a:pPr>
            <a:fld id="{A3353D95-BEB0-427A-8357-C4A85458089B}" type="slidenum">
              <a:rPr lang="ja-JP" altLang="en-US">
                <a:solidFill>
                  <a:srgbClr val="EEECE1"/>
                </a:solidFill>
                <a:latin typeface="Calibri"/>
                <a:ea typeface="+mn-ea"/>
              </a:rPr>
              <a:pPr>
                <a:defRPr/>
              </a:pPr>
              <a:t>8</a:t>
            </a:fld>
            <a:endParaRPr smtClean="0">
              <a:solidFill>
                <a:srgbClr val="EEECE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4"/>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73FE459-4290-4A87-BA76-6C1552954C11}" type="datetime1">
              <a:rPr lang="ja-JP" altLang="en-US"/>
              <a:pPr>
                <a:defRPr/>
              </a:pPr>
              <a:t>2012/3/16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C776441-110F-42E5-A4EF-9E31B2897A91}"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D05AD7D-CAB5-4B29-AC84-580962870A65}" type="datetime1">
              <a:rPr lang="ja-JP" altLang="en-US"/>
              <a:pPr>
                <a:defRPr/>
              </a:pPr>
              <a:t>2012/3/16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7421BFE-67C1-43D1-A703-DDC0F932B5C2}"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E50FD27-C5E3-49DD-AE89-E1E4AE38A022}" type="datetime1">
              <a:rPr lang="ja-JP" altLang="en-US"/>
              <a:pPr>
                <a:defRPr/>
              </a:pPr>
              <a:t>2012/3/16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F11D879-1107-4055-A3DE-5D5D0F5986DF}" type="slidenum">
              <a:rPr lang="ja-JP" altLang="en-US"/>
              <a:pPr>
                <a:defRPr/>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88" y="274639"/>
            <a:ext cx="891524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fld id="{BE8E33AB-F356-4C29-BB48-B60B8E01FA48}" type="datetime1">
              <a:rPr lang="ja-JP" altLang="en-US"/>
              <a:pPr>
                <a:defRPr/>
              </a:pPr>
              <a:t>2012/3/16</a:t>
            </a:fld>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pPr>
              <a:defRPr/>
            </a:pPr>
            <a:fld id="{AEC1B9D8-E453-4E3D-AF1C-86313E405D79}" type="slidenum">
              <a:rPr lang="en-US" altLang="ja-JP"/>
              <a:pPr>
                <a:defRPr/>
              </a:pPr>
              <a:t>&lt;#&gt;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18FB7C3-6233-4ACB-8122-832B2F7AB795}" type="datetime1">
              <a:rPr lang="ja-JP" altLang="en-US"/>
              <a:pPr>
                <a:defRPr/>
              </a:pPr>
              <a:t>2012/3/16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0B482CE-58AD-49E1-9700-B2F149112364}"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1099C46-C93E-4BDF-B59E-0476327691B4}" type="datetime1">
              <a:rPr lang="ja-JP" altLang="en-US"/>
              <a:pPr>
                <a:defRPr/>
              </a:pPr>
              <a:t>2012/3/16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E7EE144-1C04-4970-A08C-31B1A603ADD7}"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133E19FA-5713-4206-85B9-98491C8940E1}" type="datetime1">
              <a:rPr lang="ja-JP" altLang="en-US"/>
              <a:pPr>
                <a:defRPr/>
              </a:pPr>
              <a:t>2012/3/16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F5BB6D7-93D8-4EC0-967B-AF2E88C2E4F3}"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5A9D3AE8-E3BF-4F44-8F07-6D70A0B021E0}" type="datetime1">
              <a:rPr lang="ja-JP" altLang="en-US"/>
              <a:pPr>
                <a:defRPr/>
              </a:pPr>
              <a:t>2012/3/16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DA99F307-838E-4BDB-AB00-80B7DDCBAE9E}"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4BF3EEF-ECF2-42BF-AD60-693601DB5637}" type="datetime1">
              <a:rPr lang="ja-JP" altLang="en-US"/>
              <a:pPr>
                <a:defRPr/>
              </a:pPr>
              <a:t>2012/3/16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8CC523F4-2A4D-471E-BF01-8C8ED0E428A1}"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952F549F-8C32-442B-9C4B-784F8766358B}" type="datetime1">
              <a:rPr lang="ja-JP" altLang="en-US"/>
              <a:pPr>
                <a:defRPr/>
              </a:pPr>
              <a:t>2012/3/16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2F8AE8C0-8C8B-4B29-9984-DD54D43D3D6F}"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8B8C94C-1D50-4D67-AE33-68D411847DD3}" type="datetime1">
              <a:rPr lang="ja-JP" altLang="en-US"/>
              <a:pPr>
                <a:defRPr/>
              </a:pPr>
              <a:t>2012/3/16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8FFF344-6941-4BBA-8A3C-B4DC23B1EC58}"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DF7A973-5434-492D-AB8E-97F84F6D36FF}" type="datetime1">
              <a:rPr lang="ja-JP" altLang="en-US"/>
              <a:pPr>
                <a:defRPr/>
              </a:pPr>
              <a:t>2012/3/16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81A2A26-EB86-4FAC-965A-68348DD55665}"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cs typeface="+mn-cs"/>
              </a:defRPr>
            </a:lvl1pPr>
          </a:lstStyle>
          <a:p>
            <a:pPr>
              <a:defRPr/>
            </a:pPr>
            <a:fld id="{F375E9B9-B65A-40BA-A16D-E3FF9388DD0A}" type="datetime1">
              <a:rPr lang="ja-JP" altLang="en-US"/>
              <a:pPr>
                <a:defRPr/>
              </a:pPr>
              <a:t>2012/3/16</a:t>
            </a:fld>
            <a:endParaRPr lang="ja-JP" altLang="en-US"/>
          </a:p>
        </p:txBody>
      </p:sp>
      <p:sp>
        <p:nvSpPr>
          <p:cNvPr id="5" name="フッター プレースホル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cs typeface="+mn-cs"/>
              </a:defRPr>
            </a:lvl1pPr>
          </a:lstStyle>
          <a:p>
            <a:pPr>
              <a:defRPr/>
            </a:pPr>
            <a:fld id="{C3E7E46D-9260-4BFE-93D0-8AE578183A77}"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______3.xls"/></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hyperlink" Target="http://freesozais.com/free/i_machine/machine_019.jpg" TargetMode="Externa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hyperlink" Target="http://freesozais.com/free/i_machine/machine_017.jpg" TargetMode="External"/><Relationship Id="rId10" Type="http://schemas.openxmlformats.org/officeDocument/2006/relationships/image" Target="../media/image9.png"/><Relationship Id="rId4" Type="http://schemas.openxmlformats.org/officeDocument/2006/relationships/oleObject" Target="../embeddings/oleObject1.bin"/><Relationship Id="rId9" Type="http://schemas.openxmlformats.org/officeDocument/2006/relationships/hyperlink" Target="http://freesozais.com/free/i_machine/machine_020.jpg"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Microsoft_Office_Excel_97-2003_______7.xls"/><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Microsoft_Office_Excel_97-2003_______6.xls"/><Relationship Id="rId5" Type="http://schemas.openxmlformats.org/officeDocument/2006/relationships/oleObject" Target="../embeddings/Microsoft_Office_Excel_97-2003_______5.xls"/><Relationship Id="rId4" Type="http://schemas.openxmlformats.org/officeDocument/2006/relationships/oleObject" Target="../embeddings/Microsoft_Office_Excel_97-2003_______4.xls"/></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Microsoft_Office_Excel_97-2003_______8.xls"/></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Microsoft_Office_Excel_97-2003_______9.xls"/><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Microsoft_Office_Excel_97-2003_______1.xls"/></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______2.xls"/></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1"/>
          <p:cNvSpPr>
            <a:spLocks noGrp="1"/>
          </p:cNvSpPr>
          <p:nvPr>
            <p:ph type="ctrTitle"/>
          </p:nvPr>
        </p:nvSpPr>
        <p:spPr>
          <a:xfrm>
            <a:off x="739775" y="1958975"/>
            <a:ext cx="8420100" cy="1470025"/>
          </a:xfrm>
        </p:spPr>
        <p:txBody>
          <a:bodyPr/>
          <a:lstStyle/>
          <a:p>
            <a:pPr eaLnBrk="1" hangingPunct="1"/>
            <a:r>
              <a:rPr lang="ja-JP" altLang="en-US" smtClean="0"/>
              <a:t>Disaster Prevention System</a:t>
            </a:r>
            <a:r>
              <a:rPr lang="en-US" altLang="ja-JP" smtClean="0"/>
              <a:t>s</a:t>
            </a:r>
            <a:r>
              <a:rPr lang="ja-JP" altLang="en-US" smtClean="0"/>
              <a:t>　</a:t>
            </a:r>
            <a:endParaRPr lang="en-US" smtClean="0">
              <a:ea typeface="ＭＳ Ｐゴシック" pitchFamily="50" charset="-128"/>
            </a:endParaRPr>
          </a:p>
        </p:txBody>
      </p:sp>
      <p:sp>
        <p:nvSpPr>
          <p:cNvPr id="16386" name="サブタイトル 3"/>
          <p:cNvSpPr>
            <a:spLocks noGrp="1"/>
          </p:cNvSpPr>
          <p:nvPr>
            <p:ph type="subTitle" idx="1"/>
          </p:nvPr>
        </p:nvSpPr>
        <p:spPr>
          <a:xfrm>
            <a:off x="1136650" y="3500438"/>
            <a:ext cx="7632700" cy="1752600"/>
          </a:xfrm>
        </p:spPr>
        <p:txBody>
          <a:bodyPr/>
          <a:lstStyle/>
          <a:p>
            <a:pPr eaLnBrk="1" hangingPunct="1"/>
            <a:r>
              <a:rPr lang="en-US" altLang="ja-JP" sz="2800" smtClean="0">
                <a:solidFill>
                  <a:schemeClr val="tx1"/>
                </a:solidFill>
              </a:rPr>
              <a:t>Municipal Disaster Prevention Systems and Activities at the Time of the Great East Japan Earthquake</a:t>
            </a:r>
            <a:endParaRPr lang="en-US" sz="2800" smtClean="0">
              <a:solidFill>
                <a:schemeClr val="tx1"/>
              </a:solidFill>
              <a:ea typeface="ＭＳ Ｐゴシック"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2"/>
          <p:cNvSpPr>
            <a:spLocks noGrp="1" noChangeArrowheads="1"/>
          </p:cNvSpPr>
          <p:nvPr>
            <p:ph type="title"/>
          </p:nvPr>
        </p:nvSpPr>
        <p:spPr>
          <a:xfrm>
            <a:off x="0" y="0"/>
            <a:ext cx="9906000" cy="603250"/>
          </a:xfrm>
        </p:spPr>
        <p:txBody>
          <a:bodyPr/>
          <a:lstStyle/>
          <a:p>
            <a:pPr eaLnBrk="1" hangingPunct="1"/>
            <a:r>
              <a:rPr lang="ja-JP" altLang="en-US" sz="800" smtClean="0"/>
              <a:t>Changes Over Time in Voluntary Disaster Prevention Organizations</a:t>
            </a:r>
          </a:p>
        </p:txBody>
      </p:sp>
      <p:sp>
        <p:nvSpPr>
          <p:cNvPr id="59395" name="スライド番号プレースホルダ 7"/>
          <p:cNvSpPr>
            <a:spLocks noGrp="1"/>
          </p:cNvSpPr>
          <p:nvPr>
            <p:ph type="sldNum" sz="quarter" idx="12"/>
          </p:nvPr>
        </p:nvSpPr>
        <p:spPr>
          <a:xfrm>
            <a:off x="7400925" y="6381750"/>
            <a:ext cx="2311400" cy="476250"/>
          </a:xfrm>
        </p:spPr>
        <p:txBody>
          <a:bodyPr/>
          <a:lstStyle/>
          <a:p>
            <a:pPr>
              <a:defRPr/>
            </a:pPr>
            <a:r>
              <a:rPr lang="en-US" altLang="ja-JP" sz="800">
                <a:latin typeface="Arial"/>
                <a:ea typeface="ＭＳ Ｐゴシック"/>
              </a:rPr>
              <a:t>8</a:t>
            </a:r>
          </a:p>
        </p:txBody>
      </p:sp>
      <p:sp>
        <p:nvSpPr>
          <p:cNvPr id="28680" name="テキスト ボックス 17"/>
          <p:cNvSpPr txBox="1">
            <a:spLocks noChangeArrowheads="1"/>
          </p:cNvSpPr>
          <p:nvPr/>
        </p:nvSpPr>
        <p:spPr bwMode="auto">
          <a:xfrm>
            <a:off x="200025" y="6237288"/>
            <a:ext cx="8775700" cy="584775"/>
          </a:xfrm>
          <a:prstGeom prst="rect">
            <a:avLst/>
          </a:prstGeom>
          <a:noFill/>
          <a:ln w="9525">
            <a:noFill/>
            <a:miter lim="800000"/>
            <a:headEnd/>
            <a:tailEnd/>
          </a:ln>
        </p:spPr>
        <p:txBody>
          <a:bodyPr>
            <a:spAutoFit/>
          </a:bodyPr>
          <a:lstStyle/>
          <a:p>
            <a:pPr eaLnBrk="0" hangingPunct="0"/>
            <a:r>
              <a:rPr lang="en-US" altLang="ja-JP" sz="800"/>
              <a:t>Note 1: </a:t>
            </a:r>
            <a:r>
              <a:rPr lang="ja-JP" altLang="en-US" sz="800"/>
              <a:t>The percentage of activities covered by voluntary disaster prevention organizations is the number of households involved in voluntary disaster prevention activities as a percentage of the total number of households.</a:t>
            </a:r>
            <a:endParaRPr lang="en-US" sz="800"/>
          </a:p>
          <a:p>
            <a:pPr eaLnBrk="0" hangingPunct="0"/>
            <a:r>
              <a:rPr lang="en-US" altLang="ja-JP" sz="800"/>
              <a:t>Note 2:</a:t>
            </a:r>
            <a:r>
              <a:rPr lang="ja-JP" altLang="en-US" sz="800"/>
              <a:t> </a:t>
            </a:r>
            <a:r>
              <a:rPr lang="en-US" altLang="ja-JP" sz="800"/>
              <a:t>Data for Iwate, Miyagi and Fukushima prefectures were compiled according to figures from the previous year (as of April 1, 2010) due to the impact of the Great East Japan Earthquake. </a:t>
            </a:r>
            <a:endParaRPr lang="en-US" sz="800"/>
          </a:p>
        </p:txBody>
      </p:sp>
      <p:sp>
        <p:nvSpPr>
          <p:cNvPr id="28681"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sz="800" b="1" u="sng">
                <a:solidFill>
                  <a:srgbClr val="000000"/>
                </a:solidFill>
                <a:ea typeface="ＭＳ ゴシック" pitchFamily="49" charset="-128"/>
              </a:rPr>
              <a:t>I</a:t>
            </a:r>
            <a:r>
              <a:rPr lang="ja-JP" altLang="en-US" sz="800" b="1" u="sng">
                <a:solidFill>
                  <a:srgbClr val="000000"/>
                </a:solidFill>
                <a:ea typeface="ＭＳ ゴシック" pitchFamily="49" charset="-128"/>
              </a:rPr>
              <a:t>-5</a:t>
            </a:r>
            <a:endParaRPr lang="en-US" sz="800">
              <a:solidFill>
                <a:srgbClr val="000000"/>
              </a:solidFill>
              <a:ea typeface="ＭＳ ゴシック" pitchFamily="49" charset="-128"/>
            </a:endParaRPr>
          </a:p>
        </p:txBody>
      </p:sp>
      <p:graphicFrame>
        <p:nvGraphicFramePr>
          <p:cNvPr id="28677" name="グラフ 7"/>
          <p:cNvGraphicFramePr>
            <a:graphicFrameLocks/>
          </p:cNvGraphicFramePr>
          <p:nvPr/>
        </p:nvGraphicFramePr>
        <p:xfrm>
          <a:off x="273050" y="692150"/>
          <a:ext cx="8886825" cy="5429250"/>
        </p:xfrm>
        <a:graphic>
          <a:graphicData uri="http://schemas.openxmlformats.org/presentationml/2006/ole">
            <p:oleObj spid="_x0000_s28677" r:id="rId4" imgW="8888738" imgH="5432007" progId="Excel.Sheet.8">
              <p:embed/>
            </p:oleObj>
          </a:graphicData>
        </a:graphic>
      </p:graphicFrame>
      <p:sp>
        <p:nvSpPr>
          <p:cNvPr id="28682" name="テキスト ボックス 6"/>
          <p:cNvSpPr txBox="1">
            <a:spLocks noChangeArrowheads="1"/>
          </p:cNvSpPr>
          <p:nvPr/>
        </p:nvSpPr>
        <p:spPr bwMode="auto">
          <a:xfrm>
            <a:off x="200025" y="765175"/>
            <a:ext cx="1873250" cy="282573"/>
          </a:xfrm>
          <a:prstGeom prst="rect">
            <a:avLst/>
          </a:prstGeom>
          <a:solidFill>
            <a:schemeClr val="bg1">
              <a:alpha val="67058"/>
            </a:schemeClr>
          </a:solidFill>
          <a:ln w="9525">
            <a:noFill/>
            <a:miter lim="800000"/>
            <a:headEnd/>
            <a:tailEnd/>
          </a:ln>
        </p:spPr>
        <p:txBody>
          <a:bodyPr lIns="36000" tIns="36000" rIns="36000" bIns="0">
            <a:spAutoFit/>
          </a:bodyPr>
          <a:lstStyle/>
          <a:p>
            <a:pPr eaLnBrk="0" hangingPunct="0"/>
            <a:r>
              <a:rPr lang="ja-JP" altLang="en-US" sz="800" b="1"/>
              <a:t>Number of voluntary disaster prevention organizations</a:t>
            </a:r>
            <a:endParaRPr lang="en-US" sz="800"/>
          </a:p>
        </p:txBody>
      </p:sp>
      <p:sp>
        <p:nvSpPr>
          <p:cNvPr id="28683" name="テキスト ボックス 6"/>
          <p:cNvSpPr txBox="1">
            <a:spLocks noChangeArrowheads="1"/>
          </p:cNvSpPr>
          <p:nvPr/>
        </p:nvSpPr>
        <p:spPr bwMode="auto">
          <a:xfrm>
            <a:off x="7258050" y="620713"/>
            <a:ext cx="2303463" cy="282573"/>
          </a:xfrm>
          <a:prstGeom prst="rect">
            <a:avLst/>
          </a:prstGeom>
          <a:solidFill>
            <a:schemeClr val="bg1">
              <a:alpha val="67058"/>
            </a:schemeClr>
          </a:solidFill>
          <a:ln w="9525">
            <a:noFill/>
            <a:miter lim="800000"/>
            <a:headEnd/>
            <a:tailEnd/>
          </a:ln>
        </p:spPr>
        <p:txBody>
          <a:bodyPr lIns="36000" tIns="36000" rIns="36000" bIns="0">
            <a:spAutoFit/>
          </a:bodyPr>
          <a:lstStyle/>
          <a:p>
            <a:pPr eaLnBrk="0" hangingPunct="0"/>
            <a:r>
              <a:rPr lang="ja-JP" altLang="en-US" sz="800" b="1"/>
              <a:t>Percentage of activities covered by</a:t>
            </a:r>
            <a:endParaRPr lang="en-US" sz="800"/>
          </a:p>
          <a:p>
            <a:pPr eaLnBrk="0" hangingPunct="0"/>
            <a:r>
              <a:rPr lang="ja-JP" altLang="en-US" sz="800" b="1"/>
              <a:t>voluntary disaster prevention organizations</a:t>
            </a:r>
            <a:endParaRPr lang="en-US" sz="800"/>
          </a:p>
        </p:txBody>
      </p:sp>
      <p:sp>
        <p:nvSpPr>
          <p:cNvPr id="28684" name="テキスト ボックス 6"/>
          <p:cNvSpPr txBox="1">
            <a:spLocks noChangeArrowheads="1"/>
          </p:cNvSpPr>
          <p:nvPr/>
        </p:nvSpPr>
        <p:spPr bwMode="auto">
          <a:xfrm>
            <a:off x="7473950" y="6021388"/>
            <a:ext cx="1800225" cy="158750"/>
          </a:xfrm>
          <a:prstGeom prst="rect">
            <a:avLst/>
          </a:prstGeom>
          <a:solidFill>
            <a:schemeClr val="bg1">
              <a:alpha val="67058"/>
            </a:schemeClr>
          </a:solidFill>
          <a:ln w="9525">
            <a:noFill/>
            <a:miter lim="800000"/>
            <a:headEnd/>
            <a:tailEnd/>
          </a:ln>
        </p:spPr>
        <p:txBody>
          <a:bodyPr lIns="36000" tIns="36000" rIns="36000" bIns="0">
            <a:spAutoFit/>
          </a:bodyPr>
          <a:lstStyle/>
          <a:p>
            <a:pPr eaLnBrk="0" hangingPunct="0"/>
            <a:r>
              <a:rPr lang="ja-JP" altLang="en-US" sz="800"/>
              <a:t>(</a:t>
            </a:r>
            <a:r>
              <a:rPr lang="en-US" altLang="ja-JP" sz="800"/>
              <a:t>Current as of April 1, 2011)</a:t>
            </a:r>
            <a:endParaRPr lang="en-US" sz="800"/>
          </a:p>
        </p:txBody>
      </p:sp>
      <p:sp>
        <p:nvSpPr>
          <p:cNvPr id="11" name="テキスト ボックス 10"/>
          <p:cNvSpPr txBox="1"/>
          <p:nvPr/>
        </p:nvSpPr>
        <p:spPr>
          <a:xfrm>
            <a:off x="3296816" y="692696"/>
            <a:ext cx="1224136" cy="461665"/>
          </a:xfrm>
          <a:prstGeom prst="rect">
            <a:avLst/>
          </a:prstGeom>
          <a:solidFill>
            <a:srgbClr val="FFFFFF"/>
          </a:solidFill>
        </p:spPr>
        <p:txBody>
          <a:bodyPr wrap="square" rtlCol="0">
            <a:spAutoFit/>
          </a:bodyPr>
          <a:lstStyle/>
          <a:p>
            <a:r>
              <a:rPr lang="en-US" altLang="ja-JP" sz="800" b="1" dirty="0" smtClean="0"/>
              <a:t>Percentage of activities covered by voluntary disaster</a:t>
            </a:r>
            <a:endParaRPr kumimoji="1" lang="ja-JP" altLang="en-US" sz="800" b="1" dirty="0"/>
          </a:p>
        </p:txBody>
      </p:sp>
      <p:sp>
        <p:nvSpPr>
          <p:cNvPr id="12" name="テキスト ボックス 11"/>
          <p:cNvSpPr txBox="1"/>
          <p:nvPr/>
        </p:nvSpPr>
        <p:spPr>
          <a:xfrm>
            <a:off x="4808984" y="836712"/>
            <a:ext cx="1656184" cy="215444"/>
          </a:xfrm>
          <a:prstGeom prst="rect">
            <a:avLst/>
          </a:prstGeom>
          <a:solidFill>
            <a:srgbClr val="FFFFFF"/>
          </a:solidFill>
        </p:spPr>
        <p:txBody>
          <a:bodyPr wrap="square" rtlCol="0">
            <a:spAutoFit/>
          </a:bodyPr>
          <a:lstStyle/>
          <a:p>
            <a:r>
              <a:rPr lang="en-US" altLang="ja-JP" sz="800" b="1" dirty="0" smtClean="0"/>
              <a:t>prevention organizations</a:t>
            </a:r>
            <a:endParaRPr kumimoji="1" lang="ja-JP" altLang="en-US" sz="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p:cNvSpPr>
            <a:spLocks noGrp="1"/>
          </p:cNvSpPr>
          <p:nvPr>
            <p:ph type="title"/>
          </p:nvPr>
        </p:nvSpPr>
        <p:spPr>
          <a:xfrm>
            <a:off x="495300" y="274638"/>
            <a:ext cx="8915400" cy="850900"/>
          </a:xfrm>
        </p:spPr>
        <p:txBody>
          <a:bodyPr/>
          <a:lstStyle/>
          <a:p>
            <a:pPr eaLnBrk="1" hangingPunct="1"/>
            <a:r>
              <a:rPr lang="en-US" altLang="ja-JP" sz="3200" smtClean="0"/>
              <a:t>Fire Fighting Support Over a Wide Area and Emergency Response Teams</a:t>
            </a:r>
            <a:endParaRPr lang="en-US" sz="3200" smtClean="0">
              <a:ea typeface="ＭＳ Ｐゴシック" pitchFamily="50" charset="-128"/>
            </a:endParaRPr>
          </a:p>
        </p:txBody>
      </p:sp>
      <p:sp>
        <p:nvSpPr>
          <p:cNvPr id="30722" name="コンテンツ プレースホルダ 2"/>
          <p:cNvSpPr>
            <a:spLocks noGrp="1"/>
          </p:cNvSpPr>
          <p:nvPr>
            <p:ph idx="1"/>
          </p:nvPr>
        </p:nvSpPr>
        <p:spPr>
          <a:xfrm>
            <a:off x="495300" y="1125538"/>
            <a:ext cx="8915400" cy="5183187"/>
          </a:xfrm>
        </p:spPr>
        <p:txBody>
          <a:bodyPr/>
          <a:lstStyle/>
          <a:p>
            <a:pPr eaLnBrk="1" hangingPunct="1">
              <a:buClr>
                <a:srgbClr val="FF0000"/>
              </a:buClr>
            </a:pPr>
            <a:r>
              <a:rPr lang="en-US" altLang="ja-JP" sz="1900" b="1" smtClean="0">
                <a:solidFill>
                  <a:srgbClr val="FF0000"/>
                </a:solidFill>
              </a:rPr>
              <a:t>Mutual Fire Fighting Support Agreements</a:t>
            </a:r>
          </a:p>
          <a:p>
            <a:pPr eaLnBrk="1" hangingPunct="1">
              <a:buClr>
                <a:srgbClr val="FF0000"/>
              </a:buClr>
            </a:pPr>
            <a:r>
              <a:rPr lang="en-US" altLang="ja-JP" sz="1900" smtClean="0"/>
              <a:t>Since municipalities are obligated to make an effort to provide mutual support for fire fighting if required, signing agreements on mutual support for fire fighting </a:t>
            </a:r>
            <a:r>
              <a:rPr lang="en-US" altLang="ja-JP" sz="1900" u="sng" smtClean="0"/>
              <a:t>enables fire fighting forces to operate over a wider area beyond a municipality or prefectures in order to be able to respond appropriately to large-scales disasters and special disasters</a:t>
            </a:r>
            <a:r>
              <a:rPr lang="en-US" altLang="ja-JP" sz="1900" smtClean="0"/>
              <a:t>.</a:t>
            </a:r>
            <a:endParaRPr lang="en-US" sz="1900" smtClean="0">
              <a:ea typeface="ＭＳ Ｐゴシック" pitchFamily="50" charset="-128"/>
            </a:endParaRPr>
          </a:p>
          <a:p>
            <a:pPr eaLnBrk="1" hangingPunct="1"/>
            <a:endParaRPr lang="en-US" sz="1900" smtClean="0">
              <a:ea typeface="ＭＳ Ｐゴシック" pitchFamily="50" charset="-128"/>
            </a:endParaRPr>
          </a:p>
          <a:p>
            <a:pPr eaLnBrk="1" hangingPunct="1">
              <a:buClr>
                <a:srgbClr val="FF0000"/>
              </a:buClr>
            </a:pPr>
            <a:r>
              <a:rPr lang="en-US" altLang="ja-JP" sz="1900" b="1" smtClean="0">
                <a:solidFill>
                  <a:srgbClr val="FF0000"/>
                </a:solidFill>
              </a:rPr>
              <a:t>Emergency response teams</a:t>
            </a:r>
          </a:p>
          <a:p>
            <a:pPr eaLnBrk="1" hangingPunct="1">
              <a:buClr>
                <a:schemeClr val="tx1"/>
              </a:buClr>
            </a:pPr>
            <a:r>
              <a:rPr lang="en-US" altLang="ja-JP" sz="1900" smtClean="0"/>
              <a:t>Based on lessons learnt from the Great Hanshin-Awaji Earthquake, emergency response teams were established to build a rescue system involving the mutual support of fire fighting organizations nationwide so that survivor rescue operations etc. can be implemented more efficiently and rapidly when a large-scale disaster such as an earthquake occurs in Japan. </a:t>
            </a:r>
            <a:endParaRPr lang="en-US" sz="1900" smtClean="0">
              <a:ea typeface="ＭＳ Ｐゴシック" pitchFamily="50" charset="-128"/>
            </a:endParaRPr>
          </a:p>
          <a:p>
            <a:pPr eaLnBrk="1" hangingPunct="1">
              <a:buClr>
                <a:schemeClr val="tx1"/>
              </a:buClr>
            </a:pPr>
            <a:r>
              <a:rPr lang="en-US" sz="1900" smtClean="0">
                <a:ea typeface="ＭＳ Ｐゴシック" pitchFamily="50" charset="-128"/>
              </a:rPr>
              <a:t>In the event of a large-scale disaster in Japan, </a:t>
            </a:r>
            <a:r>
              <a:rPr lang="en-US" sz="1900" u="sng" smtClean="0">
                <a:ea typeface="ＭＳ Ｐゴシック" pitchFamily="50" charset="-128"/>
              </a:rPr>
              <a:t>this is a system in which fire brigades are requested to converge on a disaster area from all over the country by the Commissioner of the Fire and Disaster Management Agency in order to respond to the disaster and to provide relief operations such as rescuing survivors</a:t>
            </a:r>
            <a:r>
              <a:rPr lang="en-US" sz="1900" smtClean="0">
                <a:ea typeface="ＭＳ Ｐゴシック" pitchFamily="50" charset="-128"/>
              </a:rPr>
              <a:t>.</a:t>
            </a:r>
          </a:p>
        </p:txBody>
      </p:sp>
      <p:sp>
        <p:nvSpPr>
          <p:cNvPr id="4" name="スライド番号プレースホルダ 3"/>
          <p:cNvSpPr>
            <a:spLocks noGrp="1"/>
          </p:cNvSpPr>
          <p:nvPr>
            <p:ph type="sldNum" sz="quarter" idx="12"/>
          </p:nvPr>
        </p:nvSpPr>
        <p:spPr/>
        <p:txBody>
          <a:bodyPr/>
          <a:lstStyle/>
          <a:p>
            <a:pPr>
              <a:defRPr/>
            </a:pPr>
            <a:r>
              <a:rPr lang="en-US" altLang="ja-JP">
                <a:latin typeface="Arial"/>
                <a:ea typeface="ＭＳ Ｐゴシック"/>
              </a:rPr>
              <a:t>9</a:t>
            </a:r>
            <a:endParaRPr dirty="0"/>
          </a:p>
        </p:txBody>
      </p:sp>
      <p:sp>
        <p:nvSpPr>
          <p:cNvPr id="30724"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-6</a:t>
            </a:r>
            <a:endParaRPr lang="en-US">
              <a:solidFill>
                <a:srgbClr val="000000"/>
              </a:solidFill>
              <a:ea typeface="ＭＳ ゴシック" pitchFamily="49"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AutoShape 82"/>
          <p:cNvSpPr>
            <a:spLocks noChangeArrowheads="1"/>
          </p:cNvSpPr>
          <p:nvPr/>
        </p:nvSpPr>
        <p:spPr bwMode="auto">
          <a:xfrm>
            <a:off x="6191250" y="4071938"/>
            <a:ext cx="511175" cy="214312"/>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sz="1000">
              <a:latin typeface="Calibri" pitchFamily="34" charset="0"/>
            </a:endParaRPr>
          </a:p>
        </p:txBody>
      </p:sp>
      <p:sp>
        <p:nvSpPr>
          <p:cNvPr id="5131" name="AutoShape 82"/>
          <p:cNvSpPr>
            <a:spLocks noChangeArrowheads="1"/>
          </p:cNvSpPr>
          <p:nvPr/>
        </p:nvSpPr>
        <p:spPr bwMode="auto">
          <a:xfrm>
            <a:off x="6191250" y="3562350"/>
            <a:ext cx="511175" cy="214313"/>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sz="1000">
              <a:latin typeface="Calibri" pitchFamily="34" charset="0"/>
            </a:endParaRPr>
          </a:p>
        </p:txBody>
      </p:sp>
      <p:sp>
        <p:nvSpPr>
          <p:cNvPr id="136" name="横巻き 135"/>
          <p:cNvSpPr/>
          <p:nvPr/>
        </p:nvSpPr>
        <p:spPr>
          <a:xfrm>
            <a:off x="5600700" y="1916113"/>
            <a:ext cx="3889375" cy="1285875"/>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accent1">
                  <a:lumMod val="40000"/>
                  <a:lumOff val="60000"/>
                </a:schemeClr>
              </a:solidFill>
            </a:endParaRPr>
          </a:p>
        </p:txBody>
      </p:sp>
      <p:grpSp>
        <p:nvGrpSpPr>
          <p:cNvPr id="2" name="グループ化 537"/>
          <p:cNvGrpSpPr>
            <a:grpSpLocks noChangeAspect="1"/>
          </p:cNvGrpSpPr>
          <p:nvPr/>
        </p:nvGrpSpPr>
        <p:grpSpPr>
          <a:xfrm>
            <a:off x="5804303" y="3500439"/>
            <a:ext cx="3666066" cy="3071834"/>
            <a:chOff x="1971675" y="657225"/>
            <a:chExt cx="5202429" cy="5568745"/>
          </a:xfrm>
          <a:solidFill>
            <a:srgbClr val="92D050"/>
          </a:solidFill>
        </p:grpSpPr>
        <p:grpSp>
          <p:nvGrpSpPr>
            <p:cNvPr id="3" name="Group 1"/>
            <p:cNvGrpSpPr>
              <a:grpSpLocks/>
            </p:cNvGrpSpPr>
            <p:nvPr/>
          </p:nvGrpSpPr>
          <p:grpSpPr bwMode="auto">
            <a:xfrm>
              <a:off x="5173853" y="657225"/>
              <a:ext cx="2000251" cy="1266825"/>
              <a:chOff x="3200400" y="0"/>
              <a:chExt cx="1801" cy="1141"/>
            </a:xfrm>
            <a:grpFill/>
          </p:grpSpPr>
          <p:sp>
            <p:nvSpPr>
              <p:cNvPr id="530" name="Freeform 2"/>
              <p:cNvSpPr>
                <a:spLocks/>
              </p:cNvSpPr>
              <p:nvPr/>
            </p:nvSpPr>
            <p:spPr bwMode="auto">
              <a:xfrm>
                <a:off x="3200476" y="50"/>
                <a:ext cx="1192" cy="1091"/>
              </a:xfrm>
              <a:custGeom>
                <a:avLst/>
                <a:gdLst>
                  <a:gd name="T0" fmla="*/ 114 w 1192"/>
                  <a:gd name="T1" fmla="*/ 1066 h 1091"/>
                  <a:gd name="T2" fmla="*/ 127 w 1192"/>
                  <a:gd name="T3" fmla="*/ 1028 h 1091"/>
                  <a:gd name="T4" fmla="*/ 165 w 1192"/>
                  <a:gd name="T5" fmla="*/ 977 h 1091"/>
                  <a:gd name="T6" fmla="*/ 178 w 1192"/>
                  <a:gd name="T7" fmla="*/ 990 h 1091"/>
                  <a:gd name="T8" fmla="*/ 216 w 1192"/>
                  <a:gd name="T9" fmla="*/ 990 h 1091"/>
                  <a:gd name="T10" fmla="*/ 279 w 1192"/>
                  <a:gd name="T11" fmla="*/ 977 h 1091"/>
                  <a:gd name="T12" fmla="*/ 228 w 1192"/>
                  <a:gd name="T13" fmla="*/ 939 h 1091"/>
                  <a:gd name="T14" fmla="*/ 140 w 1192"/>
                  <a:gd name="T15" fmla="*/ 888 h 1091"/>
                  <a:gd name="T16" fmla="*/ 114 w 1192"/>
                  <a:gd name="T17" fmla="*/ 812 h 1091"/>
                  <a:gd name="T18" fmla="*/ 165 w 1192"/>
                  <a:gd name="T19" fmla="*/ 787 h 1091"/>
                  <a:gd name="T20" fmla="*/ 216 w 1192"/>
                  <a:gd name="T21" fmla="*/ 838 h 1091"/>
                  <a:gd name="T22" fmla="*/ 228 w 1192"/>
                  <a:gd name="T23" fmla="*/ 863 h 1091"/>
                  <a:gd name="T24" fmla="*/ 368 w 1192"/>
                  <a:gd name="T25" fmla="*/ 774 h 1091"/>
                  <a:gd name="T26" fmla="*/ 444 w 1192"/>
                  <a:gd name="T27" fmla="*/ 812 h 1091"/>
                  <a:gd name="T28" fmla="*/ 507 w 1192"/>
                  <a:gd name="T29" fmla="*/ 850 h 1091"/>
                  <a:gd name="T30" fmla="*/ 647 w 1192"/>
                  <a:gd name="T31" fmla="*/ 914 h 1091"/>
                  <a:gd name="T32" fmla="*/ 698 w 1192"/>
                  <a:gd name="T33" fmla="*/ 888 h 1091"/>
                  <a:gd name="T34" fmla="*/ 774 w 1192"/>
                  <a:gd name="T35" fmla="*/ 749 h 1091"/>
                  <a:gd name="T36" fmla="*/ 888 w 1192"/>
                  <a:gd name="T37" fmla="*/ 673 h 1091"/>
                  <a:gd name="T38" fmla="*/ 977 w 1192"/>
                  <a:gd name="T39" fmla="*/ 660 h 1091"/>
                  <a:gd name="T40" fmla="*/ 1027 w 1192"/>
                  <a:gd name="T41" fmla="*/ 647 h 1091"/>
                  <a:gd name="T42" fmla="*/ 1053 w 1192"/>
                  <a:gd name="T43" fmla="*/ 609 h 1091"/>
                  <a:gd name="T44" fmla="*/ 1129 w 1192"/>
                  <a:gd name="T45" fmla="*/ 597 h 1091"/>
                  <a:gd name="T46" fmla="*/ 1192 w 1192"/>
                  <a:gd name="T47" fmla="*/ 533 h 1091"/>
                  <a:gd name="T48" fmla="*/ 1129 w 1192"/>
                  <a:gd name="T49" fmla="*/ 559 h 1091"/>
                  <a:gd name="T50" fmla="*/ 1040 w 1192"/>
                  <a:gd name="T51" fmla="*/ 444 h 1091"/>
                  <a:gd name="T52" fmla="*/ 1078 w 1192"/>
                  <a:gd name="T53" fmla="*/ 368 h 1091"/>
                  <a:gd name="T54" fmla="*/ 1065 w 1192"/>
                  <a:gd name="T55" fmla="*/ 330 h 1091"/>
                  <a:gd name="T56" fmla="*/ 1040 w 1192"/>
                  <a:gd name="T57" fmla="*/ 356 h 1091"/>
                  <a:gd name="T58" fmla="*/ 951 w 1192"/>
                  <a:gd name="T59" fmla="*/ 406 h 1091"/>
                  <a:gd name="T60" fmla="*/ 812 w 1192"/>
                  <a:gd name="T61" fmla="*/ 356 h 1091"/>
                  <a:gd name="T62" fmla="*/ 685 w 1192"/>
                  <a:gd name="T63" fmla="*/ 292 h 1091"/>
                  <a:gd name="T64" fmla="*/ 558 w 1192"/>
                  <a:gd name="T65" fmla="*/ 165 h 1091"/>
                  <a:gd name="T66" fmla="*/ 482 w 1192"/>
                  <a:gd name="T67" fmla="*/ 76 h 1091"/>
                  <a:gd name="T68" fmla="*/ 431 w 1192"/>
                  <a:gd name="T69" fmla="*/ 13 h 1091"/>
                  <a:gd name="T70" fmla="*/ 393 w 1192"/>
                  <a:gd name="T71" fmla="*/ 26 h 1091"/>
                  <a:gd name="T72" fmla="*/ 355 w 1192"/>
                  <a:gd name="T73" fmla="*/ 26 h 1091"/>
                  <a:gd name="T74" fmla="*/ 342 w 1192"/>
                  <a:gd name="T75" fmla="*/ 89 h 1091"/>
                  <a:gd name="T76" fmla="*/ 380 w 1192"/>
                  <a:gd name="T77" fmla="*/ 178 h 1091"/>
                  <a:gd name="T78" fmla="*/ 368 w 1192"/>
                  <a:gd name="T79" fmla="*/ 305 h 1091"/>
                  <a:gd name="T80" fmla="*/ 355 w 1192"/>
                  <a:gd name="T81" fmla="*/ 419 h 1091"/>
                  <a:gd name="T82" fmla="*/ 304 w 1192"/>
                  <a:gd name="T83" fmla="*/ 457 h 1091"/>
                  <a:gd name="T84" fmla="*/ 304 w 1192"/>
                  <a:gd name="T85" fmla="*/ 508 h 1091"/>
                  <a:gd name="T86" fmla="*/ 304 w 1192"/>
                  <a:gd name="T87" fmla="*/ 584 h 1091"/>
                  <a:gd name="T88" fmla="*/ 241 w 1192"/>
                  <a:gd name="T89" fmla="*/ 609 h 1091"/>
                  <a:gd name="T90" fmla="*/ 203 w 1192"/>
                  <a:gd name="T91" fmla="*/ 609 h 1091"/>
                  <a:gd name="T92" fmla="*/ 152 w 1192"/>
                  <a:gd name="T93" fmla="*/ 584 h 1091"/>
                  <a:gd name="T94" fmla="*/ 127 w 1192"/>
                  <a:gd name="T95" fmla="*/ 584 h 1091"/>
                  <a:gd name="T96" fmla="*/ 140 w 1192"/>
                  <a:gd name="T97" fmla="*/ 673 h 1091"/>
                  <a:gd name="T98" fmla="*/ 101 w 1192"/>
                  <a:gd name="T99" fmla="*/ 723 h 1091"/>
                  <a:gd name="T100" fmla="*/ 89 w 1192"/>
                  <a:gd name="T101" fmla="*/ 723 h 1091"/>
                  <a:gd name="T102" fmla="*/ 38 w 1192"/>
                  <a:gd name="T103" fmla="*/ 749 h 1091"/>
                  <a:gd name="T104" fmla="*/ 0 w 1192"/>
                  <a:gd name="T105" fmla="*/ 825 h 1091"/>
                  <a:gd name="T106" fmla="*/ 0 w 1192"/>
                  <a:gd name="T107" fmla="*/ 876 h 1091"/>
                  <a:gd name="T108" fmla="*/ 38 w 1192"/>
                  <a:gd name="T109" fmla="*/ 914 h 1091"/>
                  <a:gd name="T110" fmla="*/ 63 w 1192"/>
                  <a:gd name="T111" fmla="*/ 977 h 1091"/>
                  <a:gd name="T112" fmla="*/ 51 w 1192"/>
                  <a:gd name="T113" fmla="*/ 1091 h 10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2"/>
                  <a:gd name="T172" fmla="*/ 0 h 1091"/>
                  <a:gd name="T173" fmla="*/ 1192 w 1192"/>
                  <a:gd name="T174" fmla="*/ 1091 h 10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2" h="1091">
                    <a:moveTo>
                      <a:pt x="76" y="1091"/>
                    </a:moveTo>
                    <a:lnTo>
                      <a:pt x="76" y="1091"/>
                    </a:lnTo>
                    <a:lnTo>
                      <a:pt x="89" y="1079"/>
                    </a:lnTo>
                    <a:lnTo>
                      <a:pt x="101" y="1079"/>
                    </a:lnTo>
                    <a:lnTo>
                      <a:pt x="114" y="1066"/>
                    </a:lnTo>
                    <a:lnTo>
                      <a:pt x="127" y="1053"/>
                    </a:lnTo>
                    <a:lnTo>
                      <a:pt x="127" y="1028"/>
                    </a:lnTo>
                    <a:lnTo>
                      <a:pt x="140" y="1015"/>
                    </a:lnTo>
                    <a:lnTo>
                      <a:pt x="152" y="1003"/>
                    </a:lnTo>
                    <a:lnTo>
                      <a:pt x="165" y="1003"/>
                    </a:lnTo>
                    <a:lnTo>
                      <a:pt x="165" y="990"/>
                    </a:lnTo>
                    <a:lnTo>
                      <a:pt x="165" y="977"/>
                    </a:lnTo>
                    <a:lnTo>
                      <a:pt x="178" y="977"/>
                    </a:lnTo>
                    <a:lnTo>
                      <a:pt x="178" y="990"/>
                    </a:lnTo>
                    <a:lnTo>
                      <a:pt x="178" y="1003"/>
                    </a:lnTo>
                    <a:lnTo>
                      <a:pt x="190" y="990"/>
                    </a:lnTo>
                    <a:lnTo>
                      <a:pt x="216" y="990"/>
                    </a:lnTo>
                    <a:lnTo>
                      <a:pt x="228" y="1003"/>
                    </a:lnTo>
                    <a:lnTo>
                      <a:pt x="228" y="1015"/>
                    </a:lnTo>
                    <a:lnTo>
                      <a:pt x="241" y="1015"/>
                    </a:lnTo>
                    <a:lnTo>
                      <a:pt x="254" y="1003"/>
                    </a:lnTo>
                    <a:lnTo>
                      <a:pt x="279" y="977"/>
                    </a:lnTo>
                    <a:lnTo>
                      <a:pt x="254" y="952"/>
                    </a:lnTo>
                    <a:lnTo>
                      <a:pt x="241" y="952"/>
                    </a:lnTo>
                    <a:lnTo>
                      <a:pt x="228" y="939"/>
                    </a:lnTo>
                    <a:lnTo>
                      <a:pt x="203" y="914"/>
                    </a:lnTo>
                    <a:lnTo>
                      <a:pt x="190" y="901"/>
                    </a:lnTo>
                    <a:lnTo>
                      <a:pt x="190" y="888"/>
                    </a:lnTo>
                    <a:lnTo>
                      <a:pt x="152" y="901"/>
                    </a:lnTo>
                    <a:lnTo>
                      <a:pt x="140" y="888"/>
                    </a:lnTo>
                    <a:lnTo>
                      <a:pt x="114" y="876"/>
                    </a:lnTo>
                    <a:lnTo>
                      <a:pt x="101" y="863"/>
                    </a:lnTo>
                    <a:lnTo>
                      <a:pt x="101" y="850"/>
                    </a:lnTo>
                    <a:lnTo>
                      <a:pt x="114" y="812"/>
                    </a:lnTo>
                    <a:lnTo>
                      <a:pt x="127" y="787"/>
                    </a:lnTo>
                    <a:lnTo>
                      <a:pt x="140" y="787"/>
                    </a:lnTo>
                    <a:lnTo>
                      <a:pt x="152" y="787"/>
                    </a:lnTo>
                    <a:lnTo>
                      <a:pt x="165" y="787"/>
                    </a:lnTo>
                    <a:lnTo>
                      <a:pt x="190" y="800"/>
                    </a:lnTo>
                    <a:lnTo>
                      <a:pt x="203" y="812"/>
                    </a:lnTo>
                    <a:lnTo>
                      <a:pt x="203" y="825"/>
                    </a:lnTo>
                    <a:lnTo>
                      <a:pt x="216" y="838"/>
                    </a:lnTo>
                    <a:lnTo>
                      <a:pt x="216" y="850"/>
                    </a:lnTo>
                    <a:lnTo>
                      <a:pt x="216" y="863"/>
                    </a:lnTo>
                    <a:lnTo>
                      <a:pt x="228" y="863"/>
                    </a:lnTo>
                    <a:lnTo>
                      <a:pt x="266" y="825"/>
                    </a:lnTo>
                    <a:lnTo>
                      <a:pt x="304" y="800"/>
                    </a:lnTo>
                    <a:lnTo>
                      <a:pt x="317" y="787"/>
                    </a:lnTo>
                    <a:lnTo>
                      <a:pt x="342" y="774"/>
                    </a:lnTo>
                    <a:lnTo>
                      <a:pt x="368" y="774"/>
                    </a:lnTo>
                    <a:lnTo>
                      <a:pt x="393" y="787"/>
                    </a:lnTo>
                    <a:lnTo>
                      <a:pt x="406" y="787"/>
                    </a:lnTo>
                    <a:lnTo>
                      <a:pt x="419" y="800"/>
                    </a:lnTo>
                    <a:lnTo>
                      <a:pt x="444" y="812"/>
                    </a:lnTo>
                    <a:lnTo>
                      <a:pt x="469" y="825"/>
                    </a:lnTo>
                    <a:lnTo>
                      <a:pt x="482" y="838"/>
                    </a:lnTo>
                    <a:lnTo>
                      <a:pt x="495" y="838"/>
                    </a:lnTo>
                    <a:lnTo>
                      <a:pt x="507" y="850"/>
                    </a:lnTo>
                    <a:lnTo>
                      <a:pt x="533" y="876"/>
                    </a:lnTo>
                    <a:lnTo>
                      <a:pt x="558" y="888"/>
                    </a:lnTo>
                    <a:lnTo>
                      <a:pt x="583" y="888"/>
                    </a:lnTo>
                    <a:lnTo>
                      <a:pt x="647" y="914"/>
                    </a:lnTo>
                    <a:lnTo>
                      <a:pt x="685" y="952"/>
                    </a:lnTo>
                    <a:lnTo>
                      <a:pt x="685" y="939"/>
                    </a:lnTo>
                    <a:lnTo>
                      <a:pt x="685" y="926"/>
                    </a:lnTo>
                    <a:lnTo>
                      <a:pt x="698" y="914"/>
                    </a:lnTo>
                    <a:lnTo>
                      <a:pt x="698" y="888"/>
                    </a:lnTo>
                    <a:lnTo>
                      <a:pt x="698" y="876"/>
                    </a:lnTo>
                    <a:lnTo>
                      <a:pt x="698" y="863"/>
                    </a:lnTo>
                    <a:lnTo>
                      <a:pt x="710" y="838"/>
                    </a:lnTo>
                    <a:lnTo>
                      <a:pt x="723" y="800"/>
                    </a:lnTo>
                    <a:lnTo>
                      <a:pt x="774" y="749"/>
                    </a:lnTo>
                    <a:lnTo>
                      <a:pt x="824" y="698"/>
                    </a:lnTo>
                    <a:lnTo>
                      <a:pt x="850" y="673"/>
                    </a:lnTo>
                    <a:lnTo>
                      <a:pt x="862" y="673"/>
                    </a:lnTo>
                    <a:lnTo>
                      <a:pt x="875" y="660"/>
                    </a:lnTo>
                    <a:lnTo>
                      <a:pt x="888" y="673"/>
                    </a:lnTo>
                    <a:lnTo>
                      <a:pt x="926" y="673"/>
                    </a:lnTo>
                    <a:lnTo>
                      <a:pt x="938" y="673"/>
                    </a:lnTo>
                    <a:lnTo>
                      <a:pt x="989" y="673"/>
                    </a:lnTo>
                    <a:lnTo>
                      <a:pt x="977" y="660"/>
                    </a:lnTo>
                    <a:lnTo>
                      <a:pt x="989" y="635"/>
                    </a:lnTo>
                    <a:lnTo>
                      <a:pt x="1002" y="647"/>
                    </a:lnTo>
                    <a:lnTo>
                      <a:pt x="1027" y="647"/>
                    </a:lnTo>
                    <a:lnTo>
                      <a:pt x="1040" y="647"/>
                    </a:lnTo>
                    <a:lnTo>
                      <a:pt x="1065" y="622"/>
                    </a:lnTo>
                    <a:lnTo>
                      <a:pt x="1053" y="609"/>
                    </a:lnTo>
                    <a:lnTo>
                      <a:pt x="1078" y="609"/>
                    </a:lnTo>
                    <a:lnTo>
                      <a:pt x="1091" y="597"/>
                    </a:lnTo>
                    <a:lnTo>
                      <a:pt x="1116" y="597"/>
                    </a:lnTo>
                    <a:lnTo>
                      <a:pt x="1129" y="597"/>
                    </a:lnTo>
                    <a:lnTo>
                      <a:pt x="1141" y="584"/>
                    </a:lnTo>
                    <a:lnTo>
                      <a:pt x="1154" y="559"/>
                    </a:lnTo>
                    <a:lnTo>
                      <a:pt x="1179" y="546"/>
                    </a:lnTo>
                    <a:lnTo>
                      <a:pt x="1192" y="533"/>
                    </a:lnTo>
                    <a:lnTo>
                      <a:pt x="1179" y="533"/>
                    </a:lnTo>
                    <a:lnTo>
                      <a:pt x="1154" y="533"/>
                    </a:lnTo>
                    <a:lnTo>
                      <a:pt x="1141" y="546"/>
                    </a:lnTo>
                    <a:lnTo>
                      <a:pt x="1129" y="559"/>
                    </a:lnTo>
                    <a:lnTo>
                      <a:pt x="1116" y="559"/>
                    </a:lnTo>
                    <a:lnTo>
                      <a:pt x="1103" y="546"/>
                    </a:lnTo>
                    <a:lnTo>
                      <a:pt x="1078" y="508"/>
                    </a:lnTo>
                    <a:lnTo>
                      <a:pt x="1053" y="457"/>
                    </a:lnTo>
                    <a:lnTo>
                      <a:pt x="1040" y="444"/>
                    </a:lnTo>
                    <a:lnTo>
                      <a:pt x="1053" y="419"/>
                    </a:lnTo>
                    <a:lnTo>
                      <a:pt x="1053" y="394"/>
                    </a:lnTo>
                    <a:lnTo>
                      <a:pt x="1065" y="394"/>
                    </a:lnTo>
                    <a:lnTo>
                      <a:pt x="1078" y="368"/>
                    </a:lnTo>
                    <a:lnTo>
                      <a:pt x="1078" y="356"/>
                    </a:lnTo>
                    <a:lnTo>
                      <a:pt x="1091" y="343"/>
                    </a:lnTo>
                    <a:lnTo>
                      <a:pt x="1103" y="317"/>
                    </a:lnTo>
                    <a:lnTo>
                      <a:pt x="1091" y="292"/>
                    </a:lnTo>
                    <a:lnTo>
                      <a:pt x="1065" y="330"/>
                    </a:lnTo>
                    <a:lnTo>
                      <a:pt x="1053" y="343"/>
                    </a:lnTo>
                    <a:lnTo>
                      <a:pt x="1040" y="343"/>
                    </a:lnTo>
                    <a:lnTo>
                      <a:pt x="1040" y="356"/>
                    </a:lnTo>
                    <a:lnTo>
                      <a:pt x="1027" y="356"/>
                    </a:lnTo>
                    <a:lnTo>
                      <a:pt x="1002" y="394"/>
                    </a:lnTo>
                    <a:lnTo>
                      <a:pt x="989" y="406"/>
                    </a:lnTo>
                    <a:lnTo>
                      <a:pt x="977" y="406"/>
                    </a:lnTo>
                    <a:lnTo>
                      <a:pt x="951" y="406"/>
                    </a:lnTo>
                    <a:lnTo>
                      <a:pt x="913" y="406"/>
                    </a:lnTo>
                    <a:lnTo>
                      <a:pt x="900" y="394"/>
                    </a:lnTo>
                    <a:lnTo>
                      <a:pt x="888" y="394"/>
                    </a:lnTo>
                    <a:lnTo>
                      <a:pt x="888" y="368"/>
                    </a:lnTo>
                    <a:lnTo>
                      <a:pt x="812" y="356"/>
                    </a:lnTo>
                    <a:lnTo>
                      <a:pt x="774" y="343"/>
                    </a:lnTo>
                    <a:lnTo>
                      <a:pt x="748" y="343"/>
                    </a:lnTo>
                    <a:lnTo>
                      <a:pt x="723" y="330"/>
                    </a:lnTo>
                    <a:lnTo>
                      <a:pt x="698" y="305"/>
                    </a:lnTo>
                    <a:lnTo>
                      <a:pt x="685" y="292"/>
                    </a:lnTo>
                    <a:lnTo>
                      <a:pt x="647" y="267"/>
                    </a:lnTo>
                    <a:lnTo>
                      <a:pt x="634" y="254"/>
                    </a:lnTo>
                    <a:lnTo>
                      <a:pt x="609" y="229"/>
                    </a:lnTo>
                    <a:lnTo>
                      <a:pt x="583" y="203"/>
                    </a:lnTo>
                    <a:lnTo>
                      <a:pt x="558" y="165"/>
                    </a:lnTo>
                    <a:lnTo>
                      <a:pt x="545" y="153"/>
                    </a:lnTo>
                    <a:lnTo>
                      <a:pt x="520" y="127"/>
                    </a:lnTo>
                    <a:lnTo>
                      <a:pt x="507" y="102"/>
                    </a:lnTo>
                    <a:lnTo>
                      <a:pt x="482" y="89"/>
                    </a:lnTo>
                    <a:lnTo>
                      <a:pt x="482" y="76"/>
                    </a:lnTo>
                    <a:lnTo>
                      <a:pt x="457" y="38"/>
                    </a:lnTo>
                    <a:lnTo>
                      <a:pt x="431" y="26"/>
                    </a:lnTo>
                    <a:lnTo>
                      <a:pt x="431" y="13"/>
                    </a:lnTo>
                    <a:lnTo>
                      <a:pt x="419" y="13"/>
                    </a:lnTo>
                    <a:lnTo>
                      <a:pt x="419" y="0"/>
                    </a:lnTo>
                    <a:lnTo>
                      <a:pt x="406" y="0"/>
                    </a:lnTo>
                    <a:lnTo>
                      <a:pt x="393" y="13"/>
                    </a:lnTo>
                    <a:lnTo>
                      <a:pt x="393" y="26"/>
                    </a:lnTo>
                    <a:lnTo>
                      <a:pt x="380" y="26"/>
                    </a:lnTo>
                    <a:lnTo>
                      <a:pt x="368" y="26"/>
                    </a:lnTo>
                    <a:lnTo>
                      <a:pt x="355" y="26"/>
                    </a:lnTo>
                    <a:lnTo>
                      <a:pt x="355" y="38"/>
                    </a:lnTo>
                    <a:lnTo>
                      <a:pt x="355" y="51"/>
                    </a:lnTo>
                    <a:lnTo>
                      <a:pt x="355" y="64"/>
                    </a:lnTo>
                    <a:lnTo>
                      <a:pt x="342" y="76"/>
                    </a:lnTo>
                    <a:lnTo>
                      <a:pt x="342" y="89"/>
                    </a:lnTo>
                    <a:lnTo>
                      <a:pt x="342" y="102"/>
                    </a:lnTo>
                    <a:lnTo>
                      <a:pt x="355" y="115"/>
                    </a:lnTo>
                    <a:lnTo>
                      <a:pt x="355" y="127"/>
                    </a:lnTo>
                    <a:lnTo>
                      <a:pt x="368" y="165"/>
                    </a:lnTo>
                    <a:lnTo>
                      <a:pt x="380" y="178"/>
                    </a:lnTo>
                    <a:lnTo>
                      <a:pt x="380" y="191"/>
                    </a:lnTo>
                    <a:lnTo>
                      <a:pt x="380" y="241"/>
                    </a:lnTo>
                    <a:lnTo>
                      <a:pt x="380" y="267"/>
                    </a:lnTo>
                    <a:lnTo>
                      <a:pt x="380" y="279"/>
                    </a:lnTo>
                    <a:lnTo>
                      <a:pt x="368" y="305"/>
                    </a:lnTo>
                    <a:lnTo>
                      <a:pt x="355" y="317"/>
                    </a:lnTo>
                    <a:lnTo>
                      <a:pt x="355" y="343"/>
                    </a:lnTo>
                    <a:lnTo>
                      <a:pt x="368" y="381"/>
                    </a:lnTo>
                    <a:lnTo>
                      <a:pt x="355" y="406"/>
                    </a:lnTo>
                    <a:lnTo>
                      <a:pt x="355" y="419"/>
                    </a:lnTo>
                    <a:lnTo>
                      <a:pt x="355" y="432"/>
                    </a:lnTo>
                    <a:lnTo>
                      <a:pt x="330" y="432"/>
                    </a:lnTo>
                    <a:lnTo>
                      <a:pt x="317" y="444"/>
                    </a:lnTo>
                    <a:lnTo>
                      <a:pt x="304" y="457"/>
                    </a:lnTo>
                    <a:lnTo>
                      <a:pt x="304" y="470"/>
                    </a:lnTo>
                    <a:lnTo>
                      <a:pt x="304" y="482"/>
                    </a:lnTo>
                    <a:lnTo>
                      <a:pt x="304" y="495"/>
                    </a:lnTo>
                    <a:lnTo>
                      <a:pt x="304" y="508"/>
                    </a:lnTo>
                    <a:lnTo>
                      <a:pt x="304" y="520"/>
                    </a:lnTo>
                    <a:lnTo>
                      <a:pt x="317" y="533"/>
                    </a:lnTo>
                    <a:lnTo>
                      <a:pt x="317" y="559"/>
                    </a:lnTo>
                    <a:lnTo>
                      <a:pt x="317" y="571"/>
                    </a:lnTo>
                    <a:lnTo>
                      <a:pt x="304" y="584"/>
                    </a:lnTo>
                    <a:lnTo>
                      <a:pt x="292" y="609"/>
                    </a:lnTo>
                    <a:lnTo>
                      <a:pt x="279" y="622"/>
                    </a:lnTo>
                    <a:lnTo>
                      <a:pt x="266" y="622"/>
                    </a:lnTo>
                    <a:lnTo>
                      <a:pt x="241" y="609"/>
                    </a:lnTo>
                    <a:lnTo>
                      <a:pt x="241" y="597"/>
                    </a:lnTo>
                    <a:lnTo>
                      <a:pt x="228" y="609"/>
                    </a:lnTo>
                    <a:lnTo>
                      <a:pt x="216" y="609"/>
                    </a:lnTo>
                    <a:lnTo>
                      <a:pt x="203" y="609"/>
                    </a:lnTo>
                    <a:lnTo>
                      <a:pt x="178" y="597"/>
                    </a:lnTo>
                    <a:lnTo>
                      <a:pt x="165" y="597"/>
                    </a:lnTo>
                    <a:lnTo>
                      <a:pt x="165" y="584"/>
                    </a:lnTo>
                    <a:lnTo>
                      <a:pt x="152" y="584"/>
                    </a:lnTo>
                    <a:lnTo>
                      <a:pt x="140" y="571"/>
                    </a:lnTo>
                    <a:lnTo>
                      <a:pt x="127" y="559"/>
                    </a:lnTo>
                    <a:lnTo>
                      <a:pt x="127" y="571"/>
                    </a:lnTo>
                    <a:lnTo>
                      <a:pt x="127" y="584"/>
                    </a:lnTo>
                    <a:lnTo>
                      <a:pt x="114" y="584"/>
                    </a:lnTo>
                    <a:lnTo>
                      <a:pt x="101" y="609"/>
                    </a:lnTo>
                    <a:lnTo>
                      <a:pt x="101" y="622"/>
                    </a:lnTo>
                    <a:lnTo>
                      <a:pt x="114" y="635"/>
                    </a:lnTo>
                    <a:lnTo>
                      <a:pt x="140" y="673"/>
                    </a:lnTo>
                    <a:lnTo>
                      <a:pt x="127" y="673"/>
                    </a:lnTo>
                    <a:lnTo>
                      <a:pt x="114" y="698"/>
                    </a:lnTo>
                    <a:lnTo>
                      <a:pt x="101" y="711"/>
                    </a:lnTo>
                    <a:lnTo>
                      <a:pt x="101" y="723"/>
                    </a:lnTo>
                    <a:lnTo>
                      <a:pt x="89" y="723"/>
                    </a:lnTo>
                    <a:lnTo>
                      <a:pt x="89" y="711"/>
                    </a:lnTo>
                    <a:lnTo>
                      <a:pt x="89" y="723"/>
                    </a:lnTo>
                    <a:lnTo>
                      <a:pt x="76" y="723"/>
                    </a:lnTo>
                    <a:lnTo>
                      <a:pt x="63" y="736"/>
                    </a:lnTo>
                    <a:lnTo>
                      <a:pt x="51" y="736"/>
                    </a:lnTo>
                    <a:lnTo>
                      <a:pt x="38" y="749"/>
                    </a:lnTo>
                    <a:lnTo>
                      <a:pt x="38" y="762"/>
                    </a:lnTo>
                    <a:lnTo>
                      <a:pt x="13" y="762"/>
                    </a:lnTo>
                    <a:lnTo>
                      <a:pt x="0" y="774"/>
                    </a:lnTo>
                    <a:lnTo>
                      <a:pt x="13" y="800"/>
                    </a:lnTo>
                    <a:lnTo>
                      <a:pt x="0" y="825"/>
                    </a:lnTo>
                    <a:lnTo>
                      <a:pt x="0" y="838"/>
                    </a:lnTo>
                    <a:lnTo>
                      <a:pt x="0" y="850"/>
                    </a:lnTo>
                    <a:lnTo>
                      <a:pt x="0" y="876"/>
                    </a:lnTo>
                    <a:lnTo>
                      <a:pt x="13" y="888"/>
                    </a:lnTo>
                    <a:lnTo>
                      <a:pt x="13" y="901"/>
                    </a:lnTo>
                    <a:lnTo>
                      <a:pt x="25" y="901"/>
                    </a:lnTo>
                    <a:lnTo>
                      <a:pt x="38" y="914"/>
                    </a:lnTo>
                    <a:lnTo>
                      <a:pt x="51" y="914"/>
                    </a:lnTo>
                    <a:lnTo>
                      <a:pt x="63" y="939"/>
                    </a:lnTo>
                    <a:lnTo>
                      <a:pt x="63" y="952"/>
                    </a:lnTo>
                    <a:lnTo>
                      <a:pt x="63" y="964"/>
                    </a:lnTo>
                    <a:lnTo>
                      <a:pt x="63" y="977"/>
                    </a:lnTo>
                    <a:lnTo>
                      <a:pt x="51" y="990"/>
                    </a:lnTo>
                    <a:lnTo>
                      <a:pt x="38" y="1041"/>
                    </a:lnTo>
                    <a:lnTo>
                      <a:pt x="51" y="1079"/>
                    </a:lnTo>
                    <a:lnTo>
                      <a:pt x="51" y="1091"/>
                    </a:lnTo>
                    <a:lnTo>
                      <a:pt x="63" y="1091"/>
                    </a:lnTo>
                    <a:lnTo>
                      <a:pt x="76" y="1091"/>
                    </a:lnTo>
                    <a:close/>
                  </a:path>
                </a:pathLst>
              </a:custGeom>
              <a:grpFill/>
              <a:ln w="0">
                <a:solidFill>
                  <a:srgbClr val="000000"/>
                </a:solidFill>
                <a:prstDash val="solid"/>
                <a:round/>
                <a:headEnd/>
                <a:tailEnd/>
              </a:ln>
            </p:spPr>
          </p:sp>
          <p:sp>
            <p:nvSpPr>
              <p:cNvPr id="531" name="Freeform 3"/>
              <p:cNvSpPr>
                <a:spLocks/>
              </p:cNvSpPr>
              <p:nvPr/>
            </p:nvSpPr>
            <p:spPr bwMode="auto">
              <a:xfrm>
                <a:off x="3201833" y="0"/>
                <a:ext cx="368" cy="317"/>
              </a:xfrm>
              <a:custGeom>
                <a:avLst/>
                <a:gdLst>
                  <a:gd name="T0" fmla="*/ 190 w 368"/>
                  <a:gd name="T1" fmla="*/ 50 h 317"/>
                  <a:gd name="T2" fmla="*/ 216 w 368"/>
                  <a:gd name="T3" fmla="*/ 88 h 317"/>
                  <a:gd name="T4" fmla="*/ 266 w 368"/>
                  <a:gd name="T5" fmla="*/ 76 h 317"/>
                  <a:gd name="T6" fmla="*/ 292 w 368"/>
                  <a:gd name="T7" fmla="*/ 50 h 317"/>
                  <a:gd name="T8" fmla="*/ 317 w 368"/>
                  <a:gd name="T9" fmla="*/ 12 h 317"/>
                  <a:gd name="T10" fmla="*/ 368 w 368"/>
                  <a:gd name="T11" fmla="*/ 0 h 317"/>
                  <a:gd name="T12" fmla="*/ 355 w 368"/>
                  <a:gd name="T13" fmla="*/ 25 h 317"/>
                  <a:gd name="T14" fmla="*/ 355 w 368"/>
                  <a:gd name="T15" fmla="*/ 50 h 317"/>
                  <a:gd name="T16" fmla="*/ 317 w 368"/>
                  <a:gd name="T17" fmla="*/ 50 h 317"/>
                  <a:gd name="T18" fmla="*/ 266 w 368"/>
                  <a:gd name="T19" fmla="*/ 88 h 317"/>
                  <a:gd name="T20" fmla="*/ 216 w 368"/>
                  <a:gd name="T21" fmla="*/ 126 h 317"/>
                  <a:gd name="T22" fmla="*/ 190 w 368"/>
                  <a:gd name="T23" fmla="*/ 165 h 317"/>
                  <a:gd name="T24" fmla="*/ 152 w 368"/>
                  <a:gd name="T25" fmla="*/ 165 h 317"/>
                  <a:gd name="T26" fmla="*/ 140 w 368"/>
                  <a:gd name="T27" fmla="*/ 165 h 317"/>
                  <a:gd name="T28" fmla="*/ 127 w 368"/>
                  <a:gd name="T29" fmla="*/ 203 h 317"/>
                  <a:gd name="T30" fmla="*/ 114 w 368"/>
                  <a:gd name="T31" fmla="*/ 215 h 317"/>
                  <a:gd name="T32" fmla="*/ 76 w 368"/>
                  <a:gd name="T33" fmla="*/ 241 h 317"/>
                  <a:gd name="T34" fmla="*/ 51 w 368"/>
                  <a:gd name="T35" fmla="*/ 279 h 317"/>
                  <a:gd name="T36" fmla="*/ 25 w 368"/>
                  <a:gd name="T37" fmla="*/ 291 h 317"/>
                  <a:gd name="T38" fmla="*/ 0 w 368"/>
                  <a:gd name="T39" fmla="*/ 317 h 317"/>
                  <a:gd name="T40" fmla="*/ 13 w 368"/>
                  <a:gd name="T41" fmla="*/ 279 h 317"/>
                  <a:gd name="T42" fmla="*/ 25 w 368"/>
                  <a:gd name="T43" fmla="*/ 279 h 317"/>
                  <a:gd name="T44" fmla="*/ 25 w 368"/>
                  <a:gd name="T45" fmla="*/ 253 h 317"/>
                  <a:gd name="T46" fmla="*/ 63 w 368"/>
                  <a:gd name="T47" fmla="*/ 241 h 317"/>
                  <a:gd name="T48" fmla="*/ 51 w 368"/>
                  <a:gd name="T49" fmla="*/ 228 h 317"/>
                  <a:gd name="T50" fmla="*/ 51 w 368"/>
                  <a:gd name="T51" fmla="*/ 203 h 317"/>
                  <a:gd name="T52" fmla="*/ 76 w 368"/>
                  <a:gd name="T53" fmla="*/ 215 h 317"/>
                  <a:gd name="T54" fmla="*/ 89 w 368"/>
                  <a:gd name="T55" fmla="*/ 177 h 317"/>
                  <a:gd name="T56" fmla="*/ 114 w 368"/>
                  <a:gd name="T57" fmla="*/ 165 h 317"/>
                  <a:gd name="T58" fmla="*/ 114 w 368"/>
                  <a:gd name="T59" fmla="*/ 126 h 317"/>
                  <a:gd name="T60" fmla="*/ 152 w 368"/>
                  <a:gd name="T61" fmla="*/ 126 h 317"/>
                  <a:gd name="T62" fmla="*/ 152 w 368"/>
                  <a:gd name="T63" fmla="*/ 101 h 317"/>
                  <a:gd name="T64" fmla="*/ 178 w 368"/>
                  <a:gd name="T65" fmla="*/ 101 h 317"/>
                  <a:gd name="T66" fmla="*/ 178 w 368"/>
                  <a:gd name="T67" fmla="*/ 63 h 3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8"/>
                  <a:gd name="T103" fmla="*/ 0 h 317"/>
                  <a:gd name="T104" fmla="*/ 368 w 368"/>
                  <a:gd name="T105" fmla="*/ 317 h 3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8" h="317">
                    <a:moveTo>
                      <a:pt x="190" y="38"/>
                    </a:moveTo>
                    <a:lnTo>
                      <a:pt x="190" y="50"/>
                    </a:lnTo>
                    <a:lnTo>
                      <a:pt x="203" y="63"/>
                    </a:lnTo>
                    <a:lnTo>
                      <a:pt x="216" y="88"/>
                    </a:lnTo>
                    <a:lnTo>
                      <a:pt x="254" y="76"/>
                    </a:lnTo>
                    <a:lnTo>
                      <a:pt x="266" y="76"/>
                    </a:lnTo>
                    <a:lnTo>
                      <a:pt x="292" y="50"/>
                    </a:lnTo>
                    <a:lnTo>
                      <a:pt x="304" y="25"/>
                    </a:lnTo>
                    <a:lnTo>
                      <a:pt x="317" y="12"/>
                    </a:lnTo>
                    <a:lnTo>
                      <a:pt x="342" y="0"/>
                    </a:lnTo>
                    <a:lnTo>
                      <a:pt x="368" y="0"/>
                    </a:lnTo>
                    <a:lnTo>
                      <a:pt x="368" y="12"/>
                    </a:lnTo>
                    <a:lnTo>
                      <a:pt x="355" y="25"/>
                    </a:lnTo>
                    <a:lnTo>
                      <a:pt x="368" y="38"/>
                    </a:lnTo>
                    <a:lnTo>
                      <a:pt x="355" y="50"/>
                    </a:lnTo>
                    <a:lnTo>
                      <a:pt x="342" y="50"/>
                    </a:lnTo>
                    <a:lnTo>
                      <a:pt x="317" y="50"/>
                    </a:lnTo>
                    <a:lnTo>
                      <a:pt x="279" y="88"/>
                    </a:lnTo>
                    <a:lnTo>
                      <a:pt x="266" y="88"/>
                    </a:lnTo>
                    <a:lnTo>
                      <a:pt x="241" y="114"/>
                    </a:lnTo>
                    <a:lnTo>
                      <a:pt x="216" y="126"/>
                    </a:lnTo>
                    <a:lnTo>
                      <a:pt x="203" y="152"/>
                    </a:lnTo>
                    <a:lnTo>
                      <a:pt x="190" y="165"/>
                    </a:lnTo>
                    <a:lnTo>
                      <a:pt x="165" y="165"/>
                    </a:lnTo>
                    <a:lnTo>
                      <a:pt x="152" y="165"/>
                    </a:lnTo>
                    <a:lnTo>
                      <a:pt x="140" y="152"/>
                    </a:lnTo>
                    <a:lnTo>
                      <a:pt x="140" y="165"/>
                    </a:lnTo>
                    <a:lnTo>
                      <a:pt x="140" y="177"/>
                    </a:lnTo>
                    <a:lnTo>
                      <a:pt x="127" y="203"/>
                    </a:lnTo>
                    <a:lnTo>
                      <a:pt x="114" y="203"/>
                    </a:lnTo>
                    <a:lnTo>
                      <a:pt x="114" y="215"/>
                    </a:lnTo>
                    <a:lnTo>
                      <a:pt x="101" y="215"/>
                    </a:lnTo>
                    <a:lnTo>
                      <a:pt x="76" y="241"/>
                    </a:lnTo>
                    <a:lnTo>
                      <a:pt x="76" y="266"/>
                    </a:lnTo>
                    <a:lnTo>
                      <a:pt x="51" y="279"/>
                    </a:lnTo>
                    <a:lnTo>
                      <a:pt x="38" y="279"/>
                    </a:lnTo>
                    <a:lnTo>
                      <a:pt x="25" y="291"/>
                    </a:lnTo>
                    <a:lnTo>
                      <a:pt x="25" y="317"/>
                    </a:lnTo>
                    <a:lnTo>
                      <a:pt x="0" y="317"/>
                    </a:lnTo>
                    <a:lnTo>
                      <a:pt x="0" y="304"/>
                    </a:lnTo>
                    <a:lnTo>
                      <a:pt x="13" y="279"/>
                    </a:lnTo>
                    <a:lnTo>
                      <a:pt x="13" y="266"/>
                    </a:lnTo>
                    <a:lnTo>
                      <a:pt x="25" y="279"/>
                    </a:lnTo>
                    <a:lnTo>
                      <a:pt x="25" y="266"/>
                    </a:lnTo>
                    <a:lnTo>
                      <a:pt x="25" y="253"/>
                    </a:lnTo>
                    <a:lnTo>
                      <a:pt x="38" y="253"/>
                    </a:lnTo>
                    <a:lnTo>
                      <a:pt x="63" y="241"/>
                    </a:lnTo>
                    <a:lnTo>
                      <a:pt x="63" y="228"/>
                    </a:lnTo>
                    <a:lnTo>
                      <a:pt x="51" y="228"/>
                    </a:lnTo>
                    <a:lnTo>
                      <a:pt x="38" y="215"/>
                    </a:lnTo>
                    <a:lnTo>
                      <a:pt x="51" y="203"/>
                    </a:lnTo>
                    <a:lnTo>
                      <a:pt x="63" y="215"/>
                    </a:lnTo>
                    <a:lnTo>
                      <a:pt x="76" y="215"/>
                    </a:lnTo>
                    <a:lnTo>
                      <a:pt x="76" y="190"/>
                    </a:lnTo>
                    <a:lnTo>
                      <a:pt x="89" y="177"/>
                    </a:lnTo>
                    <a:lnTo>
                      <a:pt x="101" y="165"/>
                    </a:lnTo>
                    <a:lnTo>
                      <a:pt x="114" y="165"/>
                    </a:lnTo>
                    <a:lnTo>
                      <a:pt x="114" y="139"/>
                    </a:lnTo>
                    <a:lnTo>
                      <a:pt x="114" y="126"/>
                    </a:lnTo>
                    <a:lnTo>
                      <a:pt x="140" y="139"/>
                    </a:lnTo>
                    <a:lnTo>
                      <a:pt x="152" y="126"/>
                    </a:lnTo>
                    <a:lnTo>
                      <a:pt x="152" y="101"/>
                    </a:lnTo>
                    <a:lnTo>
                      <a:pt x="165" y="101"/>
                    </a:lnTo>
                    <a:lnTo>
                      <a:pt x="178" y="101"/>
                    </a:lnTo>
                    <a:lnTo>
                      <a:pt x="178" y="88"/>
                    </a:lnTo>
                    <a:lnTo>
                      <a:pt x="178" y="63"/>
                    </a:lnTo>
                    <a:lnTo>
                      <a:pt x="190" y="38"/>
                    </a:lnTo>
                    <a:close/>
                  </a:path>
                </a:pathLst>
              </a:custGeom>
              <a:grpFill/>
              <a:ln w="0">
                <a:solidFill>
                  <a:srgbClr val="000000"/>
                </a:solidFill>
                <a:prstDash val="solid"/>
                <a:round/>
                <a:headEnd/>
                <a:tailEnd/>
              </a:ln>
            </p:spPr>
          </p:sp>
          <p:sp>
            <p:nvSpPr>
              <p:cNvPr id="532" name="Freeform 4"/>
              <p:cNvSpPr>
                <a:spLocks/>
              </p:cNvSpPr>
              <p:nvPr/>
            </p:nvSpPr>
            <p:spPr bwMode="auto">
              <a:xfrm>
                <a:off x="3201567" y="304"/>
                <a:ext cx="215" cy="228"/>
              </a:xfrm>
              <a:custGeom>
                <a:avLst/>
                <a:gdLst>
                  <a:gd name="T0" fmla="*/ 50 w 215"/>
                  <a:gd name="T1" fmla="*/ 165 h 228"/>
                  <a:gd name="T2" fmla="*/ 76 w 215"/>
                  <a:gd name="T3" fmla="*/ 140 h 228"/>
                  <a:gd name="T4" fmla="*/ 76 w 215"/>
                  <a:gd name="T5" fmla="*/ 127 h 228"/>
                  <a:gd name="T6" fmla="*/ 88 w 215"/>
                  <a:gd name="T7" fmla="*/ 127 h 228"/>
                  <a:gd name="T8" fmla="*/ 88 w 215"/>
                  <a:gd name="T9" fmla="*/ 102 h 228"/>
                  <a:gd name="T10" fmla="*/ 114 w 215"/>
                  <a:gd name="T11" fmla="*/ 76 h 228"/>
                  <a:gd name="T12" fmla="*/ 127 w 215"/>
                  <a:gd name="T13" fmla="*/ 63 h 228"/>
                  <a:gd name="T14" fmla="*/ 152 w 215"/>
                  <a:gd name="T15" fmla="*/ 51 h 228"/>
                  <a:gd name="T16" fmla="*/ 177 w 215"/>
                  <a:gd name="T17" fmla="*/ 25 h 228"/>
                  <a:gd name="T18" fmla="*/ 203 w 215"/>
                  <a:gd name="T19" fmla="*/ 38 h 228"/>
                  <a:gd name="T20" fmla="*/ 215 w 215"/>
                  <a:gd name="T21" fmla="*/ 13 h 228"/>
                  <a:gd name="T22" fmla="*/ 190 w 215"/>
                  <a:gd name="T23" fmla="*/ 13 h 228"/>
                  <a:gd name="T24" fmla="*/ 165 w 215"/>
                  <a:gd name="T25" fmla="*/ 13 h 228"/>
                  <a:gd name="T26" fmla="*/ 127 w 215"/>
                  <a:gd name="T27" fmla="*/ 0 h 228"/>
                  <a:gd name="T28" fmla="*/ 101 w 215"/>
                  <a:gd name="T29" fmla="*/ 38 h 228"/>
                  <a:gd name="T30" fmla="*/ 76 w 215"/>
                  <a:gd name="T31" fmla="*/ 76 h 228"/>
                  <a:gd name="T32" fmla="*/ 50 w 215"/>
                  <a:gd name="T33" fmla="*/ 127 h 228"/>
                  <a:gd name="T34" fmla="*/ 12 w 215"/>
                  <a:gd name="T35" fmla="*/ 165 h 228"/>
                  <a:gd name="T36" fmla="*/ 0 w 215"/>
                  <a:gd name="T37" fmla="*/ 178 h 228"/>
                  <a:gd name="T38" fmla="*/ 0 w 215"/>
                  <a:gd name="T39" fmla="*/ 203 h 228"/>
                  <a:gd name="T40" fmla="*/ 25 w 215"/>
                  <a:gd name="T41" fmla="*/ 203 h 228"/>
                  <a:gd name="T42" fmla="*/ 25 w 215"/>
                  <a:gd name="T43" fmla="*/ 228 h 228"/>
                  <a:gd name="T44" fmla="*/ 25 w 215"/>
                  <a:gd name="T45" fmla="*/ 178 h 228"/>
                  <a:gd name="T46" fmla="*/ 50 w 215"/>
                  <a:gd name="T47" fmla="*/ 165 h 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5"/>
                  <a:gd name="T73" fmla="*/ 0 h 228"/>
                  <a:gd name="T74" fmla="*/ 215 w 215"/>
                  <a:gd name="T75" fmla="*/ 228 h 2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5" h="228">
                    <a:moveTo>
                      <a:pt x="50" y="165"/>
                    </a:moveTo>
                    <a:lnTo>
                      <a:pt x="76" y="140"/>
                    </a:lnTo>
                    <a:lnTo>
                      <a:pt x="76" y="127"/>
                    </a:lnTo>
                    <a:lnTo>
                      <a:pt x="88" y="127"/>
                    </a:lnTo>
                    <a:lnTo>
                      <a:pt x="88" y="102"/>
                    </a:lnTo>
                    <a:lnTo>
                      <a:pt x="114" y="76"/>
                    </a:lnTo>
                    <a:lnTo>
                      <a:pt x="127" y="63"/>
                    </a:lnTo>
                    <a:lnTo>
                      <a:pt x="152" y="51"/>
                    </a:lnTo>
                    <a:lnTo>
                      <a:pt x="177" y="25"/>
                    </a:lnTo>
                    <a:lnTo>
                      <a:pt x="203" y="38"/>
                    </a:lnTo>
                    <a:lnTo>
                      <a:pt x="215" y="13"/>
                    </a:lnTo>
                    <a:lnTo>
                      <a:pt x="190" y="13"/>
                    </a:lnTo>
                    <a:lnTo>
                      <a:pt x="165" y="13"/>
                    </a:lnTo>
                    <a:lnTo>
                      <a:pt x="127" y="0"/>
                    </a:lnTo>
                    <a:lnTo>
                      <a:pt x="101" y="38"/>
                    </a:lnTo>
                    <a:lnTo>
                      <a:pt x="76" y="76"/>
                    </a:lnTo>
                    <a:lnTo>
                      <a:pt x="50" y="127"/>
                    </a:lnTo>
                    <a:lnTo>
                      <a:pt x="12" y="165"/>
                    </a:lnTo>
                    <a:lnTo>
                      <a:pt x="0" y="178"/>
                    </a:lnTo>
                    <a:lnTo>
                      <a:pt x="0" y="203"/>
                    </a:lnTo>
                    <a:lnTo>
                      <a:pt x="25" y="203"/>
                    </a:lnTo>
                    <a:lnTo>
                      <a:pt x="25" y="228"/>
                    </a:lnTo>
                    <a:lnTo>
                      <a:pt x="25" y="178"/>
                    </a:lnTo>
                    <a:lnTo>
                      <a:pt x="50" y="165"/>
                    </a:lnTo>
                    <a:close/>
                  </a:path>
                </a:pathLst>
              </a:custGeom>
              <a:grpFill/>
              <a:ln w="0">
                <a:solidFill>
                  <a:srgbClr val="000000"/>
                </a:solidFill>
                <a:prstDash val="solid"/>
                <a:round/>
                <a:headEnd/>
                <a:tailEnd/>
              </a:ln>
            </p:spPr>
          </p:sp>
          <p:sp>
            <p:nvSpPr>
              <p:cNvPr id="533" name="Freeform 5"/>
              <p:cNvSpPr>
                <a:spLocks/>
              </p:cNvSpPr>
              <p:nvPr/>
            </p:nvSpPr>
            <p:spPr bwMode="auto">
              <a:xfrm>
                <a:off x="3201795" y="456"/>
                <a:ext cx="63" cy="51"/>
              </a:xfrm>
              <a:custGeom>
                <a:avLst/>
                <a:gdLst>
                  <a:gd name="T0" fmla="*/ 0 w 63"/>
                  <a:gd name="T1" fmla="*/ 38 h 51"/>
                  <a:gd name="T2" fmla="*/ 13 w 63"/>
                  <a:gd name="T3" fmla="*/ 51 h 51"/>
                  <a:gd name="T4" fmla="*/ 38 w 63"/>
                  <a:gd name="T5" fmla="*/ 38 h 51"/>
                  <a:gd name="T6" fmla="*/ 63 w 63"/>
                  <a:gd name="T7" fmla="*/ 13 h 51"/>
                  <a:gd name="T8" fmla="*/ 38 w 63"/>
                  <a:gd name="T9" fmla="*/ 0 h 51"/>
                  <a:gd name="T10" fmla="*/ 25 w 63"/>
                  <a:gd name="T11" fmla="*/ 13 h 51"/>
                  <a:gd name="T12" fmla="*/ 13 w 63"/>
                  <a:gd name="T13" fmla="*/ 13 h 51"/>
                  <a:gd name="T14" fmla="*/ 0 w 63"/>
                  <a:gd name="T15" fmla="*/ 26 h 51"/>
                  <a:gd name="T16" fmla="*/ 0 w 63"/>
                  <a:gd name="T17" fmla="*/ 38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51"/>
                  <a:gd name="T29" fmla="*/ 63 w 63"/>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51">
                    <a:moveTo>
                      <a:pt x="0" y="38"/>
                    </a:moveTo>
                    <a:lnTo>
                      <a:pt x="13" y="51"/>
                    </a:lnTo>
                    <a:lnTo>
                      <a:pt x="38" y="38"/>
                    </a:lnTo>
                    <a:lnTo>
                      <a:pt x="63" y="13"/>
                    </a:lnTo>
                    <a:lnTo>
                      <a:pt x="38" y="0"/>
                    </a:lnTo>
                    <a:lnTo>
                      <a:pt x="25" y="13"/>
                    </a:lnTo>
                    <a:lnTo>
                      <a:pt x="13" y="13"/>
                    </a:lnTo>
                    <a:lnTo>
                      <a:pt x="0" y="26"/>
                    </a:lnTo>
                    <a:lnTo>
                      <a:pt x="0" y="38"/>
                    </a:lnTo>
                    <a:close/>
                  </a:path>
                </a:pathLst>
              </a:custGeom>
              <a:grpFill/>
              <a:ln w="0">
                <a:solidFill>
                  <a:srgbClr val="000000"/>
                </a:solidFill>
                <a:prstDash val="solid"/>
                <a:round/>
                <a:headEnd/>
                <a:tailEnd/>
              </a:ln>
            </p:spPr>
          </p:sp>
          <p:sp>
            <p:nvSpPr>
              <p:cNvPr id="534" name="Freeform 6"/>
              <p:cNvSpPr>
                <a:spLocks/>
              </p:cNvSpPr>
              <p:nvPr/>
            </p:nvSpPr>
            <p:spPr bwMode="auto">
              <a:xfrm>
                <a:off x="3200400" y="926"/>
                <a:ext cx="25" cy="50"/>
              </a:xfrm>
              <a:custGeom>
                <a:avLst/>
                <a:gdLst>
                  <a:gd name="T0" fmla="*/ 25 w 25"/>
                  <a:gd name="T1" fmla="*/ 0 h 50"/>
                  <a:gd name="T2" fmla="*/ 25 w 25"/>
                  <a:gd name="T3" fmla="*/ 12 h 50"/>
                  <a:gd name="T4" fmla="*/ 25 w 25"/>
                  <a:gd name="T5" fmla="*/ 12 h 50"/>
                  <a:gd name="T6" fmla="*/ 25 w 25"/>
                  <a:gd name="T7" fmla="*/ 12 h 50"/>
                  <a:gd name="T8" fmla="*/ 25 w 25"/>
                  <a:gd name="T9" fmla="*/ 12 h 50"/>
                  <a:gd name="T10" fmla="*/ 25 w 25"/>
                  <a:gd name="T11" fmla="*/ 25 h 50"/>
                  <a:gd name="T12" fmla="*/ 13 w 25"/>
                  <a:gd name="T13" fmla="*/ 25 h 50"/>
                  <a:gd name="T14" fmla="*/ 13 w 25"/>
                  <a:gd name="T15" fmla="*/ 38 h 50"/>
                  <a:gd name="T16" fmla="*/ 13 w 25"/>
                  <a:gd name="T17" fmla="*/ 38 h 50"/>
                  <a:gd name="T18" fmla="*/ 13 w 25"/>
                  <a:gd name="T19" fmla="*/ 50 h 50"/>
                  <a:gd name="T20" fmla="*/ 13 w 25"/>
                  <a:gd name="T21" fmla="*/ 50 h 50"/>
                  <a:gd name="T22" fmla="*/ 0 w 25"/>
                  <a:gd name="T23" fmla="*/ 50 h 50"/>
                  <a:gd name="T24" fmla="*/ 0 w 25"/>
                  <a:gd name="T25" fmla="*/ 50 h 50"/>
                  <a:gd name="T26" fmla="*/ 0 w 25"/>
                  <a:gd name="T27" fmla="*/ 50 h 50"/>
                  <a:gd name="T28" fmla="*/ 0 w 25"/>
                  <a:gd name="T29" fmla="*/ 50 h 50"/>
                  <a:gd name="T30" fmla="*/ 0 w 25"/>
                  <a:gd name="T31" fmla="*/ 38 h 50"/>
                  <a:gd name="T32" fmla="*/ 0 w 25"/>
                  <a:gd name="T33" fmla="*/ 38 h 50"/>
                  <a:gd name="T34" fmla="*/ 0 w 25"/>
                  <a:gd name="T35" fmla="*/ 25 h 50"/>
                  <a:gd name="T36" fmla="*/ 0 w 25"/>
                  <a:gd name="T37" fmla="*/ 25 h 50"/>
                  <a:gd name="T38" fmla="*/ 0 w 25"/>
                  <a:gd name="T39" fmla="*/ 12 h 50"/>
                  <a:gd name="T40" fmla="*/ 0 w 25"/>
                  <a:gd name="T41" fmla="*/ 12 h 50"/>
                  <a:gd name="T42" fmla="*/ 0 w 25"/>
                  <a:gd name="T43" fmla="*/ 12 h 50"/>
                  <a:gd name="T44" fmla="*/ 0 w 25"/>
                  <a:gd name="T45" fmla="*/ 12 h 50"/>
                  <a:gd name="T46" fmla="*/ 0 w 25"/>
                  <a:gd name="T47" fmla="*/ 12 h 50"/>
                  <a:gd name="T48" fmla="*/ 0 w 25"/>
                  <a:gd name="T49" fmla="*/ 12 h 50"/>
                  <a:gd name="T50" fmla="*/ 13 w 25"/>
                  <a:gd name="T51" fmla="*/ 0 h 50"/>
                  <a:gd name="T52" fmla="*/ 13 w 25"/>
                  <a:gd name="T53" fmla="*/ 0 h 50"/>
                  <a:gd name="T54" fmla="*/ 25 w 25"/>
                  <a:gd name="T55" fmla="*/ 0 h 50"/>
                  <a:gd name="T56" fmla="*/ 25 w 25"/>
                  <a:gd name="T57" fmla="*/ 0 h 50"/>
                  <a:gd name="T58" fmla="*/ 25 w 25"/>
                  <a:gd name="T59" fmla="*/ 0 h 50"/>
                  <a:gd name="T60" fmla="*/ 25 w 25"/>
                  <a:gd name="T61" fmla="*/ 0 h 50"/>
                  <a:gd name="T62" fmla="*/ 25 w 25"/>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50"/>
                  <a:gd name="T98" fmla="*/ 25 w 2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50">
                    <a:moveTo>
                      <a:pt x="25" y="0"/>
                    </a:moveTo>
                    <a:lnTo>
                      <a:pt x="25" y="12"/>
                    </a:lnTo>
                    <a:lnTo>
                      <a:pt x="25" y="25"/>
                    </a:lnTo>
                    <a:lnTo>
                      <a:pt x="13" y="25"/>
                    </a:lnTo>
                    <a:lnTo>
                      <a:pt x="13" y="38"/>
                    </a:lnTo>
                    <a:lnTo>
                      <a:pt x="13" y="50"/>
                    </a:lnTo>
                    <a:lnTo>
                      <a:pt x="0" y="50"/>
                    </a:lnTo>
                    <a:lnTo>
                      <a:pt x="0" y="38"/>
                    </a:lnTo>
                    <a:lnTo>
                      <a:pt x="0" y="25"/>
                    </a:lnTo>
                    <a:lnTo>
                      <a:pt x="0" y="12"/>
                    </a:lnTo>
                    <a:lnTo>
                      <a:pt x="13" y="0"/>
                    </a:lnTo>
                    <a:lnTo>
                      <a:pt x="25" y="0"/>
                    </a:lnTo>
                    <a:close/>
                  </a:path>
                </a:pathLst>
              </a:custGeom>
              <a:grpFill/>
              <a:ln w="0">
                <a:solidFill>
                  <a:srgbClr val="000000"/>
                </a:solidFill>
                <a:prstDash val="solid"/>
                <a:round/>
                <a:headEnd/>
                <a:tailEnd/>
              </a:ln>
            </p:spPr>
          </p:sp>
          <p:sp>
            <p:nvSpPr>
              <p:cNvPr id="535" name="Freeform 7"/>
              <p:cNvSpPr>
                <a:spLocks/>
              </p:cNvSpPr>
              <p:nvPr/>
            </p:nvSpPr>
            <p:spPr bwMode="auto">
              <a:xfrm>
                <a:off x="3200704" y="76"/>
                <a:ext cx="26" cy="50"/>
              </a:xfrm>
              <a:custGeom>
                <a:avLst/>
                <a:gdLst>
                  <a:gd name="T0" fmla="*/ 26 w 26"/>
                  <a:gd name="T1" fmla="*/ 38 h 50"/>
                  <a:gd name="T2" fmla="*/ 26 w 26"/>
                  <a:gd name="T3" fmla="*/ 38 h 50"/>
                  <a:gd name="T4" fmla="*/ 26 w 26"/>
                  <a:gd name="T5" fmla="*/ 25 h 50"/>
                  <a:gd name="T6" fmla="*/ 26 w 26"/>
                  <a:gd name="T7" fmla="*/ 12 h 50"/>
                  <a:gd name="T8" fmla="*/ 26 w 26"/>
                  <a:gd name="T9" fmla="*/ 12 h 50"/>
                  <a:gd name="T10" fmla="*/ 13 w 26"/>
                  <a:gd name="T11" fmla="*/ 0 h 50"/>
                  <a:gd name="T12" fmla="*/ 13 w 26"/>
                  <a:gd name="T13" fmla="*/ 0 h 50"/>
                  <a:gd name="T14" fmla="*/ 13 w 26"/>
                  <a:gd name="T15" fmla="*/ 0 h 50"/>
                  <a:gd name="T16" fmla="*/ 13 w 26"/>
                  <a:gd name="T17" fmla="*/ 0 h 50"/>
                  <a:gd name="T18" fmla="*/ 0 w 26"/>
                  <a:gd name="T19" fmla="*/ 0 h 50"/>
                  <a:gd name="T20" fmla="*/ 0 w 26"/>
                  <a:gd name="T21" fmla="*/ 0 h 50"/>
                  <a:gd name="T22" fmla="*/ 0 w 26"/>
                  <a:gd name="T23" fmla="*/ 12 h 50"/>
                  <a:gd name="T24" fmla="*/ 0 w 26"/>
                  <a:gd name="T25" fmla="*/ 12 h 50"/>
                  <a:gd name="T26" fmla="*/ 0 w 26"/>
                  <a:gd name="T27" fmla="*/ 25 h 50"/>
                  <a:gd name="T28" fmla="*/ 0 w 26"/>
                  <a:gd name="T29" fmla="*/ 25 h 50"/>
                  <a:gd name="T30" fmla="*/ 0 w 26"/>
                  <a:gd name="T31" fmla="*/ 38 h 50"/>
                  <a:gd name="T32" fmla="*/ 0 w 26"/>
                  <a:gd name="T33" fmla="*/ 38 h 50"/>
                  <a:gd name="T34" fmla="*/ 13 w 26"/>
                  <a:gd name="T35" fmla="*/ 50 h 50"/>
                  <a:gd name="T36" fmla="*/ 13 w 26"/>
                  <a:gd name="T37" fmla="*/ 50 h 50"/>
                  <a:gd name="T38" fmla="*/ 13 w 26"/>
                  <a:gd name="T39" fmla="*/ 50 h 50"/>
                  <a:gd name="T40" fmla="*/ 13 w 26"/>
                  <a:gd name="T41" fmla="*/ 50 h 50"/>
                  <a:gd name="T42" fmla="*/ 26 w 26"/>
                  <a:gd name="T43" fmla="*/ 38 h 50"/>
                  <a:gd name="T44" fmla="*/ 26 w 26"/>
                  <a:gd name="T45" fmla="*/ 38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0"/>
                  <a:gd name="T71" fmla="*/ 26 w 26"/>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0">
                    <a:moveTo>
                      <a:pt x="26" y="38"/>
                    </a:moveTo>
                    <a:lnTo>
                      <a:pt x="26" y="38"/>
                    </a:lnTo>
                    <a:lnTo>
                      <a:pt x="26" y="25"/>
                    </a:lnTo>
                    <a:lnTo>
                      <a:pt x="26" y="12"/>
                    </a:lnTo>
                    <a:lnTo>
                      <a:pt x="13" y="0"/>
                    </a:lnTo>
                    <a:lnTo>
                      <a:pt x="0" y="0"/>
                    </a:lnTo>
                    <a:lnTo>
                      <a:pt x="0" y="12"/>
                    </a:lnTo>
                    <a:lnTo>
                      <a:pt x="0" y="25"/>
                    </a:lnTo>
                    <a:lnTo>
                      <a:pt x="0" y="38"/>
                    </a:lnTo>
                    <a:lnTo>
                      <a:pt x="13" y="50"/>
                    </a:lnTo>
                    <a:lnTo>
                      <a:pt x="26" y="38"/>
                    </a:lnTo>
                    <a:close/>
                  </a:path>
                </a:pathLst>
              </a:custGeom>
              <a:grpFill/>
              <a:ln w="0">
                <a:solidFill>
                  <a:srgbClr val="000000"/>
                </a:solidFill>
                <a:prstDash val="solid"/>
                <a:round/>
                <a:headEnd/>
                <a:tailEnd/>
              </a:ln>
            </p:spPr>
          </p:sp>
          <p:sp>
            <p:nvSpPr>
              <p:cNvPr id="536" name="Freeform 8"/>
              <p:cNvSpPr>
                <a:spLocks/>
              </p:cNvSpPr>
              <p:nvPr/>
            </p:nvSpPr>
            <p:spPr bwMode="auto">
              <a:xfrm>
                <a:off x="3200730" y="126"/>
                <a:ext cx="50" cy="39"/>
              </a:xfrm>
              <a:custGeom>
                <a:avLst/>
                <a:gdLst>
                  <a:gd name="T0" fmla="*/ 12 w 50"/>
                  <a:gd name="T1" fmla="*/ 0 h 39"/>
                  <a:gd name="T2" fmla="*/ 25 w 50"/>
                  <a:gd name="T3" fmla="*/ 0 h 39"/>
                  <a:gd name="T4" fmla="*/ 25 w 50"/>
                  <a:gd name="T5" fmla="*/ 0 h 39"/>
                  <a:gd name="T6" fmla="*/ 25 w 50"/>
                  <a:gd name="T7" fmla="*/ 0 h 39"/>
                  <a:gd name="T8" fmla="*/ 38 w 50"/>
                  <a:gd name="T9" fmla="*/ 0 h 39"/>
                  <a:gd name="T10" fmla="*/ 38 w 50"/>
                  <a:gd name="T11" fmla="*/ 13 h 39"/>
                  <a:gd name="T12" fmla="*/ 38 w 50"/>
                  <a:gd name="T13" fmla="*/ 13 h 39"/>
                  <a:gd name="T14" fmla="*/ 38 w 50"/>
                  <a:gd name="T15" fmla="*/ 13 h 39"/>
                  <a:gd name="T16" fmla="*/ 50 w 50"/>
                  <a:gd name="T17" fmla="*/ 26 h 39"/>
                  <a:gd name="T18" fmla="*/ 38 w 50"/>
                  <a:gd name="T19" fmla="*/ 26 h 39"/>
                  <a:gd name="T20" fmla="*/ 38 w 50"/>
                  <a:gd name="T21" fmla="*/ 26 h 39"/>
                  <a:gd name="T22" fmla="*/ 38 w 50"/>
                  <a:gd name="T23" fmla="*/ 26 h 39"/>
                  <a:gd name="T24" fmla="*/ 25 w 50"/>
                  <a:gd name="T25" fmla="*/ 39 h 39"/>
                  <a:gd name="T26" fmla="*/ 25 w 50"/>
                  <a:gd name="T27" fmla="*/ 39 h 39"/>
                  <a:gd name="T28" fmla="*/ 12 w 50"/>
                  <a:gd name="T29" fmla="*/ 26 h 39"/>
                  <a:gd name="T30" fmla="*/ 12 w 50"/>
                  <a:gd name="T31" fmla="*/ 26 h 39"/>
                  <a:gd name="T32" fmla="*/ 0 w 50"/>
                  <a:gd name="T33" fmla="*/ 26 h 39"/>
                  <a:gd name="T34" fmla="*/ 0 w 50"/>
                  <a:gd name="T35" fmla="*/ 26 h 39"/>
                  <a:gd name="T36" fmla="*/ 0 w 50"/>
                  <a:gd name="T37" fmla="*/ 13 h 39"/>
                  <a:gd name="T38" fmla="*/ 0 w 50"/>
                  <a:gd name="T39" fmla="*/ 13 h 39"/>
                  <a:gd name="T40" fmla="*/ 12 w 50"/>
                  <a:gd name="T41" fmla="*/ 13 h 39"/>
                  <a:gd name="T42" fmla="*/ 12 w 50"/>
                  <a:gd name="T43" fmla="*/ 13 h 39"/>
                  <a:gd name="T44" fmla="*/ 12 w 50"/>
                  <a:gd name="T45" fmla="*/ 0 h 39"/>
                  <a:gd name="T46" fmla="*/ 12 w 50"/>
                  <a:gd name="T47" fmla="*/ 0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9"/>
                  <a:gd name="T74" fmla="*/ 50 w 50"/>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9">
                    <a:moveTo>
                      <a:pt x="12" y="0"/>
                    </a:moveTo>
                    <a:lnTo>
                      <a:pt x="25" y="0"/>
                    </a:lnTo>
                    <a:lnTo>
                      <a:pt x="38" y="0"/>
                    </a:lnTo>
                    <a:lnTo>
                      <a:pt x="38" y="13"/>
                    </a:lnTo>
                    <a:lnTo>
                      <a:pt x="50" y="26"/>
                    </a:lnTo>
                    <a:lnTo>
                      <a:pt x="38" y="26"/>
                    </a:lnTo>
                    <a:lnTo>
                      <a:pt x="25" y="39"/>
                    </a:lnTo>
                    <a:lnTo>
                      <a:pt x="12" y="26"/>
                    </a:lnTo>
                    <a:lnTo>
                      <a:pt x="0" y="26"/>
                    </a:lnTo>
                    <a:lnTo>
                      <a:pt x="0" y="13"/>
                    </a:lnTo>
                    <a:lnTo>
                      <a:pt x="12" y="13"/>
                    </a:lnTo>
                    <a:lnTo>
                      <a:pt x="12" y="0"/>
                    </a:lnTo>
                    <a:close/>
                  </a:path>
                </a:pathLst>
              </a:custGeom>
              <a:grpFill/>
              <a:ln w="0">
                <a:solidFill>
                  <a:srgbClr val="000000"/>
                </a:solidFill>
                <a:prstDash val="solid"/>
                <a:round/>
                <a:headEnd/>
                <a:tailEnd/>
              </a:ln>
            </p:spPr>
          </p:sp>
          <p:sp>
            <p:nvSpPr>
              <p:cNvPr id="537" name="Freeform 9"/>
              <p:cNvSpPr>
                <a:spLocks/>
              </p:cNvSpPr>
              <p:nvPr/>
            </p:nvSpPr>
            <p:spPr bwMode="auto">
              <a:xfrm>
                <a:off x="3201694" y="558"/>
                <a:ext cx="25" cy="12"/>
              </a:xfrm>
              <a:custGeom>
                <a:avLst/>
                <a:gdLst>
                  <a:gd name="T0" fmla="*/ 0 w 25"/>
                  <a:gd name="T1" fmla="*/ 0 h 12"/>
                  <a:gd name="T2" fmla="*/ 12 w 25"/>
                  <a:gd name="T3" fmla="*/ 0 h 12"/>
                  <a:gd name="T4" fmla="*/ 25 w 25"/>
                  <a:gd name="T5" fmla="*/ 0 h 12"/>
                  <a:gd name="T6" fmla="*/ 25 w 25"/>
                  <a:gd name="T7" fmla="*/ 12 h 12"/>
                  <a:gd name="T8" fmla="*/ 12 w 25"/>
                  <a:gd name="T9" fmla="*/ 12 h 12"/>
                  <a:gd name="T10" fmla="*/ 0 w 25"/>
                  <a:gd name="T11" fmla="*/ 0 h 12"/>
                  <a:gd name="T12" fmla="*/ 0 60000 65536"/>
                  <a:gd name="T13" fmla="*/ 0 60000 65536"/>
                  <a:gd name="T14" fmla="*/ 0 60000 65536"/>
                  <a:gd name="T15" fmla="*/ 0 60000 65536"/>
                  <a:gd name="T16" fmla="*/ 0 60000 65536"/>
                  <a:gd name="T17" fmla="*/ 0 60000 65536"/>
                  <a:gd name="T18" fmla="*/ 0 w 25"/>
                  <a:gd name="T19" fmla="*/ 0 h 12"/>
                  <a:gd name="T20" fmla="*/ 25 w 2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 h="12">
                    <a:moveTo>
                      <a:pt x="0" y="0"/>
                    </a:moveTo>
                    <a:lnTo>
                      <a:pt x="12" y="0"/>
                    </a:lnTo>
                    <a:lnTo>
                      <a:pt x="25" y="0"/>
                    </a:lnTo>
                    <a:lnTo>
                      <a:pt x="25" y="12"/>
                    </a:lnTo>
                    <a:lnTo>
                      <a:pt x="12" y="12"/>
                    </a:lnTo>
                    <a:lnTo>
                      <a:pt x="0" y="0"/>
                    </a:lnTo>
                    <a:close/>
                  </a:path>
                </a:pathLst>
              </a:custGeom>
              <a:grpFill/>
              <a:ln w="0">
                <a:solidFill>
                  <a:srgbClr val="000000"/>
                </a:solidFill>
                <a:prstDash val="solid"/>
                <a:round/>
                <a:headEnd/>
                <a:tailEnd/>
              </a:ln>
            </p:spPr>
          </p:sp>
        </p:grpSp>
        <p:sp>
          <p:nvSpPr>
            <p:cNvPr id="455" name="Freeform 10"/>
            <p:cNvSpPr>
              <a:spLocks/>
            </p:cNvSpPr>
            <p:nvPr/>
          </p:nvSpPr>
          <p:spPr bwMode="auto">
            <a:xfrm>
              <a:off x="5257800" y="1885950"/>
              <a:ext cx="419100" cy="381000"/>
            </a:xfrm>
            <a:custGeom>
              <a:avLst/>
              <a:gdLst>
                <a:gd name="T0" fmla="*/ 216 w 380"/>
                <a:gd name="T1" fmla="*/ 317 h 343"/>
                <a:gd name="T2" fmla="*/ 228 w 380"/>
                <a:gd name="T3" fmla="*/ 292 h 343"/>
                <a:gd name="T4" fmla="*/ 203 w 380"/>
                <a:gd name="T5" fmla="*/ 292 h 343"/>
                <a:gd name="T6" fmla="*/ 203 w 380"/>
                <a:gd name="T7" fmla="*/ 267 h 343"/>
                <a:gd name="T8" fmla="*/ 203 w 380"/>
                <a:gd name="T9" fmla="*/ 254 h 343"/>
                <a:gd name="T10" fmla="*/ 178 w 380"/>
                <a:gd name="T11" fmla="*/ 279 h 343"/>
                <a:gd name="T12" fmla="*/ 165 w 380"/>
                <a:gd name="T13" fmla="*/ 292 h 343"/>
                <a:gd name="T14" fmla="*/ 152 w 380"/>
                <a:gd name="T15" fmla="*/ 279 h 343"/>
                <a:gd name="T16" fmla="*/ 127 w 380"/>
                <a:gd name="T17" fmla="*/ 267 h 343"/>
                <a:gd name="T18" fmla="*/ 101 w 380"/>
                <a:gd name="T19" fmla="*/ 279 h 343"/>
                <a:gd name="T20" fmla="*/ 63 w 380"/>
                <a:gd name="T21" fmla="*/ 267 h 343"/>
                <a:gd name="T22" fmla="*/ 51 w 380"/>
                <a:gd name="T23" fmla="*/ 279 h 343"/>
                <a:gd name="T24" fmla="*/ 25 w 380"/>
                <a:gd name="T25" fmla="*/ 279 h 343"/>
                <a:gd name="T26" fmla="*/ 13 w 380"/>
                <a:gd name="T27" fmla="*/ 254 h 343"/>
                <a:gd name="T28" fmla="*/ 0 w 380"/>
                <a:gd name="T29" fmla="*/ 241 h 343"/>
                <a:gd name="T30" fmla="*/ 25 w 380"/>
                <a:gd name="T31" fmla="*/ 229 h 343"/>
                <a:gd name="T32" fmla="*/ 51 w 380"/>
                <a:gd name="T33" fmla="*/ 203 h 343"/>
                <a:gd name="T34" fmla="*/ 76 w 380"/>
                <a:gd name="T35" fmla="*/ 203 h 343"/>
                <a:gd name="T36" fmla="*/ 89 w 380"/>
                <a:gd name="T37" fmla="*/ 127 h 343"/>
                <a:gd name="T38" fmla="*/ 76 w 380"/>
                <a:gd name="T39" fmla="*/ 102 h 343"/>
                <a:gd name="T40" fmla="*/ 101 w 380"/>
                <a:gd name="T41" fmla="*/ 76 h 343"/>
                <a:gd name="T42" fmla="*/ 127 w 380"/>
                <a:gd name="T43" fmla="*/ 89 h 343"/>
                <a:gd name="T44" fmla="*/ 140 w 380"/>
                <a:gd name="T45" fmla="*/ 76 h 343"/>
                <a:gd name="T46" fmla="*/ 165 w 380"/>
                <a:gd name="T47" fmla="*/ 114 h 343"/>
                <a:gd name="T48" fmla="*/ 178 w 380"/>
                <a:gd name="T49" fmla="*/ 178 h 343"/>
                <a:gd name="T50" fmla="*/ 203 w 380"/>
                <a:gd name="T51" fmla="*/ 153 h 343"/>
                <a:gd name="T52" fmla="*/ 228 w 380"/>
                <a:gd name="T53" fmla="*/ 140 h 343"/>
                <a:gd name="T54" fmla="*/ 254 w 380"/>
                <a:gd name="T55" fmla="*/ 165 h 343"/>
                <a:gd name="T56" fmla="*/ 279 w 380"/>
                <a:gd name="T57" fmla="*/ 127 h 343"/>
                <a:gd name="T58" fmla="*/ 266 w 380"/>
                <a:gd name="T59" fmla="*/ 64 h 343"/>
                <a:gd name="T60" fmla="*/ 241 w 380"/>
                <a:gd name="T61" fmla="*/ 89 h 343"/>
                <a:gd name="T62" fmla="*/ 216 w 380"/>
                <a:gd name="T63" fmla="*/ 102 h 343"/>
                <a:gd name="T64" fmla="*/ 190 w 380"/>
                <a:gd name="T65" fmla="*/ 102 h 343"/>
                <a:gd name="T66" fmla="*/ 203 w 380"/>
                <a:gd name="T67" fmla="*/ 13 h 343"/>
                <a:gd name="T68" fmla="*/ 228 w 380"/>
                <a:gd name="T69" fmla="*/ 13 h 343"/>
                <a:gd name="T70" fmla="*/ 254 w 380"/>
                <a:gd name="T71" fmla="*/ 26 h 343"/>
                <a:gd name="T72" fmla="*/ 292 w 380"/>
                <a:gd name="T73" fmla="*/ 38 h 343"/>
                <a:gd name="T74" fmla="*/ 317 w 380"/>
                <a:gd name="T75" fmla="*/ 76 h 343"/>
                <a:gd name="T76" fmla="*/ 330 w 380"/>
                <a:gd name="T77" fmla="*/ 216 h 343"/>
                <a:gd name="T78" fmla="*/ 355 w 380"/>
                <a:gd name="T79" fmla="*/ 241 h 343"/>
                <a:gd name="T80" fmla="*/ 380 w 380"/>
                <a:gd name="T81" fmla="*/ 279 h 343"/>
                <a:gd name="T82" fmla="*/ 368 w 380"/>
                <a:gd name="T83" fmla="*/ 292 h 343"/>
                <a:gd name="T84" fmla="*/ 355 w 380"/>
                <a:gd name="T85" fmla="*/ 305 h 343"/>
                <a:gd name="T86" fmla="*/ 342 w 380"/>
                <a:gd name="T87" fmla="*/ 305 h 343"/>
                <a:gd name="T88" fmla="*/ 317 w 380"/>
                <a:gd name="T89" fmla="*/ 317 h 343"/>
                <a:gd name="T90" fmla="*/ 292 w 380"/>
                <a:gd name="T91" fmla="*/ 317 h 343"/>
                <a:gd name="T92" fmla="*/ 279 w 380"/>
                <a:gd name="T93" fmla="*/ 330 h 343"/>
                <a:gd name="T94" fmla="*/ 228 w 380"/>
                <a:gd name="T95" fmla="*/ 330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0"/>
                <a:gd name="T145" fmla="*/ 0 h 343"/>
                <a:gd name="T146" fmla="*/ 380 w 380"/>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0" h="343">
                  <a:moveTo>
                    <a:pt x="216" y="330"/>
                  </a:moveTo>
                  <a:lnTo>
                    <a:pt x="216" y="330"/>
                  </a:lnTo>
                  <a:lnTo>
                    <a:pt x="216" y="317"/>
                  </a:lnTo>
                  <a:lnTo>
                    <a:pt x="216" y="305"/>
                  </a:lnTo>
                  <a:lnTo>
                    <a:pt x="228" y="305"/>
                  </a:lnTo>
                  <a:lnTo>
                    <a:pt x="228" y="292"/>
                  </a:lnTo>
                  <a:lnTo>
                    <a:pt x="228" y="279"/>
                  </a:lnTo>
                  <a:lnTo>
                    <a:pt x="216" y="292"/>
                  </a:lnTo>
                  <a:lnTo>
                    <a:pt x="203" y="292"/>
                  </a:lnTo>
                  <a:lnTo>
                    <a:pt x="203" y="279"/>
                  </a:lnTo>
                  <a:lnTo>
                    <a:pt x="203" y="267"/>
                  </a:lnTo>
                  <a:lnTo>
                    <a:pt x="203" y="254"/>
                  </a:lnTo>
                  <a:lnTo>
                    <a:pt x="190" y="267"/>
                  </a:lnTo>
                  <a:lnTo>
                    <a:pt x="190" y="279"/>
                  </a:lnTo>
                  <a:lnTo>
                    <a:pt x="178" y="279"/>
                  </a:lnTo>
                  <a:lnTo>
                    <a:pt x="178" y="292"/>
                  </a:lnTo>
                  <a:lnTo>
                    <a:pt x="165" y="292"/>
                  </a:lnTo>
                  <a:lnTo>
                    <a:pt x="152" y="292"/>
                  </a:lnTo>
                  <a:lnTo>
                    <a:pt x="152" y="279"/>
                  </a:lnTo>
                  <a:lnTo>
                    <a:pt x="140" y="279"/>
                  </a:lnTo>
                  <a:lnTo>
                    <a:pt x="140" y="267"/>
                  </a:lnTo>
                  <a:lnTo>
                    <a:pt x="127" y="267"/>
                  </a:lnTo>
                  <a:lnTo>
                    <a:pt x="127" y="279"/>
                  </a:lnTo>
                  <a:lnTo>
                    <a:pt x="101" y="279"/>
                  </a:lnTo>
                  <a:lnTo>
                    <a:pt x="76" y="279"/>
                  </a:lnTo>
                  <a:lnTo>
                    <a:pt x="63" y="267"/>
                  </a:lnTo>
                  <a:lnTo>
                    <a:pt x="51" y="267"/>
                  </a:lnTo>
                  <a:lnTo>
                    <a:pt x="51" y="279"/>
                  </a:lnTo>
                  <a:lnTo>
                    <a:pt x="38" y="279"/>
                  </a:lnTo>
                  <a:lnTo>
                    <a:pt x="25" y="279"/>
                  </a:lnTo>
                  <a:lnTo>
                    <a:pt x="25" y="267"/>
                  </a:lnTo>
                  <a:lnTo>
                    <a:pt x="13" y="267"/>
                  </a:lnTo>
                  <a:lnTo>
                    <a:pt x="13" y="254"/>
                  </a:lnTo>
                  <a:lnTo>
                    <a:pt x="0" y="254"/>
                  </a:lnTo>
                  <a:lnTo>
                    <a:pt x="0" y="241"/>
                  </a:lnTo>
                  <a:lnTo>
                    <a:pt x="13" y="241"/>
                  </a:lnTo>
                  <a:lnTo>
                    <a:pt x="13" y="229"/>
                  </a:lnTo>
                  <a:lnTo>
                    <a:pt x="25" y="229"/>
                  </a:lnTo>
                  <a:lnTo>
                    <a:pt x="38" y="216"/>
                  </a:lnTo>
                  <a:lnTo>
                    <a:pt x="51" y="203"/>
                  </a:lnTo>
                  <a:lnTo>
                    <a:pt x="63" y="203"/>
                  </a:lnTo>
                  <a:lnTo>
                    <a:pt x="76" y="203"/>
                  </a:lnTo>
                  <a:lnTo>
                    <a:pt x="76" y="191"/>
                  </a:lnTo>
                  <a:lnTo>
                    <a:pt x="89" y="165"/>
                  </a:lnTo>
                  <a:lnTo>
                    <a:pt x="89" y="127"/>
                  </a:lnTo>
                  <a:lnTo>
                    <a:pt x="89" y="114"/>
                  </a:lnTo>
                  <a:lnTo>
                    <a:pt x="76" y="114"/>
                  </a:lnTo>
                  <a:lnTo>
                    <a:pt x="76" y="102"/>
                  </a:lnTo>
                  <a:lnTo>
                    <a:pt x="89" y="102"/>
                  </a:lnTo>
                  <a:lnTo>
                    <a:pt x="101" y="102"/>
                  </a:lnTo>
                  <a:lnTo>
                    <a:pt x="101" y="76"/>
                  </a:lnTo>
                  <a:lnTo>
                    <a:pt x="114" y="89"/>
                  </a:lnTo>
                  <a:lnTo>
                    <a:pt x="127" y="89"/>
                  </a:lnTo>
                  <a:lnTo>
                    <a:pt x="140" y="89"/>
                  </a:lnTo>
                  <a:lnTo>
                    <a:pt x="140" y="76"/>
                  </a:lnTo>
                  <a:lnTo>
                    <a:pt x="165" y="89"/>
                  </a:lnTo>
                  <a:lnTo>
                    <a:pt x="165" y="102"/>
                  </a:lnTo>
                  <a:lnTo>
                    <a:pt x="165" y="114"/>
                  </a:lnTo>
                  <a:lnTo>
                    <a:pt x="165" y="140"/>
                  </a:lnTo>
                  <a:lnTo>
                    <a:pt x="178" y="165"/>
                  </a:lnTo>
                  <a:lnTo>
                    <a:pt x="178" y="178"/>
                  </a:lnTo>
                  <a:lnTo>
                    <a:pt x="190" y="178"/>
                  </a:lnTo>
                  <a:lnTo>
                    <a:pt x="203" y="165"/>
                  </a:lnTo>
                  <a:lnTo>
                    <a:pt x="203" y="153"/>
                  </a:lnTo>
                  <a:lnTo>
                    <a:pt x="203" y="140"/>
                  </a:lnTo>
                  <a:lnTo>
                    <a:pt x="203" y="127"/>
                  </a:lnTo>
                  <a:lnTo>
                    <a:pt x="228" y="140"/>
                  </a:lnTo>
                  <a:lnTo>
                    <a:pt x="241" y="153"/>
                  </a:lnTo>
                  <a:lnTo>
                    <a:pt x="254" y="165"/>
                  </a:lnTo>
                  <a:lnTo>
                    <a:pt x="266" y="153"/>
                  </a:lnTo>
                  <a:lnTo>
                    <a:pt x="279" y="127"/>
                  </a:lnTo>
                  <a:lnTo>
                    <a:pt x="279" y="89"/>
                  </a:lnTo>
                  <a:lnTo>
                    <a:pt x="292" y="89"/>
                  </a:lnTo>
                  <a:lnTo>
                    <a:pt x="266" y="64"/>
                  </a:lnTo>
                  <a:lnTo>
                    <a:pt x="254" y="76"/>
                  </a:lnTo>
                  <a:lnTo>
                    <a:pt x="254" y="89"/>
                  </a:lnTo>
                  <a:lnTo>
                    <a:pt x="241" y="89"/>
                  </a:lnTo>
                  <a:lnTo>
                    <a:pt x="241" y="102"/>
                  </a:lnTo>
                  <a:lnTo>
                    <a:pt x="228" y="102"/>
                  </a:lnTo>
                  <a:lnTo>
                    <a:pt x="216" y="102"/>
                  </a:lnTo>
                  <a:lnTo>
                    <a:pt x="203" y="114"/>
                  </a:lnTo>
                  <a:lnTo>
                    <a:pt x="190" y="114"/>
                  </a:lnTo>
                  <a:lnTo>
                    <a:pt x="190" y="102"/>
                  </a:lnTo>
                  <a:lnTo>
                    <a:pt x="190" y="89"/>
                  </a:lnTo>
                  <a:lnTo>
                    <a:pt x="203" y="26"/>
                  </a:lnTo>
                  <a:lnTo>
                    <a:pt x="203" y="13"/>
                  </a:lnTo>
                  <a:lnTo>
                    <a:pt x="216" y="0"/>
                  </a:lnTo>
                  <a:lnTo>
                    <a:pt x="228" y="13"/>
                  </a:lnTo>
                  <a:lnTo>
                    <a:pt x="241" y="13"/>
                  </a:lnTo>
                  <a:lnTo>
                    <a:pt x="254" y="13"/>
                  </a:lnTo>
                  <a:lnTo>
                    <a:pt x="254" y="26"/>
                  </a:lnTo>
                  <a:lnTo>
                    <a:pt x="279" y="26"/>
                  </a:lnTo>
                  <a:lnTo>
                    <a:pt x="292" y="38"/>
                  </a:lnTo>
                  <a:lnTo>
                    <a:pt x="304" y="38"/>
                  </a:lnTo>
                  <a:lnTo>
                    <a:pt x="330" y="13"/>
                  </a:lnTo>
                  <a:lnTo>
                    <a:pt x="317" y="76"/>
                  </a:lnTo>
                  <a:lnTo>
                    <a:pt x="317" y="114"/>
                  </a:lnTo>
                  <a:lnTo>
                    <a:pt x="317" y="165"/>
                  </a:lnTo>
                  <a:lnTo>
                    <a:pt x="330" y="216"/>
                  </a:lnTo>
                  <a:lnTo>
                    <a:pt x="342" y="241"/>
                  </a:lnTo>
                  <a:lnTo>
                    <a:pt x="355" y="241"/>
                  </a:lnTo>
                  <a:lnTo>
                    <a:pt x="380" y="279"/>
                  </a:lnTo>
                  <a:lnTo>
                    <a:pt x="380" y="292"/>
                  </a:lnTo>
                  <a:lnTo>
                    <a:pt x="368" y="292"/>
                  </a:lnTo>
                  <a:lnTo>
                    <a:pt x="368" y="305"/>
                  </a:lnTo>
                  <a:lnTo>
                    <a:pt x="355" y="305"/>
                  </a:lnTo>
                  <a:lnTo>
                    <a:pt x="355" y="317"/>
                  </a:lnTo>
                  <a:lnTo>
                    <a:pt x="342" y="305"/>
                  </a:lnTo>
                  <a:lnTo>
                    <a:pt x="330" y="305"/>
                  </a:lnTo>
                  <a:lnTo>
                    <a:pt x="317" y="317"/>
                  </a:lnTo>
                  <a:lnTo>
                    <a:pt x="304" y="317"/>
                  </a:lnTo>
                  <a:lnTo>
                    <a:pt x="292" y="317"/>
                  </a:lnTo>
                  <a:lnTo>
                    <a:pt x="279" y="330"/>
                  </a:lnTo>
                  <a:lnTo>
                    <a:pt x="266" y="343"/>
                  </a:lnTo>
                  <a:lnTo>
                    <a:pt x="254" y="343"/>
                  </a:lnTo>
                  <a:lnTo>
                    <a:pt x="228" y="330"/>
                  </a:lnTo>
                  <a:lnTo>
                    <a:pt x="216" y="330"/>
                  </a:lnTo>
                  <a:close/>
                </a:path>
              </a:pathLst>
            </a:custGeom>
            <a:grpFill/>
            <a:ln w="0">
              <a:solidFill>
                <a:srgbClr val="000000"/>
              </a:solidFill>
              <a:prstDash val="solid"/>
              <a:round/>
              <a:headEnd/>
              <a:tailEnd/>
            </a:ln>
          </p:spPr>
        </p:sp>
        <p:sp>
          <p:nvSpPr>
            <p:cNvPr id="456" name="Freeform 11"/>
            <p:cNvSpPr>
              <a:spLocks/>
            </p:cNvSpPr>
            <p:nvPr/>
          </p:nvSpPr>
          <p:spPr bwMode="auto">
            <a:xfrm>
              <a:off x="5438775" y="2190750"/>
              <a:ext cx="333375" cy="495300"/>
            </a:xfrm>
            <a:custGeom>
              <a:avLst/>
              <a:gdLst>
                <a:gd name="T0" fmla="*/ 190 w 304"/>
                <a:gd name="T1" fmla="*/ 394 h 444"/>
                <a:gd name="T2" fmla="*/ 177 w 304"/>
                <a:gd name="T3" fmla="*/ 406 h 444"/>
                <a:gd name="T4" fmla="*/ 165 w 304"/>
                <a:gd name="T5" fmla="*/ 444 h 444"/>
                <a:gd name="T6" fmla="*/ 152 w 304"/>
                <a:gd name="T7" fmla="*/ 432 h 444"/>
                <a:gd name="T8" fmla="*/ 114 w 304"/>
                <a:gd name="T9" fmla="*/ 444 h 444"/>
                <a:gd name="T10" fmla="*/ 101 w 304"/>
                <a:gd name="T11" fmla="*/ 432 h 444"/>
                <a:gd name="T12" fmla="*/ 114 w 304"/>
                <a:gd name="T13" fmla="*/ 419 h 444"/>
                <a:gd name="T14" fmla="*/ 89 w 304"/>
                <a:gd name="T15" fmla="*/ 419 h 444"/>
                <a:gd name="T16" fmla="*/ 63 w 304"/>
                <a:gd name="T17" fmla="*/ 394 h 444"/>
                <a:gd name="T18" fmla="*/ 25 w 304"/>
                <a:gd name="T19" fmla="*/ 406 h 444"/>
                <a:gd name="T20" fmla="*/ 13 w 304"/>
                <a:gd name="T21" fmla="*/ 381 h 444"/>
                <a:gd name="T22" fmla="*/ 25 w 304"/>
                <a:gd name="T23" fmla="*/ 330 h 444"/>
                <a:gd name="T24" fmla="*/ 13 w 304"/>
                <a:gd name="T25" fmla="*/ 318 h 444"/>
                <a:gd name="T26" fmla="*/ 13 w 304"/>
                <a:gd name="T27" fmla="*/ 292 h 444"/>
                <a:gd name="T28" fmla="*/ 13 w 304"/>
                <a:gd name="T29" fmla="*/ 279 h 444"/>
                <a:gd name="T30" fmla="*/ 0 w 304"/>
                <a:gd name="T31" fmla="*/ 254 h 444"/>
                <a:gd name="T32" fmla="*/ 25 w 304"/>
                <a:gd name="T33" fmla="*/ 229 h 444"/>
                <a:gd name="T34" fmla="*/ 38 w 304"/>
                <a:gd name="T35" fmla="*/ 178 h 444"/>
                <a:gd name="T36" fmla="*/ 38 w 304"/>
                <a:gd name="T37" fmla="*/ 165 h 444"/>
                <a:gd name="T38" fmla="*/ 25 w 304"/>
                <a:gd name="T39" fmla="*/ 140 h 444"/>
                <a:gd name="T40" fmla="*/ 38 w 304"/>
                <a:gd name="T41" fmla="*/ 127 h 444"/>
                <a:gd name="T42" fmla="*/ 38 w 304"/>
                <a:gd name="T43" fmla="*/ 89 h 444"/>
                <a:gd name="T44" fmla="*/ 51 w 304"/>
                <a:gd name="T45" fmla="*/ 51 h 444"/>
                <a:gd name="T46" fmla="*/ 89 w 304"/>
                <a:gd name="T47" fmla="*/ 64 h 444"/>
                <a:gd name="T48" fmla="*/ 114 w 304"/>
                <a:gd name="T49" fmla="*/ 51 h 444"/>
                <a:gd name="T50" fmla="*/ 139 w 304"/>
                <a:gd name="T51" fmla="*/ 38 h 444"/>
                <a:gd name="T52" fmla="*/ 165 w 304"/>
                <a:gd name="T53" fmla="*/ 26 h 444"/>
                <a:gd name="T54" fmla="*/ 190 w 304"/>
                <a:gd name="T55" fmla="*/ 38 h 444"/>
                <a:gd name="T56" fmla="*/ 203 w 304"/>
                <a:gd name="T57" fmla="*/ 26 h 444"/>
                <a:gd name="T58" fmla="*/ 203 w 304"/>
                <a:gd name="T59" fmla="*/ 13 h 444"/>
                <a:gd name="T60" fmla="*/ 215 w 304"/>
                <a:gd name="T61" fmla="*/ 0 h 444"/>
                <a:gd name="T62" fmla="*/ 254 w 304"/>
                <a:gd name="T63" fmla="*/ 64 h 444"/>
                <a:gd name="T64" fmla="*/ 254 w 304"/>
                <a:gd name="T65" fmla="*/ 89 h 444"/>
                <a:gd name="T66" fmla="*/ 254 w 304"/>
                <a:gd name="T67" fmla="*/ 102 h 444"/>
                <a:gd name="T68" fmla="*/ 279 w 304"/>
                <a:gd name="T69" fmla="*/ 140 h 444"/>
                <a:gd name="T70" fmla="*/ 279 w 304"/>
                <a:gd name="T71" fmla="*/ 165 h 444"/>
                <a:gd name="T72" fmla="*/ 292 w 304"/>
                <a:gd name="T73" fmla="*/ 216 h 444"/>
                <a:gd name="T74" fmla="*/ 292 w 304"/>
                <a:gd name="T75" fmla="*/ 241 h 444"/>
                <a:gd name="T76" fmla="*/ 292 w 304"/>
                <a:gd name="T77" fmla="*/ 267 h 444"/>
                <a:gd name="T78" fmla="*/ 279 w 304"/>
                <a:gd name="T79" fmla="*/ 279 h 444"/>
                <a:gd name="T80" fmla="*/ 279 w 304"/>
                <a:gd name="T81" fmla="*/ 292 h 444"/>
                <a:gd name="T82" fmla="*/ 266 w 304"/>
                <a:gd name="T83" fmla="*/ 305 h 444"/>
                <a:gd name="T84" fmla="*/ 266 w 304"/>
                <a:gd name="T85" fmla="*/ 318 h 444"/>
                <a:gd name="T86" fmla="*/ 266 w 304"/>
                <a:gd name="T87" fmla="*/ 330 h 444"/>
                <a:gd name="T88" fmla="*/ 266 w 304"/>
                <a:gd name="T89" fmla="*/ 343 h 444"/>
                <a:gd name="T90" fmla="*/ 254 w 304"/>
                <a:gd name="T91" fmla="*/ 368 h 444"/>
                <a:gd name="T92" fmla="*/ 215 w 304"/>
                <a:gd name="T93" fmla="*/ 406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4"/>
                <a:gd name="T142" fmla="*/ 0 h 444"/>
                <a:gd name="T143" fmla="*/ 304 w 304"/>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4" h="444">
                  <a:moveTo>
                    <a:pt x="215" y="406"/>
                  </a:moveTo>
                  <a:lnTo>
                    <a:pt x="215" y="406"/>
                  </a:lnTo>
                  <a:lnTo>
                    <a:pt x="190" y="394"/>
                  </a:lnTo>
                  <a:lnTo>
                    <a:pt x="177" y="394"/>
                  </a:lnTo>
                  <a:lnTo>
                    <a:pt x="177" y="406"/>
                  </a:lnTo>
                  <a:lnTo>
                    <a:pt x="177" y="432"/>
                  </a:lnTo>
                  <a:lnTo>
                    <a:pt x="165" y="444"/>
                  </a:lnTo>
                  <a:lnTo>
                    <a:pt x="165" y="432"/>
                  </a:lnTo>
                  <a:lnTo>
                    <a:pt x="152" y="432"/>
                  </a:lnTo>
                  <a:lnTo>
                    <a:pt x="152" y="444"/>
                  </a:lnTo>
                  <a:lnTo>
                    <a:pt x="127" y="444"/>
                  </a:lnTo>
                  <a:lnTo>
                    <a:pt x="114" y="444"/>
                  </a:lnTo>
                  <a:lnTo>
                    <a:pt x="101" y="444"/>
                  </a:lnTo>
                  <a:lnTo>
                    <a:pt x="101" y="432"/>
                  </a:lnTo>
                  <a:lnTo>
                    <a:pt x="114" y="419"/>
                  </a:lnTo>
                  <a:lnTo>
                    <a:pt x="101" y="419"/>
                  </a:lnTo>
                  <a:lnTo>
                    <a:pt x="89" y="419"/>
                  </a:lnTo>
                  <a:lnTo>
                    <a:pt x="76" y="406"/>
                  </a:lnTo>
                  <a:lnTo>
                    <a:pt x="63" y="394"/>
                  </a:lnTo>
                  <a:lnTo>
                    <a:pt x="38" y="406"/>
                  </a:lnTo>
                  <a:lnTo>
                    <a:pt x="25" y="406"/>
                  </a:lnTo>
                  <a:lnTo>
                    <a:pt x="0" y="394"/>
                  </a:lnTo>
                  <a:lnTo>
                    <a:pt x="13" y="381"/>
                  </a:lnTo>
                  <a:lnTo>
                    <a:pt x="13" y="368"/>
                  </a:lnTo>
                  <a:lnTo>
                    <a:pt x="25" y="356"/>
                  </a:lnTo>
                  <a:lnTo>
                    <a:pt x="25" y="330"/>
                  </a:lnTo>
                  <a:lnTo>
                    <a:pt x="13" y="330"/>
                  </a:lnTo>
                  <a:lnTo>
                    <a:pt x="13" y="318"/>
                  </a:lnTo>
                  <a:lnTo>
                    <a:pt x="13" y="305"/>
                  </a:lnTo>
                  <a:lnTo>
                    <a:pt x="25" y="305"/>
                  </a:lnTo>
                  <a:lnTo>
                    <a:pt x="13" y="292"/>
                  </a:lnTo>
                  <a:lnTo>
                    <a:pt x="13" y="279"/>
                  </a:lnTo>
                  <a:lnTo>
                    <a:pt x="13" y="267"/>
                  </a:lnTo>
                  <a:lnTo>
                    <a:pt x="0" y="267"/>
                  </a:lnTo>
                  <a:lnTo>
                    <a:pt x="0" y="254"/>
                  </a:lnTo>
                  <a:lnTo>
                    <a:pt x="13" y="254"/>
                  </a:lnTo>
                  <a:lnTo>
                    <a:pt x="13" y="241"/>
                  </a:lnTo>
                  <a:lnTo>
                    <a:pt x="25" y="229"/>
                  </a:lnTo>
                  <a:lnTo>
                    <a:pt x="25" y="216"/>
                  </a:lnTo>
                  <a:lnTo>
                    <a:pt x="38" y="203"/>
                  </a:lnTo>
                  <a:lnTo>
                    <a:pt x="38" y="178"/>
                  </a:lnTo>
                  <a:lnTo>
                    <a:pt x="25" y="178"/>
                  </a:lnTo>
                  <a:lnTo>
                    <a:pt x="25" y="165"/>
                  </a:lnTo>
                  <a:lnTo>
                    <a:pt x="38" y="165"/>
                  </a:lnTo>
                  <a:lnTo>
                    <a:pt x="38" y="153"/>
                  </a:lnTo>
                  <a:lnTo>
                    <a:pt x="38" y="140"/>
                  </a:lnTo>
                  <a:lnTo>
                    <a:pt x="25" y="140"/>
                  </a:lnTo>
                  <a:lnTo>
                    <a:pt x="38" y="140"/>
                  </a:lnTo>
                  <a:lnTo>
                    <a:pt x="38" y="127"/>
                  </a:lnTo>
                  <a:lnTo>
                    <a:pt x="51" y="127"/>
                  </a:lnTo>
                  <a:lnTo>
                    <a:pt x="51" y="102"/>
                  </a:lnTo>
                  <a:lnTo>
                    <a:pt x="38" y="89"/>
                  </a:lnTo>
                  <a:lnTo>
                    <a:pt x="38" y="77"/>
                  </a:lnTo>
                  <a:lnTo>
                    <a:pt x="51" y="64"/>
                  </a:lnTo>
                  <a:lnTo>
                    <a:pt x="51" y="51"/>
                  </a:lnTo>
                  <a:lnTo>
                    <a:pt x="63" y="51"/>
                  </a:lnTo>
                  <a:lnTo>
                    <a:pt x="89" y="64"/>
                  </a:lnTo>
                  <a:lnTo>
                    <a:pt x="101" y="64"/>
                  </a:lnTo>
                  <a:lnTo>
                    <a:pt x="114" y="51"/>
                  </a:lnTo>
                  <a:lnTo>
                    <a:pt x="127" y="38"/>
                  </a:lnTo>
                  <a:lnTo>
                    <a:pt x="139" y="38"/>
                  </a:lnTo>
                  <a:lnTo>
                    <a:pt x="152" y="38"/>
                  </a:lnTo>
                  <a:lnTo>
                    <a:pt x="165" y="26"/>
                  </a:lnTo>
                  <a:lnTo>
                    <a:pt x="177" y="26"/>
                  </a:lnTo>
                  <a:lnTo>
                    <a:pt x="190" y="38"/>
                  </a:lnTo>
                  <a:lnTo>
                    <a:pt x="190" y="26"/>
                  </a:lnTo>
                  <a:lnTo>
                    <a:pt x="203" y="26"/>
                  </a:lnTo>
                  <a:lnTo>
                    <a:pt x="203" y="13"/>
                  </a:lnTo>
                  <a:lnTo>
                    <a:pt x="215" y="13"/>
                  </a:lnTo>
                  <a:lnTo>
                    <a:pt x="215" y="0"/>
                  </a:lnTo>
                  <a:lnTo>
                    <a:pt x="228" y="13"/>
                  </a:lnTo>
                  <a:lnTo>
                    <a:pt x="241" y="38"/>
                  </a:lnTo>
                  <a:lnTo>
                    <a:pt x="254" y="64"/>
                  </a:lnTo>
                  <a:lnTo>
                    <a:pt x="254" y="77"/>
                  </a:lnTo>
                  <a:lnTo>
                    <a:pt x="254" y="89"/>
                  </a:lnTo>
                  <a:lnTo>
                    <a:pt x="254" y="102"/>
                  </a:lnTo>
                  <a:lnTo>
                    <a:pt x="279" y="115"/>
                  </a:lnTo>
                  <a:lnTo>
                    <a:pt x="279" y="127"/>
                  </a:lnTo>
                  <a:lnTo>
                    <a:pt x="279" y="140"/>
                  </a:lnTo>
                  <a:lnTo>
                    <a:pt x="279" y="153"/>
                  </a:lnTo>
                  <a:lnTo>
                    <a:pt x="279" y="165"/>
                  </a:lnTo>
                  <a:lnTo>
                    <a:pt x="279" y="203"/>
                  </a:lnTo>
                  <a:lnTo>
                    <a:pt x="292" y="203"/>
                  </a:lnTo>
                  <a:lnTo>
                    <a:pt x="292" y="216"/>
                  </a:lnTo>
                  <a:lnTo>
                    <a:pt x="304" y="229"/>
                  </a:lnTo>
                  <a:lnTo>
                    <a:pt x="292" y="241"/>
                  </a:lnTo>
                  <a:lnTo>
                    <a:pt x="292" y="254"/>
                  </a:lnTo>
                  <a:lnTo>
                    <a:pt x="292" y="267"/>
                  </a:lnTo>
                  <a:lnTo>
                    <a:pt x="279" y="267"/>
                  </a:lnTo>
                  <a:lnTo>
                    <a:pt x="279" y="279"/>
                  </a:lnTo>
                  <a:lnTo>
                    <a:pt x="292" y="279"/>
                  </a:lnTo>
                  <a:lnTo>
                    <a:pt x="279" y="292"/>
                  </a:lnTo>
                  <a:lnTo>
                    <a:pt x="266" y="292"/>
                  </a:lnTo>
                  <a:lnTo>
                    <a:pt x="266" y="305"/>
                  </a:lnTo>
                  <a:lnTo>
                    <a:pt x="279" y="305"/>
                  </a:lnTo>
                  <a:lnTo>
                    <a:pt x="279" y="318"/>
                  </a:lnTo>
                  <a:lnTo>
                    <a:pt x="266" y="318"/>
                  </a:lnTo>
                  <a:lnTo>
                    <a:pt x="266" y="330"/>
                  </a:lnTo>
                  <a:lnTo>
                    <a:pt x="266" y="343"/>
                  </a:lnTo>
                  <a:lnTo>
                    <a:pt x="254" y="368"/>
                  </a:lnTo>
                  <a:lnTo>
                    <a:pt x="241" y="368"/>
                  </a:lnTo>
                  <a:lnTo>
                    <a:pt x="228" y="394"/>
                  </a:lnTo>
                  <a:lnTo>
                    <a:pt x="215" y="406"/>
                  </a:lnTo>
                  <a:close/>
                </a:path>
              </a:pathLst>
            </a:custGeom>
            <a:grpFill/>
            <a:ln w="0">
              <a:solidFill>
                <a:srgbClr val="000000"/>
              </a:solidFill>
              <a:prstDash val="solid"/>
              <a:round/>
              <a:headEnd/>
              <a:tailEnd/>
            </a:ln>
          </p:spPr>
        </p:sp>
        <p:sp>
          <p:nvSpPr>
            <p:cNvPr id="457" name="Freeform 12"/>
            <p:cNvSpPr>
              <a:spLocks/>
            </p:cNvSpPr>
            <p:nvPr/>
          </p:nvSpPr>
          <p:spPr bwMode="auto">
            <a:xfrm>
              <a:off x="5229225" y="2162175"/>
              <a:ext cx="276225" cy="485775"/>
            </a:xfrm>
            <a:custGeom>
              <a:avLst/>
              <a:gdLst>
                <a:gd name="T0" fmla="*/ 139 w 253"/>
                <a:gd name="T1" fmla="*/ 431 h 431"/>
                <a:gd name="T2" fmla="*/ 139 w 253"/>
                <a:gd name="T3" fmla="*/ 419 h 431"/>
                <a:gd name="T4" fmla="*/ 126 w 253"/>
                <a:gd name="T5" fmla="*/ 406 h 431"/>
                <a:gd name="T6" fmla="*/ 114 w 253"/>
                <a:gd name="T7" fmla="*/ 406 h 431"/>
                <a:gd name="T8" fmla="*/ 88 w 253"/>
                <a:gd name="T9" fmla="*/ 393 h 431"/>
                <a:gd name="T10" fmla="*/ 63 w 253"/>
                <a:gd name="T11" fmla="*/ 368 h 431"/>
                <a:gd name="T12" fmla="*/ 38 w 253"/>
                <a:gd name="T13" fmla="*/ 381 h 431"/>
                <a:gd name="T14" fmla="*/ 38 w 253"/>
                <a:gd name="T15" fmla="*/ 343 h 431"/>
                <a:gd name="T16" fmla="*/ 50 w 253"/>
                <a:gd name="T17" fmla="*/ 330 h 431"/>
                <a:gd name="T18" fmla="*/ 63 w 253"/>
                <a:gd name="T19" fmla="*/ 279 h 431"/>
                <a:gd name="T20" fmla="*/ 63 w 253"/>
                <a:gd name="T21" fmla="*/ 216 h 431"/>
                <a:gd name="T22" fmla="*/ 50 w 253"/>
                <a:gd name="T23" fmla="*/ 190 h 431"/>
                <a:gd name="T24" fmla="*/ 38 w 253"/>
                <a:gd name="T25" fmla="*/ 178 h 431"/>
                <a:gd name="T26" fmla="*/ 25 w 253"/>
                <a:gd name="T27" fmla="*/ 190 h 431"/>
                <a:gd name="T28" fmla="*/ 0 w 253"/>
                <a:gd name="T29" fmla="*/ 190 h 431"/>
                <a:gd name="T30" fmla="*/ 0 w 253"/>
                <a:gd name="T31" fmla="*/ 152 h 431"/>
                <a:gd name="T32" fmla="*/ 25 w 253"/>
                <a:gd name="T33" fmla="*/ 165 h 431"/>
                <a:gd name="T34" fmla="*/ 38 w 253"/>
                <a:gd name="T35" fmla="*/ 152 h 431"/>
                <a:gd name="T36" fmla="*/ 63 w 253"/>
                <a:gd name="T37" fmla="*/ 102 h 431"/>
                <a:gd name="T38" fmla="*/ 63 w 253"/>
                <a:gd name="T39" fmla="*/ 63 h 431"/>
                <a:gd name="T40" fmla="*/ 50 w 253"/>
                <a:gd name="T41" fmla="*/ 51 h 431"/>
                <a:gd name="T42" fmla="*/ 50 w 253"/>
                <a:gd name="T43" fmla="*/ 25 h 431"/>
                <a:gd name="T44" fmla="*/ 63 w 253"/>
                <a:gd name="T45" fmla="*/ 25 h 431"/>
                <a:gd name="T46" fmla="*/ 76 w 253"/>
                <a:gd name="T47" fmla="*/ 25 h 431"/>
                <a:gd name="T48" fmla="*/ 88 w 253"/>
                <a:gd name="T49" fmla="*/ 13 h 431"/>
                <a:gd name="T50" fmla="*/ 126 w 253"/>
                <a:gd name="T51" fmla="*/ 25 h 431"/>
                <a:gd name="T52" fmla="*/ 152 w 253"/>
                <a:gd name="T53" fmla="*/ 25 h 431"/>
                <a:gd name="T54" fmla="*/ 152 w 253"/>
                <a:gd name="T55" fmla="*/ 13 h 431"/>
                <a:gd name="T56" fmla="*/ 165 w 253"/>
                <a:gd name="T57" fmla="*/ 25 h 431"/>
                <a:gd name="T58" fmla="*/ 177 w 253"/>
                <a:gd name="T59" fmla="*/ 38 h 431"/>
                <a:gd name="T60" fmla="*/ 190 w 253"/>
                <a:gd name="T61" fmla="*/ 38 h 431"/>
                <a:gd name="T62" fmla="*/ 203 w 253"/>
                <a:gd name="T63" fmla="*/ 38 h 431"/>
                <a:gd name="T64" fmla="*/ 215 w 253"/>
                <a:gd name="T65" fmla="*/ 25 h 431"/>
                <a:gd name="T66" fmla="*/ 228 w 253"/>
                <a:gd name="T67" fmla="*/ 0 h 431"/>
                <a:gd name="T68" fmla="*/ 228 w 253"/>
                <a:gd name="T69" fmla="*/ 0 h 431"/>
                <a:gd name="T70" fmla="*/ 228 w 253"/>
                <a:gd name="T71" fmla="*/ 25 h 431"/>
                <a:gd name="T72" fmla="*/ 228 w 253"/>
                <a:gd name="T73" fmla="*/ 38 h 431"/>
                <a:gd name="T74" fmla="*/ 253 w 253"/>
                <a:gd name="T75" fmla="*/ 25 h 431"/>
                <a:gd name="T76" fmla="*/ 253 w 253"/>
                <a:gd name="T77" fmla="*/ 51 h 431"/>
                <a:gd name="T78" fmla="*/ 241 w 253"/>
                <a:gd name="T79" fmla="*/ 63 h 431"/>
                <a:gd name="T80" fmla="*/ 241 w 253"/>
                <a:gd name="T81" fmla="*/ 76 h 431"/>
                <a:gd name="T82" fmla="*/ 228 w 253"/>
                <a:gd name="T83" fmla="*/ 102 h 431"/>
                <a:gd name="T84" fmla="*/ 241 w 253"/>
                <a:gd name="T85" fmla="*/ 127 h 431"/>
                <a:gd name="T86" fmla="*/ 228 w 253"/>
                <a:gd name="T87" fmla="*/ 152 h 431"/>
                <a:gd name="T88" fmla="*/ 228 w 253"/>
                <a:gd name="T89" fmla="*/ 165 h 431"/>
                <a:gd name="T90" fmla="*/ 228 w 253"/>
                <a:gd name="T91" fmla="*/ 165 h 431"/>
                <a:gd name="T92" fmla="*/ 228 w 253"/>
                <a:gd name="T93" fmla="*/ 190 h 431"/>
                <a:gd name="T94" fmla="*/ 215 w 253"/>
                <a:gd name="T95" fmla="*/ 203 h 431"/>
                <a:gd name="T96" fmla="*/ 228 w 253"/>
                <a:gd name="T97" fmla="*/ 228 h 431"/>
                <a:gd name="T98" fmla="*/ 215 w 253"/>
                <a:gd name="T99" fmla="*/ 254 h 431"/>
                <a:gd name="T100" fmla="*/ 203 w 253"/>
                <a:gd name="T101" fmla="*/ 279 h 431"/>
                <a:gd name="T102" fmla="*/ 190 w 253"/>
                <a:gd name="T103" fmla="*/ 292 h 431"/>
                <a:gd name="T104" fmla="*/ 203 w 253"/>
                <a:gd name="T105" fmla="*/ 304 h 431"/>
                <a:gd name="T106" fmla="*/ 203 w 253"/>
                <a:gd name="T107" fmla="*/ 317 h 431"/>
                <a:gd name="T108" fmla="*/ 215 w 253"/>
                <a:gd name="T109" fmla="*/ 330 h 431"/>
                <a:gd name="T110" fmla="*/ 203 w 253"/>
                <a:gd name="T111" fmla="*/ 343 h 431"/>
                <a:gd name="T112" fmla="*/ 215 w 253"/>
                <a:gd name="T113" fmla="*/ 355 h 431"/>
                <a:gd name="T114" fmla="*/ 215 w 253"/>
                <a:gd name="T115" fmla="*/ 381 h 431"/>
                <a:gd name="T116" fmla="*/ 203 w 253"/>
                <a:gd name="T117" fmla="*/ 406 h 431"/>
                <a:gd name="T118" fmla="*/ 190 w 253"/>
                <a:gd name="T119" fmla="*/ 419 h 431"/>
                <a:gd name="T120" fmla="*/ 177 w 253"/>
                <a:gd name="T121" fmla="*/ 419 h 431"/>
                <a:gd name="T122" fmla="*/ 165 w 253"/>
                <a:gd name="T123" fmla="*/ 431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431"/>
                <a:gd name="T188" fmla="*/ 253 w 253"/>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431">
                  <a:moveTo>
                    <a:pt x="152" y="431"/>
                  </a:moveTo>
                  <a:lnTo>
                    <a:pt x="139" y="431"/>
                  </a:lnTo>
                  <a:lnTo>
                    <a:pt x="139" y="419"/>
                  </a:lnTo>
                  <a:lnTo>
                    <a:pt x="126" y="406"/>
                  </a:lnTo>
                  <a:lnTo>
                    <a:pt x="114" y="393"/>
                  </a:lnTo>
                  <a:lnTo>
                    <a:pt x="114" y="406"/>
                  </a:lnTo>
                  <a:lnTo>
                    <a:pt x="101" y="393"/>
                  </a:lnTo>
                  <a:lnTo>
                    <a:pt x="88" y="393"/>
                  </a:lnTo>
                  <a:lnTo>
                    <a:pt x="76" y="381"/>
                  </a:lnTo>
                  <a:lnTo>
                    <a:pt x="63" y="368"/>
                  </a:lnTo>
                  <a:lnTo>
                    <a:pt x="38" y="381"/>
                  </a:lnTo>
                  <a:lnTo>
                    <a:pt x="25" y="368"/>
                  </a:lnTo>
                  <a:lnTo>
                    <a:pt x="38" y="343"/>
                  </a:lnTo>
                  <a:lnTo>
                    <a:pt x="50" y="330"/>
                  </a:lnTo>
                  <a:lnTo>
                    <a:pt x="50" y="317"/>
                  </a:lnTo>
                  <a:lnTo>
                    <a:pt x="63" y="279"/>
                  </a:lnTo>
                  <a:lnTo>
                    <a:pt x="63" y="254"/>
                  </a:lnTo>
                  <a:lnTo>
                    <a:pt x="63" y="216"/>
                  </a:lnTo>
                  <a:lnTo>
                    <a:pt x="50" y="190"/>
                  </a:lnTo>
                  <a:lnTo>
                    <a:pt x="38" y="178"/>
                  </a:lnTo>
                  <a:lnTo>
                    <a:pt x="25" y="190"/>
                  </a:lnTo>
                  <a:lnTo>
                    <a:pt x="0" y="190"/>
                  </a:lnTo>
                  <a:lnTo>
                    <a:pt x="0" y="152"/>
                  </a:lnTo>
                  <a:lnTo>
                    <a:pt x="12" y="165"/>
                  </a:lnTo>
                  <a:lnTo>
                    <a:pt x="25" y="165"/>
                  </a:lnTo>
                  <a:lnTo>
                    <a:pt x="38" y="152"/>
                  </a:lnTo>
                  <a:lnTo>
                    <a:pt x="50" y="140"/>
                  </a:lnTo>
                  <a:lnTo>
                    <a:pt x="63" y="102"/>
                  </a:lnTo>
                  <a:lnTo>
                    <a:pt x="63" y="76"/>
                  </a:lnTo>
                  <a:lnTo>
                    <a:pt x="63" y="63"/>
                  </a:lnTo>
                  <a:lnTo>
                    <a:pt x="63" y="51"/>
                  </a:lnTo>
                  <a:lnTo>
                    <a:pt x="50" y="51"/>
                  </a:lnTo>
                  <a:lnTo>
                    <a:pt x="50" y="38"/>
                  </a:lnTo>
                  <a:lnTo>
                    <a:pt x="50" y="25"/>
                  </a:lnTo>
                  <a:lnTo>
                    <a:pt x="63" y="25"/>
                  </a:lnTo>
                  <a:lnTo>
                    <a:pt x="76" y="25"/>
                  </a:lnTo>
                  <a:lnTo>
                    <a:pt x="76" y="13"/>
                  </a:lnTo>
                  <a:lnTo>
                    <a:pt x="88" y="13"/>
                  </a:lnTo>
                  <a:lnTo>
                    <a:pt x="101" y="25"/>
                  </a:lnTo>
                  <a:lnTo>
                    <a:pt x="126" y="25"/>
                  </a:lnTo>
                  <a:lnTo>
                    <a:pt x="152" y="25"/>
                  </a:lnTo>
                  <a:lnTo>
                    <a:pt x="152" y="13"/>
                  </a:lnTo>
                  <a:lnTo>
                    <a:pt x="165" y="13"/>
                  </a:lnTo>
                  <a:lnTo>
                    <a:pt x="165" y="25"/>
                  </a:lnTo>
                  <a:lnTo>
                    <a:pt x="177" y="25"/>
                  </a:lnTo>
                  <a:lnTo>
                    <a:pt x="177" y="38"/>
                  </a:lnTo>
                  <a:lnTo>
                    <a:pt x="190" y="38"/>
                  </a:lnTo>
                  <a:lnTo>
                    <a:pt x="203" y="38"/>
                  </a:lnTo>
                  <a:lnTo>
                    <a:pt x="203" y="25"/>
                  </a:lnTo>
                  <a:lnTo>
                    <a:pt x="215" y="25"/>
                  </a:lnTo>
                  <a:lnTo>
                    <a:pt x="215" y="13"/>
                  </a:lnTo>
                  <a:lnTo>
                    <a:pt x="228" y="0"/>
                  </a:lnTo>
                  <a:lnTo>
                    <a:pt x="228" y="13"/>
                  </a:lnTo>
                  <a:lnTo>
                    <a:pt x="228" y="25"/>
                  </a:lnTo>
                  <a:lnTo>
                    <a:pt x="228" y="38"/>
                  </a:lnTo>
                  <a:lnTo>
                    <a:pt x="241" y="38"/>
                  </a:lnTo>
                  <a:lnTo>
                    <a:pt x="253" y="25"/>
                  </a:lnTo>
                  <a:lnTo>
                    <a:pt x="253" y="38"/>
                  </a:lnTo>
                  <a:lnTo>
                    <a:pt x="253" y="51"/>
                  </a:lnTo>
                  <a:lnTo>
                    <a:pt x="241" y="51"/>
                  </a:lnTo>
                  <a:lnTo>
                    <a:pt x="241" y="63"/>
                  </a:lnTo>
                  <a:lnTo>
                    <a:pt x="241" y="76"/>
                  </a:lnTo>
                  <a:lnTo>
                    <a:pt x="241" y="89"/>
                  </a:lnTo>
                  <a:lnTo>
                    <a:pt x="228" y="102"/>
                  </a:lnTo>
                  <a:lnTo>
                    <a:pt x="228" y="114"/>
                  </a:lnTo>
                  <a:lnTo>
                    <a:pt x="241" y="127"/>
                  </a:lnTo>
                  <a:lnTo>
                    <a:pt x="241" y="152"/>
                  </a:lnTo>
                  <a:lnTo>
                    <a:pt x="228" y="152"/>
                  </a:lnTo>
                  <a:lnTo>
                    <a:pt x="228" y="165"/>
                  </a:lnTo>
                  <a:lnTo>
                    <a:pt x="215" y="165"/>
                  </a:lnTo>
                  <a:lnTo>
                    <a:pt x="228" y="165"/>
                  </a:lnTo>
                  <a:lnTo>
                    <a:pt x="228" y="178"/>
                  </a:lnTo>
                  <a:lnTo>
                    <a:pt x="228" y="190"/>
                  </a:lnTo>
                  <a:lnTo>
                    <a:pt x="215" y="190"/>
                  </a:lnTo>
                  <a:lnTo>
                    <a:pt x="215" y="203"/>
                  </a:lnTo>
                  <a:lnTo>
                    <a:pt x="228" y="203"/>
                  </a:lnTo>
                  <a:lnTo>
                    <a:pt x="228" y="228"/>
                  </a:lnTo>
                  <a:lnTo>
                    <a:pt x="215" y="241"/>
                  </a:lnTo>
                  <a:lnTo>
                    <a:pt x="215" y="254"/>
                  </a:lnTo>
                  <a:lnTo>
                    <a:pt x="203" y="266"/>
                  </a:lnTo>
                  <a:lnTo>
                    <a:pt x="203" y="279"/>
                  </a:lnTo>
                  <a:lnTo>
                    <a:pt x="190" y="279"/>
                  </a:lnTo>
                  <a:lnTo>
                    <a:pt x="190" y="292"/>
                  </a:lnTo>
                  <a:lnTo>
                    <a:pt x="203" y="292"/>
                  </a:lnTo>
                  <a:lnTo>
                    <a:pt x="203" y="304"/>
                  </a:lnTo>
                  <a:lnTo>
                    <a:pt x="203" y="317"/>
                  </a:lnTo>
                  <a:lnTo>
                    <a:pt x="215" y="330"/>
                  </a:lnTo>
                  <a:lnTo>
                    <a:pt x="203" y="330"/>
                  </a:lnTo>
                  <a:lnTo>
                    <a:pt x="203" y="343"/>
                  </a:lnTo>
                  <a:lnTo>
                    <a:pt x="203" y="355"/>
                  </a:lnTo>
                  <a:lnTo>
                    <a:pt x="215" y="355"/>
                  </a:lnTo>
                  <a:lnTo>
                    <a:pt x="215" y="381"/>
                  </a:lnTo>
                  <a:lnTo>
                    <a:pt x="203" y="393"/>
                  </a:lnTo>
                  <a:lnTo>
                    <a:pt x="203" y="406"/>
                  </a:lnTo>
                  <a:lnTo>
                    <a:pt x="190" y="419"/>
                  </a:lnTo>
                  <a:lnTo>
                    <a:pt x="190" y="406"/>
                  </a:lnTo>
                  <a:lnTo>
                    <a:pt x="177" y="419"/>
                  </a:lnTo>
                  <a:lnTo>
                    <a:pt x="165" y="431"/>
                  </a:lnTo>
                  <a:lnTo>
                    <a:pt x="152" y="431"/>
                  </a:lnTo>
                  <a:close/>
                </a:path>
              </a:pathLst>
            </a:custGeom>
            <a:grpFill/>
            <a:ln w="0">
              <a:solidFill>
                <a:srgbClr val="000000"/>
              </a:solidFill>
              <a:prstDash val="solid"/>
              <a:round/>
              <a:headEnd/>
              <a:tailEnd/>
            </a:ln>
          </p:spPr>
        </p:sp>
        <p:sp>
          <p:nvSpPr>
            <p:cNvPr id="458" name="Freeform 13"/>
            <p:cNvSpPr>
              <a:spLocks/>
            </p:cNvSpPr>
            <p:nvPr/>
          </p:nvSpPr>
          <p:spPr bwMode="auto">
            <a:xfrm>
              <a:off x="4972050" y="3438525"/>
              <a:ext cx="285750" cy="152400"/>
            </a:xfrm>
            <a:custGeom>
              <a:avLst/>
              <a:gdLst>
                <a:gd name="T0" fmla="*/ 241 w 254"/>
                <a:gd name="T1" fmla="*/ 127 h 139"/>
                <a:gd name="T2" fmla="*/ 229 w 254"/>
                <a:gd name="T3" fmla="*/ 127 h 139"/>
                <a:gd name="T4" fmla="*/ 216 w 254"/>
                <a:gd name="T5" fmla="*/ 127 h 139"/>
                <a:gd name="T6" fmla="*/ 191 w 254"/>
                <a:gd name="T7" fmla="*/ 139 h 139"/>
                <a:gd name="T8" fmla="*/ 178 w 254"/>
                <a:gd name="T9" fmla="*/ 127 h 139"/>
                <a:gd name="T10" fmla="*/ 178 w 254"/>
                <a:gd name="T11" fmla="*/ 127 h 139"/>
                <a:gd name="T12" fmla="*/ 165 w 254"/>
                <a:gd name="T13" fmla="*/ 127 h 139"/>
                <a:gd name="T14" fmla="*/ 165 w 254"/>
                <a:gd name="T15" fmla="*/ 127 h 139"/>
                <a:gd name="T16" fmla="*/ 153 w 254"/>
                <a:gd name="T17" fmla="*/ 127 h 139"/>
                <a:gd name="T18" fmla="*/ 140 w 254"/>
                <a:gd name="T19" fmla="*/ 114 h 139"/>
                <a:gd name="T20" fmla="*/ 140 w 254"/>
                <a:gd name="T21" fmla="*/ 114 h 139"/>
                <a:gd name="T22" fmla="*/ 114 w 254"/>
                <a:gd name="T23" fmla="*/ 114 h 139"/>
                <a:gd name="T24" fmla="*/ 89 w 254"/>
                <a:gd name="T25" fmla="*/ 101 h 139"/>
                <a:gd name="T26" fmla="*/ 64 w 254"/>
                <a:gd name="T27" fmla="*/ 101 h 139"/>
                <a:gd name="T28" fmla="*/ 51 w 254"/>
                <a:gd name="T29" fmla="*/ 101 h 139"/>
                <a:gd name="T30" fmla="*/ 38 w 254"/>
                <a:gd name="T31" fmla="*/ 101 h 139"/>
                <a:gd name="T32" fmla="*/ 26 w 254"/>
                <a:gd name="T33" fmla="*/ 101 h 139"/>
                <a:gd name="T34" fmla="*/ 13 w 254"/>
                <a:gd name="T35" fmla="*/ 89 h 139"/>
                <a:gd name="T36" fmla="*/ 0 w 254"/>
                <a:gd name="T37" fmla="*/ 89 h 139"/>
                <a:gd name="T38" fmla="*/ 0 w 254"/>
                <a:gd name="T39" fmla="*/ 76 h 139"/>
                <a:gd name="T40" fmla="*/ 0 w 254"/>
                <a:gd name="T41" fmla="*/ 76 h 139"/>
                <a:gd name="T42" fmla="*/ 13 w 254"/>
                <a:gd name="T43" fmla="*/ 63 h 139"/>
                <a:gd name="T44" fmla="*/ 38 w 254"/>
                <a:gd name="T45" fmla="*/ 63 h 139"/>
                <a:gd name="T46" fmla="*/ 64 w 254"/>
                <a:gd name="T47" fmla="*/ 38 h 139"/>
                <a:gd name="T48" fmla="*/ 76 w 254"/>
                <a:gd name="T49" fmla="*/ 25 h 139"/>
                <a:gd name="T50" fmla="*/ 76 w 254"/>
                <a:gd name="T51" fmla="*/ 25 h 139"/>
                <a:gd name="T52" fmla="*/ 89 w 254"/>
                <a:gd name="T53" fmla="*/ 0 h 139"/>
                <a:gd name="T54" fmla="*/ 102 w 254"/>
                <a:gd name="T55" fmla="*/ 0 h 139"/>
                <a:gd name="T56" fmla="*/ 127 w 254"/>
                <a:gd name="T57" fmla="*/ 12 h 139"/>
                <a:gd name="T58" fmla="*/ 140 w 254"/>
                <a:gd name="T59" fmla="*/ 0 h 139"/>
                <a:gd name="T60" fmla="*/ 153 w 254"/>
                <a:gd name="T61" fmla="*/ 12 h 139"/>
                <a:gd name="T62" fmla="*/ 178 w 254"/>
                <a:gd name="T63" fmla="*/ 25 h 139"/>
                <a:gd name="T64" fmla="*/ 191 w 254"/>
                <a:gd name="T65" fmla="*/ 12 h 139"/>
                <a:gd name="T66" fmla="*/ 216 w 254"/>
                <a:gd name="T67" fmla="*/ 25 h 139"/>
                <a:gd name="T68" fmla="*/ 216 w 254"/>
                <a:gd name="T69" fmla="*/ 38 h 139"/>
                <a:gd name="T70" fmla="*/ 216 w 254"/>
                <a:gd name="T71" fmla="*/ 38 h 139"/>
                <a:gd name="T72" fmla="*/ 229 w 254"/>
                <a:gd name="T73" fmla="*/ 51 h 139"/>
                <a:gd name="T74" fmla="*/ 241 w 254"/>
                <a:gd name="T75" fmla="*/ 63 h 139"/>
                <a:gd name="T76" fmla="*/ 241 w 254"/>
                <a:gd name="T77" fmla="*/ 76 h 139"/>
                <a:gd name="T78" fmla="*/ 254 w 254"/>
                <a:gd name="T79" fmla="*/ 101 h 139"/>
                <a:gd name="T80" fmla="*/ 254 w 254"/>
                <a:gd name="T81" fmla="*/ 114 h 1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4"/>
                <a:gd name="T124" fmla="*/ 0 h 139"/>
                <a:gd name="T125" fmla="*/ 254 w 254"/>
                <a:gd name="T126" fmla="*/ 139 h 1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4" h="139">
                  <a:moveTo>
                    <a:pt x="241" y="127"/>
                  </a:moveTo>
                  <a:lnTo>
                    <a:pt x="241" y="127"/>
                  </a:lnTo>
                  <a:lnTo>
                    <a:pt x="229" y="127"/>
                  </a:lnTo>
                  <a:lnTo>
                    <a:pt x="216" y="127"/>
                  </a:lnTo>
                  <a:lnTo>
                    <a:pt x="203" y="127"/>
                  </a:lnTo>
                  <a:lnTo>
                    <a:pt x="191" y="139"/>
                  </a:lnTo>
                  <a:lnTo>
                    <a:pt x="178" y="127"/>
                  </a:lnTo>
                  <a:lnTo>
                    <a:pt x="178" y="114"/>
                  </a:lnTo>
                  <a:lnTo>
                    <a:pt x="178" y="127"/>
                  </a:lnTo>
                  <a:lnTo>
                    <a:pt x="165" y="127"/>
                  </a:lnTo>
                  <a:lnTo>
                    <a:pt x="153" y="127"/>
                  </a:lnTo>
                  <a:lnTo>
                    <a:pt x="140" y="114"/>
                  </a:lnTo>
                  <a:lnTo>
                    <a:pt x="127" y="114"/>
                  </a:lnTo>
                  <a:lnTo>
                    <a:pt x="114" y="114"/>
                  </a:lnTo>
                  <a:lnTo>
                    <a:pt x="102" y="114"/>
                  </a:lnTo>
                  <a:lnTo>
                    <a:pt x="89" y="101"/>
                  </a:lnTo>
                  <a:lnTo>
                    <a:pt x="64" y="101"/>
                  </a:lnTo>
                  <a:lnTo>
                    <a:pt x="51" y="101"/>
                  </a:lnTo>
                  <a:lnTo>
                    <a:pt x="38" y="101"/>
                  </a:lnTo>
                  <a:lnTo>
                    <a:pt x="26" y="101"/>
                  </a:lnTo>
                  <a:lnTo>
                    <a:pt x="26" y="89"/>
                  </a:lnTo>
                  <a:lnTo>
                    <a:pt x="13" y="89"/>
                  </a:lnTo>
                  <a:lnTo>
                    <a:pt x="0" y="89"/>
                  </a:lnTo>
                  <a:lnTo>
                    <a:pt x="0" y="76"/>
                  </a:lnTo>
                  <a:lnTo>
                    <a:pt x="13" y="76"/>
                  </a:lnTo>
                  <a:lnTo>
                    <a:pt x="13" y="63"/>
                  </a:lnTo>
                  <a:lnTo>
                    <a:pt x="26" y="63"/>
                  </a:lnTo>
                  <a:lnTo>
                    <a:pt x="38" y="63"/>
                  </a:lnTo>
                  <a:lnTo>
                    <a:pt x="51" y="38"/>
                  </a:lnTo>
                  <a:lnTo>
                    <a:pt x="64" y="38"/>
                  </a:lnTo>
                  <a:lnTo>
                    <a:pt x="64" y="25"/>
                  </a:lnTo>
                  <a:lnTo>
                    <a:pt x="76" y="25"/>
                  </a:lnTo>
                  <a:lnTo>
                    <a:pt x="89" y="12"/>
                  </a:lnTo>
                  <a:lnTo>
                    <a:pt x="89" y="0"/>
                  </a:lnTo>
                  <a:lnTo>
                    <a:pt x="102" y="0"/>
                  </a:lnTo>
                  <a:lnTo>
                    <a:pt x="114" y="0"/>
                  </a:lnTo>
                  <a:lnTo>
                    <a:pt x="127" y="12"/>
                  </a:lnTo>
                  <a:lnTo>
                    <a:pt x="140" y="0"/>
                  </a:lnTo>
                  <a:lnTo>
                    <a:pt x="153" y="12"/>
                  </a:lnTo>
                  <a:lnTo>
                    <a:pt x="165" y="25"/>
                  </a:lnTo>
                  <a:lnTo>
                    <a:pt x="178" y="25"/>
                  </a:lnTo>
                  <a:lnTo>
                    <a:pt x="178" y="12"/>
                  </a:lnTo>
                  <a:lnTo>
                    <a:pt x="191" y="12"/>
                  </a:lnTo>
                  <a:lnTo>
                    <a:pt x="216" y="12"/>
                  </a:lnTo>
                  <a:lnTo>
                    <a:pt x="216" y="25"/>
                  </a:lnTo>
                  <a:lnTo>
                    <a:pt x="216" y="38"/>
                  </a:lnTo>
                  <a:lnTo>
                    <a:pt x="229" y="51"/>
                  </a:lnTo>
                  <a:lnTo>
                    <a:pt x="241" y="63"/>
                  </a:lnTo>
                  <a:lnTo>
                    <a:pt x="241" y="76"/>
                  </a:lnTo>
                  <a:lnTo>
                    <a:pt x="241" y="89"/>
                  </a:lnTo>
                  <a:lnTo>
                    <a:pt x="254" y="101"/>
                  </a:lnTo>
                  <a:lnTo>
                    <a:pt x="254" y="114"/>
                  </a:lnTo>
                  <a:lnTo>
                    <a:pt x="241" y="127"/>
                  </a:lnTo>
                  <a:close/>
                </a:path>
              </a:pathLst>
            </a:custGeom>
            <a:grpFill/>
            <a:ln w="0">
              <a:solidFill>
                <a:srgbClr val="000000"/>
              </a:solidFill>
              <a:prstDash val="solid"/>
              <a:round/>
              <a:headEnd/>
              <a:tailEnd/>
            </a:ln>
          </p:spPr>
        </p:sp>
        <p:sp>
          <p:nvSpPr>
            <p:cNvPr id="459" name="Freeform 14"/>
            <p:cNvSpPr>
              <a:spLocks/>
            </p:cNvSpPr>
            <p:nvPr/>
          </p:nvSpPr>
          <p:spPr bwMode="auto">
            <a:xfrm>
              <a:off x="5210175" y="3495675"/>
              <a:ext cx="285750" cy="352425"/>
            </a:xfrm>
            <a:custGeom>
              <a:avLst/>
              <a:gdLst>
                <a:gd name="T0" fmla="*/ 38 w 254"/>
                <a:gd name="T1" fmla="*/ 101 h 317"/>
                <a:gd name="T2" fmla="*/ 38 w 254"/>
                <a:gd name="T3" fmla="*/ 88 h 317"/>
                <a:gd name="T4" fmla="*/ 25 w 254"/>
                <a:gd name="T5" fmla="*/ 76 h 317"/>
                <a:gd name="T6" fmla="*/ 38 w 254"/>
                <a:gd name="T7" fmla="*/ 63 h 317"/>
                <a:gd name="T8" fmla="*/ 25 w 254"/>
                <a:gd name="T9" fmla="*/ 38 h 317"/>
                <a:gd name="T10" fmla="*/ 25 w 254"/>
                <a:gd name="T11" fmla="*/ 25 h 317"/>
                <a:gd name="T12" fmla="*/ 13 w 254"/>
                <a:gd name="T13" fmla="*/ 0 h 317"/>
                <a:gd name="T14" fmla="*/ 25 w 254"/>
                <a:gd name="T15" fmla="*/ 12 h 317"/>
                <a:gd name="T16" fmla="*/ 51 w 254"/>
                <a:gd name="T17" fmla="*/ 25 h 317"/>
                <a:gd name="T18" fmla="*/ 63 w 254"/>
                <a:gd name="T19" fmla="*/ 38 h 317"/>
                <a:gd name="T20" fmla="*/ 76 w 254"/>
                <a:gd name="T21" fmla="*/ 63 h 317"/>
                <a:gd name="T22" fmla="*/ 89 w 254"/>
                <a:gd name="T23" fmla="*/ 63 h 317"/>
                <a:gd name="T24" fmla="*/ 101 w 254"/>
                <a:gd name="T25" fmla="*/ 63 h 317"/>
                <a:gd name="T26" fmla="*/ 114 w 254"/>
                <a:gd name="T27" fmla="*/ 63 h 317"/>
                <a:gd name="T28" fmla="*/ 127 w 254"/>
                <a:gd name="T29" fmla="*/ 50 h 317"/>
                <a:gd name="T30" fmla="*/ 152 w 254"/>
                <a:gd name="T31" fmla="*/ 38 h 317"/>
                <a:gd name="T32" fmla="*/ 165 w 254"/>
                <a:gd name="T33" fmla="*/ 38 h 317"/>
                <a:gd name="T34" fmla="*/ 178 w 254"/>
                <a:gd name="T35" fmla="*/ 50 h 317"/>
                <a:gd name="T36" fmla="*/ 178 w 254"/>
                <a:gd name="T37" fmla="*/ 50 h 317"/>
                <a:gd name="T38" fmla="*/ 190 w 254"/>
                <a:gd name="T39" fmla="*/ 63 h 317"/>
                <a:gd name="T40" fmla="*/ 216 w 254"/>
                <a:gd name="T41" fmla="*/ 63 h 317"/>
                <a:gd name="T42" fmla="*/ 216 w 254"/>
                <a:gd name="T43" fmla="*/ 76 h 317"/>
                <a:gd name="T44" fmla="*/ 228 w 254"/>
                <a:gd name="T45" fmla="*/ 88 h 317"/>
                <a:gd name="T46" fmla="*/ 241 w 254"/>
                <a:gd name="T47" fmla="*/ 88 h 317"/>
                <a:gd name="T48" fmla="*/ 254 w 254"/>
                <a:gd name="T49" fmla="*/ 88 h 317"/>
                <a:gd name="T50" fmla="*/ 241 w 254"/>
                <a:gd name="T51" fmla="*/ 101 h 317"/>
                <a:gd name="T52" fmla="*/ 190 w 254"/>
                <a:gd name="T53" fmla="*/ 114 h 317"/>
                <a:gd name="T54" fmla="*/ 152 w 254"/>
                <a:gd name="T55" fmla="*/ 164 h 317"/>
                <a:gd name="T56" fmla="*/ 152 w 254"/>
                <a:gd name="T57" fmla="*/ 203 h 317"/>
                <a:gd name="T58" fmla="*/ 139 w 254"/>
                <a:gd name="T59" fmla="*/ 241 h 317"/>
                <a:gd name="T60" fmla="*/ 114 w 254"/>
                <a:gd name="T61" fmla="*/ 253 h 317"/>
                <a:gd name="T62" fmla="*/ 89 w 254"/>
                <a:gd name="T63" fmla="*/ 266 h 317"/>
                <a:gd name="T64" fmla="*/ 51 w 254"/>
                <a:gd name="T65" fmla="*/ 291 h 317"/>
                <a:gd name="T66" fmla="*/ 38 w 254"/>
                <a:gd name="T67" fmla="*/ 317 h 317"/>
                <a:gd name="T68" fmla="*/ 13 w 254"/>
                <a:gd name="T69" fmla="*/ 304 h 317"/>
                <a:gd name="T70" fmla="*/ 13 w 254"/>
                <a:gd name="T71" fmla="*/ 291 h 317"/>
                <a:gd name="T72" fmla="*/ 13 w 254"/>
                <a:gd name="T73" fmla="*/ 266 h 317"/>
                <a:gd name="T74" fmla="*/ 13 w 254"/>
                <a:gd name="T75" fmla="*/ 241 h 317"/>
                <a:gd name="T76" fmla="*/ 25 w 254"/>
                <a:gd name="T77" fmla="*/ 228 h 317"/>
                <a:gd name="T78" fmla="*/ 25 w 254"/>
                <a:gd name="T79" fmla="*/ 215 h 317"/>
                <a:gd name="T80" fmla="*/ 13 w 254"/>
                <a:gd name="T81" fmla="*/ 203 h 317"/>
                <a:gd name="T82" fmla="*/ 25 w 254"/>
                <a:gd name="T83" fmla="*/ 203 h 317"/>
                <a:gd name="T84" fmla="*/ 38 w 254"/>
                <a:gd name="T85" fmla="*/ 177 h 317"/>
                <a:gd name="T86" fmla="*/ 63 w 254"/>
                <a:gd name="T87" fmla="*/ 152 h 317"/>
                <a:gd name="T88" fmla="*/ 76 w 254"/>
                <a:gd name="T89" fmla="*/ 126 h 317"/>
                <a:gd name="T90" fmla="*/ 51 w 254"/>
                <a:gd name="T91" fmla="*/ 114 h 317"/>
                <a:gd name="T92" fmla="*/ 38 w 254"/>
                <a:gd name="T93" fmla="*/ 114 h 3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317"/>
                <a:gd name="T143" fmla="*/ 254 w 254"/>
                <a:gd name="T144" fmla="*/ 317 h 3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317">
                  <a:moveTo>
                    <a:pt x="38" y="114"/>
                  </a:moveTo>
                  <a:lnTo>
                    <a:pt x="38" y="101"/>
                  </a:lnTo>
                  <a:lnTo>
                    <a:pt x="38" y="88"/>
                  </a:lnTo>
                  <a:lnTo>
                    <a:pt x="25" y="76"/>
                  </a:lnTo>
                  <a:lnTo>
                    <a:pt x="38" y="63"/>
                  </a:lnTo>
                  <a:lnTo>
                    <a:pt x="38" y="50"/>
                  </a:lnTo>
                  <a:lnTo>
                    <a:pt x="25" y="38"/>
                  </a:lnTo>
                  <a:lnTo>
                    <a:pt x="25" y="25"/>
                  </a:lnTo>
                  <a:lnTo>
                    <a:pt x="25" y="12"/>
                  </a:lnTo>
                  <a:lnTo>
                    <a:pt x="13" y="0"/>
                  </a:lnTo>
                  <a:lnTo>
                    <a:pt x="25" y="0"/>
                  </a:lnTo>
                  <a:lnTo>
                    <a:pt x="25" y="12"/>
                  </a:lnTo>
                  <a:lnTo>
                    <a:pt x="38" y="12"/>
                  </a:lnTo>
                  <a:lnTo>
                    <a:pt x="51" y="25"/>
                  </a:lnTo>
                  <a:lnTo>
                    <a:pt x="51" y="38"/>
                  </a:lnTo>
                  <a:lnTo>
                    <a:pt x="63" y="38"/>
                  </a:lnTo>
                  <a:lnTo>
                    <a:pt x="63" y="50"/>
                  </a:lnTo>
                  <a:lnTo>
                    <a:pt x="76" y="63"/>
                  </a:lnTo>
                  <a:lnTo>
                    <a:pt x="89" y="63"/>
                  </a:lnTo>
                  <a:lnTo>
                    <a:pt x="101" y="63"/>
                  </a:lnTo>
                  <a:lnTo>
                    <a:pt x="114" y="63"/>
                  </a:lnTo>
                  <a:lnTo>
                    <a:pt x="114" y="50"/>
                  </a:lnTo>
                  <a:lnTo>
                    <a:pt x="127" y="50"/>
                  </a:lnTo>
                  <a:lnTo>
                    <a:pt x="139" y="38"/>
                  </a:lnTo>
                  <a:lnTo>
                    <a:pt x="152" y="38"/>
                  </a:lnTo>
                  <a:lnTo>
                    <a:pt x="152" y="50"/>
                  </a:lnTo>
                  <a:lnTo>
                    <a:pt x="165" y="38"/>
                  </a:lnTo>
                  <a:lnTo>
                    <a:pt x="178" y="38"/>
                  </a:lnTo>
                  <a:lnTo>
                    <a:pt x="178" y="50"/>
                  </a:lnTo>
                  <a:lnTo>
                    <a:pt x="190" y="63"/>
                  </a:lnTo>
                  <a:lnTo>
                    <a:pt x="216" y="63"/>
                  </a:lnTo>
                  <a:lnTo>
                    <a:pt x="216" y="76"/>
                  </a:lnTo>
                  <a:lnTo>
                    <a:pt x="228" y="88"/>
                  </a:lnTo>
                  <a:lnTo>
                    <a:pt x="241" y="88"/>
                  </a:lnTo>
                  <a:lnTo>
                    <a:pt x="254" y="88"/>
                  </a:lnTo>
                  <a:lnTo>
                    <a:pt x="241" y="101"/>
                  </a:lnTo>
                  <a:lnTo>
                    <a:pt x="203" y="101"/>
                  </a:lnTo>
                  <a:lnTo>
                    <a:pt x="190" y="114"/>
                  </a:lnTo>
                  <a:lnTo>
                    <a:pt x="178" y="126"/>
                  </a:lnTo>
                  <a:lnTo>
                    <a:pt x="152" y="164"/>
                  </a:lnTo>
                  <a:lnTo>
                    <a:pt x="139" y="177"/>
                  </a:lnTo>
                  <a:lnTo>
                    <a:pt x="152" y="203"/>
                  </a:lnTo>
                  <a:lnTo>
                    <a:pt x="139" y="228"/>
                  </a:lnTo>
                  <a:lnTo>
                    <a:pt x="139" y="241"/>
                  </a:lnTo>
                  <a:lnTo>
                    <a:pt x="127" y="253"/>
                  </a:lnTo>
                  <a:lnTo>
                    <a:pt x="114" y="253"/>
                  </a:lnTo>
                  <a:lnTo>
                    <a:pt x="89" y="266"/>
                  </a:lnTo>
                  <a:lnTo>
                    <a:pt x="51" y="291"/>
                  </a:lnTo>
                  <a:lnTo>
                    <a:pt x="51" y="317"/>
                  </a:lnTo>
                  <a:lnTo>
                    <a:pt x="38" y="317"/>
                  </a:lnTo>
                  <a:lnTo>
                    <a:pt x="25" y="317"/>
                  </a:lnTo>
                  <a:lnTo>
                    <a:pt x="13" y="304"/>
                  </a:lnTo>
                  <a:lnTo>
                    <a:pt x="0" y="291"/>
                  </a:lnTo>
                  <a:lnTo>
                    <a:pt x="13" y="291"/>
                  </a:lnTo>
                  <a:lnTo>
                    <a:pt x="13" y="279"/>
                  </a:lnTo>
                  <a:lnTo>
                    <a:pt x="13" y="266"/>
                  </a:lnTo>
                  <a:lnTo>
                    <a:pt x="13" y="253"/>
                  </a:lnTo>
                  <a:lnTo>
                    <a:pt x="13" y="241"/>
                  </a:lnTo>
                  <a:lnTo>
                    <a:pt x="25" y="228"/>
                  </a:lnTo>
                  <a:lnTo>
                    <a:pt x="25" y="215"/>
                  </a:lnTo>
                  <a:lnTo>
                    <a:pt x="13" y="203"/>
                  </a:lnTo>
                  <a:lnTo>
                    <a:pt x="25" y="203"/>
                  </a:lnTo>
                  <a:lnTo>
                    <a:pt x="25" y="190"/>
                  </a:lnTo>
                  <a:lnTo>
                    <a:pt x="38" y="177"/>
                  </a:lnTo>
                  <a:lnTo>
                    <a:pt x="51" y="164"/>
                  </a:lnTo>
                  <a:lnTo>
                    <a:pt x="63" y="152"/>
                  </a:lnTo>
                  <a:lnTo>
                    <a:pt x="76" y="139"/>
                  </a:lnTo>
                  <a:lnTo>
                    <a:pt x="76" y="126"/>
                  </a:lnTo>
                  <a:lnTo>
                    <a:pt x="51" y="114"/>
                  </a:lnTo>
                  <a:lnTo>
                    <a:pt x="38" y="114"/>
                  </a:lnTo>
                  <a:close/>
                </a:path>
              </a:pathLst>
            </a:custGeom>
            <a:grpFill/>
            <a:ln w="0">
              <a:solidFill>
                <a:srgbClr val="000000"/>
              </a:solidFill>
              <a:prstDash val="solid"/>
              <a:round/>
              <a:headEnd/>
              <a:tailEnd/>
            </a:ln>
          </p:spPr>
        </p:sp>
        <p:grpSp>
          <p:nvGrpSpPr>
            <p:cNvPr id="4" name="Group 15"/>
            <p:cNvGrpSpPr>
              <a:grpSpLocks/>
            </p:cNvGrpSpPr>
            <p:nvPr/>
          </p:nvGrpSpPr>
          <p:grpSpPr bwMode="auto">
            <a:xfrm>
              <a:off x="5029200" y="3575150"/>
              <a:ext cx="209550" cy="781044"/>
              <a:chOff x="3057525" y="2943225"/>
              <a:chExt cx="190" cy="698"/>
            </a:xfrm>
            <a:grpFill/>
          </p:grpSpPr>
          <p:sp>
            <p:nvSpPr>
              <p:cNvPr id="526" name="Freeform 16"/>
              <p:cNvSpPr>
                <a:spLocks/>
              </p:cNvSpPr>
              <p:nvPr/>
            </p:nvSpPr>
            <p:spPr bwMode="auto">
              <a:xfrm>
                <a:off x="3057601" y="2943453"/>
                <a:ext cx="38" cy="38"/>
              </a:xfrm>
              <a:custGeom>
                <a:avLst/>
                <a:gdLst>
                  <a:gd name="T0" fmla="*/ 26 w 38"/>
                  <a:gd name="T1" fmla="*/ 13 h 38"/>
                  <a:gd name="T2" fmla="*/ 38 w 38"/>
                  <a:gd name="T3" fmla="*/ 13 h 38"/>
                  <a:gd name="T4" fmla="*/ 38 w 38"/>
                  <a:gd name="T5" fmla="*/ 13 h 38"/>
                  <a:gd name="T6" fmla="*/ 38 w 38"/>
                  <a:gd name="T7" fmla="*/ 13 h 38"/>
                  <a:gd name="T8" fmla="*/ 38 w 38"/>
                  <a:gd name="T9" fmla="*/ 13 h 38"/>
                  <a:gd name="T10" fmla="*/ 26 w 38"/>
                  <a:gd name="T11" fmla="*/ 26 h 38"/>
                  <a:gd name="T12" fmla="*/ 26 w 38"/>
                  <a:gd name="T13" fmla="*/ 26 h 38"/>
                  <a:gd name="T14" fmla="*/ 26 w 38"/>
                  <a:gd name="T15" fmla="*/ 26 h 38"/>
                  <a:gd name="T16" fmla="*/ 13 w 38"/>
                  <a:gd name="T17" fmla="*/ 38 h 38"/>
                  <a:gd name="T18" fmla="*/ 13 w 38"/>
                  <a:gd name="T19" fmla="*/ 38 h 38"/>
                  <a:gd name="T20" fmla="*/ 13 w 38"/>
                  <a:gd name="T21" fmla="*/ 38 h 38"/>
                  <a:gd name="T22" fmla="*/ 0 w 38"/>
                  <a:gd name="T23" fmla="*/ 26 h 38"/>
                  <a:gd name="T24" fmla="*/ 0 w 38"/>
                  <a:gd name="T25" fmla="*/ 26 h 38"/>
                  <a:gd name="T26" fmla="*/ 0 w 38"/>
                  <a:gd name="T27" fmla="*/ 26 h 38"/>
                  <a:gd name="T28" fmla="*/ 0 w 38"/>
                  <a:gd name="T29" fmla="*/ 13 h 38"/>
                  <a:gd name="T30" fmla="*/ 0 w 38"/>
                  <a:gd name="T31" fmla="*/ 13 h 38"/>
                  <a:gd name="T32" fmla="*/ 0 w 38"/>
                  <a:gd name="T33" fmla="*/ 13 h 38"/>
                  <a:gd name="T34" fmla="*/ 0 w 38"/>
                  <a:gd name="T35" fmla="*/ 0 h 38"/>
                  <a:gd name="T36" fmla="*/ 13 w 38"/>
                  <a:gd name="T37" fmla="*/ 0 h 38"/>
                  <a:gd name="T38" fmla="*/ 13 w 38"/>
                  <a:gd name="T39" fmla="*/ 0 h 38"/>
                  <a:gd name="T40" fmla="*/ 13 w 38"/>
                  <a:gd name="T41" fmla="*/ 0 h 38"/>
                  <a:gd name="T42" fmla="*/ 13 w 38"/>
                  <a:gd name="T43" fmla="*/ 0 h 38"/>
                  <a:gd name="T44" fmla="*/ 26 w 38"/>
                  <a:gd name="T45" fmla="*/ 0 h 38"/>
                  <a:gd name="T46" fmla="*/ 26 w 38"/>
                  <a:gd name="T47" fmla="*/ 13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38"/>
                  <a:gd name="T74" fmla="*/ 38 w 38"/>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38">
                    <a:moveTo>
                      <a:pt x="26" y="13"/>
                    </a:moveTo>
                    <a:lnTo>
                      <a:pt x="38" y="13"/>
                    </a:lnTo>
                    <a:lnTo>
                      <a:pt x="26" y="26"/>
                    </a:lnTo>
                    <a:lnTo>
                      <a:pt x="13" y="38"/>
                    </a:lnTo>
                    <a:lnTo>
                      <a:pt x="0" y="26"/>
                    </a:lnTo>
                    <a:lnTo>
                      <a:pt x="0" y="13"/>
                    </a:lnTo>
                    <a:lnTo>
                      <a:pt x="0" y="0"/>
                    </a:lnTo>
                    <a:lnTo>
                      <a:pt x="13" y="0"/>
                    </a:lnTo>
                    <a:lnTo>
                      <a:pt x="26" y="0"/>
                    </a:lnTo>
                    <a:lnTo>
                      <a:pt x="26" y="13"/>
                    </a:lnTo>
                    <a:close/>
                  </a:path>
                </a:pathLst>
              </a:custGeom>
              <a:grpFill/>
              <a:ln w="0">
                <a:solidFill>
                  <a:srgbClr val="000000"/>
                </a:solidFill>
                <a:prstDash val="solid"/>
                <a:round/>
                <a:headEnd/>
                <a:tailEnd/>
              </a:ln>
            </p:spPr>
          </p:sp>
          <p:sp>
            <p:nvSpPr>
              <p:cNvPr id="527" name="Freeform 17"/>
              <p:cNvSpPr>
                <a:spLocks/>
              </p:cNvSpPr>
              <p:nvPr/>
            </p:nvSpPr>
            <p:spPr bwMode="auto">
              <a:xfrm>
                <a:off x="3057677" y="2943885"/>
                <a:ext cx="38" cy="38"/>
              </a:xfrm>
              <a:custGeom>
                <a:avLst/>
                <a:gdLst>
                  <a:gd name="T0" fmla="*/ 26 w 38"/>
                  <a:gd name="T1" fmla="*/ 12 h 38"/>
                  <a:gd name="T2" fmla="*/ 38 w 38"/>
                  <a:gd name="T3" fmla="*/ 12 h 38"/>
                  <a:gd name="T4" fmla="*/ 38 w 38"/>
                  <a:gd name="T5" fmla="*/ 25 h 38"/>
                  <a:gd name="T6" fmla="*/ 38 w 38"/>
                  <a:gd name="T7" fmla="*/ 25 h 38"/>
                  <a:gd name="T8" fmla="*/ 38 w 38"/>
                  <a:gd name="T9" fmla="*/ 25 h 38"/>
                  <a:gd name="T10" fmla="*/ 38 w 38"/>
                  <a:gd name="T11" fmla="*/ 25 h 38"/>
                  <a:gd name="T12" fmla="*/ 38 w 38"/>
                  <a:gd name="T13" fmla="*/ 38 h 38"/>
                  <a:gd name="T14" fmla="*/ 38 w 38"/>
                  <a:gd name="T15" fmla="*/ 38 h 38"/>
                  <a:gd name="T16" fmla="*/ 38 w 38"/>
                  <a:gd name="T17" fmla="*/ 38 h 38"/>
                  <a:gd name="T18" fmla="*/ 38 w 38"/>
                  <a:gd name="T19" fmla="*/ 38 h 38"/>
                  <a:gd name="T20" fmla="*/ 26 w 38"/>
                  <a:gd name="T21" fmla="*/ 38 h 38"/>
                  <a:gd name="T22" fmla="*/ 26 w 38"/>
                  <a:gd name="T23" fmla="*/ 38 h 38"/>
                  <a:gd name="T24" fmla="*/ 26 w 38"/>
                  <a:gd name="T25" fmla="*/ 38 h 38"/>
                  <a:gd name="T26" fmla="*/ 26 w 38"/>
                  <a:gd name="T27" fmla="*/ 38 h 38"/>
                  <a:gd name="T28" fmla="*/ 13 w 38"/>
                  <a:gd name="T29" fmla="*/ 38 h 38"/>
                  <a:gd name="T30" fmla="*/ 13 w 38"/>
                  <a:gd name="T31" fmla="*/ 25 h 38"/>
                  <a:gd name="T32" fmla="*/ 13 w 38"/>
                  <a:gd name="T33" fmla="*/ 25 h 38"/>
                  <a:gd name="T34" fmla="*/ 13 w 38"/>
                  <a:gd name="T35" fmla="*/ 25 h 38"/>
                  <a:gd name="T36" fmla="*/ 0 w 38"/>
                  <a:gd name="T37" fmla="*/ 25 h 38"/>
                  <a:gd name="T38" fmla="*/ 0 w 38"/>
                  <a:gd name="T39" fmla="*/ 12 h 38"/>
                  <a:gd name="T40" fmla="*/ 13 w 38"/>
                  <a:gd name="T41" fmla="*/ 12 h 38"/>
                  <a:gd name="T42" fmla="*/ 13 w 38"/>
                  <a:gd name="T43" fmla="*/ 12 h 38"/>
                  <a:gd name="T44" fmla="*/ 13 w 38"/>
                  <a:gd name="T45" fmla="*/ 12 h 38"/>
                  <a:gd name="T46" fmla="*/ 13 w 38"/>
                  <a:gd name="T47" fmla="*/ 12 h 38"/>
                  <a:gd name="T48" fmla="*/ 13 w 38"/>
                  <a:gd name="T49" fmla="*/ 12 h 38"/>
                  <a:gd name="T50" fmla="*/ 13 w 38"/>
                  <a:gd name="T51" fmla="*/ 0 h 38"/>
                  <a:gd name="T52" fmla="*/ 13 w 38"/>
                  <a:gd name="T53" fmla="*/ 0 h 38"/>
                  <a:gd name="T54" fmla="*/ 13 w 38"/>
                  <a:gd name="T55" fmla="*/ 0 h 38"/>
                  <a:gd name="T56" fmla="*/ 13 w 38"/>
                  <a:gd name="T57" fmla="*/ 0 h 38"/>
                  <a:gd name="T58" fmla="*/ 26 w 38"/>
                  <a:gd name="T59" fmla="*/ 0 h 38"/>
                  <a:gd name="T60" fmla="*/ 26 w 38"/>
                  <a:gd name="T61" fmla="*/ 12 h 38"/>
                  <a:gd name="T62" fmla="*/ 26 w 38"/>
                  <a:gd name="T63" fmla="*/ 12 h 38"/>
                  <a:gd name="T64" fmla="*/ 26 w 38"/>
                  <a:gd name="T65" fmla="*/ 12 h 38"/>
                  <a:gd name="T66" fmla="*/ 26 w 38"/>
                  <a:gd name="T67" fmla="*/ 12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8"/>
                  <a:gd name="T104" fmla="*/ 38 w 3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8">
                    <a:moveTo>
                      <a:pt x="26" y="12"/>
                    </a:moveTo>
                    <a:lnTo>
                      <a:pt x="38" y="12"/>
                    </a:lnTo>
                    <a:lnTo>
                      <a:pt x="38" y="25"/>
                    </a:lnTo>
                    <a:lnTo>
                      <a:pt x="38" y="38"/>
                    </a:lnTo>
                    <a:lnTo>
                      <a:pt x="26" y="38"/>
                    </a:lnTo>
                    <a:lnTo>
                      <a:pt x="13" y="38"/>
                    </a:lnTo>
                    <a:lnTo>
                      <a:pt x="13" y="25"/>
                    </a:lnTo>
                    <a:lnTo>
                      <a:pt x="0" y="25"/>
                    </a:lnTo>
                    <a:lnTo>
                      <a:pt x="0" y="12"/>
                    </a:lnTo>
                    <a:lnTo>
                      <a:pt x="13" y="12"/>
                    </a:lnTo>
                    <a:lnTo>
                      <a:pt x="13" y="0"/>
                    </a:lnTo>
                    <a:lnTo>
                      <a:pt x="26" y="0"/>
                    </a:lnTo>
                    <a:lnTo>
                      <a:pt x="26" y="12"/>
                    </a:lnTo>
                    <a:close/>
                  </a:path>
                </a:pathLst>
              </a:custGeom>
              <a:grpFill/>
              <a:ln w="0">
                <a:solidFill>
                  <a:srgbClr val="000000"/>
                </a:solidFill>
                <a:prstDash val="solid"/>
                <a:round/>
                <a:headEnd/>
                <a:tailEnd/>
              </a:ln>
            </p:spPr>
          </p:sp>
          <p:sp>
            <p:nvSpPr>
              <p:cNvPr id="528" name="Freeform 18"/>
              <p:cNvSpPr>
                <a:spLocks/>
              </p:cNvSpPr>
              <p:nvPr/>
            </p:nvSpPr>
            <p:spPr bwMode="auto">
              <a:xfrm>
                <a:off x="3057627" y="2943631"/>
                <a:ext cx="38" cy="25"/>
              </a:xfrm>
              <a:custGeom>
                <a:avLst/>
                <a:gdLst>
                  <a:gd name="T0" fmla="*/ 25 w 38"/>
                  <a:gd name="T1" fmla="*/ 0 h 25"/>
                  <a:gd name="T2" fmla="*/ 12 w 38"/>
                  <a:gd name="T3" fmla="*/ 0 h 25"/>
                  <a:gd name="T4" fmla="*/ 12 w 38"/>
                  <a:gd name="T5" fmla="*/ 0 h 25"/>
                  <a:gd name="T6" fmla="*/ 12 w 38"/>
                  <a:gd name="T7" fmla="*/ 13 h 25"/>
                  <a:gd name="T8" fmla="*/ 12 w 38"/>
                  <a:gd name="T9" fmla="*/ 13 h 25"/>
                  <a:gd name="T10" fmla="*/ 0 w 38"/>
                  <a:gd name="T11" fmla="*/ 13 h 25"/>
                  <a:gd name="T12" fmla="*/ 0 w 38"/>
                  <a:gd name="T13" fmla="*/ 13 h 25"/>
                  <a:gd name="T14" fmla="*/ 0 w 38"/>
                  <a:gd name="T15" fmla="*/ 13 h 25"/>
                  <a:gd name="T16" fmla="*/ 0 w 38"/>
                  <a:gd name="T17" fmla="*/ 13 h 25"/>
                  <a:gd name="T18" fmla="*/ 0 w 38"/>
                  <a:gd name="T19" fmla="*/ 25 h 25"/>
                  <a:gd name="T20" fmla="*/ 12 w 38"/>
                  <a:gd name="T21" fmla="*/ 25 h 25"/>
                  <a:gd name="T22" fmla="*/ 12 w 38"/>
                  <a:gd name="T23" fmla="*/ 25 h 25"/>
                  <a:gd name="T24" fmla="*/ 12 w 38"/>
                  <a:gd name="T25" fmla="*/ 25 h 25"/>
                  <a:gd name="T26" fmla="*/ 12 w 38"/>
                  <a:gd name="T27" fmla="*/ 25 h 25"/>
                  <a:gd name="T28" fmla="*/ 12 w 38"/>
                  <a:gd name="T29" fmla="*/ 25 h 25"/>
                  <a:gd name="T30" fmla="*/ 25 w 38"/>
                  <a:gd name="T31" fmla="*/ 25 h 25"/>
                  <a:gd name="T32" fmla="*/ 25 w 38"/>
                  <a:gd name="T33" fmla="*/ 25 h 25"/>
                  <a:gd name="T34" fmla="*/ 25 w 38"/>
                  <a:gd name="T35" fmla="*/ 25 h 25"/>
                  <a:gd name="T36" fmla="*/ 38 w 38"/>
                  <a:gd name="T37" fmla="*/ 25 h 25"/>
                  <a:gd name="T38" fmla="*/ 38 w 38"/>
                  <a:gd name="T39" fmla="*/ 25 h 25"/>
                  <a:gd name="T40" fmla="*/ 38 w 38"/>
                  <a:gd name="T41" fmla="*/ 13 h 25"/>
                  <a:gd name="T42" fmla="*/ 38 w 38"/>
                  <a:gd name="T43" fmla="*/ 13 h 25"/>
                  <a:gd name="T44" fmla="*/ 38 w 38"/>
                  <a:gd name="T45" fmla="*/ 13 h 25"/>
                  <a:gd name="T46" fmla="*/ 38 w 38"/>
                  <a:gd name="T47" fmla="*/ 13 h 25"/>
                  <a:gd name="T48" fmla="*/ 25 w 38"/>
                  <a:gd name="T49" fmla="*/ 13 h 25"/>
                  <a:gd name="T50" fmla="*/ 25 w 38"/>
                  <a:gd name="T51" fmla="*/ 13 h 25"/>
                  <a:gd name="T52" fmla="*/ 25 w 38"/>
                  <a:gd name="T53" fmla="*/ 0 h 25"/>
                  <a:gd name="T54" fmla="*/ 25 w 38"/>
                  <a:gd name="T55" fmla="*/ 0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25"/>
                  <a:gd name="T86" fmla="*/ 38 w 38"/>
                  <a:gd name="T87" fmla="*/ 25 h 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25">
                    <a:moveTo>
                      <a:pt x="25" y="0"/>
                    </a:moveTo>
                    <a:lnTo>
                      <a:pt x="12" y="0"/>
                    </a:lnTo>
                    <a:lnTo>
                      <a:pt x="12" y="13"/>
                    </a:lnTo>
                    <a:lnTo>
                      <a:pt x="0" y="13"/>
                    </a:lnTo>
                    <a:lnTo>
                      <a:pt x="0" y="25"/>
                    </a:lnTo>
                    <a:lnTo>
                      <a:pt x="12" y="25"/>
                    </a:lnTo>
                    <a:lnTo>
                      <a:pt x="25" y="25"/>
                    </a:lnTo>
                    <a:lnTo>
                      <a:pt x="38" y="25"/>
                    </a:lnTo>
                    <a:lnTo>
                      <a:pt x="38" y="13"/>
                    </a:lnTo>
                    <a:lnTo>
                      <a:pt x="25" y="13"/>
                    </a:lnTo>
                    <a:lnTo>
                      <a:pt x="25" y="0"/>
                    </a:lnTo>
                    <a:close/>
                  </a:path>
                </a:pathLst>
              </a:custGeom>
              <a:grpFill/>
              <a:ln w="0">
                <a:solidFill>
                  <a:srgbClr val="000000"/>
                </a:solidFill>
                <a:prstDash val="solid"/>
                <a:round/>
                <a:headEnd/>
                <a:tailEnd/>
              </a:ln>
            </p:spPr>
          </p:sp>
          <p:sp>
            <p:nvSpPr>
              <p:cNvPr id="529" name="Freeform 19"/>
              <p:cNvSpPr>
                <a:spLocks/>
              </p:cNvSpPr>
              <p:nvPr/>
            </p:nvSpPr>
            <p:spPr bwMode="auto">
              <a:xfrm>
                <a:off x="3057525" y="2943225"/>
                <a:ext cx="178" cy="152"/>
              </a:xfrm>
              <a:custGeom>
                <a:avLst/>
                <a:gdLst>
                  <a:gd name="T0" fmla="*/ 38 w 178"/>
                  <a:gd name="T1" fmla="*/ 152 h 152"/>
                  <a:gd name="T2" fmla="*/ 25 w 178"/>
                  <a:gd name="T3" fmla="*/ 140 h 152"/>
                  <a:gd name="T4" fmla="*/ 13 w 178"/>
                  <a:gd name="T5" fmla="*/ 114 h 152"/>
                  <a:gd name="T6" fmla="*/ 13 w 178"/>
                  <a:gd name="T7" fmla="*/ 102 h 152"/>
                  <a:gd name="T8" fmla="*/ 25 w 178"/>
                  <a:gd name="T9" fmla="*/ 89 h 152"/>
                  <a:gd name="T10" fmla="*/ 13 w 178"/>
                  <a:gd name="T11" fmla="*/ 76 h 152"/>
                  <a:gd name="T12" fmla="*/ 0 w 178"/>
                  <a:gd name="T13" fmla="*/ 76 h 152"/>
                  <a:gd name="T14" fmla="*/ 13 w 178"/>
                  <a:gd name="T15" fmla="*/ 63 h 152"/>
                  <a:gd name="T16" fmla="*/ 25 w 178"/>
                  <a:gd name="T17" fmla="*/ 51 h 152"/>
                  <a:gd name="T18" fmla="*/ 38 w 178"/>
                  <a:gd name="T19" fmla="*/ 25 h 152"/>
                  <a:gd name="T20" fmla="*/ 38 w 178"/>
                  <a:gd name="T21" fmla="*/ 13 h 152"/>
                  <a:gd name="T22" fmla="*/ 38 w 178"/>
                  <a:gd name="T23" fmla="*/ 13 h 152"/>
                  <a:gd name="T24" fmla="*/ 51 w 178"/>
                  <a:gd name="T25" fmla="*/ 13 h 152"/>
                  <a:gd name="T26" fmla="*/ 63 w 178"/>
                  <a:gd name="T27" fmla="*/ 13 h 152"/>
                  <a:gd name="T28" fmla="*/ 76 w 178"/>
                  <a:gd name="T29" fmla="*/ 25 h 152"/>
                  <a:gd name="T30" fmla="*/ 76 w 178"/>
                  <a:gd name="T31" fmla="*/ 13 h 152"/>
                  <a:gd name="T32" fmla="*/ 89 w 178"/>
                  <a:gd name="T33" fmla="*/ 25 h 152"/>
                  <a:gd name="T34" fmla="*/ 102 w 178"/>
                  <a:gd name="T35" fmla="*/ 38 h 152"/>
                  <a:gd name="T36" fmla="*/ 102 w 178"/>
                  <a:gd name="T37" fmla="*/ 51 h 152"/>
                  <a:gd name="T38" fmla="*/ 114 w 178"/>
                  <a:gd name="T39" fmla="*/ 38 h 152"/>
                  <a:gd name="T40" fmla="*/ 102 w 178"/>
                  <a:gd name="T41" fmla="*/ 25 h 152"/>
                  <a:gd name="T42" fmla="*/ 102 w 178"/>
                  <a:gd name="T43" fmla="*/ 25 h 152"/>
                  <a:gd name="T44" fmla="*/ 114 w 178"/>
                  <a:gd name="T45" fmla="*/ 25 h 152"/>
                  <a:gd name="T46" fmla="*/ 127 w 178"/>
                  <a:gd name="T47" fmla="*/ 13 h 152"/>
                  <a:gd name="T48" fmla="*/ 127 w 178"/>
                  <a:gd name="T49" fmla="*/ 13 h 152"/>
                  <a:gd name="T50" fmla="*/ 140 w 178"/>
                  <a:gd name="T51" fmla="*/ 25 h 152"/>
                  <a:gd name="T52" fmla="*/ 152 w 178"/>
                  <a:gd name="T53" fmla="*/ 25 h 152"/>
                  <a:gd name="T54" fmla="*/ 178 w 178"/>
                  <a:gd name="T55" fmla="*/ 38 h 152"/>
                  <a:gd name="T56" fmla="*/ 165 w 178"/>
                  <a:gd name="T57" fmla="*/ 51 h 152"/>
                  <a:gd name="T58" fmla="*/ 152 w 178"/>
                  <a:gd name="T59" fmla="*/ 89 h 152"/>
                  <a:gd name="T60" fmla="*/ 152 w 178"/>
                  <a:gd name="T61" fmla="*/ 102 h 152"/>
                  <a:gd name="T62" fmla="*/ 165 w 178"/>
                  <a:gd name="T63" fmla="*/ 114 h 152"/>
                  <a:gd name="T64" fmla="*/ 165 w 178"/>
                  <a:gd name="T65" fmla="*/ 127 h 152"/>
                  <a:gd name="T66" fmla="*/ 152 w 178"/>
                  <a:gd name="T67" fmla="*/ 152 h 152"/>
                  <a:gd name="T68" fmla="*/ 140 w 178"/>
                  <a:gd name="T69" fmla="*/ 152 h 152"/>
                  <a:gd name="T70" fmla="*/ 140 w 178"/>
                  <a:gd name="T71" fmla="*/ 127 h 152"/>
                  <a:gd name="T72" fmla="*/ 127 w 178"/>
                  <a:gd name="T73" fmla="*/ 114 h 152"/>
                  <a:gd name="T74" fmla="*/ 51 w 178"/>
                  <a:gd name="T75" fmla="*/ 127 h 152"/>
                  <a:gd name="T76" fmla="*/ 38 w 178"/>
                  <a:gd name="T77" fmla="*/ 152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8"/>
                  <a:gd name="T118" fmla="*/ 0 h 152"/>
                  <a:gd name="T119" fmla="*/ 178 w 178"/>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8" h="152">
                    <a:moveTo>
                      <a:pt x="38" y="152"/>
                    </a:moveTo>
                    <a:lnTo>
                      <a:pt x="38" y="152"/>
                    </a:lnTo>
                    <a:lnTo>
                      <a:pt x="25" y="152"/>
                    </a:lnTo>
                    <a:lnTo>
                      <a:pt x="25" y="140"/>
                    </a:lnTo>
                    <a:lnTo>
                      <a:pt x="13" y="127"/>
                    </a:lnTo>
                    <a:lnTo>
                      <a:pt x="13" y="114"/>
                    </a:lnTo>
                    <a:lnTo>
                      <a:pt x="13" y="102"/>
                    </a:lnTo>
                    <a:lnTo>
                      <a:pt x="25" y="102"/>
                    </a:lnTo>
                    <a:lnTo>
                      <a:pt x="25" y="89"/>
                    </a:lnTo>
                    <a:lnTo>
                      <a:pt x="13" y="76"/>
                    </a:lnTo>
                    <a:lnTo>
                      <a:pt x="0" y="76"/>
                    </a:lnTo>
                    <a:lnTo>
                      <a:pt x="13" y="63"/>
                    </a:lnTo>
                    <a:lnTo>
                      <a:pt x="25" y="51"/>
                    </a:lnTo>
                    <a:lnTo>
                      <a:pt x="38" y="38"/>
                    </a:lnTo>
                    <a:lnTo>
                      <a:pt x="38" y="25"/>
                    </a:lnTo>
                    <a:lnTo>
                      <a:pt x="38" y="13"/>
                    </a:lnTo>
                    <a:lnTo>
                      <a:pt x="38" y="0"/>
                    </a:lnTo>
                    <a:lnTo>
                      <a:pt x="38" y="13"/>
                    </a:lnTo>
                    <a:lnTo>
                      <a:pt x="51" y="13"/>
                    </a:lnTo>
                    <a:lnTo>
                      <a:pt x="63" y="13"/>
                    </a:lnTo>
                    <a:lnTo>
                      <a:pt x="76" y="25"/>
                    </a:lnTo>
                    <a:lnTo>
                      <a:pt x="76" y="13"/>
                    </a:lnTo>
                    <a:lnTo>
                      <a:pt x="89" y="25"/>
                    </a:lnTo>
                    <a:lnTo>
                      <a:pt x="102" y="38"/>
                    </a:lnTo>
                    <a:lnTo>
                      <a:pt x="102" y="51"/>
                    </a:lnTo>
                    <a:lnTo>
                      <a:pt x="114" y="38"/>
                    </a:lnTo>
                    <a:lnTo>
                      <a:pt x="102" y="25"/>
                    </a:lnTo>
                    <a:lnTo>
                      <a:pt x="114" y="25"/>
                    </a:lnTo>
                    <a:lnTo>
                      <a:pt x="114" y="13"/>
                    </a:lnTo>
                    <a:lnTo>
                      <a:pt x="127" y="13"/>
                    </a:lnTo>
                    <a:lnTo>
                      <a:pt x="140" y="25"/>
                    </a:lnTo>
                    <a:lnTo>
                      <a:pt x="152" y="13"/>
                    </a:lnTo>
                    <a:lnTo>
                      <a:pt x="152" y="25"/>
                    </a:lnTo>
                    <a:lnTo>
                      <a:pt x="165" y="38"/>
                    </a:lnTo>
                    <a:lnTo>
                      <a:pt x="178" y="38"/>
                    </a:lnTo>
                    <a:lnTo>
                      <a:pt x="165" y="38"/>
                    </a:lnTo>
                    <a:lnTo>
                      <a:pt x="165" y="51"/>
                    </a:lnTo>
                    <a:lnTo>
                      <a:pt x="152" y="76"/>
                    </a:lnTo>
                    <a:lnTo>
                      <a:pt x="152" y="89"/>
                    </a:lnTo>
                    <a:lnTo>
                      <a:pt x="152" y="102"/>
                    </a:lnTo>
                    <a:lnTo>
                      <a:pt x="165" y="114"/>
                    </a:lnTo>
                    <a:lnTo>
                      <a:pt x="165" y="127"/>
                    </a:lnTo>
                    <a:lnTo>
                      <a:pt x="152" y="152"/>
                    </a:lnTo>
                    <a:lnTo>
                      <a:pt x="140" y="152"/>
                    </a:lnTo>
                    <a:lnTo>
                      <a:pt x="140" y="127"/>
                    </a:lnTo>
                    <a:lnTo>
                      <a:pt x="127" y="114"/>
                    </a:lnTo>
                    <a:lnTo>
                      <a:pt x="114" y="114"/>
                    </a:lnTo>
                    <a:lnTo>
                      <a:pt x="51" y="127"/>
                    </a:lnTo>
                    <a:lnTo>
                      <a:pt x="51" y="140"/>
                    </a:lnTo>
                    <a:lnTo>
                      <a:pt x="38" y="152"/>
                    </a:lnTo>
                    <a:close/>
                  </a:path>
                </a:pathLst>
              </a:custGeom>
              <a:grpFill/>
              <a:ln w="0">
                <a:solidFill>
                  <a:srgbClr val="000000"/>
                </a:solidFill>
                <a:prstDash val="solid"/>
                <a:round/>
                <a:headEnd/>
                <a:tailEnd/>
              </a:ln>
            </p:spPr>
          </p:sp>
        </p:grpSp>
        <p:sp>
          <p:nvSpPr>
            <p:cNvPr id="461" name="Freeform 20"/>
            <p:cNvSpPr>
              <a:spLocks/>
            </p:cNvSpPr>
            <p:nvPr/>
          </p:nvSpPr>
          <p:spPr bwMode="auto">
            <a:xfrm>
              <a:off x="4857750" y="3514725"/>
              <a:ext cx="209550" cy="238125"/>
            </a:xfrm>
            <a:custGeom>
              <a:avLst/>
              <a:gdLst>
                <a:gd name="T0" fmla="*/ 152 w 190"/>
                <a:gd name="T1" fmla="*/ 152 h 216"/>
                <a:gd name="T2" fmla="*/ 139 w 190"/>
                <a:gd name="T3" fmla="*/ 152 h 216"/>
                <a:gd name="T4" fmla="*/ 127 w 190"/>
                <a:gd name="T5" fmla="*/ 165 h 216"/>
                <a:gd name="T6" fmla="*/ 114 w 190"/>
                <a:gd name="T7" fmla="*/ 165 h 216"/>
                <a:gd name="T8" fmla="*/ 101 w 190"/>
                <a:gd name="T9" fmla="*/ 165 h 216"/>
                <a:gd name="T10" fmla="*/ 89 w 190"/>
                <a:gd name="T11" fmla="*/ 165 h 216"/>
                <a:gd name="T12" fmla="*/ 89 w 190"/>
                <a:gd name="T13" fmla="*/ 152 h 216"/>
                <a:gd name="T14" fmla="*/ 89 w 190"/>
                <a:gd name="T15" fmla="*/ 152 h 216"/>
                <a:gd name="T16" fmla="*/ 76 w 190"/>
                <a:gd name="T17" fmla="*/ 139 h 216"/>
                <a:gd name="T18" fmla="*/ 76 w 190"/>
                <a:gd name="T19" fmla="*/ 139 h 216"/>
                <a:gd name="T20" fmla="*/ 63 w 190"/>
                <a:gd name="T21" fmla="*/ 152 h 216"/>
                <a:gd name="T22" fmla="*/ 63 w 190"/>
                <a:gd name="T23" fmla="*/ 178 h 216"/>
                <a:gd name="T24" fmla="*/ 63 w 190"/>
                <a:gd name="T25" fmla="*/ 190 h 216"/>
                <a:gd name="T26" fmla="*/ 51 w 190"/>
                <a:gd name="T27" fmla="*/ 216 h 216"/>
                <a:gd name="T28" fmla="*/ 38 w 190"/>
                <a:gd name="T29" fmla="*/ 203 h 216"/>
                <a:gd name="T30" fmla="*/ 38 w 190"/>
                <a:gd name="T31" fmla="*/ 190 h 216"/>
                <a:gd name="T32" fmla="*/ 25 w 190"/>
                <a:gd name="T33" fmla="*/ 178 h 216"/>
                <a:gd name="T34" fmla="*/ 13 w 190"/>
                <a:gd name="T35" fmla="*/ 165 h 216"/>
                <a:gd name="T36" fmla="*/ 13 w 190"/>
                <a:gd name="T37" fmla="*/ 139 h 216"/>
                <a:gd name="T38" fmla="*/ 25 w 190"/>
                <a:gd name="T39" fmla="*/ 127 h 216"/>
                <a:gd name="T40" fmla="*/ 13 w 190"/>
                <a:gd name="T41" fmla="*/ 101 h 216"/>
                <a:gd name="T42" fmla="*/ 13 w 190"/>
                <a:gd name="T43" fmla="*/ 76 h 216"/>
                <a:gd name="T44" fmla="*/ 0 w 190"/>
                <a:gd name="T45" fmla="*/ 76 h 216"/>
                <a:gd name="T46" fmla="*/ 0 w 190"/>
                <a:gd name="T47" fmla="*/ 63 h 216"/>
                <a:gd name="T48" fmla="*/ 0 w 190"/>
                <a:gd name="T49" fmla="*/ 51 h 216"/>
                <a:gd name="T50" fmla="*/ 13 w 190"/>
                <a:gd name="T51" fmla="*/ 13 h 216"/>
                <a:gd name="T52" fmla="*/ 25 w 190"/>
                <a:gd name="T53" fmla="*/ 13 h 216"/>
                <a:gd name="T54" fmla="*/ 38 w 190"/>
                <a:gd name="T55" fmla="*/ 0 h 216"/>
                <a:gd name="T56" fmla="*/ 51 w 190"/>
                <a:gd name="T57" fmla="*/ 13 h 216"/>
                <a:gd name="T58" fmla="*/ 76 w 190"/>
                <a:gd name="T59" fmla="*/ 13 h 216"/>
                <a:gd name="T60" fmla="*/ 76 w 190"/>
                <a:gd name="T61" fmla="*/ 25 h 216"/>
                <a:gd name="T62" fmla="*/ 89 w 190"/>
                <a:gd name="T63" fmla="*/ 13 h 216"/>
                <a:gd name="T64" fmla="*/ 101 w 190"/>
                <a:gd name="T65" fmla="*/ 13 h 216"/>
                <a:gd name="T66" fmla="*/ 114 w 190"/>
                <a:gd name="T67" fmla="*/ 13 h 216"/>
                <a:gd name="T68" fmla="*/ 127 w 190"/>
                <a:gd name="T69" fmla="*/ 13 h 216"/>
                <a:gd name="T70" fmla="*/ 127 w 190"/>
                <a:gd name="T71" fmla="*/ 25 h 216"/>
                <a:gd name="T72" fmla="*/ 139 w 190"/>
                <a:gd name="T73" fmla="*/ 25 h 216"/>
                <a:gd name="T74" fmla="*/ 152 w 190"/>
                <a:gd name="T75" fmla="*/ 25 h 216"/>
                <a:gd name="T76" fmla="*/ 165 w 190"/>
                <a:gd name="T77" fmla="*/ 63 h 216"/>
                <a:gd name="T78" fmla="*/ 190 w 190"/>
                <a:gd name="T79" fmla="*/ 76 h 216"/>
                <a:gd name="T80" fmla="*/ 190 w 190"/>
                <a:gd name="T81" fmla="*/ 101 h 216"/>
                <a:gd name="T82" fmla="*/ 190 w 190"/>
                <a:gd name="T83" fmla="*/ 114 h 216"/>
                <a:gd name="T84" fmla="*/ 177 w 190"/>
                <a:gd name="T85" fmla="*/ 127 h 216"/>
                <a:gd name="T86" fmla="*/ 165 w 190"/>
                <a:gd name="T87" fmla="*/ 139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16"/>
                <a:gd name="T134" fmla="*/ 190 w 190"/>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16">
                  <a:moveTo>
                    <a:pt x="152" y="152"/>
                  </a:moveTo>
                  <a:lnTo>
                    <a:pt x="152" y="152"/>
                  </a:lnTo>
                  <a:lnTo>
                    <a:pt x="139" y="152"/>
                  </a:lnTo>
                  <a:lnTo>
                    <a:pt x="127" y="165"/>
                  </a:lnTo>
                  <a:lnTo>
                    <a:pt x="114" y="165"/>
                  </a:lnTo>
                  <a:lnTo>
                    <a:pt x="101" y="165"/>
                  </a:lnTo>
                  <a:lnTo>
                    <a:pt x="89" y="165"/>
                  </a:lnTo>
                  <a:lnTo>
                    <a:pt x="89" y="152"/>
                  </a:lnTo>
                  <a:lnTo>
                    <a:pt x="76" y="152"/>
                  </a:lnTo>
                  <a:lnTo>
                    <a:pt x="76" y="139"/>
                  </a:lnTo>
                  <a:lnTo>
                    <a:pt x="76" y="152"/>
                  </a:lnTo>
                  <a:lnTo>
                    <a:pt x="63" y="152"/>
                  </a:lnTo>
                  <a:lnTo>
                    <a:pt x="63" y="165"/>
                  </a:lnTo>
                  <a:lnTo>
                    <a:pt x="63" y="178"/>
                  </a:lnTo>
                  <a:lnTo>
                    <a:pt x="63" y="190"/>
                  </a:lnTo>
                  <a:lnTo>
                    <a:pt x="51" y="216"/>
                  </a:lnTo>
                  <a:lnTo>
                    <a:pt x="38" y="216"/>
                  </a:lnTo>
                  <a:lnTo>
                    <a:pt x="38" y="203"/>
                  </a:lnTo>
                  <a:lnTo>
                    <a:pt x="38" y="190"/>
                  </a:lnTo>
                  <a:lnTo>
                    <a:pt x="25" y="178"/>
                  </a:lnTo>
                  <a:lnTo>
                    <a:pt x="13" y="165"/>
                  </a:lnTo>
                  <a:lnTo>
                    <a:pt x="13" y="152"/>
                  </a:lnTo>
                  <a:lnTo>
                    <a:pt x="13" y="139"/>
                  </a:lnTo>
                  <a:lnTo>
                    <a:pt x="25" y="127"/>
                  </a:lnTo>
                  <a:lnTo>
                    <a:pt x="13" y="101"/>
                  </a:lnTo>
                  <a:lnTo>
                    <a:pt x="13" y="89"/>
                  </a:lnTo>
                  <a:lnTo>
                    <a:pt x="13" y="76"/>
                  </a:lnTo>
                  <a:lnTo>
                    <a:pt x="0" y="76"/>
                  </a:lnTo>
                  <a:lnTo>
                    <a:pt x="0" y="63"/>
                  </a:lnTo>
                  <a:lnTo>
                    <a:pt x="0" y="51"/>
                  </a:lnTo>
                  <a:lnTo>
                    <a:pt x="0" y="38"/>
                  </a:lnTo>
                  <a:lnTo>
                    <a:pt x="13" y="13"/>
                  </a:lnTo>
                  <a:lnTo>
                    <a:pt x="25" y="13"/>
                  </a:lnTo>
                  <a:lnTo>
                    <a:pt x="38" y="0"/>
                  </a:lnTo>
                  <a:lnTo>
                    <a:pt x="51" y="0"/>
                  </a:lnTo>
                  <a:lnTo>
                    <a:pt x="51" y="13"/>
                  </a:lnTo>
                  <a:lnTo>
                    <a:pt x="63" y="13"/>
                  </a:lnTo>
                  <a:lnTo>
                    <a:pt x="76" y="13"/>
                  </a:lnTo>
                  <a:lnTo>
                    <a:pt x="76" y="25"/>
                  </a:lnTo>
                  <a:lnTo>
                    <a:pt x="89" y="25"/>
                  </a:lnTo>
                  <a:lnTo>
                    <a:pt x="89" y="13"/>
                  </a:lnTo>
                  <a:lnTo>
                    <a:pt x="101" y="13"/>
                  </a:lnTo>
                  <a:lnTo>
                    <a:pt x="114" y="13"/>
                  </a:lnTo>
                  <a:lnTo>
                    <a:pt x="127" y="13"/>
                  </a:lnTo>
                  <a:lnTo>
                    <a:pt x="127" y="25"/>
                  </a:lnTo>
                  <a:lnTo>
                    <a:pt x="139" y="25"/>
                  </a:lnTo>
                  <a:lnTo>
                    <a:pt x="152" y="25"/>
                  </a:lnTo>
                  <a:lnTo>
                    <a:pt x="165" y="38"/>
                  </a:lnTo>
                  <a:lnTo>
                    <a:pt x="165" y="63"/>
                  </a:lnTo>
                  <a:lnTo>
                    <a:pt x="177" y="76"/>
                  </a:lnTo>
                  <a:lnTo>
                    <a:pt x="190" y="76"/>
                  </a:lnTo>
                  <a:lnTo>
                    <a:pt x="190" y="89"/>
                  </a:lnTo>
                  <a:lnTo>
                    <a:pt x="190" y="101"/>
                  </a:lnTo>
                  <a:lnTo>
                    <a:pt x="190" y="114"/>
                  </a:lnTo>
                  <a:lnTo>
                    <a:pt x="177" y="127"/>
                  </a:lnTo>
                  <a:lnTo>
                    <a:pt x="165" y="139"/>
                  </a:lnTo>
                  <a:lnTo>
                    <a:pt x="152" y="152"/>
                  </a:lnTo>
                  <a:close/>
                </a:path>
              </a:pathLst>
            </a:custGeom>
            <a:grpFill/>
            <a:ln w="0">
              <a:solidFill>
                <a:srgbClr val="000000"/>
              </a:solidFill>
              <a:prstDash val="solid"/>
              <a:round/>
              <a:headEnd/>
              <a:tailEnd/>
            </a:ln>
          </p:spPr>
        </p:sp>
        <p:sp>
          <p:nvSpPr>
            <p:cNvPr id="462" name="Freeform 21"/>
            <p:cNvSpPr>
              <a:spLocks/>
            </p:cNvSpPr>
            <p:nvPr/>
          </p:nvSpPr>
          <p:spPr bwMode="auto">
            <a:xfrm>
              <a:off x="4676775" y="3600450"/>
              <a:ext cx="390525" cy="333375"/>
            </a:xfrm>
            <a:custGeom>
              <a:avLst/>
              <a:gdLst>
                <a:gd name="T0" fmla="*/ 0 w 355"/>
                <a:gd name="T1" fmla="*/ 241 h 292"/>
                <a:gd name="T2" fmla="*/ 13 w 355"/>
                <a:gd name="T3" fmla="*/ 216 h 292"/>
                <a:gd name="T4" fmla="*/ 25 w 355"/>
                <a:gd name="T5" fmla="*/ 203 h 292"/>
                <a:gd name="T6" fmla="*/ 38 w 355"/>
                <a:gd name="T7" fmla="*/ 178 h 292"/>
                <a:gd name="T8" fmla="*/ 63 w 355"/>
                <a:gd name="T9" fmla="*/ 165 h 292"/>
                <a:gd name="T10" fmla="*/ 63 w 355"/>
                <a:gd name="T11" fmla="*/ 140 h 292"/>
                <a:gd name="T12" fmla="*/ 76 w 355"/>
                <a:gd name="T13" fmla="*/ 127 h 292"/>
                <a:gd name="T14" fmla="*/ 89 w 355"/>
                <a:gd name="T15" fmla="*/ 114 h 292"/>
                <a:gd name="T16" fmla="*/ 101 w 355"/>
                <a:gd name="T17" fmla="*/ 114 h 292"/>
                <a:gd name="T18" fmla="*/ 127 w 355"/>
                <a:gd name="T19" fmla="*/ 89 h 292"/>
                <a:gd name="T20" fmla="*/ 152 w 355"/>
                <a:gd name="T21" fmla="*/ 76 h 292"/>
                <a:gd name="T22" fmla="*/ 152 w 355"/>
                <a:gd name="T23" fmla="*/ 63 h 292"/>
                <a:gd name="T24" fmla="*/ 165 w 355"/>
                <a:gd name="T25" fmla="*/ 38 h 292"/>
                <a:gd name="T26" fmla="*/ 178 w 355"/>
                <a:gd name="T27" fmla="*/ 13 h 292"/>
                <a:gd name="T28" fmla="*/ 178 w 355"/>
                <a:gd name="T29" fmla="*/ 25 h 292"/>
                <a:gd name="T30" fmla="*/ 178 w 355"/>
                <a:gd name="T31" fmla="*/ 63 h 292"/>
                <a:gd name="T32" fmla="*/ 178 w 355"/>
                <a:gd name="T33" fmla="*/ 89 h 292"/>
                <a:gd name="T34" fmla="*/ 190 w 355"/>
                <a:gd name="T35" fmla="*/ 102 h 292"/>
                <a:gd name="T36" fmla="*/ 203 w 355"/>
                <a:gd name="T37" fmla="*/ 127 h 292"/>
                <a:gd name="T38" fmla="*/ 216 w 355"/>
                <a:gd name="T39" fmla="*/ 140 h 292"/>
                <a:gd name="T40" fmla="*/ 228 w 355"/>
                <a:gd name="T41" fmla="*/ 102 h 292"/>
                <a:gd name="T42" fmla="*/ 241 w 355"/>
                <a:gd name="T43" fmla="*/ 76 h 292"/>
                <a:gd name="T44" fmla="*/ 241 w 355"/>
                <a:gd name="T45" fmla="*/ 63 h 292"/>
                <a:gd name="T46" fmla="*/ 254 w 355"/>
                <a:gd name="T47" fmla="*/ 76 h 292"/>
                <a:gd name="T48" fmla="*/ 254 w 355"/>
                <a:gd name="T49" fmla="*/ 89 h 292"/>
                <a:gd name="T50" fmla="*/ 279 w 355"/>
                <a:gd name="T51" fmla="*/ 89 h 292"/>
                <a:gd name="T52" fmla="*/ 292 w 355"/>
                <a:gd name="T53" fmla="*/ 89 h 292"/>
                <a:gd name="T54" fmla="*/ 317 w 355"/>
                <a:gd name="T55" fmla="*/ 76 h 292"/>
                <a:gd name="T56" fmla="*/ 330 w 355"/>
                <a:gd name="T57" fmla="*/ 76 h 292"/>
                <a:gd name="T58" fmla="*/ 342 w 355"/>
                <a:gd name="T59" fmla="*/ 89 h 292"/>
                <a:gd name="T60" fmla="*/ 330 w 355"/>
                <a:gd name="T61" fmla="*/ 114 h 292"/>
                <a:gd name="T62" fmla="*/ 342 w 355"/>
                <a:gd name="T63" fmla="*/ 140 h 292"/>
                <a:gd name="T64" fmla="*/ 355 w 355"/>
                <a:gd name="T65" fmla="*/ 152 h 292"/>
                <a:gd name="T66" fmla="*/ 342 w 355"/>
                <a:gd name="T67" fmla="*/ 178 h 292"/>
                <a:gd name="T68" fmla="*/ 355 w 355"/>
                <a:gd name="T69" fmla="*/ 203 h 292"/>
                <a:gd name="T70" fmla="*/ 292 w 355"/>
                <a:gd name="T71" fmla="*/ 279 h 292"/>
                <a:gd name="T72" fmla="*/ 266 w 355"/>
                <a:gd name="T73" fmla="*/ 254 h 292"/>
                <a:gd name="T74" fmla="*/ 279 w 355"/>
                <a:gd name="T75" fmla="*/ 165 h 292"/>
                <a:gd name="T76" fmla="*/ 279 w 355"/>
                <a:gd name="T77" fmla="*/ 152 h 292"/>
                <a:gd name="T78" fmla="*/ 228 w 355"/>
                <a:gd name="T79" fmla="*/ 178 h 292"/>
                <a:gd name="T80" fmla="*/ 216 w 355"/>
                <a:gd name="T81" fmla="*/ 190 h 292"/>
                <a:gd name="T82" fmla="*/ 178 w 355"/>
                <a:gd name="T83" fmla="*/ 216 h 292"/>
                <a:gd name="T84" fmla="*/ 165 w 355"/>
                <a:gd name="T85" fmla="*/ 254 h 292"/>
                <a:gd name="T86" fmla="*/ 152 w 355"/>
                <a:gd name="T87" fmla="*/ 292 h 292"/>
                <a:gd name="T88" fmla="*/ 89 w 355"/>
                <a:gd name="T89" fmla="*/ 266 h 292"/>
                <a:gd name="T90" fmla="*/ 51 w 355"/>
                <a:gd name="T91" fmla="*/ 279 h 292"/>
                <a:gd name="T92" fmla="*/ 13 w 355"/>
                <a:gd name="T93" fmla="*/ 266 h 2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5"/>
                <a:gd name="T142" fmla="*/ 0 h 292"/>
                <a:gd name="T143" fmla="*/ 355 w 355"/>
                <a:gd name="T144" fmla="*/ 292 h 2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5" h="292">
                  <a:moveTo>
                    <a:pt x="0" y="266"/>
                  </a:moveTo>
                  <a:lnTo>
                    <a:pt x="0" y="254"/>
                  </a:lnTo>
                  <a:lnTo>
                    <a:pt x="0" y="241"/>
                  </a:lnTo>
                  <a:lnTo>
                    <a:pt x="0" y="228"/>
                  </a:lnTo>
                  <a:lnTo>
                    <a:pt x="13" y="216"/>
                  </a:lnTo>
                  <a:lnTo>
                    <a:pt x="25" y="216"/>
                  </a:lnTo>
                  <a:lnTo>
                    <a:pt x="25" y="203"/>
                  </a:lnTo>
                  <a:lnTo>
                    <a:pt x="38" y="190"/>
                  </a:lnTo>
                  <a:lnTo>
                    <a:pt x="38" y="178"/>
                  </a:lnTo>
                  <a:lnTo>
                    <a:pt x="51" y="165"/>
                  </a:lnTo>
                  <a:lnTo>
                    <a:pt x="63" y="165"/>
                  </a:lnTo>
                  <a:lnTo>
                    <a:pt x="63" y="152"/>
                  </a:lnTo>
                  <a:lnTo>
                    <a:pt x="63" y="140"/>
                  </a:lnTo>
                  <a:lnTo>
                    <a:pt x="76" y="140"/>
                  </a:lnTo>
                  <a:lnTo>
                    <a:pt x="76" y="127"/>
                  </a:lnTo>
                  <a:lnTo>
                    <a:pt x="76" y="114"/>
                  </a:lnTo>
                  <a:lnTo>
                    <a:pt x="89" y="114"/>
                  </a:lnTo>
                  <a:lnTo>
                    <a:pt x="101" y="114"/>
                  </a:lnTo>
                  <a:lnTo>
                    <a:pt x="114" y="114"/>
                  </a:lnTo>
                  <a:lnTo>
                    <a:pt x="114" y="102"/>
                  </a:lnTo>
                  <a:lnTo>
                    <a:pt x="127" y="89"/>
                  </a:lnTo>
                  <a:lnTo>
                    <a:pt x="140" y="89"/>
                  </a:lnTo>
                  <a:lnTo>
                    <a:pt x="152" y="89"/>
                  </a:lnTo>
                  <a:lnTo>
                    <a:pt x="152" y="76"/>
                  </a:lnTo>
                  <a:lnTo>
                    <a:pt x="152" y="63"/>
                  </a:lnTo>
                  <a:lnTo>
                    <a:pt x="165" y="51"/>
                  </a:lnTo>
                  <a:lnTo>
                    <a:pt x="165" y="38"/>
                  </a:lnTo>
                  <a:lnTo>
                    <a:pt x="165" y="25"/>
                  </a:lnTo>
                  <a:lnTo>
                    <a:pt x="178" y="13"/>
                  </a:lnTo>
                  <a:lnTo>
                    <a:pt x="178" y="0"/>
                  </a:lnTo>
                  <a:lnTo>
                    <a:pt x="178" y="13"/>
                  </a:lnTo>
                  <a:lnTo>
                    <a:pt x="178" y="25"/>
                  </a:lnTo>
                  <a:lnTo>
                    <a:pt x="190" y="51"/>
                  </a:lnTo>
                  <a:lnTo>
                    <a:pt x="178" y="63"/>
                  </a:lnTo>
                  <a:lnTo>
                    <a:pt x="178" y="76"/>
                  </a:lnTo>
                  <a:lnTo>
                    <a:pt x="178" y="89"/>
                  </a:lnTo>
                  <a:lnTo>
                    <a:pt x="190" y="102"/>
                  </a:lnTo>
                  <a:lnTo>
                    <a:pt x="203" y="114"/>
                  </a:lnTo>
                  <a:lnTo>
                    <a:pt x="203" y="127"/>
                  </a:lnTo>
                  <a:lnTo>
                    <a:pt x="203" y="140"/>
                  </a:lnTo>
                  <a:lnTo>
                    <a:pt x="216" y="140"/>
                  </a:lnTo>
                  <a:lnTo>
                    <a:pt x="228" y="114"/>
                  </a:lnTo>
                  <a:lnTo>
                    <a:pt x="228" y="102"/>
                  </a:lnTo>
                  <a:lnTo>
                    <a:pt x="228" y="89"/>
                  </a:lnTo>
                  <a:lnTo>
                    <a:pt x="228" y="76"/>
                  </a:lnTo>
                  <a:lnTo>
                    <a:pt x="241" y="76"/>
                  </a:lnTo>
                  <a:lnTo>
                    <a:pt x="241" y="63"/>
                  </a:lnTo>
                  <a:lnTo>
                    <a:pt x="241" y="76"/>
                  </a:lnTo>
                  <a:lnTo>
                    <a:pt x="254" y="76"/>
                  </a:lnTo>
                  <a:lnTo>
                    <a:pt x="254" y="89"/>
                  </a:lnTo>
                  <a:lnTo>
                    <a:pt x="266" y="89"/>
                  </a:lnTo>
                  <a:lnTo>
                    <a:pt x="279" y="89"/>
                  </a:lnTo>
                  <a:lnTo>
                    <a:pt x="292" y="89"/>
                  </a:lnTo>
                  <a:lnTo>
                    <a:pt x="304" y="76"/>
                  </a:lnTo>
                  <a:lnTo>
                    <a:pt x="317" y="76"/>
                  </a:lnTo>
                  <a:lnTo>
                    <a:pt x="330" y="76"/>
                  </a:lnTo>
                  <a:lnTo>
                    <a:pt x="342" y="89"/>
                  </a:lnTo>
                  <a:lnTo>
                    <a:pt x="342" y="102"/>
                  </a:lnTo>
                  <a:lnTo>
                    <a:pt x="330" y="102"/>
                  </a:lnTo>
                  <a:lnTo>
                    <a:pt x="330" y="114"/>
                  </a:lnTo>
                  <a:lnTo>
                    <a:pt x="330" y="127"/>
                  </a:lnTo>
                  <a:lnTo>
                    <a:pt x="342" y="140"/>
                  </a:lnTo>
                  <a:lnTo>
                    <a:pt x="342" y="152"/>
                  </a:lnTo>
                  <a:lnTo>
                    <a:pt x="355" y="152"/>
                  </a:lnTo>
                  <a:lnTo>
                    <a:pt x="342" y="178"/>
                  </a:lnTo>
                  <a:lnTo>
                    <a:pt x="355" y="190"/>
                  </a:lnTo>
                  <a:lnTo>
                    <a:pt x="355" y="203"/>
                  </a:lnTo>
                  <a:lnTo>
                    <a:pt x="342" y="241"/>
                  </a:lnTo>
                  <a:lnTo>
                    <a:pt x="317" y="266"/>
                  </a:lnTo>
                  <a:lnTo>
                    <a:pt x="292" y="279"/>
                  </a:lnTo>
                  <a:lnTo>
                    <a:pt x="279" y="279"/>
                  </a:lnTo>
                  <a:lnTo>
                    <a:pt x="266" y="279"/>
                  </a:lnTo>
                  <a:lnTo>
                    <a:pt x="266" y="254"/>
                  </a:lnTo>
                  <a:lnTo>
                    <a:pt x="266" y="228"/>
                  </a:lnTo>
                  <a:lnTo>
                    <a:pt x="266" y="178"/>
                  </a:lnTo>
                  <a:lnTo>
                    <a:pt x="279" y="165"/>
                  </a:lnTo>
                  <a:lnTo>
                    <a:pt x="279" y="152"/>
                  </a:lnTo>
                  <a:lnTo>
                    <a:pt x="228" y="152"/>
                  </a:lnTo>
                  <a:lnTo>
                    <a:pt x="228" y="165"/>
                  </a:lnTo>
                  <a:lnTo>
                    <a:pt x="228" y="178"/>
                  </a:lnTo>
                  <a:lnTo>
                    <a:pt x="228" y="190"/>
                  </a:lnTo>
                  <a:lnTo>
                    <a:pt x="216" y="190"/>
                  </a:lnTo>
                  <a:lnTo>
                    <a:pt x="203" y="203"/>
                  </a:lnTo>
                  <a:lnTo>
                    <a:pt x="178" y="216"/>
                  </a:lnTo>
                  <a:lnTo>
                    <a:pt x="178" y="228"/>
                  </a:lnTo>
                  <a:lnTo>
                    <a:pt x="165" y="254"/>
                  </a:lnTo>
                  <a:lnTo>
                    <a:pt x="152" y="266"/>
                  </a:lnTo>
                  <a:lnTo>
                    <a:pt x="152" y="292"/>
                  </a:lnTo>
                  <a:lnTo>
                    <a:pt x="140" y="279"/>
                  </a:lnTo>
                  <a:lnTo>
                    <a:pt x="101" y="266"/>
                  </a:lnTo>
                  <a:lnTo>
                    <a:pt x="89" y="266"/>
                  </a:lnTo>
                  <a:lnTo>
                    <a:pt x="76" y="266"/>
                  </a:lnTo>
                  <a:lnTo>
                    <a:pt x="63" y="279"/>
                  </a:lnTo>
                  <a:lnTo>
                    <a:pt x="51" y="279"/>
                  </a:lnTo>
                  <a:lnTo>
                    <a:pt x="38" y="266"/>
                  </a:lnTo>
                  <a:lnTo>
                    <a:pt x="13" y="266"/>
                  </a:lnTo>
                  <a:lnTo>
                    <a:pt x="0" y="266"/>
                  </a:lnTo>
                  <a:close/>
                </a:path>
              </a:pathLst>
            </a:custGeom>
            <a:grpFill/>
            <a:ln w="0">
              <a:solidFill>
                <a:srgbClr val="000000"/>
              </a:solidFill>
              <a:prstDash val="solid"/>
              <a:round/>
              <a:headEnd/>
              <a:tailEnd/>
            </a:ln>
          </p:spPr>
        </p:sp>
        <p:sp>
          <p:nvSpPr>
            <p:cNvPr id="463" name="Freeform 22"/>
            <p:cNvSpPr>
              <a:spLocks/>
            </p:cNvSpPr>
            <p:nvPr/>
          </p:nvSpPr>
          <p:spPr bwMode="auto">
            <a:xfrm>
              <a:off x="4391025" y="3057525"/>
              <a:ext cx="266700" cy="409575"/>
            </a:xfrm>
            <a:custGeom>
              <a:avLst/>
              <a:gdLst>
                <a:gd name="T0" fmla="*/ 89 w 241"/>
                <a:gd name="T1" fmla="*/ 368 h 368"/>
                <a:gd name="T2" fmla="*/ 76 w 241"/>
                <a:gd name="T3" fmla="*/ 368 h 368"/>
                <a:gd name="T4" fmla="*/ 64 w 241"/>
                <a:gd name="T5" fmla="*/ 368 h 368"/>
                <a:gd name="T6" fmla="*/ 64 w 241"/>
                <a:gd name="T7" fmla="*/ 355 h 368"/>
                <a:gd name="T8" fmla="*/ 38 w 241"/>
                <a:gd name="T9" fmla="*/ 343 h 368"/>
                <a:gd name="T10" fmla="*/ 26 w 241"/>
                <a:gd name="T11" fmla="*/ 343 h 368"/>
                <a:gd name="T12" fmla="*/ 26 w 241"/>
                <a:gd name="T13" fmla="*/ 330 h 368"/>
                <a:gd name="T14" fmla="*/ 13 w 241"/>
                <a:gd name="T15" fmla="*/ 330 h 368"/>
                <a:gd name="T16" fmla="*/ 0 w 241"/>
                <a:gd name="T17" fmla="*/ 317 h 368"/>
                <a:gd name="T18" fmla="*/ 0 w 241"/>
                <a:gd name="T19" fmla="*/ 305 h 368"/>
                <a:gd name="T20" fmla="*/ 38 w 241"/>
                <a:gd name="T21" fmla="*/ 279 h 368"/>
                <a:gd name="T22" fmla="*/ 64 w 241"/>
                <a:gd name="T23" fmla="*/ 241 h 368"/>
                <a:gd name="T24" fmla="*/ 89 w 241"/>
                <a:gd name="T25" fmla="*/ 203 h 368"/>
                <a:gd name="T26" fmla="*/ 102 w 241"/>
                <a:gd name="T27" fmla="*/ 178 h 368"/>
                <a:gd name="T28" fmla="*/ 115 w 241"/>
                <a:gd name="T29" fmla="*/ 127 h 368"/>
                <a:gd name="T30" fmla="*/ 102 w 241"/>
                <a:gd name="T31" fmla="*/ 89 h 368"/>
                <a:gd name="T32" fmla="*/ 102 w 241"/>
                <a:gd name="T33" fmla="*/ 76 h 368"/>
                <a:gd name="T34" fmla="*/ 115 w 241"/>
                <a:gd name="T35" fmla="*/ 38 h 368"/>
                <a:gd name="T36" fmla="*/ 153 w 241"/>
                <a:gd name="T37" fmla="*/ 26 h 368"/>
                <a:gd name="T38" fmla="*/ 191 w 241"/>
                <a:gd name="T39" fmla="*/ 0 h 368"/>
                <a:gd name="T40" fmla="*/ 203 w 241"/>
                <a:gd name="T41" fmla="*/ 0 h 368"/>
                <a:gd name="T42" fmla="*/ 241 w 241"/>
                <a:gd name="T43" fmla="*/ 0 h 368"/>
                <a:gd name="T44" fmla="*/ 229 w 241"/>
                <a:gd name="T45" fmla="*/ 26 h 368"/>
                <a:gd name="T46" fmla="*/ 229 w 241"/>
                <a:gd name="T47" fmla="*/ 51 h 368"/>
                <a:gd name="T48" fmla="*/ 216 w 241"/>
                <a:gd name="T49" fmla="*/ 64 h 368"/>
                <a:gd name="T50" fmla="*/ 178 w 241"/>
                <a:gd name="T51" fmla="*/ 76 h 368"/>
                <a:gd name="T52" fmla="*/ 153 w 241"/>
                <a:gd name="T53" fmla="*/ 76 h 368"/>
                <a:gd name="T54" fmla="*/ 140 w 241"/>
                <a:gd name="T55" fmla="*/ 102 h 368"/>
                <a:gd name="T56" fmla="*/ 165 w 241"/>
                <a:gd name="T57" fmla="*/ 114 h 368"/>
                <a:gd name="T58" fmla="*/ 178 w 241"/>
                <a:gd name="T59" fmla="*/ 114 h 368"/>
                <a:gd name="T60" fmla="*/ 178 w 241"/>
                <a:gd name="T61" fmla="*/ 140 h 368"/>
                <a:gd name="T62" fmla="*/ 165 w 241"/>
                <a:gd name="T63" fmla="*/ 140 h 368"/>
                <a:gd name="T64" fmla="*/ 153 w 241"/>
                <a:gd name="T65" fmla="*/ 153 h 368"/>
                <a:gd name="T66" fmla="*/ 140 w 241"/>
                <a:gd name="T67" fmla="*/ 165 h 368"/>
                <a:gd name="T68" fmla="*/ 127 w 241"/>
                <a:gd name="T69" fmla="*/ 178 h 368"/>
                <a:gd name="T70" fmla="*/ 127 w 241"/>
                <a:gd name="T71" fmla="*/ 191 h 368"/>
                <a:gd name="T72" fmla="*/ 127 w 241"/>
                <a:gd name="T73" fmla="*/ 203 h 368"/>
                <a:gd name="T74" fmla="*/ 127 w 241"/>
                <a:gd name="T75" fmla="*/ 229 h 368"/>
                <a:gd name="T76" fmla="*/ 115 w 241"/>
                <a:gd name="T77" fmla="*/ 241 h 368"/>
                <a:gd name="T78" fmla="*/ 115 w 241"/>
                <a:gd name="T79" fmla="*/ 254 h 368"/>
                <a:gd name="T80" fmla="*/ 115 w 241"/>
                <a:gd name="T81" fmla="*/ 267 h 368"/>
                <a:gd name="T82" fmla="*/ 102 w 241"/>
                <a:gd name="T83" fmla="*/ 292 h 368"/>
                <a:gd name="T84" fmla="*/ 102 w 241"/>
                <a:gd name="T85" fmla="*/ 317 h 368"/>
                <a:gd name="T86" fmla="*/ 102 w 241"/>
                <a:gd name="T87" fmla="*/ 317 h 368"/>
                <a:gd name="T88" fmla="*/ 115 w 241"/>
                <a:gd name="T89" fmla="*/ 330 h 368"/>
                <a:gd name="T90" fmla="*/ 115 w 241"/>
                <a:gd name="T91" fmla="*/ 343 h 368"/>
                <a:gd name="T92" fmla="*/ 102 w 241"/>
                <a:gd name="T93" fmla="*/ 355 h 368"/>
                <a:gd name="T94" fmla="*/ 89 w 241"/>
                <a:gd name="T95" fmla="*/ 368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1"/>
                <a:gd name="T145" fmla="*/ 0 h 368"/>
                <a:gd name="T146" fmla="*/ 241 w 241"/>
                <a:gd name="T147" fmla="*/ 368 h 3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1" h="368">
                  <a:moveTo>
                    <a:pt x="89" y="368"/>
                  </a:moveTo>
                  <a:lnTo>
                    <a:pt x="89" y="368"/>
                  </a:lnTo>
                  <a:lnTo>
                    <a:pt x="76" y="368"/>
                  </a:lnTo>
                  <a:lnTo>
                    <a:pt x="64" y="368"/>
                  </a:lnTo>
                  <a:lnTo>
                    <a:pt x="64" y="355"/>
                  </a:lnTo>
                  <a:lnTo>
                    <a:pt x="51" y="343"/>
                  </a:lnTo>
                  <a:lnTo>
                    <a:pt x="38" y="343"/>
                  </a:lnTo>
                  <a:lnTo>
                    <a:pt x="26" y="343"/>
                  </a:lnTo>
                  <a:lnTo>
                    <a:pt x="26" y="330"/>
                  </a:lnTo>
                  <a:lnTo>
                    <a:pt x="13" y="330"/>
                  </a:lnTo>
                  <a:lnTo>
                    <a:pt x="0" y="317"/>
                  </a:lnTo>
                  <a:lnTo>
                    <a:pt x="0" y="305"/>
                  </a:lnTo>
                  <a:lnTo>
                    <a:pt x="13" y="292"/>
                  </a:lnTo>
                  <a:lnTo>
                    <a:pt x="38" y="279"/>
                  </a:lnTo>
                  <a:lnTo>
                    <a:pt x="51" y="267"/>
                  </a:lnTo>
                  <a:lnTo>
                    <a:pt x="64" y="241"/>
                  </a:lnTo>
                  <a:lnTo>
                    <a:pt x="76" y="216"/>
                  </a:lnTo>
                  <a:lnTo>
                    <a:pt x="89" y="203"/>
                  </a:lnTo>
                  <a:lnTo>
                    <a:pt x="102" y="191"/>
                  </a:lnTo>
                  <a:lnTo>
                    <a:pt x="102" y="178"/>
                  </a:lnTo>
                  <a:lnTo>
                    <a:pt x="115" y="153"/>
                  </a:lnTo>
                  <a:lnTo>
                    <a:pt x="115" y="127"/>
                  </a:lnTo>
                  <a:lnTo>
                    <a:pt x="102" y="89"/>
                  </a:lnTo>
                  <a:lnTo>
                    <a:pt x="102" y="76"/>
                  </a:lnTo>
                  <a:lnTo>
                    <a:pt x="115" y="64"/>
                  </a:lnTo>
                  <a:lnTo>
                    <a:pt x="115" y="38"/>
                  </a:lnTo>
                  <a:lnTo>
                    <a:pt x="140" y="26"/>
                  </a:lnTo>
                  <a:lnTo>
                    <a:pt x="153" y="26"/>
                  </a:lnTo>
                  <a:lnTo>
                    <a:pt x="178" y="13"/>
                  </a:lnTo>
                  <a:lnTo>
                    <a:pt x="191" y="0"/>
                  </a:lnTo>
                  <a:lnTo>
                    <a:pt x="203" y="0"/>
                  </a:lnTo>
                  <a:lnTo>
                    <a:pt x="229" y="0"/>
                  </a:lnTo>
                  <a:lnTo>
                    <a:pt x="241" y="0"/>
                  </a:lnTo>
                  <a:lnTo>
                    <a:pt x="241" y="13"/>
                  </a:lnTo>
                  <a:lnTo>
                    <a:pt x="229" y="26"/>
                  </a:lnTo>
                  <a:lnTo>
                    <a:pt x="229" y="38"/>
                  </a:lnTo>
                  <a:lnTo>
                    <a:pt x="229" y="51"/>
                  </a:lnTo>
                  <a:lnTo>
                    <a:pt x="216" y="51"/>
                  </a:lnTo>
                  <a:lnTo>
                    <a:pt x="216" y="64"/>
                  </a:lnTo>
                  <a:lnTo>
                    <a:pt x="191" y="64"/>
                  </a:lnTo>
                  <a:lnTo>
                    <a:pt x="178" y="76"/>
                  </a:lnTo>
                  <a:lnTo>
                    <a:pt x="178" y="89"/>
                  </a:lnTo>
                  <a:lnTo>
                    <a:pt x="153" y="76"/>
                  </a:lnTo>
                  <a:lnTo>
                    <a:pt x="140" y="89"/>
                  </a:lnTo>
                  <a:lnTo>
                    <a:pt x="140" y="102"/>
                  </a:lnTo>
                  <a:lnTo>
                    <a:pt x="153" y="102"/>
                  </a:lnTo>
                  <a:lnTo>
                    <a:pt x="165" y="114"/>
                  </a:lnTo>
                  <a:lnTo>
                    <a:pt x="178" y="114"/>
                  </a:lnTo>
                  <a:lnTo>
                    <a:pt x="178" y="140"/>
                  </a:lnTo>
                  <a:lnTo>
                    <a:pt x="165" y="140"/>
                  </a:lnTo>
                  <a:lnTo>
                    <a:pt x="153" y="140"/>
                  </a:lnTo>
                  <a:lnTo>
                    <a:pt x="153" y="153"/>
                  </a:lnTo>
                  <a:lnTo>
                    <a:pt x="140" y="165"/>
                  </a:lnTo>
                  <a:lnTo>
                    <a:pt x="127" y="178"/>
                  </a:lnTo>
                  <a:lnTo>
                    <a:pt x="127" y="191"/>
                  </a:lnTo>
                  <a:lnTo>
                    <a:pt x="127" y="203"/>
                  </a:lnTo>
                  <a:lnTo>
                    <a:pt x="127" y="216"/>
                  </a:lnTo>
                  <a:lnTo>
                    <a:pt x="127" y="229"/>
                  </a:lnTo>
                  <a:lnTo>
                    <a:pt x="115" y="241"/>
                  </a:lnTo>
                  <a:lnTo>
                    <a:pt x="115" y="254"/>
                  </a:lnTo>
                  <a:lnTo>
                    <a:pt x="115" y="267"/>
                  </a:lnTo>
                  <a:lnTo>
                    <a:pt x="115" y="279"/>
                  </a:lnTo>
                  <a:lnTo>
                    <a:pt x="102" y="292"/>
                  </a:lnTo>
                  <a:lnTo>
                    <a:pt x="102" y="305"/>
                  </a:lnTo>
                  <a:lnTo>
                    <a:pt x="102" y="317"/>
                  </a:lnTo>
                  <a:lnTo>
                    <a:pt x="115" y="330"/>
                  </a:lnTo>
                  <a:lnTo>
                    <a:pt x="115" y="343"/>
                  </a:lnTo>
                  <a:lnTo>
                    <a:pt x="102" y="355"/>
                  </a:lnTo>
                  <a:lnTo>
                    <a:pt x="89" y="368"/>
                  </a:lnTo>
                  <a:close/>
                </a:path>
              </a:pathLst>
            </a:custGeom>
            <a:grpFill/>
            <a:ln w="0">
              <a:solidFill>
                <a:srgbClr val="000000"/>
              </a:solidFill>
              <a:prstDash val="solid"/>
              <a:round/>
              <a:headEnd/>
              <a:tailEnd/>
            </a:ln>
          </p:spPr>
        </p:sp>
        <p:sp>
          <p:nvSpPr>
            <p:cNvPr id="464" name="Freeform 23"/>
            <p:cNvSpPr>
              <a:spLocks/>
            </p:cNvSpPr>
            <p:nvPr/>
          </p:nvSpPr>
          <p:spPr bwMode="auto">
            <a:xfrm>
              <a:off x="5353050" y="2619375"/>
              <a:ext cx="323850" cy="361950"/>
            </a:xfrm>
            <a:custGeom>
              <a:avLst/>
              <a:gdLst>
                <a:gd name="T0" fmla="*/ 127 w 291"/>
                <a:gd name="T1" fmla="*/ 292 h 330"/>
                <a:gd name="T2" fmla="*/ 114 w 291"/>
                <a:gd name="T3" fmla="*/ 304 h 330"/>
                <a:gd name="T4" fmla="*/ 101 w 291"/>
                <a:gd name="T5" fmla="*/ 317 h 330"/>
                <a:gd name="T6" fmla="*/ 89 w 291"/>
                <a:gd name="T7" fmla="*/ 330 h 330"/>
                <a:gd name="T8" fmla="*/ 76 w 291"/>
                <a:gd name="T9" fmla="*/ 292 h 330"/>
                <a:gd name="T10" fmla="*/ 63 w 291"/>
                <a:gd name="T11" fmla="*/ 292 h 330"/>
                <a:gd name="T12" fmla="*/ 38 w 291"/>
                <a:gd name="T13" fmla="*/ 292 h 330"/>
                <a:gd name="T14" fmla="*/ 25 w 291"/>
                <a:gd name="T15" fmla="*/ 279 h 330"/>
                <a:gd name="T16" fmla="*/ 12 w 291"/>
                <a:gd name="T17" fmla="*/ 279 h 330"/>
                <a:gd name="T18" fmla="*/ 0 w 291"/>
                <a:gd name="T19" fmla="*/ 266 h 330"/>
                <a:gd name="T20" fmla="*/ 0 w 291"/>
                <a:gd name="T21" fmla="*/ 254 h 330"/>
                <a:gd name="T22" fmla="*/ 12 w 291"/>
                <a:gd name="T23" fmla="*/ 254 h 330"/>
                <a:gd name="T24" fmla="*/ 25 w 291"/>
                <a:gd name="T25" fmla="*/ 241 h 330"/>
                <a:gd name="T26" fmla="*/ 25 w 291"/>
                <a:gd name="T27" fmla="*/ 228 h 330"/>
                <a:gd name="T28" fmla="*/ 38 w 291"/>
                <a:gd name="T29" fmla="*/ 216 h 330"/>
                <a:gd name="T30" fmla="*/ 38 w 291"/>
                <a:gd name="T31" fmla="*/ 190 h 330"/>
                <a:gd name="T32" fmla="*/ 38 w 291"/>
                <a:gd name="T33" fmla="*/ 165 h 330"/>
                <a:gd name="T34" fmla="*/ 51 w 291"/>
                <a:gd name="T35" fmla="*/ 140 h 330"/>
                <a:gd name="T36" fmla="*/ 38 w 291"/>
                <a:gd name="T37" fmla="*/ 114 h 330"/>
                <a:gd name="T38" fmla="*/ 38 w 291"/>
                <a:gd name="T39" fmla="*/ 89 h 330"/>
                <a:gd name="T40" fmla="*/ 51 w 291"/>
                <a:gd name="T41" fmla="*/ 89 h 330"/>
                <a:gd name="T42" fmla="*/ 51 w 291"/>
                <a:gd name="T43" fmla="*/ 76 h 330"/>
                <a:gd name="T44" fmla="*/ 51 w 291"/>
                <a:gd name="T45" fmla="*/ 51 h 330"/>
                <a:gd name="T46" fmla="*/ 38 w 291"/>
                <a:gd name="T47" fmla="*/ 38 h 330"/>
                <a:gd name="T48" fmla="*/ 51 w 291"/>
                <a:gd name="T49" fmla="*/ 25 h 330"/>
                <a:gd name="T50" fmla="*/ 63 w 291"/>
                <a:gd name="T51" fmla="*/ 13 h 330"/>
                <a:gd name="T52" fmla="*/ 76 w 291"/>
                <a:gd name="T53" fmla="*/ 13 h 330"/>
                <a:gd name="T54" fmla="*/ 114 w 291"/>
                <a:gd name="T55" fmla="*/ 25 h 330"/>
                <a:gd name="T56" fmla="*/ 139 w 291"/>
                <a:gd name="T57" fmla="*/ 13 h 330"/>
                <a:gd name="T58" fmla="*/ 152 w 291"/>
                <a:gd name="T59" fmla="*/ 25 h 330"/>
                <a:gd name="T60" fmla="*/ 177 w 291"/>
                <a:gd name="T61" fmla="*/ 38 h 330"/>
                <a:gd name="T62" fmla="*/ 190 w 291"/>
                <a:gd name="T63" fmla="*/ 38 h 330"/>
                <a:gd name="T64" fmla="*/ 177 w 291"/>
                <a:gd name="T65" fmla="*/ 51 h 330"/>
                <a:gd name="T66" fmla="*/ 177 w 291"/>
                <a:gd name="T67" fmla="*/ 51 h 330"/>
                <a:gd name="T68" fmla="*/ 190 w 291"/>
                <a:gd name="T69" fmla="*/ 63 h 330"/>
                <a:gd name="T70" fmla="*/ 228 w 291"/>
                <a:gd name="T71" fmla="*/ 63 h 330"/>
                <a:gd name="T72" fmla="*/ 241 w 291"/>
                <a:gd name="T73" fmla="*/ 51 h 330"/>
                <a:gd name="T74" fmla="*/ 241 w 291"/>
                <a:gd name="T75" fmla="*/ 63 h 330"/>
                <a:gd name="T76" fmla="*/ 253 w 291"/>
                <a:gd name="T77" fmla="*/ 51 h 330"/>
                <a:gd name="T78" fmla="*/ 253 w 291"/>
                <a:gd name="T79" fmla="*/ 13 h 330"/>
                <a:gd name="T80" fmla="*/ 266 w 291"/>
                <a:gd name="T81" fmla="*/ 13 h 330"/>
                <a:gd name="T82" fmla="*/ 291 w 291"/>
                <a:gd name="T83" fmla="*/ 25 h 330"/>
                <a:gd name="T84" fmla="*/ 291 w 291"/>
                <a:gd name="T85" fmla="*/ 38 h 330"/>
                <a:gd name="T86" fmla="*/ 279 w 291"/>
                <a:gd name="T87" fmla="*/ 63 h 330"/>
                <a:gd name="T88" fmla="*/ 266 w 291"/>
                <a:gd name="T89" fmla="*/ 63 h 330"/>
                <a:gd name="T90" fmla="*/ 266 w 291"/>
                <a:gd name="T91" fmla="*/ 76 h 330"/>
                <a:gd name="T92" fmla="*/ 266 w 291"/>
                <a:gd name="T93" fmla="*/ 89 h 330"/>
                <a:gd name="T94" fmla="*/ 266 w 291"/>
                <a:gd name="T95" fmla="*/ 89 h 330"/>
                <a:gd name="T96" fmla="*/ 253 w 291"/>
                <a:gd name="T97" fmla="*/ 114 h 330"/>
                <a:gd name="T98" fmla="*/ 266 w 291"/>
                <a:gd name="T99" fmla="*/ 114 h 330"/>
                <a:gd name="T100" fmla="*/ 266 w 291"/>
                <a:gd name="T101" fmla="*/ 140 h 330"/>
                <a:gd name="T102" fmla="*/ 253 w 291"/>
                <a:gd name="T103" fmla="*/ 203 h 330"/>
                <a:gd name="T104" fmla="*/ 228 w 291"/>
                <a:gd name="T105" fmla="*/ 190 h 330"/>
                <a:gd name="T106" fmla="*/ 228 w 291"/>
                <a:gd name="T107" fmla="*/ 178 h 330"/>
                <a:gd name="T108" fmla="*/ 190 w 291"/>
                <a:gd name="T109" fmla="*/ 165 h 330"/>
                <a:gd name="T110" fmla="*/ 190 w 291"/>
                <a:gd name="T111" fmla="*/ 178 h 330"/>
                <a:gd name="T112" fmla="*/ 177 w 291"/>
                <a:gd name="T113" fmla="*/ 190 h 330"/>
                <a:gd name="T114" fmla="*/ 165 w 291"/>
                <a:gd name="T115" fmla="*/ 178 h 330"/>
                <a:gd name="T116" fmla="*/ 165 w 291"/>
                <a:gd name="T117" fmla="*/ 190 h 330"/>
                <a:gd name="T118" fmla="*/ 165 w 291"/>
                <a:gd name="T119" fmla="*/ 203 h 330"/>
                <a:gd name="T120" fmla="*/ 165 w 291"/>
                <a:gd name="T121" fmla="*/ 203 h 330"/>
                <a:gd name="T122" fmla="*/ 139 w 291"/>
                <a:gd name="T123" fmla="*/ 241 h 330"/>
                <a:gd name="T124" fmla="*/ 127 w 291"/>
                <a:gd name="T125" fmla="*/ 292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
                <a:gd name="T190" fmla="*/ 0 h 330"/>
                <a:gd name="T191" fmla="*/ 291 w 291"/>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 h="330">
                  <a:moveTo>
                    <a:pt x="127" y="292"/>
                  </a:moveTo>
                  <a:lnTo>
                    <a:pt x="127" y="292"/>
                  </a:lnTo>
                  <a:lnTo>
                    <a:pt x="114" y="304"/>
                  </a:lnTo>
                  <a:lnTo>
                    <a:pt x="114" y="317"/>
                  </a:lnTo>
                  <a:lnTo>
                    <a:pt x="101" y="317"/>
                  </a:lnTo>
                  <a:lnTo>
                    <a:pt x="101" y="330"/>
                  </a:lnTo>
                  <a:lnTo>
                    <a:pt x="89" y="330"/>
                  </a:lnTo>
                  <a:lnTo>
                    <a:pt x="89" y="304"/>
                  </a:lnTo>
                  <a:lnTo>
                    <a:pt x="76" y="292"/>
                  </a:lnTo>
                  <a:lnTo>
                    <a:pt x="63" y="292"/>
                  </a:lnTo>
                  <a:lnTo>
                    <a:pt x="51" y="292"/>
                  </a:lnTo>
                  <a:lnTo>
                    <a:pt x="38" y="292"/>
                  </a:lnTo>
                  <a:lnTo>
                    <a:pt x="25" y="292"/>
                  </a:lnTo>
                  <a:lnTo>
                    <a:pt x="25" y="279"/>
                  </a:lnTo>
                  <a:lnTo>
                    <a:pt x="12" y="279"/>
                  </a:lnTo>
                  <a:lnTo>
                    <a:pt x="0" y="266"/>
                  </a:lnTo>
                  <a:lnTo>
                    <a:pt x="0" y="254"/>
                  </a:lnTo>
                  <a:lnTo>
                    <a:pt x="12" y="254"/>
                  </a:lnTo>
                  <a:lnTo>
                    <a:pt x="25" y="254"/>
                  </a:lnTo>
                  <a:lnTo>
                    <a:pt x="25" y="241"/>
                  </a:lnTo>
                  <a:lnTo>
                    <a:pt x="12" y="228"/>
                  </a:lnTo>
                  <a:lnTo>
                    <a:pt x="25" y="228"/>
                  </a:lnTo>
                  <a:lnTo>
                    <a:pt x="38" y="216"/>
                  </a:lnTo>
                  <a:lnTo>
                    <a:pt x="38" y="203"/>
                  </a:lnTo>
                  <a:lnTo>
                    <a:pt x="38" y="190"/>
                  </a:lnTo>
                  <a:lnTo>
                    <a:pt x="38" y="165"/>
                  </a:lnTo>
                  <a:lnTo>
                    <a:pt x="51" y="140"/>
                  </a:lnTo>
                  <a:lnTo>
                    <a:pt x="51" y="127"/>
                  </a:lnTo>
                  <a:lnTo>
                    <a:pt x="38" y="114"/>
                  </a:lnTo>
                  <a:lnTo>
                    <a:pt x="38" y="101"/>
                  </a:lnTo>
                  <a:lnTo>
                    <a:pt x="38" y="89"/>
                  </a:lnTo>
                  <a:lnTo>
                    <a:pt x="51" y="89"/>
                  </a:lnTo>
                  <a:lnTo>
                    <a:pt x="51" y="76"/>
                  </a:lnTo>
                  <a:lnTo>
                    <a:pt x="51" y="63"/>
                  </a:lnTo>
                  <a:lnTo>
                    <a:pt x="51" y="51"/>
                  </a:lnTo>
                  <a:lnTo>
                    <a:pt x="51" y="38"/>
                  </a:lnTo>
                  <a:lnTo>
                    <a:pt x="38" y="38"/>
                  </a:lnTo>
                  <a:lnTo>
                    <a:pt x="38" y="25"/>
                  </a:lnTo>
                  <a:lnTo>
                    <a:pt x="51" y="25"/>
                  </a:lnTo>
                  <a:lnTo>
                    <a:pt x="63" y="13"/>
                  </a:lnTo>
                  <a:lnTo>
                    <a:pt x="76" y="0"/>
                  </a:lnTo>
                  <a:lnTo>
                    <a:pt x="76" y="13"/>
                  </a:lnTo>
                  <a:lnTo>
                    <a:pt x="101" y="25"/>
                  </a:lnTo>
                  <a:lnTo>
                    <a:pt x="114" y="25"/>
                  </a:lnTo>
                  <a:lnTo>
                    <a:pt x="139" y="13"/>
                  </a:lnTo>
                  <a:lnTo>
                    <a:pt x="152" y="25"/>
                  </a:lnTo>
                  <a:lnTo>
                    <a:pt x="165" y="38"/>
                  </a:lnTo>
                  <a:lnTo>
                    <a:pt x="177" y="38"/>
                  </a:lnTo>
                  <a:lnTo>
                    <a:pt x="190" y="38"/>
                  </a:lnTo>
                  <a:lnTo>
                    <a:pt x="177" y="51"/>
                  </a:lnTo>
                  <a:lnTo>
                    <a:pt x="177" y="63"/>
                  </a:lnTo>
                  <a:lnTo>
                    <a:pt x="190" y="63"/>
                  </a:lnTo>
                  <a:lnTo>
                    <a:pt x="203" y="63"/>
                  </a:lnTo>
                  <a:lnTo>
                    <a:pt x="228" y="63"/>
                  </a:lnTo>
                  <a:lnTo>
                    <a:pt x="228" y="51"/>
                  </a:lnTo>
                  <a:lnTo>
                    <a:pt x="241" y="51"/>
                  </a:lnTo>
                  <a:lnTo>
                    <a:pt x="241" y="63"/>
                  </a:lnTo>
                  <a:lnTo>
                    <a:pt x="253" y="51"/>
                  </a:lnTo>
                  <a:lnTo>
                    <a:pt x="253" y="25"/>
                  </a:lnTo>
                  <a:lnTo>
                    <a:pt x="253" y="13"/>
                  </a:lnTo>
                  <a:lnTo>
                    <a:pt x="266" y="13"/>
                  </a:lnTo>
                  <a:lnTo>
                    <a:pt x="291" y="25"/>
                  </a:lnTo>
                  <a:lnTo>
                    <a:pt x="291" y="38"/>
                  </a:lnTo>
                  <a:lnTo>
                    <a:pt x="279" y="51"/>
                  </a:lnTo>
                  <a:lnTo>
                    <a:pt x="279" y="63"/>
                  </a:lnTo>
                  <a:lnTo>
                    <a:pt x="266" y="63"/>
                  </a:lnTo>
                  <a:lnTo>
                    <a:pt x="266" y="76"/>
                  </a:lnTo>
                  <a:lnTo>
                    <a:pt x="266" y="89"/>
                  </a:lnTo>
                  <a:lnTo>
                    <a:pt x="253" y="101"/>
                  </a:lnTo>
                  <a:lnTo>
                    <a:pt x="253" y="114"/>
                  </a:lnTo>
                  <a:lnTo>
                    <a:pt x="253" y="127"/>
                  </a:lnTo>
                  <a:lnTo>
                    <a:pt x="266" y="114"/>
                  </a:lnTo>
                  <a:lnTo>
                    <a:pt x="266" y="127"/>
                  </a:lnTo>
                  <a:lnTo>
                    <a:pt x="266" y="140"/>
                  </a:lnTo>
                  <a:lnTo>
                    <a:pt x="266" y="190"/>
                  </a:lnTo>
                  <a:lnTo>
                    <a:pt x="253" y="203"/>
                  </a:lnTo>
                  <a:lnTo>
                    <a:pt x="241" y="203"/>
                  </a:lnTo>
                  <a:lnTo>
                    <a:pt x="228" y="190"/>
                  </a:lnTo>
                  <a:lnTo>
                    <a:pt x="228" y="178"/>
                  </a:lnTo>
                  <a:lnTo>
                    <a:pt x="228" y="165"/>
                  </a:lnTo>
                  <a:lnTo>
                    <a:pt x="190" y="165"/>
                  </a:lnTo>
                  <a:lnTo>
                    <a:pt x="190" y="178"/>
                  </a:lnTo>
                  <a:lnTo>
                    <a:pt x="190" y="190"/>
                  </a:lnTo>
                  <a:lnTo>
                    <a:pt x="177" y="190"/>
                  </a:lnTo>
                  <a:lnTo>
                    <a:pt x="177" y="178"/>
                  </a:lnTo>
                  <a:lnTo>
                    <a:pt x="165" y="178"/>
                  </a:lnTo>
                  <a:lnTo>
                    <a:pt x="165" y="190"/>
                  </a:lnTo>
                  <a:lnTo>
                    <a:pt x="165" y="203"/>
                  </a:lnTo>
                  <a:lnTo>
                    <a:pt x="152" y="203"/>
                  </a:lnTo>
                  <a:lnTo>
                    <a:pt x="139" y="241"/>
                  </a:lnTo>
                  <a:lnTo>
                    <a:pt x="127" y="266"/>
                  </a:lnTo>
                  <a:lnTo>
                    <a:pt x="127" y="292"/>
                  </a:lnTo>
                  <a:close/>
                </a:path>
              </a:pathLst>
            </a:custGeom>
            <a:grpFill/>
            <a:ln w="0">
              <a:solidFill>
                <a:srgbClr val="000000"/>
              </a:solidFill>
              <a:prstDash val="solid"/>
              <a:round/>
              <a:headEnd/>
              <a:tailEnd/>
            </a:ln>
          </p:spPr>
        </p:sp>
        <p:sp>
          <p:nvSpPr>
            <p:cNvPr id="465" name="Freeform 24"/>
            <p:cNvSpPr>
              <a:spLocks/>
            </p:cNvSpPr>
            <p:nvPr/>
          </p:nvSpPr>
          <p:spPr bwMode="auto">
            <a:xfrm>
              <a:off x="5181600" y="2571750"/>
              <a:ext cx="228600" cy="428625"/>
            </a:xfrm>
            <a:custGeom>
              <a:avLst/>
              <a:gdLst>
                <a:gd name="T0" fmla="*/ 25 w 203"/>
                <a:gd name="T1" fmla="*/ 355 h 381"/>
                <a:gd name="T2" fmla="*/ 0 w 203"/>
                <a:gd name="T3" fmla="*/ 342 h 381"/>
                <a:gd name="T4" fmla="*/ 12 w 203"/>
                <a:gd name="T5" fmla="*/ 317 h 381"/>
                <a:gd name="T6" fmla="*/ 12 w 203"/>
                <a:gd name="T7" fmla="*/ 292 h 381"/>
                <a:gd name="T8" fmla="*/ 12 w 203"/>
                <a:gd name="T9" fmla="*/ 292 h 381"/>
                <a:gd name="T10" fmla="*/ 25 w 203"/>
                <a:gd name="T11" fmla="*/ 279 h 381"/>
                <a:gd name="T12" fmla="*/ 25 w 203"/>
                <a:gd name="T13" fmla="*/ 266 h 381"/>
                <a:gd name="T14" fmla="*/ 38 w 203"/>
                <a:gd name="T15" fmla="*/ 254 h 381"/>
                <a:gd name="T16" fmla="*/ 63 w 203"/>
                <a:gd name="T17" fmla="*/ 241 h 381"/>
                <a:gd name="T18" fmla="*/ 50 w 203"/>
                <a:gd name="T19" fmla="*/ 228 h 381"/>
                <a:gd name="T20" fmla="*/ 38 w 203"/>
                <a:gd name="T21" fmla="*/ 216 h 381"/>
                <a:gd name="T22" fmla="*/ 38 w 203"/>
                <a:gd name="T23" fmla="*/ 203 h 381"/>
                <a:gd name="T24" fmla="*/ 25 w 203"/>
                <a:gd name="T25" fmla="*/ 190 h 381"/>
                <a:gd name="T26" fmla="*/ 38 w 203"/>
                <a:gd name="T27" fmla="*/ 178 h 381"/>
                <a:gd name="T28" fmla="*/ 25 w 203"/>
                <a:gd name="T29" fmla="*/ 165 h 381"/>
                <a:gd name="T30" fmla="*/ 0 w 203"/>
                <a:gd name="T31" fmla="*/ 152 h 381"/>
                <a:gd name="T32" fmla="*/ 12 w 203"/>
                <a:gd name="T33" fmla="*/ 127 h 381"/>
                <a:gd name="T34" fmla="*/ 50 w 203"/>
                <a:gd name="T35" fmla="*/ 63 h 381"/>
                <a:gd name="T36" fmla="*/ 63 w 203"/>
                <a:gd name="T37" fmla="*/ 0 h 381"/>
                <a:gd name="T38" fmla="*/ 101 w 203"/>
                <a:gd name="T39" fmla="*/ 0 h 381"/>
                <a:gd name="T40" fmla="*/ 114 w 203"/>
                <a:gd name="T41" fmla="*/ 13 h 381"/>
                <a:gd name="T42" fmla="*/ 139 w 203"/>
                <a:gd name="T43" fmla="*/ 25 h 381"/>
                <a:gd name="T44" fmla="*/ 152 w 203"/>
                <a:gd name="T45" fmla="*/ 25 h 381"/>
                <a:gd name="T46" fmla="*/ 164 w 203"/>
                <a:gd name="T47" fmla="*/ 38 h 381"/>
                <a:gd name="T48" fmla="*/ 177 w 203"/>
                <a:gd name="T49" fmla="*/ 63 h 381"/>
                <a:gd name="T50" fmla="*/ 190 w 203"/>
                <a:gd name="T51" fmla="*/ 63 h 381"/>
                <a:gd name="T52" fmla="*/ 203 w 203"/>
                <a:gd name="T53" fmla="*/ 76 h 381"/>
                <a:gd name="T54" fmla="*/ 203 w 203"/>
                <a:gd name="T55" fmla="*/ 101 h 381"/>
                <a:gd name="T56" fmla="*/ 203 w 203"/>
                <a:gd name="T57" fmla="*/ 114 h 381"/>
                <a:gd name="T58" fmla="*/ 190 w 203"/>
                <a:gd name="T59" fmla="*/ 127 h 381"/>
                <a:gd name="T60" fmla="*/ 190 w 203"/>
                <a:gd name="T61" fmla="*/ 139 h 381"/>
                <a:gd name="T62" fmla="*/ 203 w 203"/>
                <a:gd name="T63" fmla="*/ 165 h 381"/>
                <a:gd name="T64" fmla="*/ 203 w 203"/>
                <a:gd name="T65" fmla="*/ 178 h 381"/>
                <a:gd name="T66" fmla="*/ 190 w 203"/>
                <a:gd name="T67" fmla="*/ 228 h 381"/>
                <a:gd name="T68" fmla="*/ 190 w 203"/>
                <a:gd name="T69" fmla="*/ 241 h 381"/>
                <a:gd name="T70" fmla="*/ 177 w 203"/>
                <a:gd name="T71" fmla="*/ 266 h 381"/>
                <a:gd name="T72" fmla="*/ 164 w 203"/>
                <a:gd name="T73" fmla="*/ 266 h 381"/>
                <a:gd name="T74" fmla="*/ 177 w 203"/>
                <a:gd name="T75" fmla="*/ 292 h 381"/>
                <a:gd name="T76" fmla="*/ 164 w 203"/>
                <a:gd name="T77" fmla="*/ 292 h 381"/>
                <a:gd name="T78" fmla="*/ 152 w 203"/>
                <a:gd name="T79" fmla="*/ 292 h 381"/>
                <a:gd name="T80" fmla="*/ 139 w 203"/>
                <a:gd name="T81" fmla="*/ 317 h 381"/>
                <a:gd name="T82" fmla="*/ 139 w 203"/>
                <a:gd name="T83" fmla="*/ 342 h 381"/>
                <a:gd name="T84" fmla="*/ 139 w 203"/>
                <a:gd name="T85" fmla="*/ 368 h 381"/>
                <a:gd name="T86" fmla="*/ 126 w 203"/>
                <a:gd name="T87" fmla="*/ 368 h 381"/>
                <a:gd name="T88" fmla="*/ 101 w 203"/>
                <a:gd name="T89" fmla="*/ 381 h 381"/>
                <a:gd name="T90" fmla="*/ 88 w 203"/>
                <a:gd name="T91" fmla="*/ 368 h 381"/>
                <a:gd name="T92" fmla="*/ 88 w 203"/>
                <a:gd name="T93" fmla="*/ 355 h 381"/>
                <a:gd name="T94" fmla="*/ 63 w 203"/>
                <a:gd name="T95" fmla="*/ 355 h 381"/>
                <a:gd name="T96" fmla="*/ 38 w 203"/>
                <a:gd name="T97" fmla="*/ 355 h 381"/>
                <a:gd name="T98" fmla="*/ 25 w 203"/>
                <a:gd name="T99" fmla="*/ 355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381"/>
                <a:gd name="T152" fmla="*/ 203 w 203"/>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381">
                  <a:moveTo>
                    <a:pt x="25" y="368"/>
                  </a:moveTo>
                  <a:lnTo>
                    <a:pt x="25" y="355"/>
                  </a:lnTo>
                  <a:lnTo>
                    <a:pt x="12" y="355"/>
                  </a:lnTo>
                  <a:lnTo>
                    <a:pt x="0" y="342"/>
                  </a:lnTo>
                  <a:lnTo>
                    <a:pt x="12" y="317"/>
                  </a:lnTo>
                  <a:lnTo>
                    <a:pt x="12" y="292"/>
                  </a:lnTo>
                  <a:lnTo>
                    <a:pt x="25" y="292"/>
                  </a:lnTo>
                  <a:lnTo>
                    <a:pt x="12" y="292"/>
                  </a:lnTo>
                  <a:lnTo>
                    <a:pt x="12" y="279"/>
                  </a:lnTo>
                  <a:lnTo>
                    <a:pt x="25" y="279"/>
                  </a:lnTo>
                  <a:lnTo>
                    <a:pt x="25" y="266"/>
                  </a:lnTo>
                  <a:lnTo>
                    <a:pt x="25" y="254"/>
                  </a:lnTo>
                  <a:lnTo>
                    <a:pt x="38" y="254"/>
                  </a:lnTo>
                  <a:lnTo>
                    <a:pt x="50" y="254"/>
                  </a:lnTo>
                  <a:lnTo>
                    <a:pt x="63" y="241"/>
                  </a:lnTo>
                  <a:lnTo>
                    <a:pt x="63" y="228"/>
                  </a:lnTo>
                  <a:lnTo>
                    <a:pt x="50" y="228"/>
                  </a:lnTo>
                  <a:lnTo>
                    <a:pt x="50" y="216"/>
                  </a:lnTo>
                  <a:lnTo>
                    <a:pt x="38" y="216"/>
                  </a:lnTo>
                  <a:lnTo>
                    <a:pt x="38" y="203"/>
                  </a:lnTo>
                  <a:lnTo>
                    <a:pt x="25" y="203"/>
                  </a:lnTo>
                  <a:lnTo>
                    <a:pt x="25" y="190"/>
                  </a:lnTo>
                  <a:lnTo>
                    <a:pt x="38" y="178"/>
                  </a:lnTo>
                  <a:lnTo>
                    <a:pt x="38" y="165"/>
                  </a:lnTo>
                  <a:lnTo>
                    <a:pt x="25" y="165"/>
                  </a:lnTo>
                  <a:lnTo>
                    <a:pt x="12" y="165"/>
                  </a:lnTo>
                  <a:lnTo>
                    <a:pt x="0" y="152"/>
                  </a:lnTo>
                  <a:lnTo>
                    <a:pt x="0" y="139"/>
                  </a:lnTo>
                  <a:lnTo>
                    <a:pt x="12" y="127"/>
                  </a:lnTo>
                  <a:lnTo>
                    <a:pt x="50" y="89"/>
                  </a:lnTo>
                  <a:lnTo>
                    <a:pt x="50" y="63"/>
                  </a:lnTo>
                  <a:lnTo>
                    <a:pt x="63" y="25"/>
                  </a:lnTo>
                  <a:lnTo>
                    <a:pt x="63" y="0"/>
                  </a:lnTo>
                  <a:lnTo>
                    <a:pt x="76" y="13"/>
                  </a:lnTo>
                  <a:lnTo>
                    <a:pt x="101" y="0"/>
                  </a:lnTo>
                  <a:lnTo>
                    <a:pt x="114" y="13"/>
                  </a:lnTo>
                  <a:lnTo>
                    <a:pt x="126" y="25"/>
                  </a:lnTo>
                  <a:lnTo>
                    <a:pt x="139" y="25"/>
                  </a:lnTo>
                  <a:lnTo>
                    <a:pt x="152" y="38"/>
                  </a:lnTo>
                  <a:lnTo>
                    <a:pt x="152" y="25"/>
                  </a:lnTo>
                  <a:lnTo>
                    <a:pt x="164" y="38"/>
                  </a:lnTo>
                  <a:lnTo>
                    <a:pt x="177" y="51"/>
                  </a:lnTo>
                  <a:lnTo>
                    <a:pt x="177" y="63"/>
                  </a:lnTo>
                  <a:lnTo>
                    <a:pt x="190" y="63"/>
                  </a:lnTo>
                  <a:lnTo>
                    <a:pt x="190" y="76"/>
                  </a:lnTo>
                  <a:lnTo>
                    <a:pt x="203" y="76"/>
                  </a:lnTo>
                  <a:lnTo>
                    <a:pt x="203" y="89"/>
                  </a:lnTo>
                  <a:lnTo>
                    <a:pt x="203" y="101"/>
                  </a:lnTo>
                  <a:lnTo>
                    <a:pt x="203" y="114"/>
                  </a:lnTo>
                  <a:lnTo>
                    <a:pt x="203" y="127"/>
                  </a:lnTo>
                  <a:lnTo>
                    <a:pt x="190" y="127"/>
                  </a:lnTo>
                  <a:lnTo>
                    <a:pt x="190" y="139"/>
                  </a:lnTo>
                  <a:lnTo>
                    <a:pt x="190" y="152"/>
                  </a:lnTo>
                  <a:lnTo>
                    <a:pt x="203" y="165"/>
                  </a:lnTo>
                  <a:lnTo>
                    <a:pt x="203" y="178"/>
                  </a:lnTo>
                  <a:lnTo>
                    <a:pt x="190" y="203"/>
                  </a:lnTo>
                  <a:lnTo>
                    <a:pt x="190" y="228"/>
                  </a:lnTo>
                  <a:lnTo>
                    <a:pt x="190" y="241"/>
                  </a:lnTo>
                  <a:lnTo>
                    <a:pt x="190" y="254"/>
                  </a:lnTo>
                  <a:lnTo>
                    <a:pt x="177" y="266"/>
                  </a:lnTo>
                  <a:lnTo>
                    <a:pt x="164" y="266"/>
                  </a:lnTo>
                  <a:lnTo>
                    <a:pt x="177" y="279"/>
                  </a:lnTo>
                  <a:lnTo>
                    <a:pt x="177" y="292"/>
                  </a:lnTo>
                  <a:lnTo>
                    <a:pt x="164" y="292"/>
                  </a:lnTo>
                  <a:lnTo>
                    <a:pt x="152" y="292"/>
                  </a:lnTo>
                  <a:lnTo>
                    <a:pt x="152" y="304"/>
                  </a:lnTo>
                  <a:lnTo>
                    <a:pt x="139" y="317"/>
                  </a:lnTo>
                  <a:lnTo>
                    <a:pt x="139" y="330"/>
                  </a:lnTo>
                  <a:lnTo>
                    <a:pt x="139" y="342"/>
                  </a:lnTo>
                  <a:lnTo>
                    <a:pt x="152" y="355"/>
                  </a:lnTo>
                  <a:lnTo>
                    <a:pt x="139" y="368"/>
                  </a:lnTo>
                  <a:lnTo>
                    <a:pt x="139" y="381"/>
                  </a:lnTo>
                  <a:lnTo>
                    <a:pt x="126" y="368"/>
                  </a:lnTo>
                  <a:lnTo>
                    <a:pt x="114" y="368"/>
                  </a:lnTo>
                  <a:lnTo>
                    <a:pt x="101" y="381"/>
                  </a:lnTo>
                  <a:lnTo>
                    <a:pt x="88" y="381"/>
                  </a:lnTo>
                  <a:lnTo>
                    <a:pt x="88" y="368"/>
                  </a:lnTo>
                  <a:lnTo>
                    <a:pt x="88" y="355"/>
                  </a:lnTo>
                  <a:lnTo>
                    <a:pt x="76" y="355"/>
                  </a:lnTo>
                  <a:lnTo>
                    <a:pt x="63" y="355"/>
                  </a:lnTo>
                  <a:lnTo>
                    <a:pt x="50" y="355"/>
                  </a:lnTo>
                  <a:lnTo>
                    <a:pt x="38" y="355"/>
                  </a:lnTo>
                  <a:lnTo>
                    <a:pt x="25" y="355"/>
                  </a:lnTo>
                  <a:lnTo>
                    <a:pt x="25" y="368"/>
                  </a:lnTo>
                  <a:close/>
                </a:path>
              </a:pathLst>
            </a:custGeom>
            <a:grpFill/>
            <a:ln w="0">
              <a:solidFill>
                <a:srgbClr val="000000"/>
              </a:solidFill>
              <a:prstDash val="solid"/>
              <a:round/>
              <a:headEnd/>
              <a:tailEnd/>
            </a:ln>
          </p:spPr>
        </p:sp>
        <p:sp>
          <p:nvSpPr>
            <p:cNvPr id="466" name="Freeform 25"/>
            <p:cNvSpPr>
              <a:spLocks/>
            </p:cNvSpPr>
            <p:nvPr/>
          </p:nvSpPr>
          <p:spPr bwMode="auto">
            <a:xfrm>
              <a:off x="5086350" y="2914650"/>
              <a:ext cx="438150" cy="381000"/>
            </a:xfrm>
            <a:custGeom>
              <a:avLst/>
              <a:gdLst>
                <a:gd name="T0" fmla="*/ 342 w 393"/>
                <a:gd name="T1" fmla="*/ 318 h 343"/>
                <a:gd name="T2" fmla="*/ 330 w 393"/>
                <a:gd name="T3" fmla="*/ 305 h 343"/>
                <a:gd name="T4" fmla="*/ 317 w 393"/>
                <a:gd name="T5" fmla="*/ 305 h 343"/>
                <a:gd name="T6" fmla="*/ 304 w 393"/>
                <a:gd name="T7" fmla="*/ 305 h 343"/>
                <a:gd name="T8" fmla="*/ 304 w 393"/>
                <a:gd name="T9" fmla="*/ 318 h 343"/>
                <a:gd name="T10" fmla="*/ 292 w 393"/>
                <a:gd name="T11" fmla="*/ 330 h 343"/>
                <a:gd name="T12" fmla="*/ 279 w 393"/>
                <a:gd name="T13" fmla="*/ 343 h 343"/>
                <a:gd name="T14" fmla="*/ 279 w 393"/>
                <a:gd name="T15" fmla="*/ 330 h 343"/>
                <a:gd name="T16" fmla="*/ 253 w 393"/>
                <a:gd name="T17" fmla="*/ 318 h 343"/>
                <a:gd name="T18" fmla="*/ 241 w 393"/>
                <a:gd name="T19" fmla="*/ 305 h 343"/>
                <a:gd name="T20" fmla="*/ 228 w 393"/>
                <a:gd name="T21" fmla="*/ 280 h 343"/>
                <a:gd name="T22" fmla="*/ 203 w 393"/>
                <a:gd name="T23" fmla="*/ 241 h 343"/>
                <a:gd name="T24" fmla="*/ 177 w 393"/>
                <a:gd name="T25" fmla="*/ 229 h 343"/>
                <a:gd name="T26" fmla="*/ 152 w 393"/>
                <a:gd name="T27" fmla="*/ 229 h 343"/>
                <a:gd name="T28" fmla="*/ 139 w 393"/>
                <a:gd name="T29" fmla="*/ 254 h 343"/>
                <a:gd name="T30" fmla="*/ 127 w 393"/>
                <a:gd name="T31" fmla="*/ 254 h 343"/>
                <a:gd name="T32" fmla="*/ 114 w 393"/>
                <a:gd name="T33" fmla="*/ 267 h 343"/>
                <a:gd name="T34" fmla="*/ 89 w 393"/>
                <a:gd name="T35" fmla="*/ 280 h 343"/>
                <a:gd name="T36" fmla="*/ 76 w 393"/>
                <a:gd name="T37" fmla="*/ 292 h 343"/>
                <a:gd name="T38" fmla="*/ 38 w 393"/>
                <a:gd name="T39" fmla="*/ 292 h 343"/>
                <a:gd name="T40" fmla="*/ 12 w 393"/>
                <a:gd name="T41" fmla="*/ 305 h 343"/>
                <a:gd name="T42" fmla="*/ 0 w 393"/>
                <a:gd name="T43" fmla="*/ 280 h 343"/>
                <a:gd name="T44" fmla="*/ 0 w 393"/>
                <a:gd name="T45" fmla="*/ 254 h 343"/>
                <a:gd name="T46" fmla="*/ 0 w 393"/>
                <a:gd name="T47" fmla="*/ 216 h 343"/>
                <a:gd name="T48" fmla="*/ 12 w 393"/>
                <a:gd name="T49" fmla="*/ 191 h 343"/>
                <a:gd name="T50" fmla="*/ 12 w 393"/>
                <a:gd name="T51" fmla="*/ 165 h 343"/>
                <a:gd name="T52" fmla="*/ 12 w 393"/>
                <a:gd name="T53" fmla="*/ 165 h 343"/>
                <a:gd name="T54" fmla="*/ 12 w 393"/>
                <a:gd name="T55" fmla="*/ 153 h 343"/>
                <a:gd name="T56" fmla="*/ 38 w 393"/>
                <a:gd name="T57" fmla="*/ 153 h 343"/>
                <a:gd name="T58" fmla="*/ 51 w 393"/>
                <a:gd name="T59" fmla="*/ 140 h 343"/>
                <a:gd name="T60" fmla="*/ 63 w 393"/>
                <a:gd name="T61" fmla="*/ 153 h 343"/>
                <a:gd name="T62" fmla="*/ 76 w 393"/>
                <a:gd name="T63" fmla="*/ 140 h 343"/>
                <a:gd name="T64" fmla="*/ 76 w 393"/>
                <a:gd name="T65" fmla="*/ 102 h 343"/>
                <a:gd name="T66" fmla="*/ 89 w 393"/>
                <a:gd name="T67" fmla="*/ 89 h 343"/>
                <a:gd name="T68" fmla="*/ 114 w 393"/>
                <a:gd name="T69" fmla="*/ 64 h 343"/>
                <a:gd name="T70" fmla="*/ 114 w 393"/>
                <a:gd name="T71" fmla="*/ 51 h 343"/>
                <a:gd name="T72" fmla="*/ 127 w 393"/>
                <a:gd name="T73" fmla="*/ 51 h 343"/>
                <a:gd name="T74" fmla="*/ 152 w 393"/>
                <a:gd name="T75" fmla="*/ 51 h 343"/>
                <a:gd name="T76" fmla="*/ 177 w 393"/>
                <a:gd name="T77" fmla="*/ 51 h 343"/>
                <a:gd name="T78" fmla="*/ 177 w 393"/>
                <a:gd name="T79" fmla="*/ 64 h 343"/>
                <a:gd name="T80" fmla="*/ 190 w 393"/>
                <a:gd name="T81" fmla="*/ 77 h 343"/>
                <a:gd name="T82" fmla="*/ 215 w 393"/>
                <a:gd name="T83" fmla="*/ 64 h 343"/>
                <a:gd name="T84" fmla="*/ 228 w 393"/>
                <a:gd name="T85" fmla="*/ 64 h 343"/>
                <a:gd name="T86" fmla="*/ 228 w 393"/>
                <a:gd name="T87" fmla="*/ 38 h 343"/>
                <a:gd name="T88" fmla="*/ 228 w 393"/>
                <a:gd name="T89" fmla="*/ 13 h 343"/>
                <a:gd name="T90" fmla="*/ 241 w 393"/>
                <a:gd name="T91" fmla="*/ 0 h 343"/>
                <a:gd name="T92" fmla="*/ 253 w 393"/>
                <a:gd name="T93" fmla="*/ 13 h 343"/>
                <a:gd name="T94" fmla="*/ 266 w 393"/>
                <a:gd name="T95" fmla="*/ 26 h 343"/>
                <a:gd name="T96" fmla="*/ 292 w 393"/>
                <a:gd name="T97" fmla="*/ 26 h 343"/>
                <a:gd name="T98" fmla="*/ 304 w 393"/>
                <a:gd name="T99" fmla="*/ 26 h 343"/>
                <a:gd name="T100" fmla="*/ 330 w 393"/>
                <a:gd name="T101" fmla="*/ 38 h 343"/>
                <a:gd name="T102" fmla="*/ 342 w 393"/>
                <a:gd name="T103" fmla="*/ 64 h 343"/>
                <a:gd name="T104" fmla="*/ 355 w 393"/>
                <a:gd name="T105" fmla="*/ 51 h 343"/>
                <a:gd name="T106" fmla="*/ 368 w 393"/>
                <a:gd name="T107" fmla="*/ 26 h 343"/>
                <a:gd name="T108" fmla="*/ 368 w 393"/>
                <a:gd name="T109" fmla="*/ 26 h 343"/>
                <a:gd name="T110" fmla="*/ 380 w 393"/>
                <a:gd name="T111" fmla="*/ 77 h 343"/>
                <a:gd name="T112" fmla="*/ 393 w 393"/>
                <a:gd name="T113" fmla="*/ 165 h 343"/>
                <a:gd name="T114" fmla="*/ 380 w 393"/>
                <a:gd name="T115" fmla="*/ 267 h 343"/>
                <a:gd name="T116" fmla="*/ 368 w 393"/>
                <a:gd name="T117" fmla="*/ 292 h 343"/>
                <a:gd name="T118" fmla="*/ 368 w 393"/>
                <a:gd name="T119" fmla="*/ 292 h 343"/>
                <a:gd name="T120" fmla="*/ 355 w 393"/>
                <a:gd name="T121" fmla="*/ 305 h 343"/>
                <a:gd name="T122" fmla="*/ 342 w 393"/>
                <a:gd name="T123" fmla="*/ 318 h 3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343"/>
                <a:gd name="T188" fmla="*/ 393 w 393"/>
                <a:gd name="T189" fmla="*/ 343 h 3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343">
                  <a:moveTo>
                    <a:pt x="342" y="318"/>
                  </a:moveTo>
                  <a:lnTo>
                    <a:pt x="342" y="318"/>
                  </a:lnTo>
                  <a:lnTo>
                    <a:pt x="330" y="318"/>
                  </a:lnTo>
                  <a:lnTo>
                    <a:pt x="330" y="305"/>
                  </a:lnTo>
                  <a:lnTo>
                    <a:pt x="317" y="305"/>
                  </a:lnTo>
                  <a:lnTo>
                    <a:pt x="304" y="305"/>
                  </a:lnTo>
                  <a:lnTo>
                    <a:pt x="304" y="318"/>
                  </a:lnTo>
                  <a:lnTo>
                    <a:pt x="292" y="330"/>
                  </a:lnTo>
                  <a:lnTo>
                    <a:pt x="279" y="343"/>
                  </a:lnTo>
                  <a:lnTo>
                    <a:pt x="279" y="330"/>
                  </a:lnTo>
                  <a:lnTo>
                    <a:pt x="266" y="330"/>
                  </a:lnTo>
                  <a:lnTo>
                    <a:pt x="253" y="318"/>
                  </a:lnTo>
                  <a:lnTo>
                    <a:pt x="253" y="305"/>
                  </a:lnTo>
                  <a:lnTo>
                    <a:pt x="241" y="305"/>
                  </a:lnTo>
                  <a:lnTo>
                    <a:pt x="228" y="292"/>
                  </a:lnTo>
                  <a:lnTo>
                    <a:pt x="228" y="280"/>
                  </a:lnTo>
                  <a:lnTo>
                    <a:pt x="228" y="267"/>
                  </a:lnTo>
                  <a:lnTo>
                    <a:pt x="203" y="241"/>
                  </a:lnTo>
                  <a:lnTo>
                    <a:pt x="190" y="229"/>
                  </a:lnTo>
                  <a:lnTo>
                    <a:pt x="177" y="229"/>
                  </a:lnTo>
                  <a:lnTo>
                    <a:pt x="165" y="229"/>
                  </a:lnTo>
                  <a:lnTo>
                    <a:pt x="152" y="229"/>
                  </a:lnTo>
                  <a:lnTo>
                    <a:pt x="152" y="241"/>
                  </a:lnTo>
                  <a:lnTo>
                    <a:pt x="139" y="254"/>
                  </a:lnTo>
                  <a:lnTo>
                    <a:pt x="127" y="254"/>
                  </a:lnTo>
                  <a:lnTo>
                    <a:pt x="114" y="254"/>
                  </a:lnTo>
                  <a:lnTo>
                    <a:pt x="114" y="267"/>
                  </a:lnTo>
                  <a:lnTo>
                    <a:pt x="101" y="267"/>
                  </a:lnTo>
                  <a:lnTo>
                    <a:pt x="89" y="280"/>
                  </a:lnTo>
                  <a:lnTo>
                    <a:pt x="76" y="292"/>
                  </a:lnTo>
                  <a:lnTo>
                    <a:pt x="63" y="292"/>
                  </a:lnTo>
                  <a:lnTo>
                    <a:pt x="38" y="292"/>
                  </a:lnTo>
                  <a:lnTo>
                    <a:pt x="25" y="292"/>
                  </a:lnTo>
                  <a:lnTo>
                    <a:pt x="12" y="305"/>
                  </a:lnTo>
                  <a:lnTo>
                    <a:pt x="0" y="292"/>
                  </a:lnTo>
                  <a:lnTo>
                    <a:pt x="0" y="280"/>
                  </a:lnTo>
                  <a:lnTo>
                    <a:pt x="12" y="267"/>
                  </a:lnTo>
                  <a:lnTo>
                    <a:pt x="0" y="254"/>
                  </a:lnTo>
                  <a:lnTo>
                    <a:pt x="12" y="229"/>
                  </a:lnTo>
                  <a:lnTo>
                    <a:pt x="0" y="216"/>
                  </a:lnTo>
                  <a:lnTo>
                    <a:pt x="12" y="191"/>
                  </a:lnTo>
                  <a:lnTo>
                    <a:pt x="12" y="178"/>
                  </a:lnTo>
                  <a:lnTo>
                    <a:pt x="12" y="165"/>
                  </a:lnTo>
                  <a:lnTo>
                    <a:pt x="12" y="153"/>
                  </a:lnTo>
                  <a:lnTo>
                    <a:pt x="38" y="153"/>
                  </a:lnTo>
                  <a:lnTo>
                    <a:pt x="51" y="153"/>
                  </a:lnTo>
                  <a:lnTo>
                    <a:pt x="51" y="140"/>
                  </a:lnTo>
                  <a:lnTo>
                    <a:pt x="63" y="153"/>
                  </a:lnTo>
                  <a:lnTo>
                    <a:pt x="76" y="140"/>
                  </a:lnTo>
                  <a:lnTo>
                    <a:pt x="76" y="115"/>
                  </a:lnTo>
                  <a:lnTo>
                    <a:pt x="76" y="102"/>
                  </a:lnTo>
                  <a:lnTo>
                    <a:pt x="89" y="102"/>
                  </a:lnTo>
                  <a:lnTo>
                    <a:pt x="89" y="89"/>
                  </a:lnTo>
                  <a:lnTo>
                    <a:pt x="114" y="64"/>
                  </a:lnTo>
                  <a:lnTo>
                    <a:pt x="114" y="51"/>
                  </a:lnTo>
                  <a:lnTo>
                    <a:pt x="127" y="51"/>
                  </a:lnTo>
                  <a:lnTo>
                    <a:pt x="139" y="51"/>
                  </a:lnTo>
                  <a:lnTo>
                    <a:pt x="152" y="51"/>
                  </a:lnTo>
                  <a:lnTo>
                    <a:pt x="165" y="51"/>
                  </a:lnTo>
                  <a:lnTo>
                    <a:pt x="177" y="51"/>
                  </a:lnTo>
                  <a:lnTo>
                    <a:pt x="177" y="64"/>
                  </a:lnTo>
                  <a:lnTo>
                    <a:pt x="177" y="77"/>
                  </a:lnTo>
                  <a:lnTo>
                    <a:pt x="190" y="77"/>
                  </a:lnTo>
                  <a:lnTo>
                    <a:pt x="203" y="64"/>
                  </a:lnTo>
                  <a:lnTo>
                    <a:pt x="215" y="64"/>
                  </a:lnTo>
                  <a:lnTo>
                    <a:pt x="228" y="77"/>
                  </a:lnTo>
                  <a:lnTo>
                    <a:pt x="228" y="64"/>
                  </a:lnTo>
                  <a:lnTo>
                    <a:pt x="241" y="51"/>
                  </a:lnTo>
                  <a:lnTo>
                    <a:pt x="228" y="38"/>
                  </a:lnTo>
                  <a:lnTo>
                    <a:pt x="228" y="26"/>
                  </a:lnTo>
                  <a:lnTo>
                    <a:pt x="228" y="13"/>
                  </a:lnTo>
                  <a:lnTo>
                    <a:pt x="241" y="0"/>
                  </a:lnTo>
                  <a:lnTo>
                    <a:pt x="253" y="13"/>
                  </a:lnTo>
                  <a:lnTo>
                    <a:pt x="266" y="13"/>
                  </a:lnTo>
                  <a:lnTo>
                    <a:pt x="266" y="26"/>
                  </a:lnTo>
                  <a:lnTo>
                    <a:pt x="279" y="26"/>
                  </a:lnTo>
                  <a:lnTo>
                    <a:pt x="292" y="26"/>
                  </a:lnTo>
                  <a:lnTo>
                    <a:pt x="304" y="26"/>
                  </a:lnTo>
                  <a:lnTo>
                    <a:pt x="317" y="26"/>
                  </a:lnTo>
                  <a:lnTo>
                    <a:pt x="330" y="38"/>
                  </a:lnTo>
                  <a:lnTo>
                    <a:pt x="330" y="64"/>
                  </a:lnTo>
                  <a:lnTo>
                    <a:pt x="342" y="64"/>
                  </a:lnTo>
                  <a:lnTo>
                    <a:pt x="342" y="51"/>
                  </a:lnTo>
                  <a:lnTo>
                    <a:pt x="355" y="51"/>
                  </a:lnTo>
                  <a:lnTo>
                    <a:pt x="355" y="38"/>
                  </a:lnTo>
                  <a:lnTo>
                    <a:pt x="368" y="26"/>
                  </a:lnTo>
                  <a:lnTo>
                    <a:pt x="380" y="77"/>
                  </a:lnTo>
                  <a:lnTo>
                    <a:pt x="393" y="115"/>
                  </a:lnTo>
                  <a:lnTo>
                    <a:pt x="393" y="165"/>
                  </a:lnTo>
                  <a:lnTo>
                    <a:pt x="393" y="216"/>
                  </a:lnTo>
                  <a:lnTo>
                    <a:pt x="380" y="267"/>
                  </a:lnTo>
                  <a:lnTo>
                    <a:pt x="380" y="292"/>
                  </a:lnTo>
                  <a:lnTo>
                    <a:pt x="368" y="292"/>
                  </a:lnTo>
                  <a:lnTo>
                    <a:pt x="355" y="305"/>
                  </a:lnTo>
                  <a:lnTo>
                    <a:pt x="342" y="305"/>
                  </a:lnTo>
                  <a:lnTo>
                    <a:pt x="342" y="318"/>
                  </a:lnTo>
                  <a:close/>
                </a:path>
              </a:pathLst>
            </a:custGeom>
            <a:grpFill/>
            <a:ln w="0">
              <a:solidFill>
                <a:srgbClr val="000000"/>
              </a:solidFill>
              <a:prstDash val="solid"/>
              <a:round/>
              <a:headEnd/>
              <a:tailEnd/>
            </a:ln>
          </p:spPr>
        </p:sp>
        <p:sp>
          <p:nvSpPr>
            <p:cNvPr id="467" name="Freeform 26"/>
            <p:cNvSpPr>
              <a:spLocks/>
            </p:cNvSpPr>
            <p:nvPr/>
          </p:nvSpPr>
          <p:spPr bwMode="auto">
            <a:xfrm>
              <a:off x="5210175" y="3219450"/>
              <a:ext cx="266700" cy="371475"/>
            </a:xfrm>
            <a:custGeom>
              <a:avLst/>
              <a:gdLst>
                <a:gd name="T0" fmla="*/ 241 w 241"/>
                <a:gd name="T1" fmla="*/ 329 h 329"/>
                <a:gd name="T2" fmla="*/ 228 w 241"/>
                <a:gd name="T3" fmla="*/ 329 h 329"/>
                <a:gd name="T4" fmla="*/ 216 w 241"/>
                <a:gd name="T5" fmla="*/ 317 h 329"/>
                <a:gd name="T6" fmla="*/ 216 w 241"/>
                <a:gd name="T7" fmla="*/ 304 h 329"/>
                <a:gd name="T8" fmla="*/ 190 w 241"/>
                <a:gd name="T9" fmla="*/ 304 h 329"/>
                <a:gd name="T10" fmla="*/ 178 w 241"/>
                <a:gd name="T11" fmla="*/ 291 h 329"/>
                <a:gd name="T12" fmla="*/ 178 w 241"/>
                <a:gd name="T13" fmla="*/ 291 h 329"/>
                <a:gd name="T14" fmla="*/ 165 w 241"/>
                <a:gd name="T15" fmla="*/ 279 h 329"/>
                <a:gd name="T16" fmla="*/ 152 w 241"/>
                <a:gd name="T17" fmla="*/ 279 h 329"/>
                <a:gd name="T18" fmla="*/ 127 w 241"/>
                <a:gd name="T19" fmla="*/ 291 h 329"/>
                <a:gd name="T20" fmla="*/ 114 w 241"/>
                <a:gd name="T21" fmla="*/ 304 h 329"/>
                <a:gd name="T22" fmla="*/ 101 w 241"/>
                <a:gd name="T23" fmla="*/ 304 h 329"/>
                <a:gd name="T24" fmla="*/ 89 w 241"/>
                <a:gd name="T25" fmla="*/ 304 h 329"/>
                <a:gd name="T26" fmla="*/ 76 w 241"/>
                <a:gd name="T27" fmla="*/ 304 h 329"/>
                <a:gd name="T28" fmla="*/ 63 w 241"/>
                <a:gd name="T29" fmla="*/ 279 h 329"/>
                <a:gd name="T30" fmla="*/ 51 w 241"/>
                <a:gd name="T31" fmla="*/ 266 h 329"/>
                <a:gd name="T32" fmla="*/ 25 w 241"/>
                <a:gd name="T33" fmla="*/ 253 h 329"/>
                <a:gd name="T34" fmla="*/ 13 w 241"/>
                <a:gd name="T35" fmla="*/ 241 h 329"/>
                <a:gd name="T36" fmla="*/ 0 w 241"/>
                <a:gd name="T37" fmla="*/ 228 h 329"/>
                <a:gd name="T38" fmla="*/ 0 w 241"/>
                <a:gd name="T39" fmla="*/ 228 h 329"/>
                <a:gd name="T40" fmla="*/ 0 w 241"/>
                <a:gd name="T41" fmla="*/ 215 h 329"/>
                <a:gd name="T42" fmla="*/ 0 w 241"/>
                <a:gd name="T43" fmla="*/ 202 h 329"/>
                <a:gd name="T44" fmla="*/ 13 w 241"/>
                <a:gd name="T45" fmla="*/ 202 h 329"/>
                <a:gd name="T46" fmla="*/ 25 w 241"/>
                <a:gd name="T47" fmla="*/ 177 h 329"/>
                <a:gd name="T48" fmla="*/ 38 w 241"/>
                <a:gd name="T49" fmla="*/ 177 h 329"/>
                <a:gd name="T50" fmla="*/ 51 w 241"/>
                <a:gd name="T51" fmla="*/ 177 h 329"/>
                <a:gd name="T52" fmla="*/ 63 w 241"/>
                <a:gd name="T53" fmla="*/ 164 h 329"/>
                <a:gd name="T54" fmla="*/ 63 w 241"/>
                <a:gd name="T55" fmla="*/ 164 h 329"/>
                <a:gd name="T56" fmla="*/ 76 w 241"/>
                <a:gd name="T57" fmla="*/ 152 h 329"/>
                <a:gd name="T58" fmla="*/ 89 w 241"/>
                <a:gd name="T59" fmla="*/ 152 h 329"/>
                <a:gd name="T60" fmla="*/ 101 w 241"/>
                <a:gd name="T61" fmla="*/ 152 h 329"/>
                <a:gd name="T62" fmla="*/ 101 w 241"/>
                <a:gd name="T63" fmla="*/ 126 h 329"/>
                <a:gd name="T64" fmla="*/ 114 w 241"/>
                <a:gd name="T65" fmla="*/ 126 h 329"/>
                <a:gd name="T66" fmla="*/ 101 w 241"/>
                <a:gd name="T67" fmla="*/ 88 h 329"/>
                <a:gd name="T68" fmla="*/ 114 w 241"/>
                <a:gd name="T69" fmla="*/ 76 h 329"/>
                <a:gd name="T70" fmla="*/ 114 w 241"/>
                <a:gd name="T71" fmla="*/ 63 h 329"/>
                <a:gd name="T72" fmla="*/ 114 w 241"/>
                <a:gd name="T73" fmla="*/ 38 h 329"/>
                <a:gd name="T74" fmla="*/ 114 w 241"/>
                <a:gd name="T75" fmla="*/ 12 h 329"/>
                <a:gd name="T76" fmla="*/ 114 w 241"/>
                <a:gd name="T77" fmla="*/ 12 h 329"/>
                <a:gd name="T78" fmla="*/ 139 w 241"/>
                <a:gd name="T79" fmla="*/ 25 h 329"/>
                <a:gd name="T80" fmla="*/ 152 w 241"/>
                <a:gd name="T81" fmla="*/ 50 h 329"/>
                <a:gd name="T82" fmla="*/ 165 w 241"/>
                <a:gd name="T83" fmla="*/ 50 h 329"/>
                <a:gd name="T84" fmla="*/ 178 w 241"/>
                <a:gd name="T85" fmla="*/ 50 h 329"/>
                <a:gd name="T86" fmla="*/ 190 w 241"/>
                <a:gd name="T87" fmla="*/ 38 h 329"/>
                <a:gd name="T88" fmla="*/ 190 w 241"/>
                <a:gd name="T89" fmla="*/ 25 h 329"/>
                <a:gd name="T90" fmla="*/ 190 w 241"/>
                <a:gd name="T91" fmla="*/ 25 h 329"/>
                <a:gd name="T92" fmla="*/ 203 w 241"/>
                <a:gd name="T93" fmla="*/ 25 h 329"/>
                <a:gd name="T94" fmla="*/ 216 w 241"/>
                <a:gd name="T95" fmla="*/ 38 h 329"/>
                <a:gd name="T96" fmla="*/ 228 w 241"/>
                <a:gd name="T97" fmla="*/ 38 h 329"/>
                <a:gd name="T98" fmla="*/ 216 w 241"/>
                <a:gd name="T99" fmla="*/ 63 h 329"/>
                <a:gd name="T100" fmla="*/ 203 w 241"/>
                <a:gd name="T101" fmla="*/ 101 h 329"/>
                <a:gd name="T102" fmla="*/ 190 w 241"/>
                <a:gd name="T103" fmla="*/ 139 h 329"/>
                <a:gd name="T104" fmla="*/ 190 w 241"/>
                <a:gd name="T105" fmla="*/ 177 h 329"/>
                <a:gd name="T106" fmla="*/ 178 w 241"/>
                <a:gd name="T107" fmla="*/ 190 h 329"/>
                <a:gd name="T108" fmla="*/ 190 w 241"/>
                <a:gd name="T109" fmla="*/ 228 h 329"/>
                <a:gd name="T110" fmla="*/ 228 w 241"/>
                <a:gd name="T111" fmla="*/ 304 h 3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329"/>
                <a:gd name="T170" fmla="*/ 241 w 241"/>
                <a:gd name="T171" fmla="*/ 329 h 3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329">
                  <a:moveTo>
                    <a:pt x="241" y="329"/>
                  </a:moveTo>
                  <a:lnTo>
                    <a:pt x="241" y="329"/>
                  </a:lnTo>
                  <a:lnTo>
                    <a:pt x="228" y="329"/>
                  </a:lnTo>
                  <a:lnTo>
                    <a:pt x="216" y="317"/>
                  </a:lnTo>
                  <a:lnTo>
                    <a:pt x="216" y="304"/>
                  </a:lnTo>
                  <a:lnTo>
                    <a:pt x="190" y="304"/>
                  </a:lnTo>
                  <a:lnTo>
                    <a:pt x="178" y="291"/>
                  </a:lnTo>
                  <a:lnTo>
                    <a:pt x="178" y="279"/>
                  </a:lnTo>
                  <a:lnTo>
                    <a:pt x="165" y="279"/>
                  </a:lnTo>
                  <a:lnTo>
                    <a:pt x="152" y="291"/>
                  </a:lnTo>
                  <a:lnTo>
                    <a:pt x="152" y="279"/>
                  </a:lnTo>
                  <a:lnTo>
                    <a:pt x="139" y="279"/>
                  </a:lnTo>
                  <a:lnTo>
                    <a:pt x="127" y="291"/>
                  </a:lnTo>
                  <a:lnTo>
                    <a:pt x="114" y="291"/>
                  </a:lnTo>
                  <a:lnTo>
                    <a:pt x="114" y="304"/>
                  </a:lnTo>
                  <a:lnTo>
                    <a:pt x="101" y="304"/>
                  </a:lnTo>
                  <a:lnTo>
                    <a:pt x="89" y="304"/>
                  </a:lnTo>
                  <a:lnTo>
                    <a:pt x="76" y="304"/>
                  </a:lnTo>
                  <a:lnTo>
                    <a:pt x="63" y="291"/>
                  </a:lnTo>
                  <a:lnTo>
                    <a:pt x="63" y="279"/>
                  </a:lnTo>
                  <a:lnTo>
                    <a:pt x="51" y="279"/>
                  </a:lnTo>
                  <a:lnTo>
                    <a:pt x="51" y="266"/>
                  </a:lnTo>
                  <a:lnTo>
                    <a:pt x="38" y="253"/>
                  </a:lnTo>
                  <a:lnTo>
                    <a:pt x="25" y="253"/>
                  </a:lnTo>
                  <a:lnTo>
                    <a:pt x="25" y="241"/>
                  </a:lnTo>
                  <a:lnTo>
                    <a:pt x="13" y="241"/>
                  </a:lnTo>
                  <a:lnTo>
                    <a:pt x="0" y="228"/>
                  </a:lnTo>
                  <a:lnTo>
                    <a:pt x="0" y="215"/>
                  </a:lnTo>
                  <a:lnTo>
                    <a:pt x="0" y="202"/>
                  </a:lnTo>
                  <a:lnTo>
                    <a:pt x="13" y="202"/>
                  </a:lnTo>
                  <a:lnTo>
                    <a:pt x="25" y="190"/>
                  </a:lnTo>
                  <a:lnTo>
                    <a:pt x="25" y="177"/>
                  </a:lnTo>
                  <a:lnTo>
                    <a:pt x="38" y="177"/>
                  </a:lnTo>
                  <a:lnTo>
                    <a:pt x="51" y="177"/>
                  </a:lnTo>
                  <a:lnTo>
                    <a:pt x="63" y="164"/>
                  </a:lnTo>
                  <a:lnTo>
                    <a:pt x="76" y="152"/>
                  </a:lnTo>
                  <a:lnTo>
                    <a:pt x="89" y="152"/>
                  </a:lnTo>
                  <a:lnTo>
                    <a:pt x="101" y="152"/>
                  </a:lnTo>
                  <a:lnTo>
                    <a:pt x="101" y="139"/>
                  </a:lnTo>
                  <a:lnTo>
                    <a:pt x="101" y="126"/>
                  </a:lnTo>
                  <a:lnTo>
                    <a:pt x="114" y="126"/>
                  </a:lnTo>
                  <a:lnTo>
                    <a:pt x="114" y="114"/>
                  </a:lnTo>
                  <a:lnTo>
                    <a:pt x="101" y="88"/>
                  </a:lnTo>
                  <a:lnTo>
                    <a:pt x="101" y="76"/>
                  </a:lnTo>
                  <a:lnTo>
                    <a:pt x="114" y="76"/>
                  </a:lnTo>
                  <a:lnTo>
                    <a:pt x="114" y="63"/>
                  </a:lnTo>
                  <a:lnTo>
                    <a:pt x="114" y="50"/>
                  </a:lnTo>
                  <a:lnTo>
                    <a:pt x="114" y="38"/>
                  </a:lnTo>
                  <a:lnTo>
                    <a:pt x="114" y="25"/>
                  </a:lnTo>
                  <a:lnTo>
                    <a:pt x="114" y="12"/>
                  </a:lnTo>
                  <a:lnTo>
                    <a:pt x="114" y="0"/>
                  </a:lnTo>
                  <a:lnTo>
                    <a:pt x="114" y="12"/>
                  </a:lnTo>
                  <a:lnTo>
                    <a:pt x="127" y="25"/>
                  </a:lnTo>
                  <a:lnTo>
                    <a:pt x="139" y="25"/>
                  </a:lnTo>
                  <a:lnTo>
                    <a:pt x="139" y="38"/>
                  </a:lnTo>
                  <a:lnTo>
                    <a:pt x="152" y="50"/>
                  </a:lnTo>
                  <a:lnTo>
                    <a:pt x="165" y="50"/>
                  </a:lnTo>
                  <a:lnTo>
                    <a:pt x="165" y="63"/>
                  </a:lnTo>
                  <a:lnTo>
                    <a:pt x="178" y="50"/>
                  </a:lnTo>
                  <a:lnTo>
                    <a:pt x="190" y="38"/>
                  </a:lnTo>
                  <a:lnTo>
                    <a:pt x="190" y="25"/>
                  </a:lnTo>
                  <a:lnTo>
                    <a:pt x="203" y="25"/>
                  </a:lnTo>
                  <a:lnTo>
                    <a:pt x="216" y="25"/>
                  </a:lnTo>
                  <a:lnTo>
                    <a:pt x="216" y="38"/>
                  </a:lnTo>
                  <a:lnTo>
                    <a:pt x="228" y="38"/>
                  </a:lnTo>
                  <a:lnTo>
                    <a:pt x="216" y="63"/>
                  </a:lnTo>
                  <a:lnTo>
                    <a:pt x="216" y="76"/>
                  </a:lnTo>
                  <a:lnTo>
                    <a:pt x="203" y="101"/>
                  </a:lnTo>
                  <a:lnTo>
                    <a:pt x="190" y="139"/>
                  </a:lnTo>
                  <a:lnTo>
                    <a:pt x="190" y="164"/>
                  </a:lnTo>
                  <a:lnTo>
                    <a:pt x="190" y="177"/>
                  </a:lnTo>
                  <a:lnTo>
                    <a:pt x="178" y="190"/>
                  </a:lnTo>
                  <a:lnTo>
                    <a:pt x="190" y="228"/>
                  </a:lnTo>
                  <a:lnTo>
                    <a:pt x="203" y="266"/>
                  </a:lnTo>
                  <a:lnTo>
                    <a:pt x="228" y="304"/>
                  </a:lnTo>
                  <a:lnTo>
                    <a:pt x="241" y="329"/>
                  </a:lnTo>
                  <a:close/>
                </a:path>
              </a:pathLst>
            </a:custGeom>
            <a:grpFill/>
            <a:ln w="0">
              <a:solidFill>
                <a:srgbClr val="000000"/>
              </a:solidFill>
              <a:prstDash val="solid"/>
              <a:round/>
              <a:headEnd/>
              <a:tailEnd/>
            </a:ln>
          </p:spPr>
        </p:sp>
        <p:sp>
          <p:nvSpPr>
            <p:cNvPr id="468" name="Freeform 27"/>
            <p:cNvSpPr>
              <a:spLocks/>
            </p:cNvSpPr>
            <p:nvPr/>
          </p:nvSpPr>
          <p:spPr bwMode="auto">
            <a:xfrm>
              <a:off x="5114925" y="3162300"/>
              <a:ext cx="228600" cy="285750"/>
            </a:xfrm>
            <a:custGeom>
              <a:avLst/>
              <a:gdLst>
                <a:gd name="T0" fmla="*/ 76 w 203"/>
                <a:gd name="T1" fmla="*/ 253 h 253"/>
                <a:gd name="T2" fmla="*/ 64 w 203"/>
                <a:gd name="T3" fmla="*/ 241 h 253"/>
                <a:gd name="T4" fmla="*/ 38 w 203"/>
                <a:gd name="T5" fmla="*/ 228 h 253"/>
                <a:gd name="T6" fmla="*/ 26 w 203"/>
                <a:gd name="T7" fmla="*/ 215 h 253"/>
                <a:gd name="T8" fmla="*/ 13 w 203"/>
                <a:gd name="T9" fmla="*/ 203 h 253"/>
                <a:gd name="T10" fmla="*/ 13 w 203"/>
                <a:gd name="T11" fmla="*/ 177 h 253"/>
                <a:gd name="T12" fmla="*/ 26 w 203"/>
                <a:gd name="T13" fmla="*/ 165 h 253"/>
                <a:gd name="T14" fmla="*/ 0 w 203"/>
                <a:gd name="T15" fmla="*/ 139 h 253"/>
                <a:gd name="T16" fmla="*/ 13 w 203"/>
                <a:gd name="T17" fmla="*/ 114 h 253"/>
                <a:gd name="T18" fmla="*/ 13 w 203"/>
                <a:gd name="T19" fmla="*/ 89 h 253"/>
                <a:gd name="T20" fmla="*/ 0 w 203"/>
                <a:gd name="T21" fmla="*/ 76 h 253"/>
                <a:gd name="T22" fmla="*/ 0 w 203"/>
                <a:gd name="T23" fmla="*/ 63 h 253"/>
                <a:gd name="T24" fmla="*/ 38 w 203"/>
                <a:gd name="T25" fmla="*/ 63 h 253"/>
                <a:gd name="T26" fmla="*/ 64 w 203"/>
                <a:gd name="T27" fmla="*/ 51 h 253"/>
                <a:gd name="T28" fmla="*/ 76 w 203"/>
                <a:gd name="T29" fmla="*/ 38 h 253"/>
                <a:gd name="T30" fmla="*/ 89 w 203"/>
                <a:gd name="T31" fmla="*/ 25 h 253"/>
                <a:gd name="T32" fmla="*/ 114 w 203"/>
                <a:gd name="T33" fmla="*/ 25 h 253"/>
                <a:gd name="T34" fmla="*/ 127 w 203"/>
                <a:gd name="T35" fmla="*/ 12 h 253"/>
                <a:gd name="T36" fmla="*/ 140 w 203"/>
                <a:gd name="T37" fmla="*/ 0 h 253"/>
                <a:gd name="T38" fmla="*/ 165 w 203"/>
                <a:gd name="T39" fmla="*/ 0 h 253"/>
                <a:gd name="T40" fmla="*/ 203 w 203"/>
                <a:gd name="T41" fmla="*/ 38 h 253"/>
                <a:gd name="T42" fmla="*/ 203 w 203"/>
                <a:gd name="T43" fmla="*/ 63 h 253"/>
                <a:gd name="T44" fmla="*/ 203 w 203"/>
                <a:gd name="T45" fmla="*/ 89 h 253"/>
                <a:gd name="T46" fmla="*/ 203 w 203"/>
                <a:gd name="T47" fmla="*/ 114 h 253"/>
                <a:gd name="T48" fmla="*/ 203 w 203"/>
                <a:gd name="T49" fmla="*/ 127 h 253"/>
                <a:gd name="T50" fmla="*/ 190 w 203"/>
                <a:gd name="T51" fmla="*/ 139 h 253"/>
                <a:gd name="T52" fmla="*/ 203 w 203"/>
                <a:gd name="T53" fmla="*/ 177 h 253"/>
                <a:gd name="T54" fmla="*/ 190 w 203"/>
                <a:gd name="T55" fmla="*/ 177 h 253"/>
                <a:gd name="T56" fmla="*/ 190 w 203"/>
                <a:gd name="T57" fmla="*/ 203 h 253"/>
                <a:gd name="T58" fmla="*/ 178 w 203"/>
                <a:gd name="T59" fmla="*/ 203 h 253"/>
                <a:gd name="T60" fmla="*/ 165 w 203"/>
                <a:gd name="T61" fmla="*/ 203 h 253"/>
                <a:gd name="T62" fmla="*/ 152 w 203"/>
                <a:gd name="T63" fmla="*/ 215 h 253"/>
                <a:gd name="T64" fmla="*/ 152 w 203"/>
                <a:gd name="T65" fmla="*/ 215 h 253"/>
                <a:gd name="T66" fmla="*/ 140 w 203"/>
                <a:gd name="T67" fmla="*/ 228 h 253"/>
                <a:gd name="T68" fmla="*/ 127 w 203"/>
                <a:gd name="T69" fmla="*/ 228 h 253"/>
                <a:gd name="T70" fmla="*/ 114 w 203"/>
                <a:gd name="T71" fmla="*/ 228 h 253"/>
                <a:gd name="T72" fmla="*/ 102 w 203"/>
                <a:gd name="T73" fmla="*/ 253 h 253"/>
                <a:gd name="T74" fmla="*/ 89 w 203"/>
                <a:gd name="T75" fmla="*/ 253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3"/>
                <a:gd name="T115" fmla="*/ 0 h 253"/>
                <a:gd name="T116" fmla="*/ 203 w 203"/>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3" h="253">
                  <a:moveTo>
                    <a:pt x="89" y="253"/>
                  </a:moveTo>
                  <a:lnTo>
                    <a:pt x="76" y="253"/>
                  </a:lnTo>
                  <a:lnTo>
                    <a:pt x="64" y="241"/>
                  </a:lnTo>
                  <a:lnTo>
                    <a:pt x="51" y="228"/>
                  </a:lnTo>
                  <a:lnTo>
                    <a:pt x="38" y="228"/>
                  </a:lnTo>
                  <a:lnTo>
                    <a:pt x="26" y="228"/>
                  </a:lnTo>
                  <a:lnTo>
                    <a:pt x="26" y="215"/>
                  </a:lnTo>
                  <a:lnTo>
                    <a:pt x="13" y="203"/>
                  </a:lnTo>
                  <a:lnTo>
                    <a:pt x="26" y="190"/>
                  </a:lnTo>
                  <a:lnTo>
                    <a:pt x="13" y="177"/>
                  </a:lnTo>
                  <a:lnTo>
                    <a:pt x="26" y="165"/>
                  </a:lnTo>
                  <a:lnTo>
                    <a:pt x="26" y="152"/>
                  </a:lnTo>
                  <a:lnTo>
                    <a:pt x="0" y="139"/>
                  </a:lnTo>
                  <a:lnTo>
                    <a:pt x="0" y="127"/>
                  </a:lnTo>
                  <a:lnTo>
                    <a:pt x="13" y="114"/>
                  </a:lnTo>
                  <a:lnTo>
                    <a:pt x="0" y="101"/>
                  </a:lnTo>
                  <a:lnTo>
                    <a:pt x="13" y="89"/>
                  </a:lnTo>
                  <a:lnTo>
                    <a:pt x="0" y="76"/>
                  </a:lnTo>
                  <a:lnTo>
                    <a:pt x="0" y="63"/>
                  </a:lnTo>
                  <a:lnTo>
                    <a:pt x="13" y="63"/>
                  </a:lnTo>
                  <a:lnTo>
                    <a:pt x="38" y="63"/>
                  </a:lnTo>
                  <a:lnTo>
                    <a:pt x="51" y="63"/>
                  </a:lnTo>
                  <a:lnTo>
                    <a:pt x="64" y="51"/>
                  </a:lnTo>
                  <a:lnTo>
                    <a:pt x="76" y="38"/>
                  </a:lnTo>
                  <a:lnTo>
                    <a:pt x="89" y="38"/>
                  </a:lnTo>
                  <a:lnTo>
                    <a:pt x="89" y="25"/>
                  </a:lnTo>
                  <a:lnTo>
                    <a:pt x="102" y="25"/>
                  </a:lnTo>
                  <a:lnTo>
                    <a:pt x="114" y="25"/>
                  </a:lnTo>
                  <a:lnTo>
                    <a:pt x="127" y="12"/>
                  </a:lnTo>
                  <a:lnTo>
                    <a:pt x="127" y="0"/>
                  </a:lnTo>
                  <a:lnTo>
                    <a:pt x="140" y="0"/>
                  </a:lnTo>
                  <a:lnTo>
                    <a:pt x="152" y="0"/>
                  </a:lnTo>
                  <a:lnTo>
                    <a:pt x="165" y="0"/>
                  </a:lnTo>
                  <a:lnTo>
                    <a:pt x="178" y="12"/>
                  </a:lnTo>
                  <a:lnTo>
                    <a:pt x="203" y="38"/>
                  </a:lnTo>
                  <a:lnTo>
                    <a:pt x="203" y="51"/>
                  </a:lnTo>
                  <a:lnTo>
                    <a:pt x="203" y="63"/>
                  </a:lnTo>
                  <a:lnTo>
                    <a:pt x="203" y="76"/>
                  </a:lnTo>
                  <a:lnTo>
                    <a:pt x="203" y="89"/>
                  </a:lnTo>
                  <a:lnTo>
                    <a:pt x="203" y="101"/>
                  </a:lnTo>
                  <a:lnTo>
                    <a:pt x="203" y="114"/>
                  </a:lnTo>
                  <a:lnTo>
                    <a:pt x="203" y="127"/>
                  </a:lnTo>
                  <a:lnTo>
                    <a:pt x="190" y="127"/>
                  </a:lnTo>
                  <a:lnTo>
                    <a:pt x="190" y="139"/>
                  </a:lnTo>
                  <a:lnTo>
                    <a:pt x="203" y="165"/>
                  </a:lnTo>
                  <a:lnTo>
                    <a:pt x="203" y="177"/>
                  </a:lnTo>
                  <a:lnTo>
                    <a:pt x="190" y="177"/>
                  </a:lnTo>
                  <a:lnTo>
                    <a:pt x="190" y="190"/>
                  </a:lnTo>
                  <a:lnTo>
                    <a:pt x="190" y="203"/>
                  </a:lnTo>
                  <a:lnTo>
                    <a:pt x="178" y="203"/>
                  </a:lnTo>
                  <a:lnTo>
                    <a:pt x="165" y="203"/>
                  </a:lnTo>
                  <a:lnTo>
                    <a:pt x="152" y="215"/>
                  </a:lnTo>
                  <a:lnTo>
                    <a:pt x="140" y="228"/>
                  </a:lnTo>
                  <a:lnTo>
                    <a:pt x="127" y="228"/>
                  </a:lnTo>
                  <a:lnTo>
                    <a:pt x="114" y="228"/>
                  </a:lnTo>
                  <a:lnTo>
                    <a:pt x="114" y="241"/>
                  </a:lnTo>
                  <a:lnTo>
                    <a:pt x="102" y="253"/>
                  </a:lnTo>
                  <a:lnTo>
                    <a:pt x="89" y="253"/>
                  </a:lnTo>
                  <a:close/>
                </a:path>
              </a:pathLst>
            </a:custGeom>
            <a:grpFill/>
            <a:ln w="0">
              <a:solidFill>
                <a:srgbClr val="000000"/>
              </a:solidFill>
              <a:prstDash val="solid"/>
              <a:round/>
              <a:headEnd/>
              <a:tailEnd/>
            </a:ln>
          </p:spPr>
        </p:sp>
        <p:sp>
          <p:nvSpPr>
            <p:cNvPr id="469" name="Freeform 28"/>
            <p:cNvSpPr>
              <a:spLocks/>
            </p:cNvSpPr>
            <p:nvPr/>
          </p:nvSpPr>
          <p:spPr bwMode="auto">
            <a:xfrm>
              <a:off x="4914900" y="3209925"/>
              <a:ext cx="295275" cy="314325"/>
            </a:xfrm>
            <a:custGeom>
              <a:avLst/>
              <a:gdLst>
                <a:gd name="T0" fmla="*/ 50 w 266"/>
                <a:gd name="T1" fmla="*/ 266 h 279"/>
                <a:gd name="T2" fmla="*/ 38 w 266"/>
                <a:gd name="T3" fmla="*/ 254 h 279"/>
                <a:gd name="T4" fmla="*/ 38 w 266"/>
                <a:gd name="T5" fmla="*/ 241 h 279"/>
                <a:gd name="T6" fmla="*/ 25 w 266"/>
                <a:gd name="T7" fmla="*/ 215 h 279"/>
                <a:gd name="T8" fmla="*/ 38 w 266"/>
                <a:gd name="T9" fmla="*/ 215 h 279"/>
                <a:gd name="T10" fmla="*/ 38 w 266"/>
                <a:gd name="T11" fmla="*/ 190 h 279"/>
                <a:gd name="T12" fmla="*/ 38 w 266"/>
                <a:gd name="T13" fmla="*/ 190 h 279"/>
                <a:gd name="T14" fmla="*/ 38 w 266"/>
                <a:gd name="T15" fmla="*/ 152 h 279"/>
                <a:gd name="T16" fmla="*/ 25 w 266"/>
                <a:gd name="T17" fmla="*/ 152 h 279"/>
                <a:gd name="T18" fmla="*/ 25 w 266"/>
                <a:gd name="T19" fmla="*/ 152 h 279"/>
                <a:gd name="T20" fmla="*/ 12 w 266"/>
                <a:gd name="T21" fmla="*/ 152 h 279"/>
                <a:gd name="T22" fmla="*/ 0 w 266"/>
                <a:gd name="T23" fmla="*/ 152 h 279"/>
                <a:gd name="T24" fmla="*/ 0 w 266"/>
                <a:gd name="T25" fmla="*/ 114 h 279"/>
                <a:gd name="T26" fmla="*/ 12 w 266"/>
                <a:gd name="T27" fmla="*/ 89 h 279"/>
                <a:gd name="T28" fmla="*/ 25 w 266"/>
                <a:gd name="T29" fmla="*/ 76 h 279"/>
                <a:gd name="T30" fmla="*/ 38 w 266"/>
                <a:gd name="T31" fmla="*/ 63 h 279"/>
                <a:gd name="T32" fmla="*/ 63 w 266"/>
                <a:gd name="T33" fmla="*/ 63 h 279"/>
                <a:gd name="T34" fmla="*/ 76 w 266"/>
                <a:gd name="T35" fmla="*/ 63 h 279"/>
                <a:gd name="T36" fmla="*/ 101 w 266"/>
                <a:gd name="T37" fmla="*/ 51 h 279"/>
                <a:gd name="T38" fmla="*/ 101 w 266"/>
                <a:gd name="T39" fmla="*/ 38 h 279"/>
                <a:gd name="T40" fmla="*/ 101 w 266"/>
                <a:gd name="T41" fmla="*/ 25 h 279"/>
                <a:gd name="T42" fmla="*/ 101 w 266"/>
                <a:gd name="T43" fmla="*/ 13 h 279"/>
                <a:gd name="T44" fmla="*/ 126 w 266"/>
                <a:gd name="T45" fmla="*/ 13 h 279"/>
                <a:gd name="T46" fmla="*/ 139 w 266"/>
                <a:gd name="T47" fmla="*/ 13 h 279"/>
                <a:gd name="T48" fmla="*/ 152 w 266"/>
                <a:gd name="T49" fmla="*/ 25 h 279"/>
                <a:gd name="T50" fmla="*/ 177 w 266"/>
                <a:gd name="T51" fmla="*/ 25 h 279"/>
                <a:gd name="T52" fmla="*/ 177 w 266"/>
                <a:gd name="T53" fmla="*/ 38 h 279"/>
                <a:gd name="T54" fmla="*/ 190 w 266"/>
                <a:gd name="T55" fmla="*/ 51 h 279"/>
                <a:gd name="T56" fmla="*/ 190 w 266"/>
                <a:gd name="T57" fmla="*/ 76 h 279"/>
                <a:gd name="T58" fmla="*/ 177 w 266"/>
                <a:gd name="T59" fmla="*/ 101 h 279"/>
                <a:gd name="T60" fmla="*/ 203 w 266"/>
                <a:gd name="T61" fmla="*/ 127 h 279"/>
                <a:gd name="T62" fmla="*/ 190 w 266"/>
                <a:gd name="T63" fmla="*/ 139 h 279"/>
                <a:gd name="T64" fmla="*/ 190 w 266"/>
                <a:gd name="T65" fmla="*/ 165 h 279"/>
                <a:gd name="T66" fmla="*/ 203 w 266"/>
                <a:gd name="T67" fmla="*/ 177 h 279"/>
                <a:gd name="T68" fmla="*/ 215 w 266"/>
                <a:gd name="T69" fmla="*/ 190 h 279"/>
                <a:gd name="T70" fmla="*/ 241 w 266"/>
                <a:gd name="T71" fmla="*/ 203 h 279"/>
                <a:gd name="T72" fmla="*/ 253 w 266"/>
                <a:gd name="T73" fmla="*/ 215 h 279"/>
                <a:gd name="T74" fmla="*/ 241 w 266"/>
                <a:gd name="T75" fmla="*/ 215 h 279"/>
                <a:gd name="T76" fmla="*/ 228 w 266"/>
                <a:gd name="T77" fmla="*/ 228 h 279"/>
                <a:gd name="T78" fmla="*/ 203 w 266"/>
                <a:gd name="T79" fmla="*/ 215 h 279"/>
                <a:gd name="T80" fmla="*/ 190 w 266"/>
                <a:gd name="T81" fmla="*/ 203 h 279"/>
                <a:gd name="T82" fmla="*/ 177 w 266"/>
                <a:gd name="T83" fmla="*/ 215 h 279"/>
                <a:gd name="T84" fmla="*/ 152 w 266"/>
                <a:gd name="T85" fmla="*/ 203 h 279"/>
                <a:gd name="T86" fmla="*/ 139 w 266"/>
                <a:gd name="T87" fmla="*/ 203 h 279"/>
                <a:gd name="T88" fmla="*/ 126 w 266"/>
                <a:gd name="T89" fmla="*/ 228 h 279"/>
                <a:gd name="T90" fmla="*/ 126 w 266"/>
                <a:gd name="T91" fmla="*/ 228 h 279"/>
                <a:gd name="T92" fmla="*/ 114 w 266"/>
                <a:gd name="T93" fmla="*/ 241 h 279"/>
                <a:gd name="T94" fmla="*/ 88 w 266"/>
                <a:gd name="T95" fmla="*/ 266 h 279"/>
                <a:gd name="T96" fmla="*/ 63 w 266"/>
                <a:gd name="T97" fmla="*/ 266 h 279"/>
                <a:gd name="T98" fmla="*/ 50 w 266"/>
                <a:gd name="T99" fmla="*/ 279 h 2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6"/>
                <a:gd name="T151" fmla="*/ 0 h 279"/>
                <a:gd name="T152" fmla="*/ 266 w 266"/>
                <a:gd name="T153" fmla="*/ 279 h 2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6" h="279">
                  <a:moveTo>
                    <a:pt x="50" y="279"/>
                  </a:moveTo>
                  <a:lnTo>
                    <a:pt x="50" y="266"/>
                  </a:lnTo>
                  <a:lnTo>
                    <a:pt x="38" y="266"/>
                  </a:lnTo>
                  <a:lnTo>
                    <a:pt x="38" y="254"/>
                  </a:lnTo>
                  <a:lnTo>
                    <a:pt x="38" y="241"/>
                  </a:lnTo>
                  <a:lnTo>
                    <a:pt x="38" y="228"/>
                  </a:lnTo>
                  <a:lnTo>
                    <a:pt x="25" y="215"/>
                  </a:lnTo>
                  <a:lnTo>
                    <a:pt x="38" y="215"/>
                  </a:lnTo>
                  <a:lnTo>
                    <a:pt x="38" y="203"/>
                  </a:lnTo>
                  <a:lnTo>
                    <a:pt x="38" y="190"/>
                  </a:lnTo>
                  <a:lnTo>
                    <a:pt x="50" y="165"/>
                  </a:lnTo>
                  <a:lnTo>
                    <a:pt x="38" y="152"/>
                  </a:lnTo>
                  <a:lnTo>
                    <a:pt x="25" y="152"/>
                  </a:lnTo>
                  <a:lnTo>
                    <a:pt x="12" y="152"/>
                  </a:lnTo>
                  <a:lnTo>
                    <a:pt x="0" y="152"/>
                  </a:lnTo>
                  <a:lnTo>
                    <a:pt x="0" y="139"/>
                  </a:lnTo>
                  <a:lnTo>
                    <a:pt x="0" y="114"/>
                  </a:lnTo>
                  <a:lnTo>
                    <a:pt x="12" y="101"/>
                  </a:lnTo>
                  <a:lnTo>
                    <a:pt x="12" y="89"/>
                  </a:lnTo>
                  <a:lnTo>
                    <a:pt x="25" y="89"/>
                  </a:lnTo>
                  <a:lnTo>
                    <a:pt x="25" y="76"/>
                  </a:lnTo>
                  <a:lnTo>
                    <a:pt x="38" y="63"/>
                  </a:lnTo>
                  <a:lnTo>
                    <a:pt x="50" y="63"/>
                  </a:lnTo>
                  <a:lnTo>
                    <a:pt x="63" y="63"/>
                  </a:lnTo>
                  <a:lnTo>
                    <a:pt x="76" y="63"/>
                  </a:lnTo>
                  <a:lnTo>
                    <a:pt x="76" y="51"/>
                  </a:lnTo>
                  <a:lnTo>
                    <a:pt x="101" y="51"/>
                  </a:lnTo>
                  <a:lnTo>
                    <a:pt x="101" y="38"/>
                  </a:lnTo>
                  <a:lnTo>
                    <a:pt x="101" y="25"/>
                  </a:lnTo>
                  <a:lnTo>
                    <a:pt x="101" y="13"/>
                  </a:lnTo>
                  <a:lnTo>
                    <a:pt x="126" y="13"/>
                  </a:lnTo>
                  <a:lnTo>
                    <a:pt x="139" y="0"/>
                  </a:lnTo>
                  <a:lnTo>
                    <a:pt x="139" y="13"/>
                  </a:lnTo>
                  <a:lnTo>
                    <a:pt x="152" y="25"/>
                  </a:lnTo>
                  <a:lnTo>
                    <a:pt x="164" y="38"/>
                  </a:lnTo>
                  <a:lnTo>
                    <a:pt x="177" y="25"/>
                  </a:lnTo>
                  <a:lnTo>
                    <a:pt x="177" y="38"/>
                  </a:lnTo>
                  <a:lnTo>
                    <a:pt x="190" y="51"/>
                  </a:lnTo>
                  <a:lnTo>
                    <a:pt x="177" y="63"/>
                  </a:lnTo>
                  <a:lnTo>
                    <a:pt x="190" y="76"/>
                  </a:lnTo>
                  <a:lnTo>
                    <a:pt x="177" y="89"/>
                  </a:lnTo>
                  <a:lnTo>
                    <a:pt x="177" y="101"/>
                  </a:lnTo>
                  <a:lnTo>
                    <a:pt x="203" y="114"/>
                  </a:lnTo>
                  <a:lnTo>
                    <a:pt x="203" y="127"/>
                  </a:lnTo>
                  <a:lnTo>
                    <a:pt x="190" y="139"/>
                  </a:lnTo>
                  <a:lnTo>
                    <a:pt x="203" y="152"/>
                  </a:lnTo>
                  <a:lnTo>
                    <a:pt x="190" y="165"/>
                  </a:lnTo>
                  <a:lnTo>
                    <a:pt x="203" y="177"/>
                  </a:lnTo>
                  <a:lnTo>
                    <a:pt x="203" y="190"/>
                  </a:lnTo>
                  <a:lnTo>
                    <a:pt x="215" y="190"/>
                  </a:lnTo>
                  <a:lnTo>
                    <a:pt x="228" y="190"/>
                  </a:lnTo>
                  <a:lnTo>
                    <a:pt x="241" y="203"/>
                  </a:lnTo>
                  <a:lnTo>
                    <a:pt x="253" y="215"/>
                  </a:lnTo>
                  <a:lnTo>
                    <a:pt x="266" y="215"/>
                  </a:lnTo>
                  <a:lnTo>
                    <a:pt x="241" y="215"/>
                  </a:lnTo>
                  <a:lnTo>
                    <a:pt x="228" y="215"/>
                  </a:lnTo>
                  <a:lnTo>
                    <a:pt x="228" y="228"/>
                  </a:lnTo>
                  <a:lnTo>
                    <a:pt x="215" y="228"/>
                  </a:lnTo>
                  <a:lnTo>
                    <a:pt x="203" y="215"/>
                  </a:lnTo>
                  <a:lnTo>
                    <a:pt x="190" y="203"/>
                  </a:lnTo>
                  <a:lnTo>
                    <a:pt x="177" y="215"/>
                  </a:lnTo>
                  <a:lnTo>
                    <a:pt x="164" y="203"/>
                  </a:lnTo>
                  <a:lnTo>
                    <a:pt x="152" y="203"/>
                  </a:lnTo>
                  <a:lnTo>
                    <a:pt x="139" y="203"/>
                  </a:lnTo>
                  <a:lnTo>
                    <a:pt x="139" y="215"/>
                  </a:lnTo>
                  <a:lnTo>
                    <a:pt x="126" y="228"/>
                  </a:lnTo>
                  <a:lnTo>
                    <a:pt x="114" y="228"/>
                  </a:lnTo>
                  <a:lnTo>
                    <a:pt x="114" y="241"/>
                  </a:lnTo>
                  <a:lnTo>
                    <a:pt x="101" y="241"/>
                  </a:lnTo>
                  <a:lnTo>
                    <a:pt x="88" y="266"/>
                  </a:lnTo>
                  <a:lnTo>
                    <a:pt x="76" y="266"/>
                  </a:lnTo>
                  <a:lnTo>
                    <a:pt x="63" y="266"/>
                  </a:lnTo>
                  <a:lnTo>
                    <a:pt x="63" y="279"/>
                  </a:lnTo>
                  <a:lnTo>
                    <a:pt x="50" y="279"/>
                  </a:lnTo>
                  <a:close/>
                </a:path>
              </a:pathLst>
            </a:custGeom>
            <a:grpFill/>
            <a:ln w="0">
              <a:solidFill>
                <a:srgbClr val="000000"/>
              </a:solidFill>
              <a:prstDash val="solid"/>
              <a:round/>
              <a:headEnd/>
              <a:tailEnd/>
            </a:ln>
          </p:spPr>
        </p:sp>
        <p:sp>
          <p:nvSpPr>
            <p:cNvPr id="470" name="Freeform 29"/>
            <p:cNvSpPr>
              <a:spLocks/>
            </p:cNvSpPr>
            <p:nvPr/>
          </p:nvSpPr>
          <p:spPr bwMode="auto">
            <a:xfrm>
              <a:off x="4733925" y="2743200"/>
              <a:ext cx="523875" cy="533400"/>
            </a:xfrm>
            <a:custGeom>
              <a:avLst/>
              <a:gdLst>
                <a:gd name="T0" fmla="*/ 63 w 469"/>
                <a:gd name="T1" fmla="*/ 457 h 482"/>
                <a:gd name="T2" fmla="*/ 76 w 469"/>
                <a:gd name="T3" fmla="*/ 419 h 482"/>
                <a:gd name="T4" fmla="*/ 101 w 469"/>
                <a:gd name="T5" fmla="*/ 432 h 482"/>
                <a:gd name="T6" fmla="*/ 101 w 469"/>
                <a:gd name="T7" fmla="*/ 457 h 482"/>
                <a:gd name="T8" fmla="*/ 114 w 469"/>
                <a:gd name="T9" fmla="*/ 457 h 482"/>
                <a:gd name="T10" fmla="*/ 127 w 469"/>
                <a:gd name="T11" fmla="*/ 444 h 482"/>
                <a:gd name="T12" fmla="*/ 139 w 469"/>
                <a:gd name="T13" fmla="*/ 457 h 482"/>
                <a:gd name="T14" fmla="*/ 152 w 469"/>
                <a:gd name="T15" fmla="*/ 444 h 482"/>
                <a:gd name="T16" fmla="*/ 152 w 469"/>
                <a:gd name="T17" fmla="*/ 432 h 482"/>
                <a:gd name="T18" fmla="*/ 165 w 469"/>
                <a:gd name="T19" fmla="*/ 419 h 482"/>
                <a:gd name="T20" fmla="*/ 190 w 469"/>
                <a:gd name="T21" fmla="*/ 406 h 482"/>
                <a:gd name="T22" fmla="*/ 203 w 469"/>
                <a:gd name="T23" fmla="*/ 419 h 482"/>
                <a:gd name="T24" fmla="*/ 203 w 469"/>
                <a:gd name="T25" fmla="*/ 432 h 482"/>
                <a:gd name="T26" fmla="*/ 215 w 469"/>
                <a:gd name="T27" fmla="*/ 432 h 482"/>
                <a:gd name="T28" fmla="*/ 228 w 469"/>
                <a:gd name="T29" fmla="*/ 444 h 482"/>
                <a:gd name="T30" fmla="*/ 215 w 469"/>
                <a:gd name="T31" fmla="*/ 470 h 482"/>
                <a:gd name="T32" fmla="*/ 228 w 469"/>
                <a:gd name="T33" fmla="*/ 482 h 482"/>
                <a:gd name="T34" fmla="*/ 241 w 469"/>
                <a:gd name="T35" fmla="*/ 470 h 482"/>
                <a:gd name="T36" fmla="*/ 266 w 469"/>
                <a:gd name="T37" fmla="*/ 457 h 482"/>
                <a:gd name="T38" fmla="*/ 266 w 469"/>
                <a:gd name="T39" fmla="*/ 444 h 482"/>
                <a:gd name="T40" fmla="*/ 291 w 469"/>
                <a:gd name="T41" fmla="*/ 432 h 482"/>
                <a:gd name="T42" fmla="*/ 317 w 469"/>
                <a:gd name="T43" fmla="*/ 444 h 482"/>
                <a:gd name="T44" fmla="*/ 329 w 469"/>
                <a:gd name="T45" fmla="*/ 419 h 482"/>
                <a:gd name="T46" fmla="*/ 317 w 469"/>
                <a:gd name="T47" fmla="*/ 368 h 482"/>
                <a:gd name="T48" fmla="*/ 329 w 469"/>
                <a:gd name="T49" fmla="*/ 330 h 482"/>
                <a:gd name="T50" fmla="*/ 329 w 469"/>
                <a:gd name="T51" fmla="*/ 317 h 482"/>
                <a:gd name="T52" fmla="*/ 355 w 469"/>
                <a:gd name="T53" fmla="*/ 305 h 482"/>
                <a:gd name="T54" fmla="*/ 368 w 469"/>
                <a:gd name="T55" fmla="*/ 292 h 482"/>
                <a:gd name="T56" fmla="*/ 393 w 469"/>
                <a:gd name="T57" fmla="*/ 292 h 482"/>
                <a:gd name="T58" fmla="*/ 393 w 469"/>
                <a:gd name="T59" fmla="*/ 254 h 482"/>
                <a:gd name="T60" fmla="*/ 406 w 469"/>
                <a:gd name="T61" fmla="*/ 241 h 482"/>
                <a:gd name="T62" fmla="*/ 431 w 469"/>
                <a:gd name="T63" fmla="*/ 203 h 482"/>
                <a:gd name="T64" fmla="*/ 406 w 469"/>
                <a:gd name="T65" fmla="*/ 190 h 482"/>
                <a:gd name="T66" fmla="*/ 418 w 469"/>
                <a:gd name="T67" fmla="*/ 140 h 482"/>
                <a:gd name="T68" fmla="*/ 418 w 469"/>
                <a:gd name="T69" fmla="*/ 127 h 482"/>
                <a:gd name="T70" fmla="*/ 431 w 469"/>
                <a:gd name="T71" fmla="*/ 114 h 482"/>
                <a:gd name="T72" fmla="*/ 456 w 469"/>
                <a:gd name="T73" fmla="*/ 102 h 482"/>
                <a:gd name="T74" fmla="*/ 456 w 469"/>
                <a:gd name="T75" fmla="*/ 76 h 482"/>
                <a:gd name="T76" fmla="*/ 444 w 469"/>
                <a:gd name="T77" fmla="*/ 51 h 482"/>
                <a:gd name="T78" fmla="*/ 431 w 469"/>
                <a:gd name="T79" fmla="*/ 38 h 482"/>
                <a:gd name="T80" fmla="*/ 444 w 469"/>
                <a:gd name="T81" fmla="*/ 13 h 482"/>
                <a:gd name="T82" fmla="*/ 406 w 469"/>
                <a:gd name="T83" fmla="*/ 0 h 482"/>
                <a:gd name="T84" fmla="*/ 380 w 469"/>
                <a:gd name="T85" fmla="*/ 51 h 482"/>
                <a:gd name="T86" fmla="*/ 355 w 469"/>
                <a:gd name="T87" fmla="*/ 140 h 482"/>
                <a:gd name="T88" fmla="*/ 304 w 469"/>
                <a:gd name="T89" fmla="*/ 178 h 482"/>
                <a:gd name="T90" fmla="*/ 266 w 469"/>
                <a:gd name="T91" fmla="*/ 190 h 482"/>
                <a:gd name="T92" fmla="*/ 228 w 469"/>
                <a:gd name="T93" fmla="*/ 254 h 482"/>
                <a:gd name="T94" fmla="*/ 177 w 469"/>
                <a:gd name="T95" fmla="*/ 317 h 482"/>
                <a:gd name="T96" fmla="*/ 114 w 469"/>
                <a:gd name="T97" fmla="*/ 368 h 482"/>
                <a:gd name="T98" fmla="*/ 38 w 469"/>
                <a:gd name="T99" fmla="*/ 393 h 482"/>
                <a:gd name="T100" fmla="*/ 0 w 469"/>
                <a:gd name="T101" fmla="*/ 419 h 482"/>
                <a:gd name="T102" fmla="*/ 0 w 469"/>
                <a:gd name="T103" fmla="*/ 432 h 482"/>
                <a:gd name="T104" fmla="*/ 0 w 469"/>
                <a:gd name="T105" fmla="*/ 444 h 482"/>
                <a:gd name="T106" fmla="*/ 0 w 469"/>
                <a:gd name="T107" fmla="*/ 470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9"/>
                <a:gd name="T163" fmla="*/ 0 h 482"/>
                <a:gd name="T164" fmla="*/ 469 w 469"/>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9" h="482">
                  <a:moveTo>
                    <a:pt x="0" y="482"/>
                  </a:moveTo>
                  <a:lnTo>
                    <a:pt x="50" y="470"/>
                  </a:lnTo>
                  <a:lnTo>
                    <a:pt x="63" y="457"/>
                  </a:lnTo>
                  <a:lnTo>
                    <a:pt x="76" y="444"/>
                  </a:lnTo>
                  <a:lnTo>
                    <a:pt x="76" y="432"/>
                  </a:lnTo>
                  <a:lnTo>
                    <a:pt x="76" y="419"/>
                  </a:lnTo>
                  <a:lnTo>
                    <a:pt x="89" y="419"/>
                  </a:lnTo>
                  <a:lnTo>
                    <a:pt x="101" y="419"/>
                  </a:lnTo>
                  <a:lnTo>
                    <a:pt x="101" y="432"/>
                  </a:lnTo>
                  <a:lnTo>
                    <a:pt x="101" y="444"/>
                  </a:lnTo>
                  <a:lnTo>
                    <a:pt x="101" y="457"/>
                  </a:lnTo>
                  <a:lnTo>
                    <a:pt x="114" y="470"/>
                  </a:lnTo>
                  <a:lnTo>
                    <a:pt x="114" y="457"/>
                  </a:lnTo>
                  <a:lnTo>
                    <a:pt x="127" y="457"/>
                  </a:lnTo>
                  <a:lnTo>
                    <a:pt x="127" y="444"/>
                  </a:lnTo>
                  <a:lnTo>
                    <a:pt x="139" y="444"/>
                  </a:lnTo>
                  <a:lnTo>
                    <a:pt x="139" y="457"/>
                  </a:lnTo>
                  <a:lnTo>
                    <a:pt x="139" y="444"/>
                  </a:lnTo>
                  <a:lnTo>
                    <a:pt x="152" y="444"/>
                  </a:lnTo>
                  <a:lnTo>
                    <a:pt x="152" y="432"/>
                  </a:lnTo>
                  <a:lnTo>
                    <a:pt x="152" y="419"/>
                  </a:lnTo>
                  <a:lnTo>
                    <a:pt x="165" y="419"/>
                  </a:lnTo>
                  <a:lnTo>
                    <a:pt x="165" y="406"/>
                  </a:lnTo>
                  <a:lnTo>
                    <a:pt x="177" y="406"/>
                  </a:lnTo>
                  <a:lnTo>
                    <a:pt x="190" y="406"/>
                  </a:lnTo>
                  <a:lnTo>
                    <a:pt x="203" y="406"/>
                  </a:lnTo>
                  <a:lnTo>
                    <a:pt x="203" y="419"/>
                  </a:lnTo>
                  <a:lnTo>
                    <a:pt x="203" y="432"/>
                  </a:lnTo>
                  <a:lnTo>
                    <a:pt x="215" y="432"/>
                  </a:lnTo>
                  <a:lnTo>
                    <a:pt x="215" y="444"/>
                  </a:lnTo>
                  <a:lnTo>
                    <a:pt x="228" y="444"/>
                  </a:lnTo>
                  <a:lnTo>
                    <a:pt x="228" y="457"/>
                  </a:lnTo>
                  <a:lnTo>
                    <a:pt x="215" y="470"/>
                  </a:lnTo>
                  <a:lnTo>
                    <a:pt x="228" y="482"/>
                  </a:lnTo>
                  <a:lnTo>
                    <a:pt x="241" y="482"/>
                  </a:lnTo>
                  <a:lnTo>
                    <a:pt x="241" y="470"/>
                  </a:lnTo>
                  <a:lnTo>
                    <a:pt x="266" y="470"/>
                  </a:lnTo>
                  <a:lnTo>
                    <a:pt x="266" y="457"/>
                  </a:lnTo>
                  <a:lnTo>
                    <a:pt x="266" y="444"/>
                  </a:lnTo>
                  <a:lnTo>
                    <a:pt x="266" y="432"/>
                  </a:lnTo>
                  <a:lnTo>
                    <a:pt x="291" y="432"/>
                  </a:lnTo>
                  <a:lnTo>
                    <a:pt x="304" y="419"/>
                  </a:lnTo>
                  <a:lnTo>
                    <a:pt x="304" y="432"/>
                  </a:lnTo>
                  <a:lnTo>
                    <a:pt x="317" y="444"/>
                  </a:lnTo>
                  <a:lnTo>
                    <a:pt x="317" y="432"/>
                  </a:lnTo>
                  <a:lnTo>
                    <a:pt x="329" y="419"/>
                  </a:lnTo>
                  <a:lnTo>
                    <a:pt x="317" y="406"/>
                  </a:lnTo>
                  <a:lnTo>
                    <a:pt x="329" y="381"/>
                  </a:lnTo>
                  <a:lnTo>
                    <a:pt x="317" y="368"/>
                  </a:lnTo>
                  <a:lnTo>
                    <a:pt x="329" y="343"/>
                  </a:lnTo>
                  <a:lnTo>
                    <a:pt x="329" y="330"/>
                  </a:lnTo>
                  <a:lnTo>
                    <a:pt x="329" y="317"/>
                  </a:lnTo>
                  <a:lnTo>
                    <a:pt x="329" y="305"/>
                  </a:lnTo>
                  <a:lnTo>
                    <a:pt x="355" y="305"/>
                  </a:lnTo>
                  <a:lnTo>
                    <a:pt x="368" y="305"/>
                  </a:lnTo>
                  <a:lnTo>
                    <a:pt x="368" y="292"/>
                  </a:lnTo>
                  <a:lnTo>
                    <a:pt x="380" y="305"/>
                  </a:lnTo>
                  <a:lnTo>
                    <a:pt x="393" y="292"/>
                  </a:lnTo>
                  <a:lnTo>
                    <a:pt x="393" y="267"/>
                  </a:lnTo>
                  <a:lnTo>
                    <a:pt x="393" y="254"/>
                  </a:lnTo>
                  <a:lnTo>
                    <a:pt x="406" y="254"/>
                  </a:lnTo>
                  <a:lnTo>
                    <a:pt x="406" y="241"/>
                  </a:lnTo>
                  <a:lnTo>
                    <a:pt x="431" y="216"/>
                  </a:lnTo>
                  <a:lnTo>
                    <a:pt x="431" y="203"/>
                  </a:lnTo>
                  <a:lnTo>
                    <a:pt x="418" y="203"/>
                  </a:lnTo>
                  <a:lnTo>
                    <a:pt x="406" y="190"/>
                  </a:lnTo>
                  <a:lnTo>
                    <a:pt x="418" y="165"/>
                  </a:lnTo>
                  <a:lnTo>
                    <a:pt x="418" y="140"/>
                  </a:lnTo>
                  <a:lnTo>
                    <a:pt x="431" y="140"/>
                  </a:lnTo>
                  <a:lnTo>
                    <a:pt x="418" y="140"/>
                  </a:lnTo>
                  <a:lnTo>
                    <a:pt x="418" y="127"/>
                  </a:lnTo>
                  <a:lnTo>
                    <a:pt x="431" y="127"/>
                  </a:lnTo>
                  <a:lnTo>
                    <a:pt x="431" y="114"/>
                  </a:lnTo>
                  <a:lnTo>
                    <a:pt x="431" y="102"/>
                  </a:lnTo>
                  <a:lnTo>
                    <a:pt x="444" y="102"/>
                  </a:lnTo>
                  <a:lnTo>
                    <a:pt x="456" y="102"/>
                  </a:lnTo>
                  <a:lnTo>
                    <a:pt x="469" y="89"/>
                  </a:lnTo>
                  <a:lnTo>
                    <a:pt x="469" y="76"/>
                  </a:lnTo>
                  <a:lnTo>
                    <a:pt x="456" y="76"/>
                  </a:lnTo>
                  <a:lnTo>
                    <a:pt x="456" y="64"/>
                  </a:lnTo>
                  <a:lnTo>
                    <a:pt x="444" y="64"/>
                  </a:lnTo>
                  <a:lnTo>
                    <a:pt x="444" y="51"/>
                  </a:lnTo>
                  <a:lnTo>
                    <a:pt x="431" y="51"/>
                  </a:lnTo>
                  <a:lnTo>
                    <a:pt x="431" y="38"/>
                  </a:lnTo>
                  <a:lnTo>
                    <a:pt x="444" y="26"/>
                  </a:lnTo>
                  <a:lnTo>
                    <a:pt x="444" y="13"/>
                  </a:lnTo>
                  <a:lnTo>
                    <a:pt x="431" y="13"/>
                  </a:lnTo>
                  <a:lnTo>
                    <a:pt x="418" y="13"/>
                  </a:lnTo>
                  <a:lnTo>
                    <a:pt x="406" y="0"/>
                  </a:lnTo>
                  <a:lnTo>
                    <a:pt x="406" y="13"/>
                  </a:lnTo>
                  <a:lnTo>
                    <a:pt x="393" y="38"/>
                  </a:lnTo>
                  <a:lnTo>
                    <a:pt x="380" y="51"/>
                  </a:lnTo>
                  <a:lnTo>
                    <a:pt x="380" y="64"/>
                  </a:lnTo>
                  <a:lnTo>
                    <a:pt x="368" y="114"/>
                  </a:lnTo>
                  <a:lnTo>
                    <a:pt x="355" y="140"/>
                  </a:lnTo>
                  <a:lnTo>
                    <a:pt x="342" y="165"/>
                  </a:lnTo>
                  <a:lnTo>
                    <a:pt x="317" y="165"/>
                  </a:lnTo>
                  <a:lnTo>
                    <a:pt x="304" y="178"/>
                  </a:lnTo>
                  <a:lnTo>
                    <a:pt x="291" y="178"/>
                  </a:lnTo>
                  <a:lnTo>
                    <a:pt x="266" y="190"/>
                  </a:lnTo>
                  <a:lnTo>
                    <a:pt x="253" y="216"/>
                  </a:lnTo>
                  <a:lnTo>
                    <a:pt x="241" y="241"/>
                  </a:lnTo>
                  <a:lnTo>
                    <a:pt x="228" y="254"/>
                  </a:lnTo>
                  <a:lnTo>
                    <a:pt x="215" y="279"/>
                  </a:lnTo>
                  <a:lnTo>
                    <a:pt x="203" y="305"/>
                  </a:lnTo>
                  <a:lnTo>
                    <a:pt x="177" y="317"/>
                  </a:lnTo>
                  <a:lnTo>
                    <a:pt x="152" y="343"/>
                  </a:lnTo>
                  <a:lnTo>
                    <a:pt x="127" y="355"/>
                  </a:lnTo>
                  <a:lnTo>
                    <a:pt x="114" y="368"/>
                  </a:lnTo>
                  <a:lnTo>
                    <a:pt x="89" y="368"/>
                  </a:lnTo>
                  <a:lnTo>
                    <a:pt x="63" y="381"/>
                  </a:lnTo>
                  <a:lnTo>
                    <a:pt x="38" y="393"/>
                  </a:lnTo>
                  <a:lnTo>
                    <a:pt x="0" y="419"/>
                  </a:lnTo>
                  <a:lnTo>
                    <a:pt x="0" y="432"/>
                  </a:lnTo>
                  <a:lnTo>
                    <a:pt x="0" y="444"/>
                  </a:lnTo>
                  <a:lnTo>
                    <a:pt x="0" y="457"/>
                  </a:lnTo>
                  <a:lnTo>
                    <a:pt x="0" y="470"/>
                  </a:lnTo>
                  <a:lnTo>
                    <a:pt x="0" y="482"/>
                  </a:lnTo>
                  <a:close/>
                </a:path>
              </a:pathLst>
            </a:custGeom>
            <a:grpFill/>
            <a:ln w="0">
              <a:solidFill>
                <a:srgbClr val="000000"/>
              </a:solidFill>
              <a:prstDash val="solid"/>
              <a:round/>
              <a:headEnd/>
              <a:tailEnd/>
            </a:ln>
          </p:spPr>
        </p:sp>
        <p:sp>
          <p:nvSpPr>
            <p:cNvPr id="471" name="Freeform 30"/>
            <p:cNvSpPr>
              <a:spLocks/>
            </p:cNvSpPr>
            <p:nvPr/>
          </p:nvSpPr>
          <p:spPr bwMode="auto">
            <a:xfrm>
              <a:off x="4505325" y="3209925"/>
              <a:ext cx="228600" cy="209550"/>
            </a:xfrm>
            <a:custGeom>
              <a:avLst/>
              <a:gdLst>
                <a:gd name="T0" fmla="*/ 0 w 203"/>
                <a:gd name="T1" fmla="*/ 177 h 190"/>
                <a:gd name="T2" fmla="*/ 0 w 203"/>
                <a:gd name="T3" fmla="*/ 177 h 190"/>
                <a:gd name="T4" fmla="*/ 0 w 203"/>
                <a:gd name="T5" fmla="*/ 152 h 190"/>
                <a:gd name="T6" fmla="*/ 13 w 203"/>
                <a:gd name="T7" fmla="*/ 127 h 190"/>
                <a:gd name="T8" fmla="*/ 13 w 203"/>
                <a:gd name="T9" fmla="*/ 114 h 190"/>
                <a:gd name="T10" fmla="*/ 13 w 203"/>
                <a:gd name="T11" fmla="*/ 101 h 190"/>
                <a:gd name="T12" fmla="*/ 25 w 203"/>
                <a:gd name="T13" fmla="*/ 89 h 190"/>
                <a:gd name="T14" fmla="*/ 25 w 203"/>
                <a:gd name="T15" fmla="*/ 63 h 190"/>
                <a:gd name="T16" fmla="*/ 25 w 203"/>
                <a:gd name="T17" fmla="*/ 51 h 190"/>
                <a:gd name="T18" fmla="*/ 25 w 203"/>
                <a:gd name="T19" fmla="*/ 38 h 190"/>
                <a:gd name="T20" fmla="*/ 38 w 203"/>
                <a:gd name="T21" fmla="*/ 25 h 190"/>
                <a:gd name="T22" fmla="*/ 51 w 203"/>
                <a:gd name="T23" fmla="*/ 13 h 190"/>
                <a:gd name="T24" fmla="*/ 63 w 203"/>
                <a:gd name="T25" fmla="*/ 0 h 190"/>
                <a:gd name="T26" fmla="*/ 76 w 203"/>
                <a:gd name="T27" fmla="*/ 0 h 190"/>
                <a:gd name="T28" fmla="*/ 76 w 203"/>
                <a:gd name="T29" fmla="*/ 13 h 190"/>
                <a:gd name="T30" fmla="*/ 76 w 203"/>
                <a:gd name="T31" fmla="*/ 25 h 190"/>
                <a:gd name="T32" fmla="*/ 101 w 203"/>
                <a:gd name="T33" fmla="*/ 51 h 190"/>
                <a:gd name="T34" fmla="*/ 139 w 203"/>
                <a:gd name="T35" fmla="*/ 38 h 190"/>
                <a:gd name="T36" fmla="*/ 152 w 203"/>
                <a:gd name="T37" fmla="*/ 13 h 190"/>
                <a:gd name="T38" fmla="*/ 177 w 203"/>
                <a:gd name="T39" fmla="*/ 0 h 190"/>
                <a:gd name="T40" fmla="*/ 203 w 203"/>
                <a:gd name="T41" fmla="*/ 0 h 190"/>
                <a:gd name="T42" fmla="*/ 203 w 203"/>
                <a:gd name="T43" fmla="*/ 13 h 190"/>
                <a:gd name="T44" fmla="*/ 203 w 203"/>
                <a:gd name="T45" fmla="*/ 13 h 190"/>
                <a:gd name="T46" fmla="*/ 203 w 203"/>
                <a:gd name="T47" fmla="*/ 25 h 190"/>
                <a:gd name="T48" fmla="*/ 203 w 203"/>
                <a:gd name="T49" fmla="*/ 38 h 190"/>
                <a:gd name="T50" fmla="*/ 203 w 203"/>
                <a:gd name="T51" fmla="*/ 63 h 190"/>
                <a:gd name="T52" fmla="*/ 203 w 203"/>
                <a:gd name="T53" fmla="*/ 76 h 190"/>
                <a:gd name="T54" fmla="*/ 203 w 203"/>
                <a:gd name="T55" fmla="*/ 89 h 190"/>
                <a:gd name="T56" fmla="*/ 203 w 203"/>
                <a:gd name="T57" fmla="*/ 101 h 190"/>
                <a:gd name="T58" fmla="*/ 190 w 203"/>
                <a:gd name="T59" fmla="*/ 114 h 190"/>
                <a:gd name="T60" fmla="*/ 190 w 203"/>
                <a:gd name="T61" fmla="*/ 127 h 190"/>
                <a:gd name="T62" fmla="*/ 177 w 203"/>
                <a:gd name="T63" fmla="*/ 139 h 190"/>
                <a:gd name="T64" fmla="*/ 177 w 203"/>
                <a:gd name="T65" fmla="*/ 152 h 190"/>
                <a:gd name="T66" fmla="*/ 165 w 203"/>
                <a:gd name="T67" fmla="*/ 165 h 190"/>
                <a:gd name="T68" fmla="*/ 165 w 203"/>
                <a:gd name="T69" fmla="*/ 165 h 190"/>
                <a:gd name="T70" fmla="*/ 165 w 203"/>
                <a:gd name="T71" fmla="*/ 152 h 190"/>
                <a:gd name="T72" fmla="*/ 152 w 203"/>
                <a:gd name="T73" fmla="*/ 152 h 190"/>
                <a:gd name="T74" fmla="*/ 139 w 203"/>
                <a:gd name="T75" fmla="*/ 152 h 190"/>
                <a:gd name="T76" fmla="*/ 139 w 203"/>
                <a:gd name="T77" fmla="*/ 139 h 190"/>
                <a:gd name="T78" fmla="*/ 127 w 203"/>
                <a:gd name="T79" fmla="*/ 152 h 190"/>
                <a:gd name="T80" fmla="*/ 114 w 203"/>
                <a:gd name="T81" fmla="*/ 139 h 190"/>
                <a:gd name="T82" fmla="*/ 101 w 203"/>
                <a:gd name="T83" fmla="*/ 139 h 190"/>
                <a:gd name="T84" fmla="*/ 89 w 203"/>
                <a:gd name="T85" fmla="*/ 139 h 190"/>
                <a:gd name="T86" fmla="*/ 89 w 203"/>
                <a:gd name="T87" fmla="*/ 139 h 190"/>
                <a:gd name="T88" fmla="*/ 76 w 203"/>
                <a:gd name="T89" fmla="*/ 152 h 190"/>
                <a:gd name="T90" fmla="*/ 63 w 203"/>
                <a:gd name="T91" fmla="*/ 165 h 190"/>
                <a:gd name="T92" fmla="*/ 63 w 203"/>
                <a:gd name="T93" fmla="*/ 177 h 190"/>
                <a:gd name="T94" fmla="*/ 51 w 203"/>
                <a:gd name="T95" fmla="*/ 177 h 190"/>
                <a:gd name="T96" fmla="*/ 51 w 203"/>
                <a:gd name="T97" fmla="*/ 165 h 190"/>
                <a:gd name="T98" fmla="*/ 38 w 203"/>
                <a:gd name="T99" fmla="*/ 165 h 190"/>
                <a:gd name="T100" fmla="*/ 25 w 203"/>
                <a:gd name="T101" fmla="*/ 165 h 190"/>
                <a:gd name="T102" fmla="*/ 13 w 203"/>
                <a:gd name="T103" fmla="*/ 177 h 190"/>
                <a:gd name="T104" fmla="*/ 13 w 203"/>
                <a:gd name="T105" fmla="*/ 190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3"/>
                <a:gd name="T160" fmla="*/ 0 h 190"/>
                <a:gd name="T161" fmla="*/ 203 w 203"/>
                <a:gd name="T162" fmla="*/ 190 h 1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3" h="190">
                  <a:moveTo>
                    <a:pt x="13" y="190"/>
                  </a:moveTo>
                  <a:lnTo>
                    <a:pt x="0" y="177"/>
                  </a:lnTo>
                  <a:lnTo>
                    <a:pt x="0" y="165"/>
                  </a:lnTo>
                  <a:lnTo>
                    <a:pt x="0" y="152"/>
                  </a:lnTo>
                  <a:lnTo>
                    <a:pt x="13" y="139"/>
                  </a:lnTo>
                  <a:lnTo>
                    <a:pt x="13" y="127"/>
                  </a:lnTo>
                  <a:lnTo>
                    <a:pt x="13" y="114"/>
                  </a:lnTo>
                  <a:lnTo>
                    <a:pt x="13" y="101"/>
                  </a:lnTo>
                  <a:lnTo>
                    <a:pt x="25" y="89"/>
                  </a:lnTo>
                  <a:lnTo>
                    <a:pt x="25" y="76"/>
                  </a:lnTo>
                  <a:lnTo>
                    <a:pt x="25" y="63"/>
                  </a:lnTo>
                  <a:lnTo>
                    <a:pt x="25" y="51"/>
                  </a:lnTo>
                  <a:lnTo>
                    <a:pt x="25" y="38"/>
                  </a:lnTo>
                  <a:lnTo>
                    <a:pt x="38" y="25"/>
                  </a:lnTo>
                  <a:lnTo>
                    <a:pt x="51" y="13"/>
                  </a:lnTo>
                  <a:lnTo>
                    <a:pt x="51" y="0"/>
                  </a:lnTo>
                  <a:lnTo>
                    <a:pt x="63" y="0"/>
                  </a:lnTo>
                  <a:lnTo>
                    <a:pt x="76" y="0"/>
                  </a:lnTo>
                  <a:lnTo>
                    <a:pt x="76" y="13"/>
                  </a:lnTo>
                  <a:lnTo>
                    <a:pt x="63" y="25"/>
                  </a:lnTo>
                  <a:lnTo>
                    <a:pt x="76" y="25"/>
                  </a:lnTo>
                  <a:lnTo>
                    <a:pt x="89" y="38"/>
                  </a:lnTo>
                  <a:lnTo>
                    <a:pt x="101" y="51"/>
                  </a:lnTo>
                  <a:lnTo>
                    <a:pt x="127" y="51"/>
                  </a:lnTo>
                  <a:lnTo>
                    <a:pt x="139" y="38"/>
                  </a:lnTo>
                  <a:lnTo>
                    <a:pt x="152" y="25"/>
                  </a:lnTo>
                  <a:lnTo>
                    <a:pt x="152" y="13"/>
                  </a:lnTo>
                  <a:lnTo>
                    <a:pt x="177" y="0"/>
                  </a:lnTo>
                  <a:lnTo>
                    <a:pt x="203" y="0"/>
                  </a:lnTo>
                  <a:lnTo>
                    <a:pt x="203" y="13"/>
                  </a:lnTo>
                  <a:lnTo>
                    <a:pt x="203" y="25"/>
                  </a:lnTo>
                  <a:lnTo>
                    <a:pt x="203" y="38"/>
                  </a:lnTo>
                  <a:lnTo>
                    <a:pt x="203" y="51"/>
                  </a:lnTo>
                  <a:lnTo>
                    <a:pt x="203" y="63"/>
                  </a:lnTo>
                  <a:lnTo>
                    <a:pt x="203" y="76"/>
                  </a:lnTo>
                  <a:lnTo>
                    <a:pt x="203" y="89"/>
                  </a:lnTo>
                  <a:lnTo>
                    <a:pt x="203" y="101"/>
                  </a:lnTo>
                  <a:lnTo>
                    <a:pt x="190" y="114"/>
                  </a:lnTo>
                  <a:lnTo>
                    <a:pt x="190" y="127"/>
                  </a:lnTo>
                  <a:lnTo>
                    <a:pt x="190" y="139"/>
                  </a:lnTo>
                  <a:lnTo>
                    <a:pt x="177" y="139"/>
                  </a:lnTo>
                  <a:lnTo>
                    <a:pt x="177" y="152"/>
                  </a:lnTo>
                  <a:lnTo>
                    <a:pt x="177" y="165"/>
                  </a:lnTo>
                  <a:lnTo>
                    <a:pt x="165" y="165"/>
                  </a:lnTo>
                  <a:lnTo>
                    <a:pt x="165" y="152"/>
                  </a:lnTo>
                  <a:lnTo>
                    <a:pt x="152" y="152"/>
                  </a:lnTo>
                  <a:lnTo>
                    <a:pt x="139" y="152"/>
                  </a:lnTo>
                  <a:lnTo>
                    <a:pt x="139" y="139"/>
                  </a:lnTo>
                  <a:lnTo>
                    <a:pt x="127" y="139"/>
                  </a:lnTo>
                  <a:lnTo>
                    <a:pt x="127" y="152"/>
                  </a:lnTo>
                  <a:lnTo>
                    <a:pt x="114" y="139"/>
                  </a:lnTo>
                  <a:lnTo>
                    <a:pt x="101" y="139"/>
                  </a:lnTo>
                  <a:lnTo>
                    <a:pt x="89" y="139"/>
                  </a:lnTo>
                  <a:lnTo>
                    <a:pt x="76" y="152"/>
                  </a:lnTo>
                  <a:lnTo>
                    <a:pt x="63" y="152"/>
                  </a:lnTo>
                  <a:lnTo>
                    <a:pt x="63" y="165"/>
                  </a:lnTo>
                  <a:lnTo>
                    <a:pt x="63" y="177"/>
                  </a:lnTo>
                  <a:lnTo>
                    <a:pt x="51" y="177"/>
                  </a:lnTo>
                  <a:lnTo>
                    <a:pt x="51" y="165"/>
                  </a:lnTo>
                  <a:lnTo>
                    <a:pt x="38" y="165"/>
                  </a:lnTo>
                  <a:lnTo>
                    <a:pt x="25" y="165"/>
                  </a:lnTo>
                  <a:lnTo>
                    <a:pt x="13" y="177"/>
                  </a:lnTo>
                  <a:lnTo>
                    <a:pt x="13" y="190"/>
                  </a:lnTo>
                  <a:close/>
                </a:path>
              </a:pathLst>
            </a:custGeom>
            <a:grpFill/>
            <a:ln w="0">
              <a:solidFill>
                <a:srgbClr val="000000"/>
              </a:solidFill>
              <a:prstDash val="solid"/>
              <a:round/>
              <a:headEnd/>
              <a:tailEnd/>
            </a:ln>
          </p:spPr>
        </p:sp>
        <p:sp>
          <p:nvSpPr>
            <p:cNvPr id="472" name="Freeform 31"/>
            <p:cNvSpPr>
              <a:spLocks/>
            </p:cNvSpPr>
            <p:nvPr/>
          </p:nvSpPr>
          <p:spPr bwMode="auto">
            <a:xfrm>
              <a:off x="4200525" y="3390900"/>
              <a:ext cx="295275" cy="285750"/>
            </a:xfrm>
            <a:custGeom>
              <a:avLst/>
              <a:gdLst>
                <a:gd name="T0" fmla="*/ 51 w 266"/>
                <a:gd name="T1" fmla="*/ 253 h 253"/>
                <a:gd name="T2" fmla="*/ 38 w 266"/>
                <a:gd name="T3" fmla="*/ 253 h 253"/>
                <a:gd name="T4" fmla="*/ 25 w 266"/>
                <a:gd name="T5" fmla="*/ 253 h 253"/>
                <a:gd name="T6" fmla="*/ 12 w 266"/>
                <a:gd name="T7" fmla="*/ 241 h 253"/>
                <a:gd name="T8" fmla="*/ 0 w 266"/>
                <a:gd name="T9" fmla="*/ 228 h 253"/>
                <a:gd name="T10" fmla="*/ 0 w 266"/>
                <a:gd name="T11" fmla="*/ 203 h 253"/>
                <a:gd name="T12" fmla="*/ 0 w 266"/>
                <a:gd name="T13" fmla="*/ 190 h 253"/>
                <a:gd name="T14" fmla="*/ 12 w 266"/>
                <a:gd name="T15" fmla="*/ 203 h 253"/>
                <a:gd name="T16" fmla="*/ 25 w 266"/>
                <a:gd name="T17" fmla="*/ 190 h 253"/>
                <a:gd name="T18" fmla="*/ 38 w 266"/>
                <a:gd name="T19" fmla="*/ 203 h 253"/>
                <a:gd name="T20" fmla="*/ 51 w 266"/>
                <a:gd name="T21" fmla="*/ 190 h 253"/>
                <a:gd name="T22" fmla="*/ 38 w 266"/>
                <a:gd name="T23" fmla="*/ 190 h 253"/>
                <a:gd name="T24" fmla="*/ 63 w 266"/>
                <a:gd name="T25" fmla="*/ 190 h 253"/>
                <a:gd name="T26" fmla="*/ 76 w 266"/>
                <a:gd name="T27" fmla="*/ 165 h 253"/>
                <a:gd name="T28" fmla="*/ 101 w 266"/>
                <a:gd name="T29" fmla="*/ 165 h 253"/>
                <a:gd name="T30" fmla="*/ 114 w 266"/>
                <a:gd name="T31" fmla="*/ 139 h 253"/>
                <a:gd name="T32" fmla="*/ 114 w 266"/>
                <a:gd name="T33" fmla="*/ 152 h 253"/>
                <a:gd name="T34" fmla="*/ 127 w 266"/>
                <a:gd name="T35" fmla="*/ 165 h 253"/>
                <a:gd name="T36" fmla="*/ 127 w 266"/>
                <a:gd name="T37" fmla="*/ 127 h 253"/>
                <a:gd name="T38" fmla="*/ 101 w 266"/>
                <a:gd name="T39" fmla="*/ 76 h 253"/>
                <a:gd name="T40" fmla="*/ 139 w 266"/>
                <a:gd name="T41" fmla="*/ 38 h 253"/>
                <a:gd name="T42" fmla="*/ 177 w 266"/>
                <a:gd name="T43" fmla="*/ 0 h 253"/>
                <a:gd name="T44" fmla="*/ 177 w 266"/>
                <a:gd name="T45" fmla="*/ 12 h 253"/>
                <a:gd name="T46" fmla="*/ 190 w 266"/>
                <a:gd name="T47" fmla="*/ 25 h 253"/>
                <a:gd name="T48" fmla="*/ 203 w 266"/>
                <a:gd name="T49" fmla="*/ 25 h 253"/>
                <a:gd name="T50" fmla="*/ 203 w 266"/>
                <a:gd name="T51" fmla="*/ 38 h 253"/>
                <a:gd name="T52" fmla="*/ 215 w 266"/>
                <a:gd name="T53" fmla="*/ 38 h 253"/>
                <a:gd name="T54" fmla="*/ 241 w 266"/>
                <a:gd name="T55" fmla="*/ 50 h 253"/>
                <a:gd name="T56" fmla="*/ 241 w 266"/>
                <a:gd name="T57" fmla="*/ 63 h 253"/>
                <a:gd name="T58" fmla="*/ 253 w 266"/>
                <a:gd name="T59" fmla="*/ 63 h 253"/>
                <a:gd name="T60" fmla="*/ 266 w 266"/>
                <a:gd name="T61" fmla="*/ 63 h 253"/>
                <a:gd name="T62" fmla="*/ 266 w 266"/>
                <a:gd name="T63" fmla="*/ 63 h 253"/>
                <a:gd name="T64" fmla="*/ 266 w 266"/>
                <a:gd name="T65" fmla="*/ 63 h 253"/>
                <a:gd name="T66" fmla="*/ 253 w 266"/>
                <a:gd name="T67" fmla="*/ 76 h 253"/>
                <a:gd name="T68" fmla="*/ 253 w 266"/>
                <a:gd name="T69" fmla="*/ 101 h 253"/>
                <a:gd name="T70" fmla="*/ 253 w 266"/>
                <a:gd name="T71" fmla="*/ 101 h 253"/>
                <a:gd name="T72" fmla="*/ 266 w 266"/>
                <a:gd name="T73" fmla="*/ 101 h 253"/>
                <a:gd name="T74" fmla="*/ 266 w 266"/>
                <a:gd name="T75" fmla="*/ 114 h 253"/>
                <a:gd name="T76" fmla="*/ 266 w 266"/>
                <a:gd name="T77" fmla="*/ 127 h 253"/>
                <a:gd name="T78" fmla="*/ 253 w 266"/>
                <a:gd name="T79" fmla="*/ 139 h 253"/>
                <a:gd name="T80" fmla="*/ 241 w 266"/>
                <a:gd name="T81" fmla="*/ 139 h 253"/>
                <a:gd name="T82" fmla="*/ 241 w 266"/>
                <a:gd name="T83" fmla="*/ 139 h 253"/>
                <a:gd name="T84" fmla="*/ 228 w 266"/>
                <a:gd name="T85" fmla="*/ 139 h 253"/>
                <a:gd name="T86" fmla="*/ 215 w 266"/>
                <a:gd name="T87" fmla="*/ 152 h 253"/>
                <a:gd name="T88" fmla="*/ 190 w 266"/>
                <a:gd name="T89" fmla="*/ 139 h 253"/>
                <a:gd name="T90" fmla="*/ 177 w 266"/>
                <a:gd name="T91" fmla="*/ 139 h 253"/>
                <a:gd name="T92" fmla="*/ 177 w 266"/>
                <a:gd name="T93" fmla="*/ 152 h 253"/>
                <a:gd name="T94" fmla="*/ 165 w 266"/>
                <a:gd name="T95" fmla="*/ 177 h 253"/>
                <a:gd name="T96" fmla="*/ 152 w 266"/>
                <a:gd name="T97" fmla="*/ 165 h 253"/>
                <a:gd name="T98" fmla="*/ 152 w 266"/>
                <a:gd name="T99" fmla="*/ 177 h 253"/>
                <a:gd name="T100" fmla="*/ 152 w 266"/>
                <a:gd name="T101" fmla="*/ 203 h 253"/>
                <a:gd name="T102" fmla="*/ 139 w 266"/>
                <a:gd name="T103" fmla="*/ 203 h 253"/>
                <a:gd name="T104" fmla="*/ 139 w 266"/>
                <a:gd name="T105" fmla="*/ 203 h 253"/>
                <a:gd name="T106" fmla="*/ 127 w 266"/>
                <a:gd name="T107" fmla="*/ 215 h 253"/>
                <a:gd name="T108" fmla="*/ 114 w 266"/>
                <a:gd name="T109" fmla="*/ 215 h 253"/>
                <a:gd name="T110" fmla="*/ 114 w 266"/>
                <a:gd name="T111" fmla="*/ 215 h 253"/>
                <a:gd name="T112" fmla="*/ 101 w 266"/>
                <a:gd name="T113" fmla="*/ 215 h 253"/>
                <a:gd name="T114" fmla="*/ 101 w 266"/>
                <a:gd name="T115" fmla="*/ 228 h 253"/>
                <a:gd name="T116" fmla="*/ 89 w 266"/>
                <a:gd name="T117" fmla="*/ 241 h 253"/>
                <a:gd name="T118" fmla="*/ 76 w 266"/>
                <a:gd name="T119" fmla="*/ 241 h 253"/>
                <a:gd name="T120" fmla="*/ 63 w 266"/>
                <a:gd name="T121" fmla="*/ 241 h 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6"/>
                <a:gd name="T184" fmla="*/ 0 h 253"/>
                <a:gd name="T185" fmla="*/ 266 w 266"/>
                <a:gd name="T186" fmla="*/ 253 h 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6" h="253">
                  <a:moveTo>
                    <a:pt x="63" y="253"/>
                  </a:moveTo>
                  <a:lnTo>
                    <a:pt x="51" y="253"/>
                  </a:lnTo>
                  <a:lnTo>
                    <a:pt x="38" y="253"/>
                  </a:lnTo>
                  <a:lnTo>
                    <a:pt x="25" y="253"/>
                  </a:lnTo>
                  <a:lnTo>
                    <a:pt x="12" y="241"/>
                  </a:lnTo>
                  <a:lnTo>
                    <a:pt x="0" y="228"/>
                  </a:lnTo>
                  <a:lnTo>
                    <a:pt x="0" y="215"/>
                  </a:lnTo>
                  <a:lnTo>
                    <a:pt x="0" y="203"/>
                  </a:lnTo>
                  <a:lnTo>
                    <a:pt x="0" y="190"/>
                  </a:lnTo>
                  <a:lnTo>
                    <a:pt x="0" y="203"/>
                  </a:lnTo>
                  <a:lnTo>
                    <a:pt x="12" y="203"/>
                  </a:lnTo>
                  <a:lnTo>
                    <a:pt x="25" y="190"/>
                  </a:lnTo>
                  <a:lnTo>
                    <a:pt x="25" y="203"/>
                  </a:lnTo>
                  <a:lnTo>
                    <a:pt x="38" y="203"/>
                  </a:lnTo>
                  <a:lnTo>
                    <a:pt x="51" y="203"/>
                  </a:lnTo>
                  <a:lnTo>
                    <a:pt x="51" y="190"/>
                  </a:lnTo>
                  <a:lnTo>
                    <a:pt x="38" y="190"/>
                  </a:lnTo>
                  <a:lnTo>
                    <a:pt x="51" y="190"/>
                  </a:lnTo>
                  <a:lnTo>
                    <a:pt x="63" y="190"/>
                  </a:lnTo>
                  <a:lnTo>
                    <a:pt x="76" y="177"/>
                  </a:lnTo>
                  <a:lnTo>
                    <a:pt x="76" y="165"/>
                  </a:lnTo>
                  <a:lnTo>
                    <a:pt x="101" y="165"/>
                  </a:lnTo>
                  <a:lnTo>
                    <a:pt x="101" y="152"/>
                  </a:lnTo>
                  <a:lnTo>
                    <a:pt x="114" y="139"/>
                  </a:lnTo>
                  <a:lnTo>
                    <a:pt x="114" y="152"/>
                  </a:lnTo>
                  <a:lnTo>
                    <a:pt x="127" y="165"/>
                  </a:lnTo>
                  <a:lnTo>
                    <a:pt x="139" y="139"/>
                  </a:lnTo>
                  <a:lnTo>
                    <a:pt x="127" y="127"/>
                  </a:lnTo>
                  <a:lnTo>
                    <a:pt x="114" y="114"/>
                  </a:lnTo>
                  <a:lnTo>
                    <a:pt x="101" y="76"/>
                  </a:lnTo>
                  <a:lnTo>
                    <a:pt x="127" y="50"/>
                  </a:lnTo>
                  <a:lnTo>
                    <a:pt x="139" y="38"/>
                  </a:lnTo>
                  <a:lnTo>
                    <a:pt x="165" y="12"/>
                  </a:lnTo>
                  <a:lnTo>
                    <a:pt x="177" y="0"/>
                  </a:lnTo>
                  <a:lnTo>
                    <a:pt x="177" y="12"/>
                  </a:lnTo>
                  <a:lnTo>
                    <a:pt x="190" y="25"/>
                  </a:lnTo>
                  <a:lnTo>
                    <a:pt x="203" y="25"/>
                  </a:lnTo>
                  <a:lnTo>
                    <a:pt x="203" y="38"/>
                  </a:lnTo>
                  <a:lnTo>
                    <a:pt x="215" y="38"/>
                  </a:lnTo>
                  <a:lnTo>
                    <a:pt x="228" y="38"/>
                  </a:lnTo>
                  <a:lnTo>
                    <a:pt x="241" y="50"/>
                  </a:lnTo>
                  <a:lnTo>
                    <a:pt x="241" y="63"/>
                  </a:lnTo>
                  <a:lnTo>
                    <a:pt x="253" y="63"/>
                  </a:lnTo>
                  <a:lnTo>
                    <a:pt x="266" y="63"/>
                  </a:lnTo>
                  <a:lnTo>
                    <a:pt x="253" y="76"/>
                  </a:lnTo>
                  <a:lnTo>
                    <a:pt x="253" y="101"/>
                  </a:lnTo>
                  <a:lnTo>
                    <a:pt x="266" y="101"/>
                  </a:lnTo>
                  <a:lnTo>
                    <a:pt x="266" y="114"/>
                  </a:lnTo>
                  <a:lnTo>
                    <a:pt x="266" y="127"/>
                  </a:lnTo>
                  <a:lnTo>
                    <a:pt x="266" y="139"/>
                  </a:lnTo>
                  <a:lnTo>
                    <a:pt x="253" y="139"/>
                  </a:lnTo>
                  <a:lnTo>
                    <a:pt x="241" y="139"/>
                  </a:lnTo>
                  <a:lnTo>
                    <a:pt x="228" y="139"/>
                  </a:lnTo>
                  <a:lnTo>
                    <a:pt x="215" y="139"/>
                  </a:lnTo>
                  <a:lnTo>
                    <a:pt x="215" y="152"/>
                  </a:lnTo>
                  <a:lnTo>
                    <a:pt x="203" y="139"/>
                  </a:lnTo>
                  <a:lnTo>
                    <a:pt x="190" y="139"/>
                  </a:lnTo>
                  <a:lnTo>
                    <a:pt x="177" y="139"/>
                  </a:lnTo>
                  <a:lnTo>
                    <a:pt x="177" y="152"/>
                  </a:lnTo>
                  <a:lnTo>
                    <a:pt x="177" y="177"/>
                  </a:lnTo>
                  <a:lnTo>
                    <a:pt x="165" y="177"/>
                  </a:lnTo>
                  <a:lnTo>
                    <a:pt x="165" y="165"/>
                  </a:lnTo>
                  <a:lnTo>
                    <a:pt x="152" y="165"/>
                  </a:lnTo>
                  <a:lnTo>
                    <a:pt x="152" y="177"/>
                  </a:lnTo>
                  <a:lnTo>
                    <a:pt x="152" y="190"/>
                  </a:lnTo>
                  <a:lnTo>
                    <a:pt x="152" y="203"/>
                  </a:lnTo>
                  <a:lnTo>
                    <a:pt x="139" y="203"/>
                  </a:lnTo>
                  <a:lnTo>
                    <a:pt x="127" y="215"/>
                  </a:lnTo>
                  <a:lnTo>
                    <a:pt x="114" y="215"/>
                  </a:lnTo>
                  <a:lnTo>
                    <a:pt x="101" y="215"/>
                  </a:lnTo>
                  <a:lnTo>
                    <a:pt x="101" y="228"/>
                  </a:lnTo>
                  <a:lnTo>
                    <a:pt x="89" y="241"/>
                  </a:lnTo>
                  <a:lnTo>
                    <a:pt x="76" y="241"/>
                  </a:lnTo>
                  <a:lnTo>
                    <a:pt x="63" y="241"/>
                  </a:lnTo>
                  <a:lnTo>
                    <a:pt x="63" y="253"/>
                  </a:lnTo>
                  <a:close/>
                </a:path>
              </a:pathLst>
            </a:custGeom>
            <a:grpFill/>
            <a:ln w="0">
              <a:solidFill>
                <a:srgbClr val="000000"/>
              </a:solidFill>
              <a:prstDash val="solid"/>
              <a:round/>
              <a:headEnd/>
              <a:tailEnd/>
            </a:ln>
          </p:spPr>
        </p:sp>
        <p:sp>
          <p:nvSpPr>
            <p:cNvPr id="473" name="Freeform 32"/>
            <p:cNvSpPr>
              <a:spLocks/>
            </p:cNvSpPr>
            <p:nvPr/>
          </p:nvSpPr>
          <p:spPr bwMode="auto">
            <a:xfrm>
              <a:off x="4648200" y="3190875"/>
              <a:ext cx="342900" cy="542925"/>
            </a:xfrm>
            <a:custGeom>
              <a:avLst/>
              <a:gdLst>
                <a:gd name="T0" fmla="*/ 76 w 304"/>
                <a:gd name="T1" fmla="*/ 482 h 482"/>
                <a:gd name="T2" fmla="*/ 50 w 304"/>
                <a:gd name="T3" fmla="*/ 482 h 482"/>
                <a:gd name="T4" fmla="*/ 38 w 304"/>
                <a:gd name="T5" fmla="*/ 470 h 482"/>
                <a:gd name="T6" fmla="*/ 50 w 304"/>
                <a:gd name="T7" fmla="*/ 457 h 482"/>
                <a:gd name="T8" fmla="*/ 50 w 304"/>
                <a:gd name="T9" fmla="*/ 444 h 482"/>
                <a:gd name="T10" fmla="*/ 63 w 304"/>
                <a:gd name="T11" fmla="*/ 419 h 482"/>
                <a:gd name="T12" fmla="*/ 38 w 304"/>
                <a:gd name="T13" fmla="*/ 406 h 482"/>
                <a:gd name="T14" fmla="*/ 38 w 304"/>
                <a:gd name="T15" fmla="*/ 381 h 482"/>
                <a:gd name="T16" fmla="*/ 25 w 304"/>
                <a:gd name="T17" fmla="*/ 355 h 482"/>
                <a:gd name="T18" fmla="*/ 0 w 304"/>
                <a:gd name="T19" fmla="*/ 330 h 482"/>
                <a:gd name="T20" fmla="*/ 12 w 304"/>
                <a:gd name="T21" fmla="*/ 317 h 482"/>
                <a:gd name="T22" fmla="*/ 25 w 304"/>
                <a:gd name="T23" fmla="*/ 305 h 482"/>
                <a:gd name="T24" fmla="*/ 38 w 304"/>
                <a:gd name="T25" fmla="*/ 292 h 482"/>
                <a:gd name="T26" fmla="*/ 50 w 304"/>
                <a:gd name="T27" fmla="*/ 267 h 482"/>
                <a:gd name="T28" fmla="*/ 38 w 304"/>
                <a:gd name="T29" fmla="*/ 254 h 482"/>
                <a:gd name="T30" fmla="*/ 50 w 304"/>
                <a:gd name="T31" fmla="*/ 228 h 482"/>
                <a:gd name="T32" fmla="*/ 63 w 304"/>
                <a:gd name="T33" fmla="*/ 203 h 482"/>
                <a:gd name="T34" fmla="*/ 38 w 304"/>
                <a:gd name="T35" fmla="*/ 178 h 482"/>
                <a:gd name="T36" fmla="*/ 50 w 304"/>
                <a:gd name="T37" fmla="*/ 165 h 482"/>
                <a:gd name="T38" fmla="*/ 63 w 304"/>
                <a:gd name="T39" fmla="*/ 140 h 482"/>
                <a:gd name="T40" fmla="*/ 76 w 304"/>
                <a:gd name="T41" fmla="*/ 114 h 482"/>
                <a:gd name="T42" fmla="*/ 76 w 304"/>
                <a:gd name="T43" fmla="*/ 76 h 482"/>
                <a:gd name="T44" fmla="*/ 152 w 304"/>
                <a:gd name="T45" fmla="*/ 38 h 482"/>
                <a:gd name="T46" fmla="*/ 177 w 304"/>
                <a:gd name="T47" fmla="*/ 13 h 482"/>
                <a:gd name="T48" fmla="*/ 177 w 304"/>
                <a:gd name="T49" fmla="*/ 51 h 482"/>
                <a:gd name="T50" fmla="*/ 203 w 304"/>
                <a:gd name="T51" fmla="*/ 51 h 482"/>
                <a:gd name="T52" fmla="*/ 215 w 304"/>
                <a:gd name="T53" fmla="*/ 38 h 482"/>
                <a:gd name="T54" fmla="*/ 228 w 304"/>
                <a:gd name="T55" fmla="*/ 38 h 482"/>
                <a:gd name="T56" fmla="*/ 228 w 304"/>
                <a:gd name="T57" fmla="*/ 26 h 482"/>
                <a:gd name="T58" fmla="*/ 253 w 304"/>
                <a:gd name="T59" fmla="*/ 0 h 482"/>
                <a:gd name="T60" fmla="*/ 279 w 304"/>
                <a:gd name="T61" fmla="*/ 13 h 482"/>
                <a:gd name="T62" fmla="*/ 279 w 304"/>
                <a:gd name="T63" fmla="*/ 26 h 482"/>
                <a:gd name="T64" fmla="*/ 304 w 304"/>
                <a:gd name="T65" fmla="*/ 38 h 482"/>
                <a:gd name="T66" fmla="*/ 291 w 304"/>
                <a:gd name="T67" fmla="*/ 64 h 482"/>
                <a:gd name="T68" fmla="*/ 291 w 304"/>
                <a:gd name="T69" fmla="*/ 76 h 482"/>
                <a:gd name="T70" fmla="*/ 266 w 304"/>
                <a:gd name="T71" fmla="*/ 102 h 482"/>
                <a:gd name="T72" fmla="*/ 241 w 304"/>
                <a:gd name="T73" fmla="*/ 152 h 482"/>
                <a:gd name="T74" fmla="*/ 266 w 304"/>
                <a:gd name="T75" fmla="*/ 165 h 482"/>
                <a:gd name="T76" fmla="*/ 279 w 304"/>
                <a:gd name="T77" fmla="*/ 165 h 482"/>
                <a:gd name="T78" fmla="*/ 279 w 304"/>
                <a:gd name="T79" fmla="*/ 203 h 482"/>
                <a:gd name="T80" fmla="*/ 279 w 304"/>
                <a:gd name="T81" fmla="*/ 228 h 482"/>
                <a:gd name="T82" fmla="*/ 279 w 304"/>
                <a:gd name="T83" fmla="*/ 254 h 482"/>
                <a:gd name="T84" fmla="*/ 291 w 304"/>
                <a:gd name="T85" fmla="*/ 292 h 482"/>
                <a:gd name="T86" fmla="*/ 279 w 304"/>
                <a:gd name="T87" fmla="*/ 305 h 482"/>
                <a:gd name="T88" fmla="*/ 266 w 304"/>
                <a:gd name="T89" fmla="*/ 305 h 482"/>
                <a:gd name="T90" fmla="*/ 228 w 304"/>
                <a:gd name="T91" fmla="*/ 292 h 482"/>
                <a:gd name="T92" fmla="*/ 203 w 304"/>
                <a:gd name="T93" fmla="*/ 305 h 482"/>
                <a:gd name="T94" fmla="*/ 190 w 304"/>
                <a:gd name="T95" fmla="*/ 355 h 482"/>
                <a:gd name="T96" fmla="*/ 203 w 304"/>
                <a:gd name="T97" fmla="*/ 368 h 482"/>
                <a:gd name="T98" fmla="*/ 190 w 304"/>
                <a:gd name="T99" fmla="*/ 406 h 482"/>
                <a:gd name="T100" fmla="*/ 177 w 304"/>
                <a:gd name="T101" fmla="*/ 431 h 482"/>
                <a:gd name="T102" fmla="*/ 165 w 304"/>
                <a:gd name="T103" fmla="*/ 457 h 482"/>
                <a:gd name="T104" fmla="*/ 126 w 304"/>
                <a:gd name="T105" fmla="*/ 482 h 482"/>
                <a:gd name="T106" fmla="*/ 101 w 304"/>
                <a:gd name="T107" fmla="*/ 482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482"/>
                <a:gd name="T164" fmla="*/ 304 w 304"/>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482">
                  <a:moveTo>
                    <a:pt x="101" y="482"/>
                  </a:moveTo>
                  <a:lnTo>
                    <a:pt x="88" y="482"/>
                  </a:lnTo>
                  <a:lnTo>
                    <a:pt x="76" y="482"/>
                  </a:lnTo>
                  <a:lnTo>
                    <a:pt x="63" y="482"/>
                  </a:lnTo>
                  <a:lnTo>
                    <a:pt x="50" y="482"/>
                  </a:lnTo>
                  <a:lnTo>
                    <a:pt x="38" y="482"/>
                  </a:lnTo>
                  <a:lnTo>
                    <a:pt x="38" y="470"/>
                  </a:lnTo>
                  <a:lnTo>
                    <a:pt x="50" y="457"/>
                  </a:lnTo>
                  <a:lnTo>
                    <a:pt x="50" y="444"/>
                  </a:lnTo>
                  <a:lnTo>
                    <a:pt x="50" y="431"/>
                  </a:lnTo>
                  <a:lnTo>
                    <a:pt x="63" y="419"/>
                  </a:lnTo>
                  <a:lnTo>
                    <a:pt x="50" y="419"/>
                  </a:lnTo>
                  <a:lnTo>
                    <a:pt x="50" y="406"/>
                  </a:lnTo>
                  <a:lnTo>
                    <a:pt x="38" y="406"/>
                  </a:lnTo>
                  <a:lnTo>
                    <a:pt x="38" y="393"/>
                  </a:lnTo>
                  <a:lnTo>
                    <a:pt x="38" y="381"/>
                  </a:lnTo>
                  <a:lnTo>
                    <a:pt x="38" y="368"/>
                  </a:lnTo>
                  <a:lnTo>
                    <a:pt x="25" y="355"/>
                  </a:lnTo>
                  <a:lnTo>
                    <a:pt x="12" y="343"/>
                  </a:lnTo>
                  <a:lnTo>
                    <a:pt x="12" y="330"/>
                  </a:lnTo>
                  <a:lnTo>
                    <a:pt x="0" y="330"/>
                  </a:lnTo>
                  <a:lnTo>
                    <a:pt x="12" y="317"/>
                  </a:lnTo>
                  <a:lnTo>
                    <a:pt x="25" y="305"/>
                  </a:lnTo>
                  <a:lnTo>
                    <a:pt x="38" y="305"/>
                  </a:lnTo>
                  <a:lnTo>
                    <a:pt x="38" y="292"/>
                  </a:lnTo>
                  <a:lnTo>
                    <a:pt x="38" y="279"/>
                  </a:lnTo>
                  <a:lnTo>
                    <a:pt x="50" y="279"/>
                  </a:lnTo>
                  <a:lnTo>
                    <a:pt x="50" y="267"/>
                  </a:lnTo>
                  <a:lnTo>
                    <a:pt x="38" y="267"/>
                  </a:lnTo>
                  <a:lnTo>
                    <a:pt x="38" y="254"/>
                  </a:lnTo>
                  <a:lnTo>
                    <a:pt x="38" y="241"/>
                  </a:lnTo>
                  <a:lnTo>
                    <a:pt x="50" y="241"/>
                  </a:lnTo>
                  <a:lnTo>
                    <a:pt x="50" y="228"/>
                  </a:lnTo>
                  <a:lnTo>
                    <a:pt x="50" y="216"/>
                  </a:lnTo>
                  <a:lnTo>
                    <a:pt x="50" y="203"/>
                  </a:lnTo>
                  <a:lnTo>
                    <a:pt x="63" y="203"/>
                  </a:lnTo>
                  <a:lnTo>
                    <a:pt x="50" y="190"/>
                  </a:lnTo>
                  <a:lnTo>
                    <a:pt x="38" y="178"/>
                  </a:lnTo>
                  <a:lnTo>
                    <a:pt x="50" y="178"/>
                  </a:lnTo>
                  <a:lnTo>
                    <a:pt x="50" y="165"/>
                  </a:lnTo>
                  <a:lnTo>
                    <a:pt x="50" y="152"/>
                  </a:lnTo>
                  <a:lnTo>
                    <a:pt x="63" y="152"/>
                  </a:lnTo>
                  <a:lnTo>
                    <a:pt x="63" y="140"/>
                  </a:lnTo>
                  <a:lnTo>
                    <a:pt x="63" y="127"/>
                  </a:lnTo>
                  <a:lnTo>
                    <a:pt x="76" y="114"/>
                  </a:lnTo>
                  <a:lnTo>
                    <a:pt x="76" y="102"/>
                  </a:lnTo>
                  <a:lnTo>
                    <a:pt x="76" y="89"/>
                  </a:lnTo>
                  <a:lnTo>
                    <a:pt x="76" y="76"/>
                  </a:lnTo>
                  <a:lnTo>
                    <a:pt x="126" y="64"/>
                  </a:lnTo>
                  <a:lnTo>
                    <a:pt x="139" y="51"/>
                  </a:lnTo>
                  <a:lnTo>
                    <a:pt x="152" y="38"/>
                  </a:lnTo>
                  <a:lnTo>
                    <a:pt x="152" y="26"/>
                  </a:lnTo>
                  <a:lnTo>
                    <a:pt x="152" y="13"/>
                  </a:lnTo>
                  <a:lnTo>
                    <a:pt x="165" y="13"/>
                  </a:lnTo>
                  <a:lnTo>
                    <a:pt x="177" y="13"/>
                  </a:lnTo>
                  <a:lnTo>
                    <a:pt x="177" y="26"/>
                  </a:lnTo>
                  <a:lnTo>
                    <a:pt x="177" y="38"/>
                  </a:lnTo>
                  <a:lnTo>
                    <a:pt x="177" y="51"/>
                  </a:lnTo>
                  <a:lnTo>
                    <a:pt x="190" y="64"/>
                  </a:lnTo>
                  <a:lnTo>
                    <a:pt x="190" y="51"/>
                  </a:lnTo>
                  <a:lnTo>
                    <a:pt x="203" y="51"/>
                  </a:lnTo>
                  <a:lnTo>
                    <a:pt x="203" y="38"/>
                  </a:lnTo>
                  <a:lnTo>
                    <a:pt x="215" y="38"/>
                  </a:lnTo>
                  <a:lnTo>
                    <a:pt x="215" y="51"/>
                  </a:lnTo>
                  <a:lnTo>
                    <a:pt x="215" y="38"/>
                  </a:lnTo>
                  <a:lnTo>
                    <a:pt x="228" y="38"/>
                  </a:lnTo>
                  <a:lnTo>
                    <a:pt x="228" y="26"/>
                  </a:lnTo>
                  <a:lnTo>
                    <a:pt x="228" y="13"/>
                  </a:lnTo>
                  <a:lnTo>
                    <a:pt x="241" y="13"/>
                  </a:lnTo>
                  <a:lnTo>
                    <a:pt x="241" y="0"/>
                  </a:lnTo>
                  <a:lnTo>
                    <a:pt x="253" y="0"/>
                  </a:lnTo>
                  <a:lnTo>
                    <a:pt x="266" y="0"/>
                  </a:lnTo>
                  <a:lnTo>
                    <a:pt x="279" y="0"/>
                  </a:lnTo>
                  <a:lnTo>
                    <a:pt x="279" y="13"/>
                  </a:lnTo>
                  <a:lnTo>
                    <a:pt x="279" y="26"/>
                  </a:lnTo>
                  <a:lnTo>
                    <a:pt x="291" y="26"/>
                  </a:lnTo>
                  <a:lnTo>
                    <a:pt x="291" y="38"/>
                  </a:lnTo>
                  <a:lnTo>
                    <a:pt x="304" y="38"/>
                  </a:lnTo>
                  <a:lnTo>
                    <a:pt x="304" y="51"/>
                  </a:lnTo>
                  <a:lnTo>
                    <a:pt x="291" y="64"/>
                  </a:lnTo>
                  <a:lnTo>
                    <a:pt x="304" y="76"/>
                  </a:lnTo>
                  <a:lnTo>
                    <a:pt x="291" y="76"/>
                  </a:lnTo>
                  <a:lnTo>
                    <a:pt x="279" y="76"/>
                  </a:lnTo>
                  <a:lnTo>
                    <a:pt x="266" y="89"/>
                  </a:lnTo>
                  <a:lnTo>
                    <a:pt x="266" y="102"/>
                  </a:lnTo>
                  <a:lnTo>
                    <a:pt x="253" y="102"/>
                  </a:lnTo>
                  <a:lnTo>
                    <a:pt x="253" y="114"/>
                  </a:lnTo>
                  <a:lnTo>
                    <a:pt x="241" y="127"/>
                  </a:lnTo>
                  <a:lnTo>
                    <a:pt x="241" y="152"/>
                  </a:lnTo>
                  <a:lnTo>
                    <a:pt x="241" y="165"/>
                  </a:lnTo>
                  <a:lnTo>
                    <a:pt x="253" y="165"/>
                  </a:lnTo>
                  <a:lnTo>
                    <a:pt x="266" y="165"/>
                  </a:lnTo>
                  <a:lnTo>
                    <a:pt x="279" y="165"/>
                  </a:lnTo>
                  <a:lnTo>
                    <a:pt x="291" y="178"/>
                  </a:lnTo>
                  <a:lnTo>
                    <a:pt x="279" y="203"/>
                  </a:lnTo>
                  <a:lnTo>
                    <a:pt x="279" y="216"/>
                  </a:lnTo>
                  <a:lnTo>
                    <a:pt x="279" y="228"/>
                  </a:lnTo>
                  <a:lnTo>
                    <a:pt x="266" y="228"/>
                  </a:lnTo>
                  <a:lnTo>
                    <a:pt x="279" y="241"/>
                  </a:lnTo>
                  <a:lnTo>
                    <a:pt x="279" y="254"/>
                  </a:lnTo>
                  <a:lnTo>
                    <a:pt x="279" y="267"/>
                  </a:lnTo>
                  <a:lnTo>
                    <a:pt x="279" y="279"/>
                  </a:lnTo>
                  <a:lnTo>
                    <a:pt x="291" y="279"/>
                  </a:lnTo>
                  <a:lnTo>
                    <a:pt x="291" y="292"/>
                  </a:lnTo>
                  <a:lnTo>
                    <a:pt x="291" y="305"/>
                  </a:lnTo>
                  <a:lnTo>
                    <a:pt x="279" y="305"/>
                  </a:lnTo>
                  <a:lnTo>
                    <a:pt x="279" y="317"/>
                  </a:lnTo>
                  <a:lnTo>
                    <a:pt x="266" y="317"/>
                  </a:lnTo>
                  <a:lnTo>
                    <a:pt x="266" y="305"/>
                  </a:lnTo>
                  <a:lnTo>
                    <a:pt x="253" y="305"/>
                  </a:lnTo>
                  <a:lnTo>
                    <a:pt x="241" y="305"/>
                  </a:lnTo>
                  <a:lnTo>
                    <a:pt x="241" y="292"/>
                  </a:lnTo>
                  <a:lnTo>
                    <a:pt x="228" y="292"/>
                  </a:lnTo>
                  <a:lnTo>
                    <a:pt x="215" y="305"/>
                  </a:lnTo>
                  <a:lnTo>
                    <a:pt x="203" y="305"/>
                  </a:lnTo>
                  <a:lnTo>
                    <a:pt x="190" y="330"/>
                  </a:lnTo>
                  <a:lnTo>
                    <a:pt x="190" y="343"/>
                  </a:lnTo>
                  <a:lnTo>
                    <a:pt x="190" y="355"/>
                  </a:lnTo>
                  <a:lnTo>
                    <a:pt x="190" y="368"/>
                  </a:lnTo>
                  <a:lnTo>
                    <a:pt x="203" y="368"/>
                  </a:lnTo>
                  <a:lnTo>
                    <a:pt x="203" y="381"/>
                  </a:lnTo>
                  <a:lnTo>
                    <a:pt x="190" y="393"/>
                  </a:lnTo>
                  <a:lnTo>
                    <a:pt x="190" y="406"/>
                  </a:lnTo>
                  <a:lnTo>
                    <a:pt x="190" y="419"/>
                  </a:lnTo>
                  <a:lnTo>
                    <a:pt x="177" y="431"/>
                  </a:lnTo>
                  <a:lnTo>
                    <a:pt x="177" y="444"/>
                  </a:lnTo>
                  <a:lnTo>
                    <a:pt x="177" y="457"/>
                  </a:lnTo>
                  <a:lnTo>
                    <a:pt x="165" y="457"/>
                  </a:lnTo>
                  <a:lnTo>
                    <a:pt x="152" y="457"/>
                  </a:lnTo>
                  <a:lnTo>
                    <a:pt x="139" y="470"/>
                  </a:lnTo>
                  <a:lnTo>
                    <a:pt x="139" y="482"/>
                  </a:lnTo>
                  <a:lnTo>
                    <a:pt x="126" y="482"/>
                  </a:lnTo>
                  <a:lnTo>
                    <a:pt x="114" y="482"/>
                  </a:lnTo>
                  <a:lnTo>
                    <a:pt x="101" y="482"/>
                  </a:lnTo>
                  <a:close/>
                </a:path>
              </a:pathLst>
            </a:custGeom>
            <a:grpFill/>
            <a:ln w="0">
              <a:solidFill>
                <a:srgbClr val="000000"/>
              </a:solidFill>
              <a:prstDash val="solid"/>
              <a:round/>
              <a:headEnd/>
              <a:tailEnd/>
            </a:ln>
          </p:spPr>
        </p:sp>
        <p:sp>
          <p:nvSpPr>
            <p:cNvPr id="474" name="Freeform 33"/>
            <p:cNvSpPr>
              <a:spLocks/>
            </p:cNvSpPr>
            <p:nvPr/>
          </p:nvSpPr>
          <p:spPr bwMode="auto">
            <a:xfrm>
              <a:off x="4391025" y="3362325"/>
              <a:ext cx="323850" cy="381000"/>
            </a:xfrm>
            <a:custGeom>
              <a:avLst/>
              <a:gdLst>
                <a:gd name="T0" fmla="*/ 64 w 292"/>
                <a:gd name="T1" fmla="*/ 343 h 343"/>
                <a:gd name="T2" fmla="*/ 51 w 292"/>
                <a:gd name="T3" fmla="*/ 318 h 343"/>
                <a:gd name="T4" fmla="*/ 26 w 292"/>
                <a:gd name="T5" fmla="*/ 330 h 343"/>
                <a:gd name="T6" fmla="*/ 13 w 292"/>
                <a:gd name="T7" fmla="*/ 305 h 343"/>
                <a:gd name="T8" fmla="*/ 26 w 292"/>
                <a:gd name="T9" fmla="*/ 279 h 343"/>
                <a:gd name="T10" fmla="*/ 13 w 292"/>
                <a:gd name="T11" fmla="*/ 254 h 343"/>
                <a:gd name="T12" fmla="*/ 13 w 292"/>
                <a:gd name="T13" fmla="*/ 229 h 343"/>
                <a:gd name="T14" fmla="*/ 0 w 292"/>
                <a:gd name="T15" fmla="*/ 216 h 343"/>
                <a:gd name="T16" fmla="*/ 0 w 292"/>
                <a:gd name="T17" fmla="*/ 178 h 343"/>
                <a:gd name="T18" fmla="*/ 13 w 292"/>
                <a:gd name="T19" fmla="*/ 165 h 343"/>
                <a:gd name="T20" fmla="*/ 51 w 292"/>
                <a:gd name="T21" fmla="*/ 165 h 343"/>
                <a:gd name="T22" fmla="*/ 64 w 292"/>
                <a:gd name="T23" fmla="*/ 165 h 343"/>
                <a:gd name="T24" fmla="*/ 89 w 292"/>
                <a:gd name="T25" fmla="*/ 153 h 343"/>
                <a:gd name="T26" fmla="*/ 89 w 292"/>
                <a:gd name="T27" fmla="*/ 127 h 343"/>
                <a:gd name="T28" fmla="*/ 76 w 292"/>
                <a:gd name="T29" fmla="*/ 127 h 343"/>
                <a:gd name="T30" fmla="*/ 89 w 292"/>
                <a:gd name="T31" fmla="*/ 89 h 343"/>
                <a:gd name="T32" fmla="*/ 89 w 292"/>
                <a:gd name="T33" fmla="*/ 89 h 343"/>
                <a:gd name="T34" fmla="*/ 115 w 292"/>
                <a:gd name="T35" fmla="*/ 64 h 343"/>
                <a:gd name="T36" fmla="*/ 115 w 292"/>
                <a:gd name="T37" fmla="*/ 38 h 343"/>
                <a:gd name="T38" fmla="*/ 140 w 292"/>
                <a:gd name="T39" fmla="*/ 26 h 343"/>
                <a:gd name="T40" fmla="*/ 153 w 292"/>
                <a:gd name="T41" fmla="*/ 38 h 343"/>
                <a:gd name="T42" fmla="*/ 165 w 292"/>
                <a:gd name="T43" fmla="*/ 26 h 343"/>
                <a:gd name="T44" fmla="*/ 191 w 292"/>
                <a:gd name="T45" fmla="*/ 0 h 343"/>
                <a:gd name="T46" fmla="*/ 203 w 292"/>
                <a:gd name="T47" fmla="*/ 0 h 343"/>
                <a:gd name="T48" fmla="*/ 229 w 292"/>
                <a:gd name="T49" fmla="*/ 13 h 343"/>
                <a:gd name="T50" fmla="*/ 241 w 292"/>
                <a:gd name="T51" fmla="*/ 13 h 343"/>
                <a:gd name="T52" fmla="*/ 267 w 292"/>
                <a:gd name="T53" fmla="*/ 13 h 343"/>
                <a:gd name="T54" fmla="*/ 279 w 292"/>
                <a:gd name="T55" fmla="*/ 38 h 343"/>
                <a:gd name="T56" fmla="*/ 279 w 292"/>
                <a:gd name="T57" fmla="*/ 51 h 343"/>
                <a:gd name="T58" fmla="*/ 279 w 292"/>
                <a:gd name="T59" fmla="*/ 89 h 343"/>
                <a:gd name="T60" fmla="*/ 267 w 292"/>
                <a:gd name="T61" fmla="*/ 102 h 343"/>
                <a:gd name="T62" fmla="*/ 279 w 292"/>
                <a:gd name="T63" fmla="*/ 127 h 343"/>
                <a:gd name="T64" fmla="*/ 267 w 292"/>
                <a:gd name="T65" fmla="*/ 140 h 343"/>
                <a:gd name="T66" fmla="*/ 254 w 292"/>
                <a:gd name="T67" fmla="*/ 153 h 343"/>
                <a:gd name="T68" fmla="*/ 241 w 292"/>
                <a:gd name="T69" fmla="*/ 165 h 343"/>
                <a:gd name="T70" fmla="*/ 241 w 292"/>
                <a:gd name="T71" fmla="*/ 178 h 343"/>
                <a:gd name="T72" fmla="*/ 254 w 292"/>
                <a:gd name="T73" fmla="*/ 203 h 343"/>
                <a:gd name="T74" fmla="*/ 267 w 292"/>
                <a:gd name="T75" fmla="*/ 241 h 343"/>
                <a:gd name="T76" fmla="*/ 279 w 292"/>
                <a:gd name="T77" fmla="*/ 254 h 343"/>
                <a:gd name="T78" fmla="*/ 292 w 292"/>
                <a:gd name="T79" fmla="*/ 267 h 343"/>
                <a:gd name="T80" fmla="*/ 279 w 292"/>
                <a:gd name="T81" fmla="*/ 292 h 343"/>
                <a:gd name="T82" fmla="*/ 267 w 292"/>
                <a:gd name="T83" fmla="*/ 318 h 343"/>
                <a:gd name="T84" fmla="*/ 254 w 292"/>
                <a:gd name="T85" fmla="*/ 318 h 343"/>
                <a:gd name="T86" fmla="*/ 241 w 292"/>
                <a:gd name="T87" fmla="*/ 343 h 343"/>
                <a:gd name="T88" fmla="*/ 229 w 292"/>
                <a:gd name="T89" fmla="*/ 318 h 343"/>
                <a:gd name="T90" fmla="*/ 216 w 292"/>
                <a:gd name="T91" fmla="*/ 318 h 343"/>
                <a:gd name="T92" fmla="*/ 191 w 292"/>
                <a:gd name="T93" fmla="*/ 318 h 343"/>
                <a:gd name="T94" fmla="*/ 178 w 292"/>
                <a:gd name="T95" fmla="*/ 305 h 343"/>
                <a:gd name="T96" fmla="*/ 165 w 292"/>
                <a:gd name="T97" fmla="*/ 279 h 343"/>
                <a:gd name="T98" fmla="*/ 140 w 292"/>
                <a:gd name="T99" fmla="*/ 279 h 343"/>
                <a:gd name="T100" fmla="*/ 115 w 292"/>
                <a:gd name="T101" fmla="*/ 279 h 343"/>
                <a:gd name="T102" fmla="*/ 102 w 292"/>
                <a:gd name="T103" fmla="*/ 292 h 343"/>
                <a:gd name="T104" fmla="*/ 89 w 292"/>
                <a:gd name="T105" fmla="*/ 305 h 343"/>
                <a:gd name="T106" fmla="*/ 76 w 292"/>
                <a:gd name="T107" fmla="*/ 330 h 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2"/>
                <a:gd name="T163" fmla="*/ 0 h 343"/>
                <a:gd name="T164" fmla="*/ 292 w 292"/>
                <a:gd name="T165" fmla="*/ 343 h 3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2" h="343">
                  <a:moveTo>
                    <a:pt x="76" y="330"/>
                  </a:moveTo>
                  <a:lnTo>
                    <a:pt x="64" y="343"/>
                  </a:lnTo>
                  <a:lnTo>
                    <a:pt x="51" y="343"/>
                  </a:lnTo>
                  <a:lnTo>
                    <a:pt x="51" y="330"/>
                  </a:lnTo>
                  <a:lnTo>
                    <a:pt x="51" y="318"/>
                  </a:lnTo>
                  <a:lnTo>
                    <a:pt x="38" y="318"/>
                  </a:lnTo>
                  <a:lnTo>
                    <a:pt x="38" y="330"/>
                  </a:lnTo>
                  <a:lnTo>
                    <a:pt x="26" y="330"/>
                  </a:lnTo>
                  <a:lnTo>
                    <a:pt x="13" y="330"/>
                  </a:lnTo>
                  <a:lnTo>
                    <a:pt x="13" y="318"/>
                  </a:lnTo>
                  <a:lnTo>
                    <a:pt x="13" y="305"/>
                  </a:lnTo>
                  <a:lnTo>
                    <a:pt x="13" y="292"/>
                  </a:lnTo>
                  <a:lnTo>
                    <a:pt x="26" y="292"/>
                  </a:lnTo>
                  <a:lnTo>
                    <a:pt x="26" y="279"/>
                  </a:lnTo>
                  <a:lnTo>
                    <a:pt x="26" y="267"/>
                  </a:lnTo>
                  <a:lnTo>
                    <a:pt x="13" y="254"/>
                  </a:lnTo>
                  <a:lnTo>
                    <a:pt x="13" y="241"/>
                  </a:lnTo>
                  <a:lnTo>
                    <a:pt x="13" y="229"/>
                  </a:lnTo>
                  <a:lnTo>
                    <a:pt x="13" y="216"/>
                  </a:lnTo>
                  <a:lnTo>
                    <a:pt x="0" y="216"/>
                  </a:lnTo>
                  <a:lnTo>
                    <a:pt x="0" y="203"/>
                  </a:lnTo>
                  <a:lnTo>
                    <a:pt x="0" y="178"/>
                  </a:lnTo>
                  <a:lnTo>
                    <a:pt x="0" y="165"/>
                  </a:lnTo>
                  <a:lnTo>
                    <a:pt x="13" y="165"/>
                  </a:lnTo>
                  <a:lnTo>
                    <a:pt x="26" y="165"/>
                  </a:lnTo>
                  <a:lnTo>
                    <a:pt x="38" y="178"/>
                  </a:lnTo>
                  <a:lnTo>
                    <a:pt x="38" y="165"/>
                  </a:lnTo>
                  <a:lnTo>
                    <a:pt x="51" y="165"/>
                  </a:lnTo>
                  <a:lnTo>
                    <a:pt x="64" y="165"/>
                  </a:lnTo>
                  <a:lnTo>
                    <a:pt x="76" y="165"/>
                  </a:lnTo>
                  <a:lnTo>
                    <a:pt x="89" y="165"/>
                  </a:lnTo>
                  <a:lnTo>
                    <a:pt x="89" y="153"/>
                  </a:lnTo>
                  <a:lnTo>
                    <a:pt x="89" y="140"/>
                  </a:lnTo>
                  <a:lnTo>
                    <a:pt x="89" y="127"/>
                  </a:lnTo>
                  <a:lnTo>
                    <a:pt x="76" y="127"/>
                  </a:lnTo>
                  <a:lnTo>
                    <a:pt x="76" y="102"/>
                  </a:lnTo>
                  <a:lnTo>
                    <a:pt x="89" y="89"/>
                  </a:lnTo>
                  <a:lnTo>
                    <a:pt x="102" y="76"/>
                  </a:lnTo>
                  <a:lnTo>
                    <a:pt x="115" y="64"/>
                  </a:lnTo>
                  <a:lnTo>
                    <a:pt x="115" y="51"/>
                  </a:lnTo>
                  <a:lnTo>
                    <a:pt x="115" y="38"/>
                  </a:lnTo>
                  <a:lnTo>
                    <a:pt x="127" y="26"/>
                  </a:lnTo>
                  <a:lnTo>
                    <a:pt x="140" y="26"/>
                  </a:lnTo>
                  <a:lnTo>
                    <a:pt x="153" y="26"/>
                  </a:lnTo>
                  <a:lnTo>
                    <a:pt x="153" y="38"/>
                  </a:lnTo>
                  <a:lnTo>
                    <a:pt x="165" y="38"/>
                  </a:lnTo>
                  <a:lnTo>
                    <a:pt x="165" y="26"/>
                  </a:lnTo>
                  <a:lnTo>
                    <a:pt x="165" y="13"/>
                  </a:lnTo>
                  <a:lnTo>
                    <a:pt x="178" y="13"/>
                  </a:lnTo>
                  <a:lnTo>
                    <a:pt x="191" y="0"/>
                  </a:lnTo>
                  <a:lnTo>
                    <a:pt x="203" y="0"/>
                  </a:lnTo>
                  <a:lnTo>
                    <a:pt x="216" y="0"/>
                  </a:lnTo>
                  <a:lnTo>
                    <a:pt x="229" y="13"/>
                  </a:lnTo>
                  <a:lnTo>
                    <a:pt x="229" y="0"/>
                  </a:lnTo>
                  <a:lnTo>
                    <a:pt x="241" y="0"/>
                  </a:lnTo>
                  <a:lnTo>
                    <a:pt x="241" y="13"/>
                  </a:lnTo>
                  <a:lnTo>
                    <a:pt x="254" y="13"/>
                  </a:lnTo>
                  <a:lnTo>
                    <a:pt x="267" y="13"/>
                  </a:lnTo>
                  <a:lnTo>
                    <a:pt x="267" y="26"/>
                  </a:lnTo>
                  <a:lnTo>
                    <a:pt x="279" y="38"/>
                  </a:lnTo>
                  <a:lnTo>
                    <a:pt x="292" y="51"/>
                  </a:lnTo>
                  <a:lnTo>
                    <a:pt x="279" y="51"/>
                  </a:lnTo>
                  <a:lnTo>
                    <a:pt x="279" y="64"/>
                  </a:lnTo>
                  <a:lnTo>
                    <a:pt x="279" y="76"/>
                  </a:lnTo>
                  <a:lnTo>
                    <a:pt x="279" y="89"/>
                  </a:lnTo>
                  <a:lnTo>
                    <a:pt x="267" y="89"/>
                  </a:lnTo>
                  <a:lnTo>
                    <a:pt x="267" y="102"/>
                  </a:lnTo>
                  <a:lnTo>
                    <a:pt x="267" y="115"/>
                  </a:lnTo>
                  <a:lnTo>
                    <a:pt x="279" y="115"/>
                  </a:lnTo>
                  <a:lnTo>
                    <a:pt x="279" y="127"/>
                  </a:lnTo>
                  <a:lnTo>
                    <a:pt x="267" y="127"/>
                  </a:lnTo>
                  <a:lnTo>
                    <a:pt x="267" y="140"/>
                  </a:lnTo>
                  <a:lnTo>
                    <a:pt x="267" y="153"/>
                  </a:lnTo>
                  <a:lnTo>
                    <a:pt x="254" y="153"/>
                  </a:lnTo>
                  <a:lnTo>
                    <a:pt x="241" y="165"/>
                  </a:lnTo>
                  <a:lnTo>
                    <a:pt x="229" y="178"/>
                  </a:lnTo>
                  <a:lnTo>
                    <a:pt x="241" y="178"/>
                  </a:lnTo>
                  <a:lnTo>
                    <a:pt x="241" y="191"/>
                  </a:lnTo>
                  <a:lnTo>
                    <a:pt x="254" y="203"/>
                  </a:lnTo>
                  <a:lnTo>
                    <a:pt x="267" y="216"/>
                  </a:lnTo>
                  <a:lnTo>
                    <a:pt x="267" y="229"/>
                  </a:lnTo>
                  <a:lnTo>
                    <a:pt x="267" y="241"/>
                  </a:lnTo>
                  <a:lnTo>
                    <a:pt x="267" y="254"/>
                  </a:lnTo>
                  <a:lnTo>
                    <a:pt x="279" y="254"/>
                  </a:lnTo>
                  <a:lnTo>
                    <a:pt x="279" y="267"/>
                  </a:lnTo>
                  <a:lnTo>
                    <a:pt x="292" y="267"/>
                  </a:lnTo>
                  <a:lnTo>
                    <a:pt x="279" y="279"/>
                  </a:lnTo>
                  <a:lnTo>
                    <a:pt x="279" y="292"/>
                  </a:lnTo>
                  <a:lnTo>
                    <a:pt x="279" y="305"/>
                  </a:lnTo>
                  <a:lnTo>
                    <a:pt x="267" y="318"/>
                  </a:lnTo>
                  <a:lnTo>
                    <a:pt x="254" y="318"/>
                  </a:lnTo>
                  <a:lnTo>
                    <a:pt x="254" y="330"/>
                  </a:lnTo>
                  <a:lnTo>
                    <a:pt x="241" y="330"/>
                  </a:lnTo>
                  <a:lnTo>
                    <a:pt x="241" y="343"/>
                  </a:lnTo>
                  <a:lnTo>
                    <a:pt x="241" y="330"/>
                  </a:lnTo>
                  <a:lnTo>
                    <a:pt x="229" y="330"/>
                  </a:lnTo>
                  <a:lnTo>
                    <a:pt x="229" y="318"/>
                  </a:lnTo>
                  <a:lnTo>
                    <a:pt x="216" y="318"/>
                  </a:lnTo>
                  <a:lnTo>
                    <a:pt x="203" y="318"/>
                  </a:lnTo>
                  <a:lnTo>
                    <a:pt x="191" y="318"/>
                  </a:lnTo>
                  <a:lnTo>
                    <a:pt x="178" y="318"/>
                  </a:lnTo>
                  <a:lnTo>
                    <a:pt x="178" y="305"/>
                  </a:lnTo>
                  <a:lnTo>
                    <a:pt x="165" y="292"/>
                  </a:lnTo>
                  <a:lnTo>
                    <a:pt x="165" y="279"/>
                  </a:lnTo>
                  <a:lnTo>
                    <a:pt x="153" y="279"/>
                  </a:lnTo>
                  <a:lnTo>
                    <a:pt x="140" y="279"/>
                  </a:lnTo>
                  <a:lnTo>
                    <a:pt x="127" y="279"/>
                  </a:lnTo>
                  <a:lnTo>
                    <a:pt x="115" y="279"/>
                  </a:lnTo>
                  <a:lnTo>
                    <a:pt x="115" y="292"/>
                  </a:lnTo>
                  <a:lnTo>
                    <a:pt x="102" y="292"/>
                  </a:lnTo>
                  <a:lnTo>
                    <a:pt x="89" y="305"/>
                  </a:lnTo>
                  <a:lnTo>
                    <a:pt x="76" y="318"/>
                  </a:lnTo>
                  <a:lnTo>
                    <a:pt x="76" y="330"/>
                  </a:lnTo>
                  <a:close/>
                </a:path>
              </a:pathLst>
            </a:custGeom>
            <a:grpFill/>
            <a:ln w="0">
              <a:solidFill>
                <a:srgbClr val="000000"/>
              </a:solidFill>
              <a:prstDash val="solid"/>
              <a:round/>
              <a:headEnd/>
              <a:tailEnd/>
            </a:ln>
          </p:spPr>
        </p:sp>
        <p:sp>
          <p:nvSpPr>
            <p:cNvPr id="475" name="Freeform 34"/>
            <p:cNvSpPr>
              <a:spLocks/>
            </p:cNvSpPr>
            <p:nvPr/>
          </p:nvSpPr>
          <p:spPr bwMode="auto">
            <a:xfrm>
              <a:off x="4200525" y="3848100"/>
              <a:ext cx="152400" cy="247650"/>
            </a:xfrm>
            <a:custGeom>
              <a:avLst/>
              <a:gdLst>
                <a:gd name="T0" fmla="*/ 51 w 139"/>
                <a:gd name="T1" fmla="*/ 228 h 228"/>
                <a:gd name="T2" fmla="*/ 38 w 139"/>
                <a:gd name="T3" fmla="*/ 228 h 228"/>
                <a:gd name="T4" fmla="*/ 25 w 139"/>
                <a:gd name="T5" fmla="*/ 228 h 228"/>
                <a:gd name="T6" fmla="*/ 25 w 139"/>
                <a:gd name="T7" fmla="*/ 228 h 228"/>
                <a:gd name="T8" fmla="*/ 12 w 139"/>
                <a:gd name="T9" fmla="*/ 215 h 228"/>
                <a:gd name="T10" fmla="*/ 12 w 139"/>
                <a:gd name="T11" fmla="*/ 203 h 228"/>
                <a:gd name="T12" fmla="*/ 12 w 139"/>
                <a:gd name="T13" fmla="*/ 203 h 228"/>
                <a:gd name="T14" fmla="*/ 12 w 139"/>
                <a:gd name="T15" fmla="*/ 190 h 228"/>
                <a:gd name="T16" fmla="*/ 0 w 139"/>
                <a:gd name="T17" fmla="*/ 177 h 228"/>
                <a:gd name="T18" fmla="*/ 12 w 139"/>
                <a:gd name="T19" fmla="*/ 165 h 228"/>
                <a:gd name="T20" fmla="*/ 12 w 139"/>
                <a:gd name="T21" fmla="*/ 152 h 228"/>
                <a:gd name="T22" fmla="*/ 25 w 139"/>
                <a:gd name="T23" fmla="*/ 139 h 228"/>
                <a:gd name="T24" fmla="*/ 38 w 139"/>
                <a:gd name="T25" fmla="*/ 127 h 228"/>
                <a:gd name="T26" fmla="*/ 38 w 139"/>
                <a:gd name="T27" fmla="*/ 127 h 228"/>
                <a:gd name="T28" fmla="*/ 25 w 139"/>
                <a:gd name="T29" fmla="*/ 101 h 228"/>
                <a:gd name="T30" fmla="*/ 25 w 139"/>
                <a:gd name="T31" fmla="*/ 89 h 228"/>
                <a:gd name="T32" fmla="*/ 25 w 139"/>
                <a:gd name="T33" fmla="*/ 76 h 228"/>
                <a:gd name="T34" fmla="*/ 25 w 139"/>
                <a:gd name="T35" fmla="*/ 50 h 228"/>
                <a:gd name="T36" fmla="*/ 25 w 139"/>
                <a:gd name="T37" fmla="*/ 38 h 228"/>
                <a:gd name="T38" fmla="*/ 25 w 139"/>
                <a:gd name="T39" fmla="*/ 25 h 228"/>
                <a:gd name="T40" fmla="*/ 38 w 139"/>
                <a:gd name="T41" fmla="*/ 12 h 228"/>
                <a:gd name="T42" fmla="*/ 38 w 139"/>
                <a:gd name="T43" fmla="*/ 0 h 228"/>
                <a:gd name="T44" fmla="*/ 51 w 139"/>
                <a:gd name="T45" fmla="*/ 12 h 228"/>
                <a:gd name="T46" fmla="*/ 63 w 139"/>
                <a:gd name="T47" fmla="*/ 12 h 228"/>
                <a:gd name="T48" fmla="*/ 76 w 139"/>
                <a:gd name="T49" fmla="*/ 25 h 228"/>
                <a:gd name="T50" fmla="*/ 89 w 139"/>
                <a:gd name="T51" fmla="*/ 12 h 228"/>
                <a:gd name="T52" fmla="*/ 101 w 139"/>
                <a:gd name="T53" fmla="*/ 12 h 228"/>
                <a:gd name="T54" fmla="*/ 114 w 139"/>
                <a:gd name="T55" fmla="*/ 12 h 228"/>
                <a:gd name="T56" fmla="*/ 114 w 139"/>
                <a:gd name="T57" fmla="*/ 12 h 228"/>
                <a:gd name="T58" fmla="*/ 127 w 139"/>
                <a:gd name="T59" fmla="*/ 12 h 228"/>
                <a:gd name="T60" fmla="*/ 114 w 139"/>
                <a:gd name="T61" fmla="*/ 25 h 228"/>
                <a:gd name="T62" fmla="*/ 114 w 139"/>
                <a:gd name="T63" fmla="*/ 50 h 228"/>
                <a:gd name="T64" fmla="*/ 127 w 139"/>
                <a:gd name="T65" fmla="*/ 63 h 228"/>
                <a:gd name="T66" fmla="*/ 139 w 139"/>
                <a:gd name="T67" fmla="*/ 63 h 228"/>
                <a:gd name="T68" fmla="*/ 139 w 139"/>
                <a:gd name="T69" fmla="*/ 76 h 228"/>
                <a:gd name="T70" fmla="*/ 139 w 139"/>
                <a:gd name="T71" fmla="*/ 89 h 228"/>
                <a:gd name="T72" fmla="*/ 127 w 139"/>
                <a:gd name="T73" fmla="*/ 89 h 228"/>
                <a:gd name="T74" fmla="*/ 114 w 139"/>
                <a:gd name="T75" fmla="*/ 89 h 228"/>
                <a:gd name="T76" fmla="*/ 114 w 139"/>
                <a:gd name="T77" fmla="*/ 114 h 228"/>
                <a:gd name="T78" fmla="*/ 114 w 139"/>
                <a:gd name="T79" fmla="*/ 127 h 228"/>
                <a:gd name="T80" fmla="*/ 114 w 139"/>
                <a:gd name="T81" fmla="*/ 139 h 228"/>
                <a:gd name="T82" fmla="*/ 114 w 139"/>
                <a:gd name="T83" fmla="*/ 165 h 228"/>
                <a:gd name="T84" fmla="*/ 114 w 139"/>
                <a:gd name="T85" fmla="*/ 190 h 228"/>
                <a:gd name="T86" fmla="*/ 114 w 139"/>
                <a:gd name="T87" fmla="*/ 203 h 228"/>
                <a:gd name="T88" fmla="*/ 101 w 139"/>
                <a:gd name="T89" fmla="*/ 203 h 228"/>
                <a:gd name="T90" fmla="*/ 76 w 139"/>
                <a:gd name="T91" fmla="*/ 215 h 228"/>
                <a:gd name="T92" fmla="*/ 76 w 139"/>
                <a:gd name="T93" fmla="*/ 228 h 228"/>
                <a:gd name="T94" fmla="*/ 63 w 139"/>
                <a:gd name="T95" fmla="*/ 228 h 228"/>
                <a:gd name="T96" fmla="*/ 63 w 139"/>
                <a:gd name="T97" fmla="*/ 228 h 2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9"/>
                <a:gd name="T148" fmla="*/ 0 h 228"/>
                <a:gd name="T149" fmla="*/ 139 w 139"/>
                <a:gd name="T150" fmla="*/ 228 h 2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9" h="228">
                  <a:moveTo>
                    <a:pt x="63" y="228"/>
                  </a:moveTo>
                  <a:lnTo>
                    <a:pt x="51" y="228"/>
                  </a:lnTo>
                  <a:lnTo>
                    <a:pt x="38" y="228"/>
                  </a:lnTo>
                  <a:lnTo>
                    <a:pt x="25" y="228"/>
                  </a:lnTo>
                  <a:lnTo>
                    <a:pt x="12" y="228"/>
                  </a:lnTo>
                  <a:lnTo>
                    <a:pt x="12" y="215"/>
                  </a:lnTo>
                  <a:lnTo>
                    <a:pt x="12" y="203"/>
                  </a:lnTo>
                  <a:lnTo>
                    <a:pt x="12" y="190"/>
                  </a:lnTo>
                  <a:lnTo>
                    <a:pt x="0" y="177"/>
                  </a:lnTo>
                  <a:lnTo>
                    <a:pt x="0" y="165"/>
                  </a:lnTo>
                  <a:lnTo>
                    <a:pt x="12" y="165"/>
                  </a:lnTo>
                  <a:lnTo>
                    <a:pt x="12" y="152"/>
                  </a:lnTo>
                  <a:lnTo>
                    <a:pt x="25" y="139"/>
                  </a:lnTo>
                  <a:lnTo>
                    <a:pt x="38" y="127"/>
                  </a:lnTo>
                  <a:lnTo>
                    <a:pt x="25" y="114"/>
                  </a:lnTo>
                  <a:lnTo>
                    <a:pt x="25" y="101"/>
                  </a:lnTo>
                  <a:lnTo>
                    <a:pt x="25" y="89"/>
                  </a:lnTo>
                  <a:lnTo>
                    <a:pt x="25" y="76"/>
                  </a:lnTo>
                  <a:lnTo>
                    <a:pt x="25" y="63"/>
                  </a:lnTo>
                  <a:lnTo>
                    <a:pt x="25" y="50"/>
                  </a:lnTo>
                  <a:lnTo>
                    <a:pt x="25" y="38"/>
                  </a:lnTo>
                  <a:lnTo>
                    <a:pt x="25" y="25"/>
                  </a:lnTo>
                  <a:lnTo>
                    <a:pt x="25" y="12"/>
                  </a:lnTo>
                  <a:lnTo>
                    <a:pt x="38" y="12"/>
                  </a:lnTo>
                  <a:lnTo>
                    <a:pt x="38" y="0"/>
                  </a:lnTo>
                  <a:lnTo>
                    <a:pt x="51" y="12"/>
                  </a:lnTo>
                  <a:lnTo>
                    <a:pt x="63" y="12"/>
                  </a:lnTo>
                  <a:lnTo>
                    <a:pt x="76" y="25"/>
                  </a:lnTo>
                  <a:lnTo>
                    <a:pt x="89" y="12"/>
                  </a:lnTo>
                  <a:lnTo>
                    <a:pt x="101" y="12"/>
                  </a:lnTo>
                  <a:lnTo>
                    <a:pt x="114" y="12"/>
                  </a:lnTo>
                  <a:lnTo>
                    <a:pt x="127" y="12"/>
                  </a:lnTo>
                  <a:lnTo>
                    <a:pt x="127" y="25"/>
                  </a:lnTo>
                  <a:lnTo>
                    <a:pt x="114" y="25"/>
                  </a:lnTo>
                  <a:lnTo>
                    <a:pt x="114" y="38"/>
                  </a:lnTo>
                  <a:lnTo>
                    <a:pt x="114" y="50"/>
                  </a:lnTo>
                  <a:lnTo>
                    <a:pt x="127" y="63"/>
                  </a:lnTo>
                  <a:lnTo>
                    <a:pt x="139" y="63"/>
                  </a:lnTo>
                  <a:lnTo>
                    <a:pt x="139" y="76"/>
                  </a:lnTo>
                  <a:lnTo>
                    <a:pt x="139" y="89"/>
                  </a:lnTo>
                  <a:lnTo>
                    <a:pt x="127" y="89"/>
                  </a:lnTo>
                  <a:lnTo>
                    <a:pt x="114" y="89"/>
                  </a:lnTo>
                  <a:lnTo>
                    <a:pt x="114" y="101"/>
                  </a:lnTo>
                  <a:lnTo>
                    <a:pt x="114" y="114"/>
                  </a:lnTo>
                  <a:lnTo>
                    <a:pt x="127" y="114"/>
                  </a:lnTo>
                  <a:lnTo>
                    <a:pt x="114" y="127"/>
                  </a:lnTo>
                  <a:lnTo>
                    <a:pt x="114" y="139"/>
                  </a:lnTo>
                  <a:lnTo>
                    <a:pt x="114" y="152"/>
                  </a:lnTo>
                  <a:lnTo>
                    <a:pt x="114" y="165"/>
                  </a:lnTo>
                  <a:lnTo>
                    <a:pt x="114" y="177"/>
                  </a:lnTo>
                  <a:lnTo>
                    <a:pt x="114" y="190"/>
                  </a:lnTo>
                  <a:lnTo>
                    <a:pt x="114" y="203"/>
                  </a:lnTo>
                  <a:lnTo>
                    <a:pt x="101" y="203"/>
                  </a:lnTo>
                  <a:lnTo>
                    <a:pt x="89" y="215"/>
                  </a:lnTo>
                  <a:lnTo>
                    <a:pt x="76" y="215"/>
                  </a:lnTo>
                  <a:lnTo>
                    <a:pt x="76" y="228"/>
                  </a:lnTo>
                  <a:lnTo>
                    <a:pt x="63" y="228"/>
                  </a:lnTo>
                  <a:close/>
                </a:path>
              </a:pathLst>
            </a:custGeom>
            <a:grpFill/>
            <a:ln w="0">
              <a:solidFill>
                <a:srgbClr val="000000"/>
              </a:solidFill>
              <a:prstDash val="solid"/>
              <a:round/>
              <a:headEnd/>
              <a:tailEnd/>
            </a:ln>
          </p:spPr>
        </p:sp>
        <p:sp>
          <p:nvSpPr>
            <p:cNvPr id="476" name="Freeform 35"/>
            <p:cNvSpPr>
              <a:spLocks/>
            </p:cNvSpPr>
            <p:nvPr/>
          </p:nvSpPr>
          <p:spPr bwMode="auto">
            <a:xfrm>
              <a:off x="4476750" y="3676650"/>
              <a:ext cx="285750" cy="257175"/>
            </a:xfrm>
            <a:custGeom>
              <a:avLst/>
              <a:gdLst>
                <a:gd name="T0" fmla="*/ 165 w 254"/>
                <a:gd name="T1" fmla="*/ 203 h 229"/>
                <a:gd name="T2" fmla="*/ 77 w 254"/>
                <a:gd name="T3" fmla="*/ 229 h 229"/>
                <a:gd name="T4" fmla="*/ 89 w 254"/>
                <a:gd name="T5" fmla="*/ 191 h 229"/>
                <a:gd name="T6" fmla="*/ 127 w 254"/>
                <a:gd name="T7" fmla="*/ 191 h 229"/>
                <a:gd name="T8" fmla="*/ 140 w 254"/>
                <a:gd name="T9" fmla="*/ 178 h 229"/>
                <a:gd name="T10" fmla="*/ 115 w 254"/>
                <a:gd name="T11" fmla="*/ 165 h 229"/>
                <a:gd name="T12" fmla="*/ 102 w 254"/>
                <a:gd name="T13" fmla="*/ 178 h 229"/>
                <a:gd name="T14" fmla="*/ 77 w 254"/>
                <a:gd name="T15" fmla="*/ 165 h 229"/>
                <a:gd name="T16" fmla="*/ 64 w 254"/>
                <a:gd name="T17" fmla="*/ 140 h 229"/>
                <a:gd name="T18" fmla="*/ 51 w 254"/>
                <a:gd name="T19" fmla="*/ 140 h 229"/>
                <a:gd name="T20" fmla="*/ 64 w 254"/>
                <a:gd name="T21" fmla="*/ 178 h 229"/>
                <a:gd name="T22" fmla="*/ 64 w 254"/>
                <a:gd name="T23" fmla="*/ 191 h 229"/>
                <a:gd name="T24" fmla="*/ 39 w 254"/>
                <a:gd name="T25" fmla="*/ 178 h 229"/>
                <a:gd name="T26" fmla="*/ 39 w 254"/>
                <a:gd name="T27" fmla="*/ 165 h 229"/>
                <a:gd name="T28" fmla="*/ 26 w 254"/>
                <a:gd name="T29" fmla="*/ 140 h 229"/>
                <a:gd name="T30" fmla="*/ 26 w 254"/>
                <a:gd name="T31" fmla="*/ 115 h 229"/>
                <a:gd name="T32" fmla="*/ 39 w 254"/>
                <a:gd name="T33" fmla="*/ 102 h 229"/>
                <a:gd name="T34" fmla="*/ 26 w 254"/>
                <a:gd name="T35" fmla="*/ 102 h 229"/>
                <a:gd name="T36" fmla="*/ 26 w 254"/>
                <a:gd name="T37" fmla="*/ 89 h 229"/>
                <a:gd name="T38" fmla="*/ 13 w 254"/>
                <a:gd name="T39" fmla="*/ 77 h 229"/>
                <a:gd name="T40" fmla="*/ 13 w 254"/>
                <a:gd name="T41" fmla="*/ 77 h 229"/>
                <a:gd name="T42" fmla="*/ 0 w 254"/>
                <a:gd name="T43" fmla="*/ 64 h 229"/>
                <a:gd name="T44" fmla="*/ 0 w 254"/>
                <a:gd name="T45" fmla="*/ 51 h 229"/>
                <a:gd name="T46" fmla="*/ 0 w 254"/>
                <a:gd name="T47" fmla="*/ 39 h 229"/>
                <a:gd name="T48" fmla="*/ 13 w 254"/>
                <a:gd name="T49" fmla="*/ 26 h 229"/>
                <a:gd name="T50" fmla="*/ 26 w 254"/>
                <a:gd name="T51" fmla="*/ 13 h 229"/>
                <a:gd name="T52" fmla="*/ 26 w 254"/>
                <a:gd name="T53" fmla="*/ 13 h 229"/>
                <a:gd name="T54" fmla="*/ 39 w 254"/>
                <a:gd name="T55" fmla="*/ 13 h 229"/>
                <a:gd name="T56" fmla="*/ 39 w 254"/>
                <a:gd name="T57" fmla="*/ 0 h 229"/>
                <a:gd name="T58" fmla="*/ 51 w 254"/>
                <a:gd name="T59" fmla="*/ 0 h 229"/>
                <a:gd name="T60" fmla="*/ 64 w 254"/>
                <a:gd name="T61" fmla="*/ 0 h 229"/>
                <a:gd name="T62" fmla="*/ 77 w 254"/>
                <a:gd name="T63" fmla="*/ 0 h 229"/>
                <a:gd name="T64" fmla="*/ 89 w 254"/>
                <a:gd name="T65" fmla="*/ 0 h 229"/>
                <a:gd name="T66" fmla="*/ 89 w 254"/>
                <a:gd name="T67" fmla="*/ 13 h 229"/>
                <a:gd name="T68" fmla="*/ 102 w 254"/>
                <a:gd name="T69" fmla="*/ 26 h 229"/>
                <a:gd name="T70" fmla="*/ 102 w 254"/>
                <a:gd name="T71" fmla="*/ 39 h 229"/>
                <a:gd name="T72" fmla="*/ 115 w 254"/>
                <a:gd name="T73" fmla="*/ 39 h 229"/>
                <a:gd name="T74" fmla="*/ 127 w 254"/>
                <a:gd name="T75" fmla="*/ 39 h 229"/>
                <a:gd name="T76" fmla="*/ 140 w 254"/>
                <a:gd name="T77" fmla="*/ 39 h 229"/>
                <a:gd name="T78" fmla="*/ 153 w 254"/>
                <a:gd name="T79" fmla="*/ 39 h 229"/>
                <a:gd name="T80" fmla="*/ 153 w 254"/>
                <a:gd name="T81" fmla="*/ 39 h 229"/>
                <a:gd name="T82" fmla="*/ 153 w 254"/>
                <a:gd name="T83" fmla="*/ 51 h 229"/>
                <a:gd name="T84" fmla="*/ 165 w 254"/>
                <a:gd name="T85" fmla="*/ 64 h 229"/>
                <a:gd name="T86" fmla="*/ 178 w 254"/>
                <a:gd name="T87" fmla="*/ 51 h 229"/>
                <a:gd name="T88" fmla="*/ 178 w 254"/>
                <a:gd name="T89" fmla="*/ 39 h 229"/>
                <a:gd name="T90" fmla="*/ 191 w 254"/>
                <a:gd name="T91" fmla="*/ 39 h 229"/>
                <a:gd name="T92" fmla="*/ 191 w 254"/>
                <a:gd name="T93" fmla="*/ 51 h 229"/>
                <a:gd name="T94" fmla="*/ 203 w 254"/>
                <a:gd name="T95" fmla="*/ 51 h 229"/>
                <a:gd name="T96" fmla="*/ 216 w 254"/>
                <a:gd name="T97" fmla="*/ 51 h 229"/>
                <a:gd name="T98" fmla="*/ 229 w 254"/>
                <a:gd name="T99" fmla="*/ 51 h 229"/>
                <a:gd name="T100" fmla="*/ 254 w 254"/>
                <a:gd name="T101" fmla="*/ 51 h 229"/>
                <a:gd name="T102" fmla="*/ 254 w 254"/>
                <a:gd name="T103" fmla="*/ 64 h 229"/>
                <a:gd name="T104" fmla="*/ 254 w 254"/>
                <a:gd name="T105" fmla="*/ 77 h 229"/>
                <a:gd name="T106" fmla="*/ 241 w 254"/>
                <a:gd name="T107" fmla="*/ 89 h 229"/>
                <a:gd name="T108" fmla="*/ 241 w 254"/>
                <a:gd name="T109" fmla="*/ 102 h 229"/>
                <a:gd name="T110" fmla="*/ 229 w 254"/>
                <a:gd name="T111" fmla="*/ 102 h 229"/>
                <a:gd name="T112" fmla="*/ 216 w 254"/>
                <a:gd name="T113" fmla="*/ 127 h 229"/>
                <a:gd name="T114" fmla="*/ 203 w 254"/>
                <a:gd name="T115" fmla="*/ 140 h 229"/>
                <a:gd name="T116" fmla="*/ 191 w 254"/>
                <a:gd name="T117" fmla="*/ 153 h 229"/>
                <a:gd name="T118" fmla="*/ 178 w 254"/>
                <a:gd name="T119" fmla="*/ 165 h 229"/>
                <a:gd name="T120" fmla="*/ 178 w 254"/>
                <a:gd name="T121" fmla="*/ 178 h 229"/>
                <a:gd name="T122" fmla="*/ 178 w 254"/>
                <a:gd name="T123" fmla="*/ 203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4"/>
                <a:gd name="T187" fmla="*/ 0 h 229"/>
                <a:gd name="T188" fmla="*/ 254 w 25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4" h="229">
                  <a:moveTo>
                    <a:pt x="178" y="203"/>
                  </a:moveTo>
                  <a:lnTo>
                    <a:pt x="165" y="203"/>
                  </a:lnTo>
                  <a:lnTo>
                    <a:pt x="127" y="203"/>
                  </a:lnTo>
                  <a:lnTo>
                    <a:pt x="77" y="229"/>
                  </a:lnTo>
                  <a:lnTo>
                    <a:pt x="64" y="216"/>
                  </a:lnTo>
                  <a:lnTo>
                    <a:pt x="89" y="191"/>
                  </a:lnTo>
                  <a:lnTo>
                    <a:pt x="102" y="203"/>
                  </a:lnTo>
                  <a:lnTo>
                    <a:pt x="127" y="191"/>
                  </a:lnTo>
                  <a:lnTo>
                    <a:pt x="140" y="178"/>
                  </a:lnTo>
                  <a:lnTo>
                    <a:pt x="140" y="165"/>
                  </a:lnTo>
                  <a:lnTo>
                    <a:pt x="115" y="165"/>
                  </a:lnTo>
                  <a:lnTo>
                    <a:pt x="102" y="178"/>
                  </a:lnTo>
                  <a:lnTo>
                    <a:pt x="77" y="165"/>
                  </a:lnTo>
                  <a:lnTo>
                    <a:pt x="64" y="153"/>
                  </a:lnTo>
                  <a:lnTo>
                    <a:pt x="64" y="140"/>
                  </a:lnTo>
                  <a:lnTo>
                    <a:pt x="51" y="140"/>
                  </a:lnTo>
                  <a:lnTo>
                    <a:pt x="51" y="165"/>
                  </a:lnTo>
                  <a:lnTo>
                    <a:pt x="64" y="178"/>
                  </a:lnTo>
                  <a:lnTo>
                    <a:pt x="64" y="191"/>
                  </a:lnTo>
                  <a:lnTo>
                    <a:pt x="39" y="178"/>
                  </a:lnTo>
                  <a:lnTo>
                    <a:pt x="39" y="165"/>
                  </a:lnTo>
                  <a:lnTo>
                    <a:pt x="39" y="153"/>
                  </a:lnTo>
                  <a:lnTo>
                    <a:pt x="26" y="140"/>
                  </a:lnTo>
                  <a:lnTo>
                    <a:pt x="26" y="127"/>
                  </a:lnTo>
                  <a:lnTo>
                    <a:pt x="26" y="115"/>
                  </a:lnTo>
                  <a:lnTo>
                    <a:pt x="39" y="102"/>
                  </a:lnTo>
                  <a:lnTo>
                    <a:pt x="39" y="89"/>
                  </a:lnTo>
                  <a:lnTo>
                    <a:pt x="26" y="102"/>
                  </a:lnTo>
                  <a:lnTo>
                    <a:pt x="26" y="89"/>
                  </a:lnTo>
                  <a:lnTo>
                    <a:pt x="13" y="77"/>
                  </a:lnTo>
                  <a:lnTo>
                    <a:pt x="0" y="64"/>
                  </a:lnTo>
                  <a:lnTo>
                    <a:pt x="0" y="51"/>
                  </a:lnTo>
                  <a:lnTo>
                    <a:pt x="0" y="39"/>
                  </a:lnTo>
                  <a:lnTo>
                    <a:pt x="13" y="26"/>
                  </a:lnTo>
                  <a:lnTo>
                    <a:pt x="26" y="13"/>
                  </a:lnTo>
                  <a:lnTo>
                    <a:pt x="39" y="13"/>
                  </a:lnTo>
                  <a:lnTo>
                    <a:pt x="39" y="0"/>
                  </a:lnTo>
                  <a:lnTo>
                    <a:pt x="51" y="0"/>
                  </a:lnTo>
                  <a:lnTo>
                    <a:pt x="64" y="0"/>
                  </a:lnTo>
                  <a:lnTo>
                    <a:pt x="77" y="0"/>
                  </a:lnTo>
                  <a:lnTo>
                    <a:pt x="89" y="0"/>
                  </a:lnTo>
                  <a:lnTo>
                    <a:pt x="89" y="13"/>
                  </a:lnTo>
                  <a:lnTo>
                    <a:pt x="102" y="26"/>
                  </a:lnTo>
                  <a:lnTo>
                    <a:pt x="102" y="39"/>
                  </a:lnTo>
                  <a:lnTo>
                    <a:pt x="115" y="39"/>
                  </a:lnTo>
                  <a:lnTo>
                    <a:pt x="127" y="39"/>
                  </a:lnTo>
                  <a:lnTo>
                    <a:pt x="140" y="39"/>
                  </a:lnTo>
                  <a:lnTo>
                    <a:pt x="153" y="39"/>
                  </a:lnTo>
                  <a:lnTo>
                    <a:pt x="153" y="51"/>
                  </a:lnTo>
                  <a:lnTo>
                    <a:pt x="165" y="51"/>
                  </a:lnTo>
                  <a:lnTo>
                    <a:pt x="165" y="64"/>
                  </a:lnTo>
                  <a:lnTo>
                    <a:pt x="165" y="51"/>
                  </a:lnTo>
                  <a:lnTo>
                    <a:pt x="178" y="51"/>
                  </a:lnTo>
                  <a:lnTo>
                    <a:pt x="178" y="39"/>
                  </a:lnTo>
                  <a:lnTo>
                    <a:pt x="191" y="39"/>
                  </a:lnTo>
                  <a:lnTo>
                    <a:pt x="191" y="51"/>
                  </a:lnTo>
                  <a:lnTo>
                    <a:pt x="203" y="51"/>
                  </a:lnTo>
                  <a:lnTo>
                    <a:pt x="216" y="51"/>
                  </a:lnTo>
                  <a:lnTo>
                    <a:pt x="229" y="51"/>
                  </a:lnTo>
                  <a:lnTo>
                    <a:pt x="241" y="51"/>
                  </a:lnTo>
                  <a:lnTo>
                    <a:pt x="254" y="51"/>
                  </a:lnTo>
                  <a:lnTo>
                    <a:pt x="254" y="64"/>
                  </a:lnTo>
                  <a:lnTo>
                    <a:pt x="254" y="77"/>
                  </a:lnTo>
                  <a:lnTo>
                    <a:pt x="241" y="77"/>
                  </a:lnTo>
                  <a:lnTo>
                    <a:pt x="241" y="89"/>
                  </a:lnTo>
                  <a:lnTo>
                    <a:pt x="241" y="102"/>
                  </a:lnTo>
                  <a:lnTo>
                    <a:pt x="229" y="102"/>
                  </a:lnTo>
                  <a:lnTo>
                    <a:pt x="216" y="115"/>
                  </a:lnTo>
                  <a:lnTo>
                    <a:pt x="216" y="127"/>
                  </a:lnTo>
                  <a:lnTo>
                    <a:pt x="203" y="140"/>
                  </a:lnTo>
                  <a:lnTo>
                    <a:pt x="203" y="153"/>
                  </a:lnTo>
                  <a:lnTo>
                    <a:pt x="191" y="153"/>
                  </a:lnTo>
                  <a:lnTo>
                    <a:pt x="178" y="165"/>
                  </a:lnTo>
                  <a:lnTo>
                    <a:pt x="178" y="178"/>
                  </a:lnTo>
                  <a:lnTo>
                    <a:pt x="178" y="191"/>
                  </a:lnTo>
                  <a:lnTo>
                    <a:pt x="178" y="203"/>
                  </a:lnTo>
                  <a:close/>
                </a:path>
              </a:pathLst>
            </a:custGeom>
            <a:grpFill/>
            <a:ln w="0">
              <a:solidFill>
                <a:srgbClr val="000000"/>
              </a:solidFill>
              <a:prstDash val="solid"/>
              <a:round/>
              <a:headEnd/>
              <a:tailEnd/>
            </a:ln>
          </p:spPr>
        </p:sp>
        <p:sp>
          <p:nvSpPr>
            <p:cNvPr id="477" name="Freeform 36"/>
            <p:cNvSpPr>
              <a:spLocks/>
            </p:cNvSpPr>
            <p:nvPr/>
          </p:nvSpPr>
          <p:spPr bwMode="auto">
            <a:xfrm>
              <a:off x="4267200" y="3714750"/>
              <a:ext cx="266700" cy="438150"/>
            </a:xfrm>
            <a:custGeom>
              <a:avLst/>
              <a:gdLst>
                <a:gd name="T0" fmla="*/ 26 w 241"/>
                <a:gd name="T1" fmla="*/ 393 h 393"/>
                <a:gd name="T2" fmla="*/ 26 w 241"/>
                <a:gd name="T3" fmla="*/ 393 h 393"/>
                <a:gd name="T4" fmla="*/ 13 w 241"/>
                <a:gd name="T5" fmla="*/ 367 h 393"/>
                <a:gd name="T6" fmla="*/ 0 w 241"/>
                <a:gd name="T7" fmla="*/ 355 h 393"/>
                <a:gd name="T8" fmla="*/ 0 w 241"/>
                <a:gd name="T9" fmla="*/ 342 h 393"/>
                <a:gd name="T10" fmla="*/ 0 w 241"/>
                <a:gd name="T11" fmla="*/ 342 h 393"/>
                <a:gd name="T12" fmla="*/ 13 w 241"/>
                <a:gd name="T13" fmla="*/ 342 h 393"/>
                <a:gd name="T14" fmla="*/ 13 w 241"/>
                <a:gd name="T15" fmla="*/ 329 h 393"/>
                <a:gd name="T16" fmla="*/ 38 w 241"/>
                <a:gd name="T17" fmla="*/ 317 h 393"/>
                <a:gd name="T18" fmla="*/ 51 w 241"/>
                <a:gd name="T19" fmla="*/ 317 h 393"/>
                <a:gd name="T20" fmla="*/ 51 w 241"/>
                <a:gd name="T21" fmla="*/ 304 h 393"/>
                <a:gd name="T22" fmla="*/ 51 w 241"/>
                <a:gd name="T23" fmla="*/ 279 h 393"/>
                <a:gd name="T24" fmla="*/ 51 w 241"/>
                <a:gd name="T25" fmla="*/ 253 h 393"/>
                <a:gd name="T26" fmla="*/ 51 w 241"/>
                <a:gd name="T27" fmla="*/ 241 h 393"/>
                <a:gd name="T28" fmla="*/ 51 w 241"/>
                <a:gd name="T29" fmla="*/ 228 h 393"/>
                <a:gd name="T30" fmla="*/ 51 w 241"/>
                <a:gd name="T31" fmla="*/ 203 h 393"/>
                <a:gd name="T32" fmla="*/ 64 w 241"/>
                <a:gd name="T33" fmla="*/ 203 h 393"/>
                <a:gd name="T34" fmla="*/ 76 w 241"/>
                <a:gd name="T35" fmla="*/ 203 h 393"/>
                <a:gd name="T36" fmla="*/ 76 w 241"/>
                <a:gd name="T37" fmla="*/ 190 h 393"/>
                <a:gd name="T38" fmla="*/ 76 w 241"/>
                <a:gd name="T39" fmla="*/ 177 h 393"/>
                <a:gd name="T40" fmla="*/ 64 w 241"/>
                <a:gd name="T41" fmla="*/ 177 h 393"/>
                <a:gd name="T42" fmla="*/ 51 w 241"/>
                <a:gd name="T43" fmla="*/ 164 h 393"/>
                <a:gd name="T44" fmla="*/ 51 w 241"/>
                <a:gd name="T45" fmla="*/ 139 h 393"/>
                <a:gd name="T46" fmla="*/ 64 w 241"/>
                <a:gd name="T47" fmla="*/ 126 h 393"/>
                <a:gd name="T48" fmla="*/ 51 w 241"/>
                <a:gd name="T49" fmla="*/ 126 h 393"/>
                <a:gd name="T50" fmla="*/ 51 w 241"/>
                <a:gd name="T51" fmla="*/ 114 h 393"/>
                <a:gd name="T52" fmla="*/ 64 w 241"/>
                <a:gd name="T53" fmla="*/ 101 h 393"/>
                <a:gd name="T54" fmla="*/ 64 w 241"/>
                <a:gd name="T55" fmla="*/ 88 h 393"/>
                <a:gd name="T56" fmla="*/ 76 w 241"/>
                <a:gd name="T57" fmla="*/ 88 h 393"/>
                <a:gd name="T58" fmla="*/ 76 w 241"/>
                <a:gd name="T59" fmla="*/ 88 h 393"/>
                <a:gd name="T60" fmla="*/ 89 w 241"/>
                <a:gd name="T61" fmla="*/ 101 h 393"/>
                <a:gd name="T62" fmla="*/ 114 w 241"/>
                <a:gd name="T63" fmla="*/ 88 h 393"/>
                <a:gd name="T64" fmla="*/ 114 w 241"/>
                <a:gd name="T65" fmla="*/ 76 h 393"/>
                <a:gd name="T66" fmla="*/ 127 w 241"/>
                <a:gd name="T67" fmla="*/ 63 h 393"/>
                <a:gd name="T68" fmla="*/ 127 w 241"/>
                <a:gd name="T69" fmla="*/ 25 h 393"/>
                <a:gd name="T70" fmla="*/ 127 w 241"/>
                <a:gd name="T71" fmla="*/ 12 h 393"/>
                <a:gd name="T72" fmla="*/ 140 w 241"/>
                <a:gd name="T73" fmla="*/ 12 h 393"/>
                <a:gd name="T74" fmla="*/ 152 w 241"/>
                <a:gd name="T75" fmla="*/ 0 h 393"/>
                <a:gd name="T76" fmla="*/ 165 w 241"/>
                <a:gd name="T77" fmla="*/ 12 h 393"/>
                <a:gd name="T78" fmla="*/ 165 w 241"/>
                <a:gd name="T79" fmla="*/ 25 h 393"/>
                <a:gd name="T80" fmla="*/ 178 w 241"/>
                <a:gd name="T81" fmla="*/ 25 h 393"/>
                <a:gd name="T82" fmla="*/ 190 w 241"/>
                <a:gd name="T83" fmla="*/ 12 h 393"/>
                <a:gd name="T84" fmla="*/ 190 w 241"/>
                <a:gd name="T85" fmla="*/ 25 h 393"/>
                <a:gd name="T86" fmla="*/ 203 w 241"/>
                <a:gd name="T87" fmla="*/ 38 h 393"/>
                <a:gd name="T88" fmla="*/ 216 w 241"/>
                <a:gd name="T89" fmla="*/ 50 h 393"/>
                <a:gd name="T90" fmla="*/ 216 w 241"/>
                <a:gd name="T91" fmla="*/ 63 h 393"/>
                <a:gd name="T92" fmla="*/ 190 w 241"/>
                <a:gd name="T93" fmla="*/ 76 h 393"/>
                <a:gd name="T94" fmla="*/ 178 w 241"/>
                <a:gd name="T95" fmla="*/ 101 h 393"/>
                <a:gd name="T96" fmla="*/ 165 w 241"/>
                <a:gd name="T97" fmla="*/ 126 h 393"/>
                <a:gd name="T98" fmla="*/ 165 w 241"/>
                <a:gd name="T99" fmla="*/ 139 h 393"/>
                <a:gd name="T100" fmla="*/ 165 w 241"/>
                <a:gd name="T101" fmla="*/ 164 h 393"/>
                <a:gd name="T102" fmla="*/ 190 w 241"/>
                <a:gd name="T103" fmla="*/ 177 h 393"/>
                <a:gd name="T104" fmla="*/ 216 w 241"/>
                <a:gd name="T105" fmla="*/ 190 h 393"/>
                <a:gd name="T106" fmla="*/ 229 w 241"/>
                <a:gd name="T107" fmla="*/ 190 h 393"/>
                <a:gd name="T108" fmla="*/ 229 w 241"/>
                <a:gd name="T109" fmla="*/ 266 h 393"/>
                <a:gd name="T110" fmla="*/ 203 w 241"/>
                <a:gd name="T111" fmla="*/ 266 h 393"/>
                <a:gd name="T112" fmla="*/ 165 w 241"/>
                <a:gd name="T113" fmla="*/ 266 h 393"/>
                <a:gd name="T114" fmla="*/ 114 w 241"/>
                <a:gd name="T115" fmla="*/ 279 h 393"/>
                <a:gd name="T116" fmla="*/ 89 w 241"/>
                <a:gd name="T117" fmla="*/ 304 h 393"/>
                <a:gd name="T118" fmla="*/ 89 w 241"/>
                <a:gd name="T119" fmla="*/ 304 h 393"/>
                <a:gd name="T120" fmla="*/ 76 w 241"/>
                <a:gd name="T121" fmla="*/ 329 h 393"/>
                <a:gd name="T122" fmla="*/ 51 w 241"/>
                <a:gd name="T123" fmla="*/ 355 h 393"/>
                <a:gd name="T124" fmla="*/ 38 w 241"/>
                <a:gd name="T125" fmla="*/ 393 h 3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1"/>
                <a:gd name="T190" fmla="*/ 0 h 393"/>
                <a:gd name="T191" fmla="*/ 241 w 241"/>
                <a:gd name="T192" fmla="*/ 393 h 3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1" h="393">
                  <a:moveTo>
                    <a:pt x="26" y="393"/>
                  </a:moveTo>
                  <a:lnTo>
                    <a:pt x="26" y="393"/>
                  </a:lnTo>
                  <a:lnTo>
                    <a:pt x="13" y="380"/>
                  </a:lnTo>
                  <a:lnTo>
                    <a:pt x="13" y="367"/>
                  </a:lnTo>
                  <a:lnTo>
                    <a:pt x="0" y="367"/>
                  </a:lnTo>
                  <a:lnTo>
                    <a:pt x="0" y="355"/>
                  </a:lnTo>
                  <a:lnTo>
                    <a:pt x="0" y="342"/>
                  </a:lnTo>
                  <a:lnTo>
                    <a:pt x="13" y="342"/>
                  </a:lnTo>
                  <a:lnTo>
                    <a:pt x="13" y="329"/>
                  </a:lnTo>
                  <a:lnTo>
                    <a:pt x="26" y="329"/>
                  </a:lnTo>
                  <a:lnTo>
                    <a:pt x="38" y="317"/>
                  </a:lnTo>
                  <a:lnTo>
                    <a:pt x="51" y="317"/>
                  </a:lnTo>
                  <a:lnTo>
                    <a:pt x="51" y="304"/>
                  </a:lnTo>
                  <a:lnTo>
                    <a:pt x="51" y="291"/>
                  </a:lnTo>
                  <a:lnTo>
                    <a:pt x="51" y="279"/>
                  </a:lnTo>
                  <a:lnTo>
                    <a:pt x="51" y="266"/>
                  </a:lnTo>
                  <a:lnTo>
                    <a:pt x="51" y="253"/>
                  </a:lnTo>
                  <a:lnTo>
                    <a:pt x="51" y="241"/>
                  </a:lnTo>
                  <a:lnTo>
                    <a:pt x="64" y="228"/>
                  </a:lnTo>
                  <a:lnTo>
                    <a:pt x="51" y="228"/>
                  </a:lnTo>
                  <a:lnTo>
                    <a:pt x="51" y="215"/>
                  </a:lnTo>
                  <a:lnTo>
                    <a:pt x="51" y="203"/>
                  </a:lnTo>
                  <a:lnTo>
                    <a:pt x="64" y="203"/>
                  </a:lnTo>
                  <a:lnTo>
                    <a:pt x="76" y="203"/>
                  </a:lnTo>
                  <a:lnTo>
                    <a:pt x="76" y="190"/>
                  </a:lnTo>
                  <a:lnTo>
                    <a:pt x="76" y="177"/>
                  </a:lnTo>
                  <a:lnTo>
                    <a:pt x="64" y="177"/>
                  </a:lnTo>
                  <a:lnTo>
                    <a:pt x="51" y="164"/>
                  </a:lnTo>
                  <a:lnTo>
                    <a:pt x="51" y="152"/>
                  </a:lnTo>
                  <a:lnTo>
                    <a:pt x="51" y="139"/>
                  </a:lnTo>
                  <a:lnTo>
                    <a:pt x="64" y="139"/>
                  </a:lnTo>
                  <a:lnTo>
                    <a:pt x="64" y="126"/>
                  </a:lnTo>
                  <a:lnTo>
                    <a:pt x="51" y="126"/>
                  </a:lnTo>
                  <a:lnTo>
                    <a:pt x="51" y="114"/>
                  </a:lnTo>
                  <a:lnTo>
                    <a:pt x="64" y="101"/>
                  </a:lnTo>
                  <a:lnTo>
                    <a:pt x="64" y="88"/>
                  </a:lnTo>
                  <a:lnTo>
                    <a:pt x="76" y="88"/>
                  </a:lnTo>
                  <a:lnTo>
                    <a:pt x="89" y="88"/>
                  </a:lnTo>
                  <a:lnTo>
                    <a:pt x="89" y="101"/>
                  </a:lnTo>
                  <a:lnTo>
                    <a:pt x="102" y="101"/>
                  </a:lnTo>
                  <a:lnTo>
                    <a:pt x="114" y="88"/>
                  </a:lnTo>
                  <a:lnTo>
                    <a:pt x="114" y="76"/>
                  </a:lnTo>
                  <a:lnTo>
                    <a:pt x="127" y="63"/>
                  </a:lnTo>
                  <a:lnTo>
                    <a:pt x="127" y="50"/>
                  </a:lnTo>
                  <a:lnTo>
                    <a:pt x="127" y="25"/>
                  </a:lnTo>
                  <a:lnTo>
                    <a:pt x="127" y="12"/>
                  </a:lnTo>
                  <a:lnTo>
                    <a:pt x="140" y="12"/>
                  </a:lnTo>
                  <a:lnTo>
                    <a:pt x="152" y="12"/>
                  </a:lnTo>
                  <a:lnTo>
                    <a:pt x="152" y="0"/>
                  </a:lnTo>
                  <a:lnTo>
                    <a:pt x="165" y="0"/>
                  </a:lnTo>
                  <a:lnTo>
                    <a:pt x="165" y="12"/>
                  </a:lnTo>
                  <a:lnTo>
                    <a:pt x="165" y="25"/>
                  </a:lnTo>
                  <a:lnTo>
                    <a:pt x="178" y="25"/>
                  </a:lnTo>
                  <a:lnTo>
                    <a:pt x="190" y="12"/>
                  </a:lnTo>
                  <a:lnTo>
                    <a:pt x="190" y="25"/>
                  </a:lnTo>
                  <a:lnTo>
                    <a:pt x="203" y="38"/>
                  </a:lnTo>
                  <a:lnTo>
                    <a:pt x="216" y="50"/>
                  </a:lnTo>
                  <a:lnTo>
                    <a:pt x="216" y="63"/>
                  </a:lnTo>
                  <a:lnTo>
                    <a:pt x="203" y="63"/>
                  </a:lnTo>
                  <a:lnTo>
                    <a:pt x="190" y="76"/>
                  </a:lnTo>
                  <a:lnTo>
                    <a:pt x="178" y="88"/>
                  </a:lnTo>
                  <a:lnTo>
                    <a:pt x="178" y="101"/>
                  </a:lnTo>
                  <a:lnTo>
                    <a:pt x="178" y="114"/>
                  </a:lnTo>
                  <a:lnTo>
                    <a:pt x="165" y="126"/>
                  </a:lnTo>
                  <a:lnTo>
                    <a:pt x="165" y="139"/>
                  </a:lnTo>
                  <a:lnTo>
                    <a:pt x="165" y="152"/>
                  </a:lnTo>
                  <a:lnTo>
                    <a:pt x="165" y="164"/>
                  </a:lnTo>
                  <a:lnTo>
                    <a:pt x="178" y="177"/>
                  </a:lnTo>
                  <a:lnTo>
                    <a:pt x="190" y="177"/>
                  </a:lnTo>
                  <a:lnTo>
                    <a:pt x="203" y="190"/>
                  </a:lnTo>
                  <a:lnTo>
                    <a:pt x="216" y="190"/>
                  </a:lnTo>
                  <a:lnTo>
                    <a:pt x="229" y="190"/>
                  </a:lnTo>
                  <a:lnTo>
                    <a:pt x="241" y="215"/>
                  </a:lnTo>
                  <a:lnTo>
                    <a:pt x="229" y="266"/>
                  </a:lnTo>
                  <a:lnTo>
                    <a:pt x="203" y="266"/>
                  </a:lnTo>
                  <a:lnTo>
                    <a:pt x="178" y="266"/>
                  </a:lnTo>
                  <a:lnTo>
                    <a:pt x="165" y="266"/>
                  </a:lnTo>
                  <a:lnTo>
                    <a:pt x="140" y="266"/>
                  </a:lnTo>
                  <a:lnTo>
                    <a:pt x="114" y="279"/>
                  </a:lnTo>
                  <a:lnTo>
                    <a:pt x="102" y="279"/>
                  </a:lnTo>
                  <a:lnTo>
                    <a:pt x="89" y="304"/>
                  </a:lnTo>
                  <a:lnTo>
                    <a:pt x="89" y="329"/>
                  </a:lnTo>
                  <a:lnTo>
                    <a:pt x="76" y="329"/>
                  </a:lnTo>
                  <a:lnTo>
                    <a:pt x="64" y="355"/>
                  </a:lnTo>
                  <a:lnTo>
                    <a:pt x="51" y="355"/>
                  </a:lnTo>
                  <a:lnTo>
                    <a:pt x="38" y="367"/>
                  </a:lnTo>
                  <a:lnTo>
                    <a:pt x="38" y="393"/>
                  </a:lnTo>
                  <a:lnTo>
                    <a:pt x="26" y="393"/>
                  </a:lnTo>
                  <a:close/>
                </a:path>
              </a:pathLst>
            </a:custGeom>
            <a:grpFill/>
            <a:ln w="0">
              <a:solidFill>
                <a:srgbClr val="000000"/>
              </a:solidFill>
              <a:prstDash val="solid"/>
              <a:round/>
              <a:headEnd/>
              <a:tailEnd/>
            </a:ln>
          </p:spPr>
        </p:sp>
        <p:sp>
          <p:nvSpPr>
            <p:cNvPr id="478" name="Freeform 37"/>
            <p:cNvSpPr>
              <a:spLocks/>
            </p:cNvSpPr>
            <p:nvPr/>
          </p:nvSpPr>
          <p:spPr bwMode="auto">
            <a:xfrm>
              <a:off x="4267200" y="3571875"/>
              <a:ext cx="152400" cy="285750"/>
            </a:xfrm>
            <a:custGeom>
              <a:avLst/>
              <a:gdLst>
                <a:gd name="T0" fmla="*/ 51 w 140"/>
                <a:gd name="T1" fmla="*/ 241 h 253"/>
                <a:gd name="T2" fmla="*/ 38 w 140"/>
                <a:gd name="T3" fmla="*/ 228 h 253"/>
                <a:gd name="T4" fmla="*/ 26 w 140"/>
                <a:gd name="T5" fmla="*/ 215 h 253"/>
                <a:gd name="T6" fmla="*/ 26 w 140"/>
                <a:gd name="T7" fmla="*/ 215 h 253"/>
                <a:gd name="T8" fmla="*/ 13 w 140"/>
                <a:gd name="T9" fmla="*/ 215 h 253"/>
                <a:gd name="T10" fmla="*/ 13 w 140"/>
                <a:gd name="T11" fmla="*/ 190 h 253"/>
                <a:gd name="T12" fmla="*/ 13 w 140"/>
                <a:gd name="T13" fmla="*/ 177 h 253"/>
                <a:gd name="T14" fmla="*/ 13 w 140"/>
                <a:gd name="T15" fmla="*/ 152 h 253"/>
                <a:gd name="T16" fmla="*/ 13 w 140"/>
                <a:gd name="T17" fmla="*/ 139 h 253"/>
                <a:gd name="T18" fmla="*/ 13 w 140"/>
                <a:gd name="T19" fmla="*/ 114 h 253"/>
                <a:gd name="T20" fmla="*/ 13 w 140"/>
                <a:gd name="T21" fmla="*/ 101 h 253"/>
                <a:gd name="T22" fmla="*/ 0 w 140"/>
                <a:gd name="T23" fmla="*/ 88 h 253"/>
                <a:gd name="T24" fmla="*/ 0 w 140"/>
                <a:gd name="T25" fmla="*/ 76 h 253"/>
                <a:gd name="T26" fmla="*/ 13 w 140"/>
                <a:gd name="T27" fmla="*/ 76 h 253"/>
                <a:gd name="T28" fmla="*/ 26 w 140"/>
                <a:gd name="T29" fmla="*/ 76 h 253"/>
                <a:gd name="T30" fmla="*/ 38 w 140"/>
                <a:gd name="T31" fmla="*/ 63 h 253"/>
                <a:gd name="T32" fmla="*/ 38 w 140"/>
                <a:gd name="T33" fmla="*/ 50 h 253"/>
                <a:gd name="T34" fmla="*/ 51 w 140"/>
                <a:gd name="T35" fmla="*/ 50 h 253"/>
                <a:gd name="T36" fmla="*/ 51 w 140"/>
                <a:gd name="T37" fmla="*/ 50 h 253"/>
                <a:gd name="T38" fmla="*/ 64 w 140"/>
                <a:gd name="T39" fmla="*/ 50 h 253"/>
                <a:gd name="T40" fmla="*/ 76 w 140"/>
                <a:gd name="T41" fmla="*/ 38 h 253"/>
                <a:gd name="T42" fmla="*/ 76 w 140"/>
                <a:gd name="T43" fmla="*/ 38 h 253"/>
                <a:gd name="T44" fmla="*/ 89 w 140"/>
                <a:gd name="T45" fmla="*/ 38 h 253"/>
                <a:gd name="T46" fmla="*/ 89 w 140"/>
                <a:gd name="T47" fmla="*/ 12 h 253"/>
                <a:gd name="T48" fmla="*/ 89 w 140"/>
                <a:gd name="T49" fmla="*/ 0 h 253"/>
                <a:gd name="T50" fmla="*/ 102 w 140"/>
                <a:gd name="T51" fmla="*/ 12 h 253"/>
                <a:gd name="T52" fmla="*/ 114 w 140"/>
                <a:gd name="T53" fmla="*/ 12 h 253"/>
                <a:gd name="T54" fmla="*/ 114 w 140"/>
                <a:gd name="T55" fmla="*/ 25 h 253"/>
                <a:gd name="T56" fmla="*/ 127 w 140"/>
                <a:gd name="T57" fmla="*/ 25 h 253"/>
                <a:gd name="T58" fmla="*/ 127 w 140"/>
                <a:gd name="T59" fmla="*/ 38 h 253"/>
                <a:gd name="T60" fmla="*/ 127 w 140"/>
                <a:gd name="T61" fmla="*/ 50 h 253"/>
                <a:gd name="T62" fmla="*/ 127 w 140"/>
                <a:gd name="T63" fmla="*/ 63 h 253"/>
                <a:gd name="T64" fmla="*/ 140 w 140"/>
                <a:gd name="T65" fmla="*/ 76 h 253"/>
                <a:gd name="T66" fmla="*/ 140 w 140"/>
                <a:gd name="T67" fmla="*/ 88 h 253"/>
                <a:gd name="T68" fmla="*/ 140 w 140"/>
                <a:gd name="T69" fmla="*/ 101 h 253"/>
                <a:gd name="T70" fmla="*/ 127 w 140"/>
                <a:gd name="T71" fmla="*/ 114 h 253"/>
                <a:gd name="T72" fmla="*/ 127 w 140"/>
                <a:gd name="T73" fmla="*/ 139 h 253"/>
                <a:gd name="T74" fmla="*/ 127 w 140"/>
                <a:gd name="T75" fmla="*/ 152 h 253"/>
                <a:gd name="T76" fmla="*/ 127 w 140"/>
                <a:gd name="T77" fmla="*/ 177 h 253"/>
                <a:gd name="T78" fmla="*/ 114 w 140"/>
                <a:gd name="T79" fmla="*/ 203 h 253"/>
                <a:gd name="T80" fmla="*/ 114 w 140"/>
                <a:gd name="T81" fmla="*/ 215 h 253"/>
                <a:gd name="T82" fmla="*/ 102 w 140"/>
                <a:gd name="T83" fmla="*/ 228 h 253"/>
                <a:gd name="T84" fmla="*/ 89 w 140"/>
                <a:gd name="T85" fmla="*/ 215 h 253"/>
                <a:gd name="T86" fmla="*/ 76 w 140"/>
                <a:gd name="T87" fmla="*/ 215 h 253"/>
                <a:gd name="T88" fmla="*/ 64 w 140"/>
                <a:gd name="T89" fmla="*/ 215 h 253"/>
                <a:gd name="T90" fmla="*/ 64 w 140"/>
                <a:gd name="T91" fmla="*/ 228 h 253"/>
                <a:gd name="T92" fmla="*/ 51 w 140"/>
                <a:gd name="T93" fmla="*/ 241 h 253"/>
                <a:gd name="T94" fmla="*/ 51 w 140"/>
                <a:gd name="T95" fmla="*/ 253 h 2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
                <a:gd name="T145" fmla="*/ 0 h 253"/>
                <a:gd name="T146" fmla="*/ 140 w 140"/>
                <a:gd name="T147" fmla="*/ 253 h 2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 h="253">
                  <a:moveTo>
                    <a:pt x="51" y="253"/>
                  </a:moveTo>
                  <a:lnTo>
                    <a:pt x="51" y="241"/>
                  </a:lnTo>
                  <a:lnTo>
                    <a:pt x="38" y="241"/>
                  </a:lnTo>
                  <a:lnTo>
                    <a:pt x="38" y="228"/>
                  </a:lnTo>
                  <a:lnTo>
                    <a:pt x="26" y="228"/>
                  </a:lnTo>
                  <a:lnTo>
                    <a:pt x="26" y="215"/>
                  </a:lnTo>
                  <a:lnTo>
                    <a:pt x="13" y="215"/>
                  </a:lnTo>
                  <a:lnTo>
                    <a:pt x="13" y="203"/>
                  </a:lnTo>
                  <a:lnTo>
                    <a:pt x="13" y="190"/>
                  </a:lnTo>
                  <a:lnTo>
                    <a:pt x="13" y="177"/>
                  </a:lnTo>
                  <a:lnTo>
                    <a:pt x="13" y="165"/>
                  </a:lnTo>
                  <a:lnTo>
                    <a:pt x="13" y="152"/>
                  </a:lnTo>
                  <a:lnTo>
                    <a:pt x="13" y="139"/>
                  </a:lnTo>
                  <a:lnTo>
                    <a:pt x="13" y="127"/>
                  </a:lnTo>
                  <a:lnTo>
                    <a:pt x="13" y="114"/>
                  </a:lnTo>
                  <a:lnTo>
                    <a:pt x="13" y="101"/>
                  </a:lnTo>
                  <a:lnTo>
                    <a:pt x="0" y="101"/>
                  </a:lnTo>
                  <a:lnTo>
                    <a:pt x="0" y="88"/>
                  </a:lnTo>
                  <a:lnTo>
                    <a:pt x="0" y="76"/>
                  </a:lnTo>
                  <a:lnTo>
                    <a:pt x="13" y="76"/>
                  </a:lnTo>
                  <a:lnTo>
                    <a:pt x="26" y="76"/>
                  </a:lnTo>
                  <a:lnTo>
                    <a:pt x="38" y="63"/>
                  </a:lnTo>
                  <a:lnTo>
                    <a:pt x="38" y="50"/>
                  </a:lnTo>
                  <a:lnTo>
                    <a:pt x="51" y="50"/>
                  </a:lnTo>
                  <a:lnTo>
                    <a:pt x="64" y="50"/>
                  </a:lnTo>
                  <a:lnTo>
                    <a:pt x="76" y="38"/>
                  </a:lnTo>
                  <a:lnTo>
                    <a:pt x="89" y="38"/>
                  </a:lnTo>
                  <a:lnTo>
                    <a:pt x="89" y="25"/>
                  </a:lnTo>
                  <a:lnTo>
                    <a:pt x="89" y="12"/>
                  </a:lnTo>
                  <a:lnTo>
                    <a:pt x="89" y="0"/>
                  </a:lnTo>
                  <a:lnTo>
                    <a:pt x="102" y="0"/>
                  </a:lnTo>
                  <a:lnTo>
                    <a:pt x="102" y="12"/>
                  </a:lnTo>
                  <a:lnTo>
                    <a:pt x="114" y="12"/>
                  </a:lnTo>
                  <a:lnTo>
                    <a:pt x="114" y="25"/>
                  </a:lnTo>
                  <a:lnTo>
                    <a:pt x="127" y="25"/>
                  </a:lnTo>
                  <a:lnTo>
                    <a:pt x="127" y="38"/>
                  </a:lnTo>
                  <a:lnTo>
                    <a:pt x="127" y="50"/>
                  </a:lnTo>
                  <a:lnTo>
                    <a:pt x="127" y="63"/>
                  </a:lnTo>
                  <a:lnTo>
                    <a:pt x="140" y="76"/>
                  </a:lnTo>
                  <a:lnTo>
                    <a:pt x="140" y="88"/>
                  </a:lnTo>
                  <a:lnTo>
                    <a:pt x="140" y="101"/>
                  </a:lnTo>
                  <a:lnTo>
                    <a:pt x="127" y="101"/>
                  </a:lnTo>
                  <a:lnTo>
                    <a:pt x="127" y="114"/>
                  </a:lnTo>
                  <a:lnTo>
                    <a:pt x="127" y="127"/>
                  </a:lnTo>
                  <a:lnTo>
                    <a:pt x="127" y="139"/>
                  </a:lnTo>
                  <a:lnTo>
                    <a:pt x="127" y="152"/>
                  </a:lnTo>
                  <a:lnTo>
                    <a:pt x="127" y="177"/>
                  </a:lnTo>
                  <a:lnTo>
                    <a:pt x="127" y="190"/>
                  </a:lnTo>
                  <a:lnTo>
                    <a:pt x="114" y="203"/>
                  </a:lnTo>
                  <a:lnTo>
                    <a:pt x="114" y="215"/>
                  </a:lnTo>
                  <a:lnTo>
                    <a:pt x="102" y="228"/>
                  </a:lnTo>
                  <a:lnTo>
                    <a:pt x="89" y="228"/>
                  </a:lnTo>
                  <a:lnTo>
                    <a:pt x="89" y="215"/>
                  </a:lnTo>
                  <a:lnTo>
                    <a:pt x="76" y="215"/>
                  </a:lnTo>
                  <a:lnTo>
                    <a:pt x="64" y="215"/>
                  </a:lnTo>
                  <a:lnTo>
                    <a:pt x="64" y="228"/>
                  </a:lnTo>
                  <a:lnTo>
                    <a:pt x="51" y="241"/>
                  </a:lnTo>
                  <a:lnTo>
                    <a:pt x="51" y="253"/>
                  </a:lnTo>
                  <a:close/>
                </a:path>
              </a:pathLst>
            </a:custGeom>
            <a:grpFill/>
            <a:ln w="0">
              <a:solidFill>
                <a:srgbClr val="000000"/>
              </a:solidFill>
              <a:prstDash val="solid"/>
              <a:round/>
              <a:headEnd/>
              <a:tailEnd/>
            </a:ln>
          </p:spPr>
        </p:sp>
        <p:sp>
          <p:nvSpPr>
            <p:cNvPr id="479" name="Freeform 38"/>
            <p:cNvSpPr>
              <a:spLocks/>
            </p:cNvSpPr>
            <p:nvPr/>
          </p:nvSpPr>
          <p:spPr bwMode="auto">
            <a:xfrm>
              <a:off x="4067175" y="3743325"/>
              <a:ext cx="171450" cy="238125"/>
            </a:xfrm>
            <a:custGeom>
              <a:avLst/>
              <a:gdLst>
                <a:gd name="T0" fmla="*/ 0 w 152"/>
                <a:gd name="T1" fmla="*/ 203 h 216"/>
                <a:gd name="T2" fmla="*/ 12 w 152"/>
                <a:gd name="T3" fmla="*/ 190 h 216"/>
                <a:gd name="T4" fmla="*/ 38 w 152"/>
                <a:gd name="T5" fmla="*/ 190 h 216"/>
                <a:gd name="T6" fmla="*/ 63 w 152"/>
                <a:gd name="T7" fmla="*/ 165 h 216"/>
                <a:gd name="T8" fmla="*/ 88 w 152"/>
                <a:gd name="T9" fmla="*/ 127 h 216"/>
                <a:gd name="T10" fmla="*/ 88 w 152"/>
                <a:gd name="T11" fmla="*/ 114 h 216"/>
                <a:gd name="T12" fmla="*/ 88 w 152"/>
                <a:gd name="T13" fmla="*/ 101 h 216"/>
                <a:gd name="T14" fmla="*/ 88 w 152"/>
                <a:gd name="T15" fmla="*/ 89 h 216"/>
                <a:gd name="T16" fmla="*/ 88 w 152"/>
                <a:gd name="T17" fmla="*/ 76 h 216"/>
                <a:gd name="T18" fmla="*/ 101 w 152"/>
                <a:gd name="T19" fmla="*/ 63 h 216"/>
                <a:gd name="T20" fmla="*/ 88 w 152"/>
                <a:gd name="T21" fmla="*/ 51 h 216"/>
                <a:gd name="T22" fmla="*/ 76 w 152"/>
                <a:gd name="T23" fmla="*/ 38 h 216"/>
                <a:gd name="T24" fmla="*/ 76 w 152"/>
                <a:gd name="T25" fmla="*/ 25 h 216"/>
                <a:gd name="T26" fmla="*/ 76 w 152"/>
                <a:gd name="T27" fmla="*/ 13 h 216"/>
                <a:gd name="T28" fmla="*/ 76 w 152"/>
                <a:gd name="T29" fmla="*/ 0 h 216"/>
                <a:gd name="T30" fmla="*/ 101 w 152"/>
                <a:gd name="T31" fmla="*/ 13 h 216"/>
                <a:gd name="T32" fmla="*/ 101 w 152"/>
                <a:gd name="T33" fmla="*/ 25 h 216"/>
                <a:gd name="T34" fmla="*/ 114 w 152"/>
                <a:gd name="T35" fmla="*/ 38 h 216"/>
                <a:gd name="T36" fmla="*/ 126 w 152"/>
                <a:gd name="T37" fmla="*/ 38 h 216"/>
                <a:gd name="T38" fmla="*/ 126 w 152"/>
                <a:gd name="T39" fmla="*/ 38 h 216"/>
                <a:gd name="T40" fmla="*/ 126 w 152"/>
                <a:gd name="T41" fmla="*/ 25 h 216"/>
                <a:gd name="T42" fmla="*/ 139 w 152"/>
                <a:gd name="T43" fmla="*/ 38 h 216"/>
                <a:gd name="T44" fmla="*/ 139 w 152"/>
                <a:gd name="T45" fmla="*/ 51 h 216"/>
                <a:gd name="T46" fmla="*/ 152 w 152"/>
                <a:gd name="T47" fmla="*/ 63 h 216"/>
                <a:gd name="T48" fmla="*/ 152 w 152"/>
                <a:gd name="T49" fmla="*/ 76 h 216"/>
                <a:gd name="T50" fmla="*/ 152 w 152"/>
                <a:gd name="T51" fmla="*/ 89 h 216"/>
                <a:gd name="T52" fmla="*/ 152 w 152"/>
                <a:gd name="T53" fmla="*/ 89 h 216"/>
                <a:gd name="T54" fmla="*/ 152 w 152"/>
                <a:gd name="T55" fmla="*/ 101 h 216"/>
                <a:gd name="T56" fmla="*/ 139 w 152"/>
                <a:gd name="T57" fmla="*/ 114 h 216"/>
                <a:gd name="T58" fmla="*/ 139 w 152"/>
                <a:gd name="T59" fmla="*/ 127 h 216"/>
                <a:gd name="T60" fmla="*/ 139 w 152"/>
                <a:gd name="T61" fmla="*/ 139 h 216"/>
                <a:gd name="T62" fmla="*/ 139 w 152"/>
                <a:gd name="T63" fmla="*/ 165 h 216"/>
                <a:gd name="T64" fmla="*/ 139 w 152"/>
                <a:gd name="T65" fmla="*/ 178 h 216"/>
                <a:gd name="T66" fmla="*/ 126 w 152"/>
                <a:gd name="T67" fmla="*/ 190 h 216"/>
                <a:gd name="T68" fmla="*/ 114 w 152"/>
                <a:gd name="T69" fmla="*/ 190 h 216"/>
                <a:gd name="T70" fmla="*/ 101 w 152"/>
                <a:gd name="T71" fmla="*/ 190 h 216"/>
                <a:gd name="T72" fmla="*/ 88 w 152"/>
                <a:gd name="T73" fmla="*/ 203 h 216"/>
                <a:gd name="T74" fmla="*/ 76 w 152"/>
                <a:gd name="T75" fmla="*/ 203 h 216"/>
                <a:gd name="T76" fmla="*/ 63 w 152"/>
                <a:gd name="T77" fmla="*/ 203 h 216"/>
                <a:gd name="T78" fmla="*/ 50 w 152"/>
                <a:gd name="T79" fmla="*/ 203 h 216"/>
                <a:gd name="T80" fmla="*/ 38 w 152"/>
                <a:gd name="T81" fmla="*/ 216 h 216"/>
                <a:gd name="T82" fmla="*/ 25 w 152"/>
                <a:gd name="T83" fmla="*/ 203 h 216"/>
                <a:gd name="T84" fmla="*/ 0 w 152"/>
                <a:gd name="T85" fmla="*/ 203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216"/>
                <a:gd name="T131" fmla="*/ 152 w 152"/>
                <a:gd name="T132" fmla="*/ 216 h 2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216">
                  <a:moveTo>
                    <a:pt x="0" y="203"/>
                  </a:moveTo>
                  <a:lnTo>
                    <a:pt x="0" y="203"/>
                  </a:lnTo>
                  <a:lnTo>
                    <a:pt x="12" y="203"/>
                  </a:lnTo>
                  <a:lnTo>
                    <a:pt x="12" y="190"/>
                  </a:lnTo>
                  <a:lnTo>
                    <a:pt x="25" y="190"/>
                  </a:lnTo>
                  <a:lnTo>
                    <a:pt x="38" y="190"/>
                  </a:lnTo>
                  <a:lnTo>
                    <a:pt x="50" y="178"/>
                  </a:lnTo>
                  <a:lnTo>
                    <a:pt x="63" y="165"/>
                  </a:lnTo>
                  <a:lnTo>
                    <a:pt x="76" y="152"/>
                  </a:lnTo>
                  <a:lnTo>
                    <a:pt x="88" y="127"/>
                  </a:lnTo>
                  <a:lnTo>
                    <a:pt x="88" y="114"/>
                  </a:lnTo>
                  <a:lnTo>
                    <a:pt x="88" y="101"/>
                  </a:lnTo>
                  <a:lnTo>
                    <a:pt x="88" y="89"/>
                  </a:lnTo>
                  <a:lnTo>
                    <a:pt x="88" y="76"/>
                  </a:lnTo>
                  <a:lnTo>
                    <a:pt x="101" y="63"/>
                  </a:lnTo>
                  <a:lnTo>
                    <a:pt x="88" y="51"/>
                  </a:lnTo>
                  <a:lnTo>
                    <a:pt x="76" y="38"/>
                  </a:lnTo>
                  <a:lnTo>
                    <a:pt x="76" y="25"/>
                  </a:lnTo>
                  <a:lnTo>
                    <a:pt x="76" y="13"/>
                  </a:lnTo>
                  <a:lnTo>
                    <a:pt x="76" y="0"/>
                  </a:lnTo>
                  <a:lnTo>
                    <a:pt x="101" y="13"/>
                  </a:lnTo>
                  <a:lnTo>
                    <a:pt x="101" y="25"/>
                  </a:lnTo>
                  <a:lnTo>
                    <a:pt x="114" y="25"/>
                  </a:lnTo>
                  <a:lnTo>
                    <a:pt x="114" y="38"/>
                  </a:lnTo>
                  <a:lnTo>
                    <a:pt x="126" y="38"/>
                  </a:lnTo>
                  <a:lnTo>
                    <a:pt x="126" y="25"/>
                  </a:lnTo>
                  <a:lnTo>
                    <a:pt x="139" y="38"/>
                  </a:lnTo>
                  <a:lnTo>
                    <a:pt x="139" y="51"/>
                  </a:lnTo>
                  <a:lnTo>
                    <a:pt x="152" y="63"/>
                  </a:lnTo>
                  <a:lnTo>
                    <a:pt x="152" y="76"/>
                  </a:lnTo>
                  <a:lnTo>
                    <a:pt x="152" y="89"/>
                  </a:lnTo>
                  <a:lnTo>
                    <a:pt x="152" y="101"/>
                  </a:lnTo>
                  <a:lnTo>
                    <a:pt x="139" y="101"/>
                  </a:lnTo>
                  <a:lnTo>
                    <a:pt x="139" y="114"/>
                  </a:lnTo>
                  <a:lnTo>
                    <a:pt x="139" y="127"/>
                  </a:lnTo>
                  <a:lnTo>
                    <a:pt x="139" y="139"/>
                  </a:lnTo>
                  <a:lnTo>
                    <a:pt x="139" y="152"/>
                  </a:lnTo>
                  <a:lnTo>
                    <a:pt x="139" y="165"/>
                  </a:lnTo>
                  <a:lnTo>
                    <a:pt x="139" y="178"/>
                  </a:lnTo>
                  <a:lnTo>
                    <a:pt x="139" y="190"/>
                  </a:lnTo>
                  <a:lnTo>
                    <a:pt x="126" y="190"/>
                  </a:lnTo>
                  <a:lnTo>
                    <a:pt x="114" y="190"/>
                  </a:lnTo>
                  <a:lnTo>
                    <a:pt x="101" y="190"/>
                  </a:lnTo>
                  <a:lnTo>
                    <a:pt x="88" y="190"/>
                  </a:lnTo>
                  <a:lnTo>
                    <a:pt x="88" y="203"/>
                  </a:lnTo>
                  <a:lnTo>
                    <a:pt x="76" y="190"/>
                  </a:lnTo>
                  <a:lnTo>
                    <a:pt x="76" y="203"/>
                  </a:lnTo>
                  <a:lnTo>
                    <a:pt x="63" y="203"/>
                  </a:lnTo>
                  <a:lnTo>
                    <a:pt x="50" y="203"/>
                  </a:lnTo>
                  <a:lnTo>
                    <a:pt x="38" y="203"/>
                  </a:lnTo>
                  <a:lnTo>
                    <a:pt x="38" y="216"/>
                  </a:lnTo>
                  <a:lnTo>
                    <a:pt x="25" y="216"/>
                  </a:lnTo>
                  <a:lnTo>
                    <a:pt x="25" y="203"/>
                  </a:lnTo>
                  <a:lnTo>
                    <a:pt x="12" y="203"/>
                  </a:lnTo>
                  <a:lnTo>
                    <a:pt x="0" y="203"/>
                  </a:lnTo>
                  <a:close/>
                </a:path>
              </a:pathLst>
            </a:custGeom>
            <a:grpFill/>
            <a:ln w="0">
              <a:solidFill>
                <a:srgbClr val="000000"/>
              </a:solidFill>
              <a:prstDash val="solid"/>
              <a:round/>
              <a:headEnd/>
              <a:tailEnd/>
            </a:ln>
          </p:spPr>
        </p:sp>
        <p:sp>
          <p:nvSpPr>
            <p:cNvPr id="480" name="Freeform 39"/>
            <p:cNvSpPr>
              <a:spLocks/>
            </p:cNvSpPr>
            <p:nvPr/>
          </p:nvSpPr>
          <p:spPr bwMode="auto">
            <a:xfrm>
              <a:off x="3905250" y="3562350"/>
              <a:ext cx="285750" cy="314325"/>
            </a:xfrm>
            <a:custGeom>
              <a:avLst/>
              <a:gdLst>
                <a:gd name="T0" fmla="*/ 241 w 254"/>
                <a:gd name="T1" fmla="*/ 266 h 279"/>
                <a:gd name="T2" fmla="*/ 241 w 254"/>
                <a:gd name="T3" fmla="*/ 241 h 279"/>
                <a:gd name="T4" fmla="*/ 254 w 254"/>
                <a:gd name="T5" fmla="*/ 228 h 279"/>
                <a:gd name="T6" fmla="*/ 241 w 254"/>
                <a:gd name="T7" fmla="*/ 216 h 279"/>
                <a:gd name="T8" fmla="*/ 229 w 254"/>
                <a:gd name="T9" fmla="*/ 190 h 279"/>
                <a:gd name="T10" fmla="*/ 229 w 254"/>
                <a:gd name="T11" fmla="*/ 178 h 279"/>
                <a:gd name="T12" fmla="*/ 229 w 254"/>
                <a:gd name="T13" fmla="*/ 165 h 279"/>
                <a:gd name="T14" fmla="*/ 216 w 254"/>
                <a:gd name="T15" fmla="*/ 152 h 279"/>
                <a:gd name="T16" fmla="*/ 216 w 254"/>
                <a:gd name="T17" fmla="*/ 140 h 279"/>
                <a:gd name="T18" fmla="*/ 191 w 254"/>
                <a:gd name="T19" fmla="*/ 140 h 279"/>
                <a:gd name="T20" fmla="*/ 191 w 254"/>
                <a:gd name="T21" fmla="*/ 114 h 279"/>
                <a:gd name="T22" fmla="*/ 178 w 254"/>
                <a:gd name="T23" fmla="*/ 127 h 279"/>
                <a:gd name="T24" fmla="*/ 165 w 254"/>
                <a:gd name="T25" fmla="*/ 114 h 279"/>
                <a:gd name="T26" fmla="*/ 153 w 254"/>
                <a:gd name="T27" fmla="*/ 101 h 279"/>
                <a:gd name="T28" fmla="*/ 153 w 254"/>
                <a:gd name="T29" fmla="*/ 76 h 279"/>
                <a:gd name="T30" fmla="*/ 165 w 254"/>
                <a:gd name="T31" fmla="*/ 76 h 279"/>
                <a:gd name="T32" fmla="*/ 165 w 254"/>
                <a:gd name="T33" fmla="*/ 76 h 279"/>
                <a:gd name="T34" fmla="*/ 178 w 254"/>
                <a:gd name="T35" fmla="*/ 51 h 279"/>
                <a:gd name="T36" fmla="*/ 165 w 254"/>
                <a:gd name="T37" fmla="*/ 38 h 279"/>
                <a:gd name="T38" fmla="*/ 153 w 254"/>
                <a:gd name="T39" fmla="*/ 38 h 279"/>
                <a:gd name="T40" fmla="*/ 140 w 254"/>
                <a:gd name="T41" fmla="*/ 25 h 279"/>
                <a:gd name="T42" fmla="*/ 140 w 254"/>
                <a:gd name="T43" fmla="*/ 13 h 279"/>
                <a:gd name="T44" fmla="*/ 102 w 254"/>
                <a:gd name="T45" fmla="*/ 0 h 279"/>
                <a:gd name="T46" fmla="*/ 77 w 254"/>
                <a:gd name="T47" fmla="*/ 0 h 279"/>
                <a:gd name="T48" fmla="*/ 39 w 254"/>
                <a:gd name="T49" fmla="*/ 0 h 279"/>
                <a:gd name="T50" fmla="*/ 39 w 254"/>
                <a:gd name="T51" fmla="*/ 13 h 279"/>
                <a:gd name="T52" fmla="*/ 39 w 254"/>
                <a:gd name="T53" fmla="*/ 38 h 279"/>
                <a:gd name="T54" fmla="*/ 51 w 254"/>
                <a:gd name="T55" fmla="*/ 76 h 279"/>
                <a:gd name="T56" fmla="*/ 51 w 254"/>
                <a:gd name="T57" fmla="*/ 101 h 279"/>
                <a:gd name="T58" fmla="*/ 39 w 254"/>
                <a:gd name="T59" fmla="*/ 114 h 279"/>
                <a:gd name="T60" fmla="*/ 26 w 254"/>
                <a:gd name="T61" fmla="*/ 127 h 279"/>
                <a:gd name="T62" fmla="*/ 26 w 254"/>
                <a:gd name="T63" fmla="*/ 140 h 279"/>
                <a:gd name="T64" fmla="*/ 13 w 254"/>
                <a:gd name="T65" fmla="*/ 152 h 279"/>
                <a:gd name="T66" fmla="*/ 0 w 254"/>
                <a:gd name="T67" fmla="*/ 165 h 279"/>
                <a:gd name="T68" fmla="*/ 0 w 254"/>
                <a:gd name="T69" fmla="*/ 178 h 279"/>
                <a:gd name="T70" fmla="*/ 0 w 254"/>
                <a:gd name="T71" fmla="*/ 190 h 279"/>
                <a:gd name="T72" fmla="*/ 0 w 254"/>
                <a:gd name="T73" fmla="*/ 216 h 279"/>
                <a:gd name="T74" fmla="*/ 0 w 254"/>
                <a:gd name="T75" fmla="*/ 228 h 279"/>
                <a:gd name="T76" fmla="*/ 0 w 254"/>
                <a:gd name="T77" fmla="*/ 241 h 279"/>
                <a:gd name="T78" fmla="*/ 26 w 254"/>
                <a:gd name="T79" fmla="*/ 241 h 279"/>
                <a:gd name="T80" fmla="*/ 102 w 254"/>
                <a:gd name="T81" fmla="*/ 254 h 279"/>
                <a:gd name="T82" fmla="*/ 140 w 254"/>
                <a:gd name="T83" fmla="*/ 279 h 279"/>
                <a:gd name="T84" fmla="*/ 165 w 254"/>
                <a:gd name="T85" fmla="*/ 279 h 279"/>
                <a:gd name="T86" fmla="*/ 203 w 254"/>
                <a:gd name="T87" fmla="*/ 266 h 279"/>
                <a:gd name="T88" fmla="*/ 241 w 254"/>
                <a:gd name="T89" fmla="*/ 279 h 2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4"/>
                <a:gd name="T136" fmla="*/ 0 h 279"/>
                <a:gd name="T137" fmla="*/ 254 w 254"/>
                <a:gd name="T138" fmla="*/ 279 h 2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4" h="279">
                  <a:moveTo>
                    <a:pt x="241" y="279"/>
                  </a:moveTo>
                  <a:lnTo>
                    <a:pt x="241" y="279"/>
                  </a:lnTo>
                  <a:lnTo>
                    <a:pt x="241" y="266"/>
                  </a:lnTo>
                  <a:lnTo>
                    <a:pt x="241" y="254"/>
                  </a:lnTo>
                  <a:lnTo>
                    <a:pt x="241" y="241"/>
                  </a:lnTo>
                  <a:lnTo>
                    <a:pt x="254" y="228"/>
                  </a:lnTo>
                  <a:lnTo>
                    <a:pt x="241" y="216"/>
                  </a:lnTo>
                  <a:lnTo>
                    <a:pt x="229" y="203"/>
                  </a:lnTo>
                  <a:lnTo>
                    <a:pt x="229" y="190"/>
                  </a:lnTo>
                  <a:lnTo>
                    <a:pt x="229" y="178"/>
                  </a:lnTo>
                  <a:lnTo>
                    <a:pt x="229" y="165"/>
                  </a:lnTo>
                  <a:lnTo>
                    <a:pt x="229" y="152"/>
                  </a:lnTo>
                  <a:lnTo>
                    <a:pt x="216" y="152"/>
                  </a:lnTo>
                  <a:lnTo>
                    <a:pt x="216" y="140"/>
                  </a:lnTo>
                  <a:lnTo>
                    <a:pt x="203" y="140"/>
                  </a:lnTo>
                  <a:lnTo>
                    <a:pt x="191" y="140"/>
                  </a:lnTo>
                  <a:lnTo>
                    <a:pt x="191" y="127"/>
                  </a:lnTo>
                  <a:lnTo>
                    <a:pt x="191" y="114"/>
                  </a:lnTo>
                  <a:lnTo>
                    <a:pt x="178" y="127"/>
                  </a:lnTo>
                  <a:lnTo>
                    <a:pt x="165" y="127"/>
                  </a:lnTo>
                  <a:lnTo>
                    <a:pt x="165" y="114"/>
                  </a:lnTo>
                  <a:lnTo>
                    <a:pt x="153" y="101"/>
                  </a:lnTo>
                  <a:lnTo>
                    <a:pt x="153" y="89"/>
                  </a:lnTo>
                  <a:lnTo>
                    <a:pt x="153" y="76"/>
                  </a:lnTo>
                  <a:lnTo>
                    <a:pt x="165" y="76"/>
                  </a:lnTo>
                  <a:lnTo>
                    <a:pt x="178" y="76"/>
                  </a:lnTo>
                  <a:lnTo>
                    <a:pt x="178" y="51"/>
                  </a:lnTo>
                  <a:lnTo>
                    <a:pt x="165" y="38"/>
                  </a:lnTo>
                  <a:lnTo>
                    <a:pt x="153" y="51"/>
                  </a:lnTo>
                  <a:lnTo>
                    <a:pt x="153" y="38"/>
                  </a:lnTo>
                  <a:lnTo>
                    <a:pt x="140" y="38"/>
                  </a:lnTo>
                  <a:lnTo>
                    <a:pt x="140" y="25"/>
                  </a:lnTo>
                  <a:lnTo>
                    <a:pt x="140" y="13"/>
                  </a:lnTo>
                  <a:lnTo>
                    <a:pt x="140" y="0"/>
                  </a:lnTo>
                  <a:lnTo>
                    <a:pt x="127" y="0"/>
                  </a:lnTo>
                  <a:lnTo>
                    <a:pt x="102" y="0"/>
                  </a:lnTo>
                  <a:lnTo>
                    <a:pt x="89" y="0"/>
                  </a:lnTo>
                  <a:lnTo>
                    <a:pt x="77" y="0"/>
                  </a:lnTo>
                  <a:lnTo>
                    <a:pt x="51" y="0"/>
                  </a:lnTo>
                  <a:lnTo>
                    <a:pt x="39" y="0"/>
                  </a:lnTo>
                  <a:lnTo>
                    <a:pt x="39" y="13"/>
                  </a:lnTo>
                  <a:lnTo>
                    <a:pt x="39" y="25"/>
                  </a:lnTo>
                  <a:lnTo>
                    <a:pt x="39" y="38"/>
                  </a:lnTo>
                  <a:lnTo>
                    <a:pt x="39" y="51"/>
                  </a:lnTo>
                  <a:lnTo>
                    <a:pt x="51" y="63"/>
                  </a:lnTo>
                  <a:lnTo>
                    <a:pt x="51" y="76"/>
                  </a:lnTo>
                  <a:lnTo>
                    <a:pt x="51" y="89"/>
                  </a:lnTo>
                  <a:lnTo>
                    <a:pt x="51" y="101"/>
                  </a:lnTo>
                  <a:lnTo>
                    <a:pt x="39" y="114"/>
                  </a:lnTo>
                  <a:lnTo>
                    <a:pt x="26" y="114"/>
                  </a:lnTo>
                  <a:lnTo>
                    <a:pt x="26" y="127"/>
                  </a:lnTo>
                  <a:lnTo>
                    <a:pt x="39" y="140"/>
                  </a:lnTo>
                  <a:lnTo>
                    <a:pt x="26" y="140"/>
                  </a:lnTo>
                  <a:lnTo>
                    <a:pt x="26" y="152"/>
                  </a:lnTo>
                  <a:lnTo>
                    <a:pt x="13" y="152"/>
                  </a:lnTo>
                  <a:lnTo>
                    <a:pt x="13" y="165"/>
                  </a:lnTo>
                  <a:lnTo>
                    <a:pt x="0" y="165"/>
                  </a:lnTo>
                  <a:lnTo>
                    <a:pt x="0" y="178"/>
                  </a:lnTo>
                  <a:lnTo>
                    <a:pt x="0" y="190"/>
                  </a:lnTo>
                  <a:lnTo>
                    <a:pt x="0" y="203"/>
                  </a:lnTo>
                  <a:lnTo>
                    <a:pt x="0" y="216"/>
                  </a:lnTo>
                  <a:lnTo>
                    <a:pt x="0" y="228"/>
                  </a:lnTo>
                  <a:lnTo>
                    <a:pt x="0" y="241"/>
                  </a:lnTo>
                  <a:lnTo>
                    <a:pt x="0" y="254"/>
                  </a:lnTo>
                  <a:lnTo>
                    <a:pt x="13" y="254"/>
                  </a:lnTo>
                  <a:lnTo>
                    <a:pt x="26" y="241"/>
                  </a:lnTo>
                  <a:lnTo>
                    <a:pt x="39" y="241"/>
                  </a:lnTo>
                  <a:lnTo>
                    <a:pt x="89" y="241"/>
                  </a:lnTo>
                  <a:lnTo>
                    <a:pt x="102" y="254"/>
                  </a:lnTo>
                  <a:lnTo>
                    <a:pt x="115" y="266"/>
                  </a:lnTo>
                  <a:lnTo>
                    <a:pt x="127" y="279"/>
                  </a:lnTo>
                  <a:lnTo>
                    <a:pt x="140" y="279"/>
                  </a:lnTo>
                  <a:lnTo>
                    <a:pt x="153" y="279"/>
                  </a:lnTo>
                  <a:lnTo>
                    <a:pt x="165" y="279"/>
                  </a:lnTo>
                  <a:lnTo>
                    <a:pt x="178" y="279"/>
                  </a:lnTo>
                  <a:lnTo>
                    <a:pt x="191" y="279"/>
                  </a:lnTo>
                  <a:lnTo>
                    <a:pt x="203" y="266"/>
                  </a:lnTo>
                  <a:lnTo>
                    <a:pt x="229" y="266"/>
                  </a:lnTo>
                  <a:lnTo>
                    <a:pt x="241" y="279"/>
                  </a:lnTo>
                  <a:close/>
                </a:path>
              </a:pathLst>
            </a:custGeom>
            <a:grpFill/>
            <a:ln w="0">
              <a:solidFill>
                <a:srgbClr val="000000"/>
              </a:solidFill>
              <a:prstDash val="solid"/>
              <a:round/>
              <a:headEnd/>
              <a:tailEnd/>
            </a:ln>
          </p:spPr>
        </p:sp>
        <p:sp>
          <p:nvSpPr>
            <p:cNvPr id="481" name="Freeform 40"/>
            <p:cNvSpPr>
              <a:spLocks/>
            </p:cNvSpPr>
            <p:nvPr/>
          </p:nvSpPr>
          <p:spPr bwMode="auto">
            <a:xfrm>
              <a:off x="3981450" y="3886200"/>
              <a:ext cx="85725" cy="114300"/>
            </a:xfrm>
            <a:custGeom>
              <a:avLst/>
              <a:gdLst>
                <a:gd name="T0" fmla="*/ 76 w 76"/>
                <a:gd name="T1" fmla="*/ 0 h 101"/>
                <a:gd name="T2" fmla="*/ 76 w 76"/>
                <a:gd name="T3" fmla="*/ 0 h 101"/>
                <a:gd name="T4" fmla="*/ 76 w 76"/>
                <a:gd name="T5" fmla="*/ 12 h 101"/>
                <a:gd name="T6" fmla="*/ 76 w 76"/>
                <a:gd name="T7" fmla="*/ 25 h 101"/>
                <a:gd name="T8" fmla="*/ 63 w 76"/>
                <a:gd name="T9" fmla="*/ 25 h 101"/>
                <a:gd name="T10" fmla="*/ 63 w 76"/>
                <a:gd name="T11" fmla="*/ 38 h 101"/>
                <a:gd name="T12" fmla="*/ 50 w 76"/>
                <a:gd name="T13" fmla="*/ 51 h 101"/>
                <a:gd name="T14" fmla="*/ 50 w 76"/>
                <a:gd name="T15" fmla="*/ 51 h 101"/>
                <a:gd name="T16" fmla="*/ 63 w 76"/>
                <a:gd name="T17" fmla="*/ 63 h 101"/>
                <a:gd name="T18" fmla="*/ 63 w 76"/>
                <a:gd name="T19" fmla="*/ 76 h 101"/>
                <a:gd name="T20" fmla="*/ 63 w 76"/>
                <a:gd name="T21" fmla="*/ 76 h 101"/>
                <a:gd name="T22" fmla="*/ 63 w 76"/>
                <a:gd name="T23" fmla="*/ 89 h 101"/>
                <a:gd name="T24" fmla="*/ 50 w 76"/>
                <a:gd name="T25" fmla="*/ 89 h 101"/>
                <a:gd name="T26" fmla="*/ 38 w 76"/>
                <a:gd name="T27" fmla="*/ 101 h 101"/>
                <a:gd name="T28" fmla="*/ 25 w 76"/>
                <a:gd name="T29" fmla="*/ 101 h 101"/>
                <a:gd name="T30" fmla="*/ 12 w 76"/>
                <a:gd name="T31" fmla="*/ 101 h 101"/>
                <a:gd name="T32" fmla="*/ 12 w 76"/>
                <a:gd name="T33" fmla="*/ 89 h 101"/>
                <a:gd name="T34" fmla="*/ 0 w 76"/>
                <a:gd name="T35" fmla="*/ 89 h 101"/>
                <a:gd name="T36" fmla="*/ 0 w 76"/>
                <a:gd name="T37" fmla="*/ 76 h 101"/>
                <a:gd name="T38" fmla="*/ 0 w 76"/>
                <a:gd name="T39" fmla="*/ 76 h 101"/>
                <a:gd name="T40" fmla="*/ 0 w 76"/>
                <a:gd name="T41" fmla="*/ 63 h 101"/>
                <a:gd name="T42" fmla="*/ 12 w 76"/>
                <a:gd name="T43" fmla="*/ 63 h 101"/>
                <a:gd name="T44" fmla="*/ 12 w 76"/>
                <a:gd name="T45" fmla="*/ 63 h 101"/>
                <a:gd name="T46" fmla="*/ 12 w 76"/>
                <a:gd name="T47" fmla="*/ 51 h 101"/>
                <a:gd name="T48" fmla="*/ 25 w 76"/>
                <a:gd name="T49" fmla="*/ 38 h 101"/>
                <a:gd name="T50" fmla="*/ 38 w 76"/>
                <a:gd name="T51" fmla="*/ 25 h 101"/>
                <a:gd name="T52" fmla="*/ 50 w 76"/>
                <a:gd name="T53" fmla="*/ 12 h 101"/>
                <a:gd name="T54" fmla="*/ 50 w 76"/>
                <a:gd name="T55" fmla="*/ 0 h 101"/>
                <a:gd name="T56" fmla="*/ 63 w 76"/>
                <a:gd name="T57" fmla="*/ 0 h 101"/>
                <a:gd name="T58" fmla="*/ 63 w 76"/>
                <a:gd name="T59" fmla="*/ 0 h 101"/>
                <a:gd name="T60" fmla="*/ 76 w 76"/>
                <a:gd name="T61" fmla="*/ 0 h 101"/>
                <a:gd name="T62" fmla="*/ 76 w 76"/>
                <a:gd name="T63" fmla="*/ 0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101"/>
                <a:gd name="T98" fmla="*/ 76 w 7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101">
                  <a:moveTo>
                    <a:pt x="76" y="0"/>
                  </a:moveTo>
                  <a:lnTo>
                    <a:pt x="76" y="0"/>
                  </a:lnTo>
                  <a:lnTo>
                    <a:pt x="76" y="12"/>
                  </a:lnTo>
                  <a:lnTo>
                    <a:pt x="76" y="25"/>
                  </a:lnTo>
                  <a:lnTo>
                    <a:pt x="63" y="25"/>
                  </a:lnTo>
                  <a:lnTo>
                    <a:pt x="63" y="38"/>
                  </a:lnTo>
                  <a:lnTo>
                    <a:pt x="50" y="51"/>
                  </a:lnTo>
                  <a:lnTo>
                    <a:pt x="50" y="63"/>
                  </a:lnTo>
                  <a:lnTo>
                    <a:pt x="63" y="63"/>
                  </a:lnTo>
                  <a:lnTo>
                    <a:pt x="63" y="76"/>
                  </a:lnTo>
                  <a:lnTo>
                    <a:pt x="63" y="89"/>
                  </a:lnTo>
                  <a:lnTo>
                    <a:pt x="50" y="89"/>
                  </a:lnTo>
                  <a:lnTo>
                    <a:pt x="38" y="101"/>
                  </a:lnTo>
                  <a:lnTo>
                    <a:pt x="25" y="101"/>
                  </a:lnTo>
                  <a:lnTo>
                    <a:pt x="12" y="101"/>
                  </a:lnTo>
                  <a:lnTo>
                    <a:pt x="12" y="89"/>
                  </a:lnTo>
                  <a:lnTo>
                    <a:pt x="0" y="89"/>
                  </a:lnTo>
                  <a:lnTo>
                    <a:pt x="0" y="76"/>
                  </a:lnTo>
                  <a:lnTo>
                    <a:pt x="0" y="63"/>
                  </a:lnTo>
                  <a:lnTo>
                    <a:pt x="12" y="63"/>
                  </a:lnTo>
                  <a:lnTo>
                    <a:pt x="12" y="51"/>
                  </a:lnTo>
                  <a:lnTo>
                    <a:pt x="25" y="38"/>
                  </a:lnTo>
                  <a:lnTo>
                    <a:pt x="38" y="25"/>
                  </a:lnTo>
                  <a:lnTo>
                    <a:pt x="38" y="12"/>
                  </a:lnTo>
                  <a:lnTo>
                    <a:pt x="50" y="12"/>
                  </a:lnTo>
                  <a:lnTo>
                    <a:pt x="50" y="0"/>
                  </a:lnTo>
                  <a:lnTo>
                    <a:pt x="63" y="0"/>
                  </a:lnTo>
                  <a:lnTo>
                    <a:pt x="76" y="0"/>
                  </a:lnTo>
                  <a:close/>
                </a:path>
              </a:pathLst>
            </a:custGeom>
            <a:grpFill/>
            <a:ln w="0">
              <a:solidFill>
                <a:srgbClr val="000000"/>
              </a:solidFill>
              <a:prstDash val="solid"/>
              <a:round/>
              <a:headEnd/>
              <a:tailEnd/>
            </a:ln>
          </p:spPr>
        </p:sp>
        <p:sp>
          <p:nvSpPr>
            <p:cNvPr id="482" name="Freeform 41"/>
            <p:cNvSpPr>
              <a:spLocks/>
            </p:cNvSpPr>
            <p:nvPr/>
          </p:nvSpPr>
          <p:spPr bwMode="auto">
            <a:xfrm>
              <a:off x="4067175" y="3952875"/>
              <a:ext cx="228600" cy="285750"/>
            </a:xfrm>
            <a:custGeom>
              <a:avLst/>
              <a:gdLst>
                <a:gd name="T0" fmla="*/ 203 w 203"/>
                <a:gd name="T1" fmla="*/ 190 h 254"/>
                <a:gd name="T2" fmla="*/ 190 w 203"/>
                <a:gd name="T3" fmla="*/ 216 h 254"/>
                <a:gd name="T4" fmla="*/ 165 w 203"/>
                <a:gd name="T5" fmla="*/ 229 h 254"/>
                <a:gd name="T6" fmla="*/ 165 w 203"/>
                <a:gd name="T7" fmla="*/ 241 h 254"/>
                <a:gd name="T8" fmla="*/ 139 w 203"/>
                <a:gd name="T9" fmla="*/ 241 h 254"/>
                <a:gd name="T10" fmla="*/ 139 w 203"/>
                <a:gd name="T11" fmla="*/ 241 h 254"/>
                <a:gd name="T12" fmla="*/ 76 w 203"/>
                <a:gd name="T13" fmla="*/ 229 h 254"/>
                <a:gd name="T14" fmla="*/ 63 w 203"/>
                <a:gd name="T15" fmla="*/ 203 h 254"/>
                <a:gd name="T16" fmla="*/ 50 w 203"/>
                <a:gd name="T17" fmla="*/ 178 h 254"/>
                <a:gd name="T18" fmla="*/ 63 w 203"/>
                <a:gd name="T19" fmla="*/ 178 h 254"/>
                <a:gd name="T20" fmla="*/ 38 w 203"/>
                <a:gd name="T21" fmla="*/ 165 h 254"/>
                <a:gd name="T22" fmla="*/ 25 w 203"/>
                <a:gd name="T23" fmla="*/ 152 h 254"/>
                <a:gd name="T24" fmla="*/ 12 w 203"/>
                <a:gd name="T25" fmla="*/ 127 h 254"/>
                <a:gd name="T26" fmla="*/ 0 w 203"/>
                <a:gd name="T27" fmla="*/ 127 h 254"/>
                <a:gd name="T28" fmla="*/ 0 w 203"/>
                <a:gd name="T29" fmla="*/ 102 h 254"/>
                <a:gd name="T30" fmla="*/ 12 w 203"/>
                <a:gd name="T31" fmla="*/ 89 h 254"/>
                <a:gd name="T32" fmla="*/ 12 w 203"/>
                <a:gd name="T33" fmla="*/ 76 h 254"/>
                <a:gd name="T34" fmla="*/ 0 w 203"/>
                <a:gd name="T35" fmla="*/ 64 h 254"/>
                <a:gd name="T36" fmla="*/ 25 w 203"/>
                <a:gd name="T37" fmla="*/ 51 h 254"/>
                <a:gd name="T38" fmla="*/ 12 w 203"/>
                <a:gd name="T39" fmla="*/ 38 h 254"/>
                <a:gd name="T40" fmla="*/ 0 w 203"/>
                <a:gd name="T41" fmla="*/ 13 h 254"/>
                <a:gd name="T42" fmla="*/ 25 w 203"/>
                <a:gd name="T43" fmla="*/ 13 h 254"/>
                <a:gd name="T44" fmla="*/ 38 w 203"/>
                <a:gd name="T45" fmla="*/ 26 h 254"/>
                <a:gd name="T46" fmla="*/ 50 w 203"/>
                <a:gd name="T47" fmla="*/ 13 h 254"/>
                <a:gd name="T48" fmla="*/ 63 w 203"/>
                <a:gd name="T49" fmla="*/ 13 h 254"/>
                <a:gd name="T50" fmla="*/ 76 w 203"/>
                <a:gd name="T51" fmla="*/ 13 h 254"/>
                <a:gd name="T52" fmla="*/ 88 w 203"/>
                <a:gd name="T53" fmla="*/ 13 h 254"/>
                <a:gd name="T54" fmla="*/ 101 w 203"/>
                <a:gd name="T55" fmla="*/ 0 h 254"/>
                <a:gd name="T56" fmla="*/ 114 w 203"/>
                <a:gd name="T57" fmla="*/ 0 h 254"/>
                <a:gd name="T58" fmla="*/ 126 w 203"/>
                <a:gd name="T59" fmla="*/ 0 h 254"/>
                <a:gd name="T60" fmla="*/ 139 w 203"/>
                <a:gd name="T61" fmla="*/ 0 h 254"/>
                <a:gd name="T62" fmla="*/ 152 w 203"/>
                <a:gd name="T63" fmla="*/ 26 h 254"/>
                <a:gd name="T64" fmla="*/ 152 w 203"/>
                <a:gd name="T65" fmla="*/ 26 h 254"/>
                <a:gd name="T66" fmla="*/ 139 w 203"/>
                <a:gd name="T67" fmla="*/ 38 h 254"/>
                <a:gd name="T68" fmla="*/ 126 w 203"/>
                <a:gd name="T69" fmla="*/ 51 h 254"/>
                <a:gd name="T70" fmla="*/ 126 w 203"/>
                <a:gd name="T71" fmla="*/ 64 h 254"/>
                <a:gd name="T72" fmla="*/ 114 w 203"/>
                <a:gd name="T73" fmla="*/ 76 h 254"/>
                <a:gd name="T74" fmla="*/ 126 w 203"/>
                <a:gd name="T75" fmla="*/ 89 h 254"/>
                <a:gd name="T76" fmla="*/ 126 w 203"/>
                <a:gd name="T77" fmla="*/ 102 h 254"/>
                <a:gd name="T78" fmla="*/ 126 w 203"/>
                <a:gd name="T79" fmla="*/ 102 h 254"/>
                <a:gd name="T80" fmla="*/ 126 w 203"/>
                <a:gd name="T81" fmla="*/ 114 h 254"/>
                <a:gd name="T82" fmla="*/ 139 w 203"/>
                <a:gd name="T83" fmla="*/ 127 h 254"/>
                <a:gd name="T84" fmla="*/ 139 w 203"/>
                <a:gd name="T85" fmla="*/ 127 h 254"/>
                <a:gd name="T86" fmla="*/ 152 w 203"/>
                <a:gd name="T87" fmla="*/ 127 h 254"/>
                <a:gd name="T88" fmla="*/ 165 w 203"/>
                <a:gd name="T89" fmla="*/ 127 h 254"/>
                <a:gd name="T90" fmla="*/ 177 w 203"/>
                <a:gd name="T91" fmla="*/ 127 h 254"/>
                <a:gd name="T92" fmla="*/ 177 w 203"/>
                <a:gd name="T93" fmla="*/ 152 h 254"/>
                <a:gd name="T94" fmla="*/ 190 w 203"/>
                <a:gd name="T95" fmla="*/ 165 h 254"/>
                <a:gd name="T96" fmla="*/ 203 w 203"/>
                <a:gd name="T97" fmla="*/ 178 h 254"/>
                <a:gd name="T98" fmla="*/ 203 w 203"/>
                <a:gd name="T99" fmla="*/ 178 h 2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54"/>
                <a:gd name="T152" fmla="*/ 203 w 203"/>
                <a:gd name="T153" fmla="*/ 254 h 2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54">
                  <a:moveTo>
                    <a:pt x="203" y="178"/>
                  </a:moveTo>
                  <a:lnTo>
                    <a:pt x="203" y="190"/>
                  </a:lnTo>
                  <a:lnTo>
                    <a:pt x="190" y="216"/>
                  </a:lnTo>
                  <a:lnTo>
                    <a:pt x="165" y="229"/>
                  </a:lnTo>
                  <a:lnTo>
                    <a:pt x="165" y="241"/>
                  </a:lnTo>
                  <a:lnTo>
                    <a:pt x="139" y="254"/>
                  </a:lnTo>
                  <a:lnTo>
                    <a:pt x="139" y="241"/>
                  </a:lnTo>
                  <a:lnTo>
                    <a:pt x="88" y="229"/>
                  </a:lnTo>
                  <a:lnTo>
                    <a:pt x="76" y="229"/>
                  </a:lnTo>
                  <a:lnTo>
                    <a:pt x="63" y="203"/>
                  </a:lnTo>
                  <a:lnTo>
                    <a:pt x="50" y="190"/>
                  </a:lnTo>
                  <a:lnTo>
                    <a:pt x="50" y="178"/>
                  </a:lnTo>
                  <a:lnTo>
                    <a:pt x="63" y="178"/>
                  </a:lnTo>
                  <a:lnTo>
                    <a:pt x="50" y="165"/>
                  </a:lnTo>
                  <a:lnTo>
                    <a:pt x="38" y="165"/>
                  </a:lnTo>
                  <a:lnTo>
                    <a:pt x="38" y="152"/>
                  </a:lnTo>
                  <a:lnTo>
                    <a:pt x="25" y="152"/>
                  </a:lnTo>
                  <a:lnTo>
                    <a:pt x="12" y="127"/>
                  </a:lnTo>
                  <a:lnTo>
                    <a:pt x="0" y="127"/>
                  </a:lnTo>
                  <a:lnTo>
                    <a:pt x="0" y="102"/>
                  </a:lnTo>
                  <a:lnTo>
                    <a:pt x="0" y="89"/>
                  </a:lnTo>
                  <a:lnTo>
                    <a:pt x="12" y="89"/>
                  </a:lnTo>
                  <a:lnTo>
                    <a:pt x="12" y="76"/>
                  </a:lnTo>
                  <a:lnTo>
                    <a:pt x="0" y="64"/>
                  </a:lnTo>
                  <a:lnTo>
                    <a:pt x="25" y="51"/>
                  </a:lnTo>
                  <a:lnTo>
                    <a:pt x="12" y="51"/>
                  </a:lnTo>
                  <a:lnTo>
                    <a:pt x="12" y="38"/>
                  </a:lnTo>
                  <a:lnTo>
                    <a:pt x="0" y="26"/>
                  </a:lnTo>
                  <a:lnTo>
                    <a:pt x="0" y="13"/>
                  </a:lnTo>
                  <a:lnTo>
                    <a:pt x="12" y="13"/>
                  </a:lnTo>
                  <a:lnTo>
                    <a:pt x="25" y="13"/>
                  </a:lnTo>
                  <a:lnTo>
                    <a:pt x="25" y="26"/>
                  </a:lnTo>
                  <a:lnTo>
                    <a:pt x="38" y="26"/>
                  </a:lnTo>
                  <a:lnTo>
                    <a:pt x="38" y="13"/>
                  </a:lnTo>
                  <a:lnTo>
                    <a:pt x="50" y="13"/>
                  </a:lnTo>
                  <a:lnTo>
                    <a:pt x="63" y="13"/>
                  </a:lnTo>
                  <a:lnTo>
                    <a:pt x="76" y="13"/>
                  </a:lnTo>
                  <a:lnTo>
                    <a:pt x="76" y="0"/>
                  </a:lnTo>
                  <a:lnTo>
                    <a:pt x="88" y="13"/>
                  </a:lnTo>
                  <a:lnTo>
                    <a:pt x="88" y="0"/>
                  </a:lnTo>
                  <a:lnTo>
                    <a:pt x="101" y="0"/>
                  </a:lnTo>
                  <a:lnTo>
                    <a:pt x="114" y="0"/>
                  </a:lnTo>
                  <a:lnTo>
                    <a:pt x="126" y="0"/>
                  </a:lnTo>
                  <a:lnTo>
                    <a:pt x="139" y="0"/>
                  </a:lnTo>
                  <a:lnTo>
                    <a:pt x="139" y="13"/>
                  </a:lnTo>
                  <a:lnTo>
                    <a:pt x="152" y="26"/>
                  </a:lnTo>
                  <a:lnTo>
                    <a:pt x="139" y="38"/>
                  </a:lnTo>
                  <a:lnTo>
                    <a:pt x="126" y="51"/>
                  </a:lnTo>
                  <a:lnTo>
                    <a:pt x="126" y="64"/>
                  </a:lnTo>
                  <a:lnTo>
                    <a:pt x="114" y="64"/>
                  </a:lnTo>
                  <a:lnTo>
                    <a:pt x="114" y="76"/>
                  </a:lnTo>
                  <a:lnTo>
                    <a:pt x="126" y="89"/>
                  </a:lnTo>
                  <a:lnTo>
                    <a:pt x="126" y="102"/>
                  </a:lnTo>
                  <a:lnTo>
                    <a:pt x="126" y="114"/>
                  </a:lnTo>
                  <a:lnTo>
                    <a:pt x="126" y="127"/>
                  </a:lnTo>
                  <a:lnTo>
                    <a:pt x="139" y="127"/>
                  </a:lnTo>
                  <a:lnTo>
                    <a:pt x="152" y="127"/>
                  </a:lnTo>
                  <a:lnTo>
                    <a:pt x="165" y="127"/>
                  </a:lnTo>
                  <a:lnTo>
                    <a:pt x="177" y="127"/>
                  </a:lnTo>
                  <a:lnTo>
                    <a:pt x="177" y="140"/>
                  </a:lnTo>
                  <a:lnTo>
                    <a:pt x="177" y="152"/>
                  </a:lnTo>
                  <a:lnTo>
                    <a:pt x="190" y="152"/>
                  </a:lnTo>
                  <a:lnTo>
                    <a:pt x="190" y="165"/>
                  </a:lnTo>
                  <a:lnTo>
                    <a:pt x="203" y="178"/>
                  </a:lnTo>
                  <a:close/>
                </a:path>
              </a:pathLst>
            </a:custGeom>
            <a:grpFill/>
            <a:ln w="0">
              <a:solidFill>
                <a:srgbClr val="000000"/>
              </a:solidFill>
              <a:prstDash val="solid"/>
              <a:round/>
              <a:headEnd/>
              <a:tailEnd/>
            </a:ln>
          </p:spPr>
        </p:sp>
        <p:sp>
          <p:nvSpPr>
            <p:cNvPr id="483" name="Freeform 42"/>
            <p:cNvSpPr>
              <a:spLocks/>
            </p:cNvSpPr>
            <p:nvPr/>
          </p:nvSpPr>
          <p:spPr bwMode="auto">
            <a:xfrm>
              <a:off x="3743325" y="3981450"/>
              <a:ext cx="257175" cy="200025"/>
            </a:xfrm>
            <a:custGeom>
              <a:avLst/>
              <a:gdLst>
                <a:gd name="T0" fmla="*/ 114 w 228"/>
                <a:gd name="T1" fmla="*/ 177 h 177"/>
                <a:gd name="T2" fmla="*/ 101 w 228"/>
                <a:gd name="T3" fmla="*/ 177 h 177"/>
                <a:gd name="T4" fmla="*/ 101 w 228"/>
                <a:gd name="T5" fmla="*/ 164 h 177"/>
                <a:gd name="T6" fmla="*/ 89 w 228"/>
                <a:gd name="T7" fmla="*/ 164 h 177"/>
                <a:gd name="T8" fmla="*/ 101 w 228"/>
                <a:gd name="T9" fmla="*/ 152 h 177"/>
                <a:gd name="T10" fmla="*/ 89 w 228"/>
                <a:gd name="T11" fmla="*/ 139 h 177"/>
                <a:gd name="T12" fmla="*/ 76 w 228"/>
                <a:gd name="T13" fmla="*/ 139 h 177"/>
                <a:gd name="T14" fmla="*/ 76 w 228"/>
                <a:gd name="T15" fmla="*/ 126 h 177"/>
                <a:gd name="T16" fmla="*/ 76 w 228"/>
                <a:gd name="T17" fmla="*/ 114 h 177"/>
                <a:gd name="T18" fmla="*/ 76 w 228"/>
                <a:gd name="T19" fmla="*/ 101 h 177"/>
                <a:gd name="T20" fmla="*/ 63 w 228"/>
                <a:gd name="T21" fmla="*/ 101 h 177"/>
                <a:gd name="T22" fmla="*/ 51 w 228"/>
                <a:gd name="T23" fmla="*/ 101 h 177"/>
                <a:gd name="T24" fmla="*/ 38 w 228"/>
                <a:gd name="T25" fmla="*/ 101 h 177"/>
                <a:gd name="T26" fmla="*/ 38 w 228"/>
                <a:gd name="T27" fmla="*/ 101 h 177"/>
                <a:gd name="T28" fmla="*/ 25 w 228"/>
                <a:gd name="T29" fmla="*/ 101 h 177"/>
                <a:gd name="T30" fmla="*/ 13 w 228"/>
                <a:gd name="T31" fmla="*/ 76 h 177"/>
                <a:gd name="T32" fmla="*/ 0 w 228"/>
                <a:gd name="T33" fmla="*/ 76 h 177"/>
                <a:gd name="T34" fmla="*/ 0 w 228"/>
                <a:gd name="T35" fmla="*/ 63 h 177"/>
                <a:gd name="T36" fmla="*/ 0 w 228"/>
                <a:gd name="T37" fmla="*/ 50 h 177"/>
                <a:gd name="T38" fmla="*/ 0 w 228"/>
                <a:gd name="T39" fmla="*/ 50 h 177"/>
                <a:gd name="T40" fmla="*/ 0 w 228"/>
                <a:gd name="T41" fmla="*/ 38 h 177"/>
                <a:gd name="T42" fmla="*/ 13 w 228"/>
                <a:gd name="T43" fmla="*/ 38 h 177"/>
                <a:gd name="T44" fmla="*/ 25 w 228"/>
                <a:gd name="T45" fmla="*/ 25 h 177"/>
                <a:gd name="T46" fmla="*/ 38 w 228"/>
                <a:gd name="T47" fmla="*/ 25 h 177"/>
                <a:gd name="T48" fmla="*/ 38 w 228"/>
                <a:gd name="T49" fmla="*/ 12 h 177"/>
                <a:gd name="T50" fmla="*/ 51 w 228"/>
                <a:gd name="T51" fmla="*/ 12 h 177"/>
                <a:gd name="T52" fmla="*/ 63 w 228"/>
                <a:gd name="T53" fmla="*/ 25 h 177"/>
                <a:gd name="T54" fmla="*/ 76 w 228"/>
                <a:gd name="T55" fmla="*/ 12 h 177"/>
                <a:gd name="T56" fmla="*/ 89 w 228"/>
                <a:gd name="T57" fmla="*/ 12 h 177"/>
                <a:gd name="T58" fmla="*/ 89 w 228"/>
                <a:gd name="T59" fmla="*/ 12 h 177"/>
                <a:gd name="T60" fmla="*/ 101 w 228"/>
                <a:gd name="T61" fmla="*/ 12 h 177"/>
                <a:gd name="T62" fmla="*/ 101 w 228"/>
                <a:gd name="T63" fmla="*/ 0 h 177"/>
                <a:gd name="T64" fmla="*/ 114 w 228"/>
                <a:gd name="T65" fmla="*/ 0 h 177"/>
                <a:gd name="T66" fmla="*/ 127 w 228"/>
                <a:gd name="T67" fmla="*/ 0 h 177"/>
                <a:gd name="T68" fmla="*/ 139 w 228"/>
                <a:gd name="T69" fmla="*/ 0 h 177"/>
                <a:gd name="T70" fmla="*/ 152 w 228"/>
                <a:gd name="T71" fmla="*/ 12 h 177"/>
                <a:gd name="T72" fmla="*/ 165 w 228"/>
                <a:gd name="T73" fmla="*/ 12 h 177"/>
                <a:gd name="T74" fmla="*/ 165 w 228"/>
                <a:gd name="T75" fmla="*/ 0 h 177"/>
                <a:gd name="T76" fmla="*/ 203 w 228"/>
                <a:gd name="T77" fmla="*/ 0 h 177"/>
                <a:gd name="T78" fmla="*/ 203 w 228"/>
                <a:gd name="T79" fmla="*/ 12 h 177"/>
                <a:gd name="T80" fmla="*/ 203 w 228"/>
                <a:gd name="T81" fmla="*/ 50 h 177"/>
                <a:gd name="T82" fmla="*/ 203 w 228"/>
                <a:gd name="T83" fmla="*/ 63 h 177"/>
                <a:gd name="T84" fmla="*/ 216 w 228"/>
                <a:gd name="T85" fmla="*/ 88 h 177"/>
                <a:gd name="T86" fmla="*/ 203 w 228"/>
                <a:gd name="T87" fmla="*/ 88 h 177"/>
                <a:gd name="T88" fmla="*/ 216 w 228"/>
                <a:gd name="T89" fmla="*/ 101 h 177"/>
                <a:gd name="T90" fmla="*/ 203 w 228"/>
                <a:gd name="T91" fmla="*/ 126 h 177"/>
                <a:gd name="T92" fmla="*/ 139 w 228"/>
                <a:gd name="T93" fmla="*/ 164 h 1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8"/>
                <a:gd name="T142" fmla="*/ 0 h 177"/>
                <a:gd name="T143" fmla="*/ 228 w 228"/>
                <a:gd name="T144" fmla="*/ 177 h 1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8" h="177">
                  <a:moveTo>
                    <a:pt x="127" y="177"/>
                  </a:moveTo>
                  <a:lnTo>
                    <a:pt x="114" y="177"/>
                  </a:lnTo>
                  <a:lnTo>
                    <a:pt x="101" y="177"/>
                  </a:lnTo>
                  <a:lnTo>
                    <a:pt x="101" y="164"/>
                  </a:lnTo>
                  <a:lnTo>
                    <a:pt x="89" y="164"/>
                  </a:lnTo>
                  <a:lnTo>
                    <a:pt x="101" y="152"/>
                  </a:lnTo>
                  <a:lnTo>
                    <a:pt x="89" y="152"/>
                  </a:lnTo>
                  <a:lnTo>
                    <a:pt x="89" y="139"/>
                  </a:lnTo>
                  <a:lnTo>
                    <a:pt x="76" y="139"/>
                  </a:lnTo>
                  <a:lnTo>
                    <a:pt x="76" y="126"/>
                  </a:lnTo>
                  <a:lnTo>
                    <a:pt x="76" y="114"/>
                  </a:lnTo>
                  <a:lnTo>
                    <a:pt x="76" y="101"/>
                  </a:lnTo>
                  <a:lnTo>
                    <a:pt x="63" y="101"/>
                  </a:lnTo>
                  <a:lnTo>
                    <a:pt x="51" y="101"/>
                  </a:lnTo>
                  <a:lnTo>
                    <a:pt x="38" y="101"/>
                  </a:lnTo>
                  <a:lnTo>
                    <a:pt x="25" y="101"/>
                  </a:lnTo>
                  <a:lnTo>
                    <a:pt x="13" y="88"/>
                  </a:lnTo>
                  <a:lnTo>
                    <a:pt x="13" y="76"/>
                  </a:lnTo>
                  <a:lnTo>
                    <a:pt x="0" y="76"/>
                  </a:lnTo>
                  <a:lnTo>
                    <a:pt x="0" y="63"/>
                  </a:lnTo>
                  <a:lnTo>
                    <a:pt x="0" y="50"/>
                  </a:lnTo>
                  <a:lnTo>
                    <a:pt x="0" y="38"/>
                  </a:lnTo>
                  <a:lnTo>
                    <a:pt x="13" y="38"/>
                  </a:lnTo>
                  <a:lnTo>
                    <a:pt x="25" y="25"/>
                  </a:lnTo>
                  <a:lnTo>
                    <a:pt x="38" y="25"/>
                  </a:lnTo>
                  <a:lnTo>
                    <a:pt x="38" y="12"/>
                  </a:lnTo>
                  <a:lnTo>
                    <a:pt x="51" y="12"/>
                  </a:lnTo>
                  <a:lnTo>
                    <a:pt x="63" y="12"/>
                  </a:lnTo>
                  <a:lnTo>
                    <a:pt x="63" y="25"/>
                  </a:lnTo>
                  <a:lnTo>
                    <a:pt x="76" y="12"/>
                  </a:lnTo>
                  <a:lnTo>
                    <a:pt x="89" y="12"/>
                  </a:lnTo>
                  <a:lnTo>
                    <a:pt x="101" y="12"/>
                  </a:lnTo>
                  <a:lnTo>
                    <a:pt x="101" y="0"/>
                  </a:lnTo>
                  <a:lnTo>
                    <a:pt x="114" y="0"/>
                  </a:lnTo>
                  <a:lnTo>
                    <a:pt x="127" y="0"/>
                  </a:lnTo>
                  <a:lnTo>
                    <a:pt x="139" y="0"/>
                  </a:lnTo>
                  <a:lnTo>
                    <a:pt x="152" y="0"/>
                  </a:lnTo>
                  <a:lnTo>
                    <a:pt x="152" y="12"/>
                  </a:lnTo>
                  <a:lnTo>
                    <a:pt x="165" y="12"/>
                  </a:lnTo>
                  <a:lnTo>
                    <a:pt x="165" y="0"/>
                  </a:lnTo>
                  <a:lnTo>
                    <a:pt x="178" y="0"/>
                  </a:lnTo>
                  <a:lnTo>
                    <a:pt x="203" y="0"/>
                  </a:lnTo>
                  <a:lnTo>
                    <a:pt x="203" y="12"/>
                  </a:lnTo>
                  <a:lnTo>
                    <a:pt x="203" y="38"/>
                  </a:lnTo>
                  <a:lnTo>
                    <a:pt x="203" y="50"/>
                  </a:lnTo>
                  <a:lnTo>
                    <a:pt x="203" y="63"/>
                  </a:lnTo>
                  <a:lnTo>
                    <a:pt x="216" y="76"/>
                  </a:lnTo>
                  <a:lnTo>
                    <a:pt x="216" y="88"/>
                  </a:lnTo>
                  <a:lnTo>
                    <a:pt x="203" y="88"/>
                  </a:lnTo>
                  <a:lnTo>
                    <a:pt x="203" y="101"/>
                  </a:lnTo>
                  <a:lnTo>
                    <a:pt x="216" y="101"/>
                  </a:lnTo>
                  <a:lnTo>
                    <a:pt x="228" y="114"/>
                  </a:lnTo>
                  <a:lnTo>
                    <a:pt x="203" y="126"/>
                  </a:lnTo>
                  <a:lnTo>
                    <a:pt x="165" y="139"/>
                  </a:lnTo>
                  <a:lnTo>
                    <a:pt x="139" y="164"/>
                  </a:lnTo>
                  <a:lnTo>
                    <a:pt x="127" y="177"/>
                  </a:lnTo>
                  <a:close/>
                </a:path>
              </a:pathLst>
            </a:custGeom>
            <a:grpFill/>
            <a:ln w="0">
              <a:solidFill>
                <a:srgbClr val="000000"/>
              </a:solidFill>
              <a:prstDash val="solid"/>
              <a:round/>
              <a:headEnd/>
              <a:tailEnd/>
            </a:ln>
          </p:spPr>
        </p:sp>
        <p:grpSp>
          <p:nvGrpSpPr>
            <p:cNvPr id="5" name="Group 43"/>
            <p:cNvGrpSpPr>
              <a:grpSpLocks/>
            </p:cNvGrpSpPr>
            <p:nvPr/>
          </p:nvGrpSpPr>
          <p:grpSpPr bwMode="auto">
            <a:xfrm>
              <a:off x="3067050" y="3800475"/>
              <a:ext cx="381000" cy="266700"/>
              <a:chOff x="1095375" y="3143250"/>
              <a:chExt cx="342" cy="241"/>
            </a:xfrm>
            <a:grpFill/>
          </p:grpSpPr>
          <p:sp>
            <p:nvSpPr>
              <p:cNvPr id="524" name="Freeform 44"/>
              <p:cNvSpPr>
                <a:spLocks/>
              </p:cNvSpPr>
              <p:nvPr/>
            </p:nvSpPr>
            <p:spPr bwMode="auto">
              <a:xfrm>
                <a:off x="1095375" y="3143250"/>
                <a:ext cx="304" cy="241"/>
              </a:xfrm>
              <a:custGeom>
                <a:avLst/>
                <a:gdLst>
                  <a:gd name="T0" fmla="*/ 304 w 304"/>
                  <a:gd name="T1" fmla="*/ 127 h 241"/>
                  <a:gd name="T2" fmla="*/ 291 w 304"/>
                  <a:gd name="T3" fmla="*/ 127 h 241"/>
                  <a:gd name="T4" fmla="*/ 291 w 304"/>
                  <a:gd name="T5" fmla="*/ 114 h 241"/>
                  <a:gd name="T6" fmla="*/ 291 w 304"/>
                  <a:gd name="T7" fmla="*/ 101 h 241"/>
                  <a:gd name="T8" fmla="*/ 279 w 304"/>
                  <a:gd name="T9" fmla="*/ 88 h 241"/>
                  <a:gd name="T10" fmla="*/ 279 w 304"/>
                  <a:gd name="T11" fmla="*/ 76 h 241"/>
                  <a:gd name="T12" fmla="*/ 266 w 304"/>
                  <a:gd name="T13" fmla="*/ 63 h 241"/>
                  <a:gd name="T14" fmla="*/ 266 w 304"/>
                  <a:gd name="T15" fmla="*/ 76 h 241"/>
                  <a:gd name="T16" fmla="*/ 266 w 304"/>
                  <a:gd name="T17" fmla="*/ 88 h 241"/>
                  <a:gd name="T18" fmla="*/ 253 w 304"/>
                  <a:gd name="T19" fmla="*/ 101 h 241"/>
                  <a:gd name="T20" fmla="*/ 253 w 304"/>
                  <a:gd name="T21" fmla="*/ 101 h 241"/>
                  <a:gd name="T22" fmla="*/ 241 w 304"/>
                  <a:gd name="T23" fmla="*/ 101 h 241"/>
                  <a:gd name="T24" fmla="*/ 241 w 304"/>
                  <a:gd name="T25" fmla="*/ 101 h 241"/>
                  <a:gd name="T26" fmla="*/ 215 w 304"/>
                  <a:gd name="T27" fmla="*/ 88 h 241"/>
                  <a:gd name="T28" fmla="*/ 228 w 304"/>
                  <a:gd name="T29" fmla="*/ 76 h 241"/>
                  <a:gd name="T30" fmla="*/ 215 w 304"/>
                  <a:gd name="T31" fmla="*/ 76 h 241"/>
                  <a:gd name="T32" fmla="*/ 202 w 304"/>
                  <a:gd name="T33" fmla="*/ 63 h 241"/>
                  <a:gd name="T34" fmla="*/ 202 w 304"/>
                  <a:gd name="T35" fmla="*/ 63 h 241"/>
                  <a:gd name="T36" fmla="*/ 202 w 304"/>
                  <a:gd name="T37" fmla="*/ 50 h 241"/>
                  <a:gd name="T38" fmla="*/ 202 w 304"/>
                  <a:gd name="T39" fmla="*/ 38 h 241"/>
                  <a:gd name="T40" fmla="*/ 202 w 304"/>
                  <a:gd name="T41" fmla="*/ 25 h 241"/>
                  <a:gd name="T42" fmla="*/ 215 w 304"/>
                  <a:gd name="T43" fmla="*/ 12 h 241"/>
                  <a:gd name="T44" fmla="*/ 202 w 304"/>
                  <a:gd name="T45" fmla="*/ 0 h 241"/>
                  <a:gd name="T46" fmla="*/ 177 w 304"/>
                  <a:gd name="T47" fmla="*/ 0 h 241"/>
                  <a:gd name="T48" fmla="*/ 139 w 304"/>
                  <a:gd name="T49" fmla="*/ 25 h 241"/>
                  <a:gd name="T50" fmla="*/ 101 w 304"/>
                  <a:gd name="T51" fmla="*/ 63 h 241"/>
                  <a:gd name="T52" fmla="*/ 76 w 304"/>
                  <a:gd name="T53" fmla="*/ 63 h 241"/>
                  <a:gd name="T54" fmla="*/ 50 w 304"/>
                  <a:gd name="T55" fmla="*/ 50 h 241"/>
                  <a:gd name="T56" fmla="*/ 25 w 304"/>
                  <a:gd name="T57" fmla="*/ 50 h 241"/>
                  <a:gd name="T58" fmla="*/ 38 w 304"/>
                  <a:gd name="T59" fmla="*/ 63 h 241"/>
                  <a:gd name="T60" fmla="*/ 12 w 304"/>
                  <a:gd name="T61" fmla="*/ 63 h 241"/>
                  <a:gd name="T62" fmla="*/ 12 w 304"/>
                  <a:gd name="T63" fmla="*/ 76 h 241"/>
                  <a:gd name="T64" fmla="*/ 12 w 304"/>
                  <a:gd name="T65" fmla="*/ 101 h 241"/>
                  <a:gd name="T66" fmla="*/ 0 w 304"/>
                  <a:gd name="T67" fmla="*/ 114 h 241"/>
                  <a:gd name="T68" fmla="*/ 12 w 304"/>
                  <a:gd name="T69" fmla="*/ 152 h 241"/>
                  <a:gd name="T70" fmla="*/ 12 w 304"/>
                  <a:gd name="T71" fmla="*/ 165 h 241"/>
                  <a:gd name="T72" fmla="*/ 12 w 304"/>
                  <a:gd name="T73" fmla="*/ 177 h 241"/>
                  <a:gd name="T74" fmla="*/ 12 w 304"/>
                  <a:gd name="T75" fmla="*/ 177 h 241"/>
                  <a:gd name="T76" fmla="*/ 25 w 304"/>
                  <a:gd name="T77" fmla="*/ 165 h 241"/>
                  <a:gd name="T78" fmla="*/ 25 w 304"/>
                  <a:gd name="T79" fmla="*/ 165 h 241"/>
                  <a:gd name="T80" fmla="*/ 50 w 304"/>
                  <a:gd name="T81" fmla="*/ 152 h 241"/>
                  <a:gd name="T82" fmla="*/ 76 w 304"/>
                  <a:gd name="T83" fmla="*/ 177 h 241"/>
                  <a:gd name="T84" fmla="*/ 88 w 304"/>
                  <a:gd name="T85" fmla="*/ 190 h 241"/>
                  <a:gd name="T86" fmla="*/ 114 w 304"/>
                  <a:gd name="T87" fmla="*/ 177 h 241"/>
                  <a:gd name="T88" fmla="*/ 164 w 304"/>
                  <a:gd name="T89" fmla="*/ 177 h 241"/>
                  <a:gd name="T90" fmla="*/ 190 w 304"/>
                  <a:gd name="T91" fmla="*/ 165 h 241"/>
                  <a:gd name="T92" fmla="*/ 228 w 304"/>
                  <a:gd name="T93" fmla="*/ 203 h 241"/>
                  <a:gd name="T94" fmla="*/ 279 w 304"/>
                  <a:gd name="T95" fmla="*/ 241 h 241"/>
                  <a:gd name="T96" fmla="*/ 279 w 304"/>
                  <a:gd name="T97" fmla="*/ 228 h 241"/>
                  <a:gd name="T98" fmla="*/ 279 w 304"/>
                  <a:gd name="T99" fmla="*/ 215 h 241"/>
                  <a:gd name="T100" fmla="*/ 279 w 304"/>
                  <a:gd name="T101" fmla="*/ 203 h 241"/>
                  <a:gd name="T102" fmla="*/ 279 w 304"/>
                  <a:gd name="T103" fmla="*/ 203 h 241"/>
                  <a:gd name="T104" fmla="*/ 291 w 304"/>
                  <a:gd name="T105" fmla="*/ 215 h 241"/>
                  <a:gd name="T106" fmla="*/ 291 w 304"/>
                  <a:gd name="T107" fmla="*/ 203 h 241"/>
                  <a:gd name="T108" fmla="*/ 291 w 304"/>
                  <a:gd name="T109" fmla="*/ 203 h 241"/>
                  <a:gd name="T110" fmla="*/ 291 w 304"/>
                  <a:gd name="T111" fmla="*/ 177 h 241"/>
                  <a:gd name="T112" fmla="*/ 304 w 304"/>
                  <a:gd name="T113" fmla="*/ 152 h 241"/>
                  <a:gd name="T114" fmla="*/ 304 w 304"/>
                  <a:gd name="T115" fmla="*/ 127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
                  <a:gd name="T175" fmla="*/ 0 h 241"/>
                  <a:gd name="T176" fmla="*/ 304 w 304"/>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 h="241">
                    <a:moveTo>
                      <a:pt x="304" y="127"/>
                    </a:moveTo>
                    <a:lnTo>
                      <a:pt x="304" y="127"/>
                    </a:lnTo>
                    <a:lnTo>
                      <a:pt x="291" y="127"/>
                    </a:lnTo>
                    <a:lnTo>
                      <a:pt x="291" y="114"/>
                    </a:lnTo>
                    <a:lnTo>
                      <a:pt x="291" y="101"/>
                    </a:lnTo>
                    <a:lnTo>
                      <a:pt x="279" y="88"/>
                    </a:lnTo>
                    <a:lnTo>
                      <a:pt x="279" y="76"/>
                    </a:lnTo>
                    <a:lnTo>
                      <a:pt x="279" y="50"/>
                    </a:lnTo>
                    <a:lnTo>
                      <a:pt x="266" y="63"/>
                    </a:lnTo>
                    <a:lnTo>
                      <a:pt x="266" y="76"/>
                    </a:lnTo>
                    <a:lnTo>
                      <a:pt x="266" y="88"/>
                    </a:lnTo>
                    <a:lnTo>
                      <a:pt x="253" y="101"/>
                    </a:lnTo>
                    <a:lnTo>
                      <a:pt x="241" y="101"/>
                    </a:lnTo>
                    <a:lnTo>
                      <a:pt x="228" y="101"/>
                    </a:lnTo>
                    <a:lnTo>
                      <a:pt x="215" y="88"/>
                    </a:lnTo>
                    <a:lnTo>
                      <a:pt x="228" y="76"/>
                    </a:lnTo>
                    <a:lnTo>
                      <a:pt x="215" y="76"/>
                    </a:lnTo>
                    <a:lnTo>
                      <a:pt x="202" y="63"/>
                    </a:lnTo>
                    <a:lnTo>
                      <a:pt x="202" y="50"/>
                    </a:lnTo>
                    <a:lnTo>
                      <a:pt x="202" y="38"/>
                    </a:lnTo>
                    <a:lnTo>
                      <a:pt x="202" y="25"/>
                    </a:lnTo>
                    <a:lnTo>
                      <a:pt x="215" y="25"/>
                    </a:lnTo>
                    <a:lnTo>
                      <a:pt x="215" y="12"/>
                    </a:lnTo>
                    <a:lnTo>
                      <a:pt x="202" y="0"/>
                    </a:lnTo>
                    <a:lnTo>
                      <a:pt x="190" y="0"/>
                    </a:lnTo>
                    <a:lnTo>
                      <a:pt x="177" y="0"/>
                    </a:lnTo>
                    <a:lnTo>
                      <a:pt x="152" y="25"/>
                    </a:lnTo>
                    <a:lnTo>
                      <a:pt x="139" y="25"/>
                    </a:lnTo>
                    <a:lnTo>
                      <a:pt x="126" y="50"/>
                    </a:lnTo>
                    <a:lnTo>
                      <a:pt x="101" y="63"/>
                    </a:lnTo>
                    <a:lnTo>
                      <a:pt x="88" y="63"/>
                    </a:lnTo>
                    <a:lnTo>
                      <a:pt x="76" y="63"/>
                    </a:lnTo>
                    <a:lnTo>
                      <a:pt x="63" y="50"/>
                    </a:lnTo>
                    <a:lnTo>
                      <a:pt x="50" y="50"/>
                    </a:lnTo>
                    <a:lnTo>
                      <a:pt x="25" y="50"/>
                    </a:lnTo>
                    <a:lnTo>
                      <a:pt x="38" y="50"/>
                    </a:lnTo>
                    <a:lnTo>
                      <a:pt x="38" y="63"/>
                    </a:lnTo>
                    <a:lnTo>
                      <a:pt x="25" y="63"/>
                    </a:lnTo>
                    <a:lnTo>
                      <a:pt x="12" y="63"/>
                    </a:lnTo>
                    <a:lnTo>
                      <a:pt x="12" y="76"/>
                    </a:lnTo>
                    <a:lnTo>
                      <a:pt x="12" y="88"/>
                    </a:lnTo>
                    <a:lnTo>
                      <a:pt x="12" y="101"/>
                    </a:lnTo>
                    <a:lnTo>
                      <a:pt x="12" y="114"/>
                    </a:lnTo>
                    <a:lnTo>
                      <a:pt x="0" y="114"/>
                    </a:lnTo>
                    <a:lnTo>
                      <a:pt x="12" y="152"/>
                    </a:lnTo>
                    <a:lnTo>
                      <a:pt x="12" y="165"/>
                    </a:lnTo>
                    <a:lnTo>
                      <a:pt x="12" y="177"/>
                    </a:lnTo>
                    <a:lnTo>
                      <a:pt x="25" y="165"/>
                    </a:lnTo>
                    <a:lnTo>
                      <a:pt x="38" y="152"/>
                    </a:lnTo>
                    <a:lnTo>
                      <a:pt x="50" y="152"/>
                    </a:lnTo>
                    <a:lnTo>
                      <a:pt x="76" y="177"/>
                    </a:lnTo>
                    <a:lnTo>
                      <a:pt x="76" y="190"/>
                    </a:lnTo>
                    <a:lnTo>
                      <a:pt x="88" y="190"/>
                    </a:lnTo>
                    <a:lnTo>
                      <a:pt x="101" y="177"/>
                    </a:lnTo>
                    <a:lnTo>
                      <a:pt x="114" y="177"/>
                    </a:lnTo>
                    <a:lnTo>
                      <a:pt x="126" y="177"/>
                    </a:lnTo>
                    <a:lnTo>
                      <a:pt x="164" y="177"/>
                    </a:lnTo>
                    <a:lnTo>
                      <a:pt x="177" y="165"/>
                    </a:lnTo>
                    <a:lnTo>
                      <a:pt x="190" y="165"/>
                    </a:lnTo>
                    <a:lnTo>
                      <a:pt x="202" y="177"/>
                    </a:lnTo>
                    <a:lnTo>
                      <a:pt x="228" y="203"/>
                    </a:lnTo>
                    <a:lnTo>
                      <a:pt x="266" y="228"/>
                    </a:lnTo>
                    <a:lnTo>
                      <a:pt x="279" y="241"/>
                    </a:lnTo>
                    <a:lnTo>
                      <a:pt x="279" y="228"/>
                    </a:lnTo>
                    <a:lnTo>
                      <a:pt x="279" y="215"/>
                    </a:lnTo>
                    <a:lnTo>
                      <a:pt x="279" y="203"/>
                    </a:lnTo>
                    <a:lnTo>
                      <a:pt x="291" y="215"/>
                    </a:lnTo>
                    <a:lnTo>
                      <a:pt x="291" y="203"/>
                    </a:lnTo>
                    <a:lnTo>
                      <a:pt x="291" y="190"/>
                    </a:lnTo>
                    <a:lnTo>
                      <a:pt x="291" y="177"/>
                    </a:lnTo>
                    <a:lnTo>
                      <a:pt x="291" y="165"/>
                    </a:lnTo>
                    <a:lnTo>
                      <a:pt x="304" y="152"/>
                    </a:lnTo>
                    <a:lnTo>
                      <a:pt x="304" y="139"/>
                    </a:lnTo>
                    <a:lnTo>
                      <a:pt x="304" y="127"/>
                    </a:lnTo>
                    <a:close/>
                  </a:path>
                </a:pathLst>
              </a:custGeom>
              <a:grpFill/>
              <a:ln w="0">
                <a:solidFill>
                  <a:srgbClr val="000000"/>
                </a:solidFill>
                <a:prstDash val="solid"/>
                <a:round/>
                <a:headEnd/>
                <a:tailEnd/>
              </a:ln>
            </p:spPr>
          </p:sp>
          <p:sp>
            <p:nvSpPr>
              <p:cNvPr id="525" name="Freeform 45"/>
              <p:cNvSpPr>
                <a:spLocks/>
              </p:cNvSpPr>
              <p:nvPr/>
            </p:nvSpPr>
            <p:spPr bwMode="auto">
              <a:xfrm>
                <a:off x="1095666" y="3143440"/>
                <a:ext cx="51" cy="38"/>
              </a:xfrm>
              <a:custGeom>
                <a:avLst/>
                <a:gdLst>
                  <a:gd name="T0" fmla="*/ 0 w 51"/>
                  <a:gd name="T1" fmla="*/ 13 h 38"/>
                  <a:gd name="T2" fmla="*/ 0 w 51"/>
                  <a:gd name="T3" fmla="*/ 13 h 38"/>
                  <a:gd name="T4" fmla="*/ 0 w 51"/>
                  <a:gd name="T5" fmla="*/ 13 h 38"/>
                  <a:gd name="T6" fmla="*/ 0 w 51"/>
                  <a:gd name="T7" fmla="*/ 0 h 38"/>
                  <a:gd name="T8" fmla="*/ 13 w 51"/>
                  <a:gd name="T9" fmla="*/ 0 h 38"/>
                  <a:gd name="T10" fmla="*/ 13 w 51"/>
                  <a:gd name="T11" fmla="*/ 0 h 38"/>
                  <a:gd name="T12" fmla="*/ 13 w 51"/>
                  <a:gd name="T13" fmla="*/ 0 h 38"/>
                  <a:gd name="T14" fmla="*/ 13 w 51"/>
                  <a:gd name="T15" fmla="*/ 0 h 38"/>
                  <a:gd name="T16" fmla="*/ 13 w 51"/>
                  <a:gd name="T17" fmla="*/ 13 h 38"/>
                  <a:gd name="T18" fmla="*/ 13 w 51"/>
                  <a:gd name="T19" fmla="*/ 13 h 38"/>
                  <a:gd name="T20" fmla="*/ 26 w 51"/>
                  <a:gd name="T21" fmla="*/ 13 h 38"/>
                  <a:gd name="T22" fmla="*/ 26 w 51"/>
                  <a:gd name="T23" fmla="*/ 13 h 38"/>
                  <a:gd name="T24" fmla="*/ 26 w 51"/>
                  <a:gd name="T25" fmla="*/ 13 h 38"/>
                  <a:gd name="T26" fmla="*/ 26 w 51"/>
                  <a:gd name="T27" fmla="*/ 13 h 38"/>
                  <a:gd name="T28" fmla="*/ 38 w 51"/>
                  <a:gd name="T29" fmla="*/ 13 h 38"/>
                  <a:gd name="T30" fmla="*/ 38 w 51"/>
                  <a:gd name="T31" fmla="*/ 13 h 38"/>
                  <a:gd name="T32" fmla="*/ 38 w 51"/>
                  <a:gd name="T33" fmla="*/ 13 h 38"/>
                  <a:gd name="T34" fmla="*/ 38 w 51"/>
                  <a:gd name="T35" fmla="*/ 13 h 38"/>
                  <a:gd name="T36" fmla="*/ 51 w 51"/>
                  <a:gd name="T37" fmla="*/ 13 h 38"/>
                  <a:gd name="T38" fmla="*/ 51 w 51"/>
                  <a:gd name="T39" fmla="*/ 13 h 38"/>
                  <a:gd name="T40" fmla="*/ 51 w 51"/>
                  <a:gd name="T41" fmla="*/ 13 h 38"/>
                  <a:gd name="T42" fmla="*/ 51 w 51"/>
                  <a:gd name="T43" fmla="*/ 13 h 38"/>
                  <a:gd name="T44" fmla="*/ 51 w 51"/>
                  <a:gd name="T45" fmla="*/ 13 h 38"/>
                  <a:gd name="T46" fmla="*/ 51 w 51"/>
                  <a:gd name="T47" fmla="*/ 25 h 38"/>
                  <a:gd name="T48" fmla="*/ 51 w 51"/>
                  <a:gd name="T49" fmla="*/ 25 h 38"/>
                  <a:gd name="T50" fmla="*/ 51 w 51"/>
                  <a:gd name="T51" fmla="*/ 25 h 38"/>
                  <a:gd name="T52" fmla="*/ 38 w 51"/>
                  <a:gd name="T53" fmla="*/ 25 h 38"/>
                  <a:gd name="T54" fmla="*/ 38 w 51"/>
                  <a:gd name="T55" fmla="*/ 25 h 38"/>
                  <a:gd name="T56" fmla="*/ 26 w 51"/>
                  <a:gd name="T57" fmla="*/ 38 h 38"/>
                  <a:gd name="T58" fmla="*/ 26 w 51"/>
                  <a:gd name="T59" fmla="*/ 38 h 38"/>
                  <a:gd name="T60" fmla="*/ 26 w 51"/>
                  <a:gd name="T61" fmla="*/ 38 h 38"/>
                  <a:gd name="T62" fmla="*/ 26 w 51"/>
                  <a:gd name="T63" fmla="*/ 38 h 38"/>
                  <a:gd name="T64" fmla="*/ 13 w 51"/>
                  <a:gd name="T65" fmla="*/ 38 h 38"/>
                  <a:gd name="T66" fmla="*/ 13 w 51"/>
                  <a:gd name="T67" fmla="*/ 38 h 38"/>
                  <a:gd name="T68" fmla="*/ 0 w 51"/>
                  <a:gd name="T69" fmla="*/ 38 h 38"/>
                  <a:gd name="T70" fmla="*/ 0 w 51"/>
                  <a:gd name="T71" fmla="*/ 38 h 38"/>
                  <a:gd name="T72" fmla="*/ 0 w 51"/>
                  <a:gd name="T73" fmla="*/ 38 h 38"/>
                  <a:gd name="T74" fmla="*/ 0 w 51"/>
                  <a:gd name="T75" fmla="*/ 25 h 38"/>
                  <a:gd name="T76" fmla="*/ 0 w 51"/>
                  <a:gd name="T77" fmla="*/ 25 h 38"/>
                  <a:gd name="T78" fmla="*/ 0 w 51"/>
                  <a:gd name="T79" fmla="*/ 25 h 38"/>
                  <a:gd name="T80" fmla="*/ 0 w 51"/>
                  <a:gd name="T81" fmla="*/ 25 h 38"/>
                  <a:gd name="T82" fmla="*/ 0 w 51"/>
                  <a:gd name="T83" fmla="*/ 25 h 38"/>
                  <a:gd name="T84" fmla="*/ 0 w 51"/>
                  <a:gd name="T85" fmla="*/ 25 h 38"/>
                  <a:gd name="T86" fmla="*/ 0 w 51"/>
                  <a:gd name="T87" fmla="*/ 25 h 38"/>
                  <a:gd name="T88" fmla="*/ 0 w 51"/>
                  <a:gd name="T89" fmla="*/ 13 h 38"/>
                  <a:gd name="T90" fmla="*/ 0 w 51"/>
                  <a:gd name="T91" fmla="*/ 13 h 38"/>
                  <a:gd name="T92" fmla="*/ 0 w 51"/>
                  <a:gd name="T93" fmla="*/ 13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
                  <a:gd name="T142" fmla="*/ 0 h 38"/>
                  <a:gd name="T143" fmla="*/ 51 w 51"/>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 h="38">
                    <a:moveTo>
                      <a:pt x="0" y="13"/>
                    </a:moveTo>
                    <a:lnTo>
                      <a:pt x="0" y="13"/>
                    </a:lnTo>
                    <a:lnTo>
                      <a:pt x="0" y="0"/>
                    </a:lnTo>
                    <a:lnTo>
                      <a:pt x="13" y="0"/>
                    </a:lnTo>
                    <a:lnTo>
                      <a:pt x="13" y="13"/>
                    </a:lnTo>
                    <a:lnTo>
                      <a:pt x="26" y="13"/>
                    </a:lnTo>
                    <a:lnTo>
                      <a:pt x="38" y="13"/>
                    </a:lnTo>
                    <a:lnTo>
                      <a:pt x="51" y="13"/>
                    </a:lnTo>
                    <a:lnTo>
                      <a:pt x="51" y="25"/>
                    </a:lnTo>
                    <a:lnTo>
                      <a:pt x="38" y="25"/>
                    </a:lnTo>
                    <a:lnTo>
                      <a:pt x="26" y="38"/>
                    </a:lnTo>
                    <a:lnTo>
                      <a:pt x="13" y="38"/>
                    </a:lnTo>
                    <a:lnTo>
                      <a:pt x="0" y="38"/>
                    </a:lnTo>
                    <a:lnTo>
                      <a:pt x="0" y="25"/>
                    </a:lnTo>
                    <a:lnTo>
                      <a:pt x="0" y="13"/>
                    </a:lnTo>
                    <a:close/>
                  </a:path>
                </a:pathLst>
              </a:custGeom>
              <a:grpFill/>
              <a:ln w="0">
                <a:solidFill>
                  <a:srgbClr val="000000"/>
                </a:solidFill>
                <a:prstDash val="solid"/>
                <a:round/>
                <a:headEnd/>
                <a:tailEnd/>
              </a:ln>
            </p:spPr>
          </p:sp>
        </p:grpSp>
        <p:sp>
          <p:nvSpPr>
            <p:cNvPr id="485" name="Freeform 46"/>
            <p:cNvSpPr>
              <a:spLocks/>
            </p:cNvSpPr>
            <p:nvPr/>
          </p:nvSpPr>
          <p:spPr bwMode="auto">
            <a:xfrm>
              <a:off x="3629025" y="3562350"/>
              <a:ext cx="333375" cy="152400"/>
            </a:xfrm>
            <a:custGeom>
              <a:avLst/>
              <a:gdLst>
                <a:gd name="T0" fmla="*/ 38 w 304"/>
                <a:gd name="T1" fmla="*/ 140 h 140"/>
                <a:gd name="T2" fmla="*/ 25 w 304"/>
                <a:gd name="T3" fmla="*/ 127 h 140"/>
                <a:gd name="T4" fmla="*/ 0 w 304"/>
                <a:gd name="T5" fmla="*/ 127 h 140"/>
                <a:gd name="T6" fmla="*/ 13 w 304"/>
                <a:gd name="T7" fmla="*/ 114 h 140"/>
                <a:gd name="T8" fmla="*/ 25 w 304"/>
                <a:gd name="T9" fmla="*/ 101 h 140"/>
                <a:gd name="T10" fmla="*/ 25 w 304"/>
                <a:gd name="T11" fmla="*/ 89 h 140"/>
                <a:gd name="T12" fmla="*/ 38 w 304"/>
                <a:gd name="T13" fmla="*/ 89 h 140"/>
                <a:gd name="T14" fmla="*/ 38 w 304"/>
                <a:gd name="T15" fmla="*/ 89 h 140"/>
                <a:gd name="T16" fmla="*/ 51 w 304"/>
                <a:gd name="T17" fmla="*/ 76 h 140"/>
                <a:gd name="T18" fmla="*/ 51 w 304"/>
                <a:gd name="T19" fmla="*/ 63 h 140"/>
                <a:gd name="T20" fmla="*/ 51 w 304"/>
                <a:gd name="T21" fmla="*/ 51 h 140"/>
                <a:gd name="T22" fmla="*/ 51 w 304"/>
                <a:gd name="T23" fmla="*/ 38 h 140"/>
                <a:gd name="T24" fmla="*/ 51 w 304"/>
                <a:gd name="T25" fmla="*/ 38 h 140"/>
                <a:gd name="T26" fmla="*/ 63 w 304"/>
                <a:gd name="T27" fmla="*/ 25 h 140"/>
                <a:gd name="T28" fmla="*/ 76 w 304"/>
                <a:gd name="T29" fmla="*/ 25 h 140"/>
                <a:gd name="T30" fmla="*/ 114 w 304"/>
                <a:gd name="T31" fmla="*/ 13 h 140"/>
                <a:gd name="T32" fmla="*/ 165 w 304"/>
                <a:gd name="T33" fmla="*/ 25 h 140"/>
                <a:gd name="T34" fmla="*/ 190 w 304"/>
                <a:gd name="T35" fmla="*/ 25 h 140"/>
                <a:gd name="T36" fmla="*/ 253 w 304"/>
                <a:gd name="T37" fmla="*/ 25 h 140"/>
                <a:gd name="T38" fmla="*/ 292 w 304"/>
                <a:gd name="T39" fmla="*/ 0 h 140"/>
                <a:gd name="T40" fmla="*/ 292 w 304"/>
                <a:gd name="T41" fmla="*/ 13 h 140"/>
                <a:gd name="T42" fmla="*/ 292 w 304"/>
                <a:gd name="T43" fmla="*/ 25 h 140"/>
                <a:gd name="T44" fmla="*/ 292 w 304"/>
                <a:gd name="T45" fmla="*/ 38 h 140"/>
                <a:gd name="T46" fmla="*/ 304 w 304"/>
                <a:gd name="T47" fmla="*/ 63 h 140"/>
                <a:gd name="T48" fmla="*/ 304 w 304"/>
                <a:gd name="T49" fmla="*/ 76 h 140"/>
                <a:gd name="T50" fmla="*/ 304 w 304"/>
                <a:gd name="T51" fmla="*/ 101 h 140"/>
                <a:gd name="T52" fmla="*/ 292 w 304"/>
                <a:gd name="T53" fmla="*/ 114 h 140"/>
                <a:gd name="T54" fmla="*/ 279 w 304"/>
                <a:gd name="T55" fmla="*/ 114 h 140"/>
                <a:gd name="T56" fmla="*/ 279 w 304"/>
                <a:gd name="T57" fmla="*/ 114 h 140"/>
                <a:gd name="T58" fmla="*/ 266 w 304"/>
                <a:gd name="T59" fmla="*/ 127 h 140"/>
                <a:gd name="T60" fmla="*/ 241 w 304"/>
                <a:gd name="T61" fmla="*/ 127 h 140"/>
                <a:gd name="T62" fmla="*/ 241 w 304"/>
                <a:gd name="T63" fmla="*/ 127 h 140"/>
                <a:gd name="T64" fmla="*/ 228 w 304"/>
                <a:gd name="T65" fmla="*/ 127 h 140"/>
                <a:gd name="T66" fmla="*/ 228 w 304"/>
                <a:gd name="T67" fmla="*/ 114 h 140"/>
                <a:gd name="T68" fmla="*/ 228 w 304"/>
                <a:gd name="T69" fmla="*/ 101 h 140"/>
                <a:gd name="T70" fmla="*/ 215 w 304"/>
                <a:gd name="T71" fmla="*/ 89 h 140"/>
                <a:gd name="T72" fmla="*/ 203 w 304"/>
                <a:gd name="T73" fmla="*/ 76 h 140"/>
                <a:gd name="T74" fmla="*/ 177 w 304"/>
                <a:gd name="T75" fmla="*/ 89 h 140"/>
                <a:gd name="T76" fmla="*/ 165 w 304"/>
                <a:gd name="T77" fmla="*/ 101 h 140"/>
                <a:gd name="T78" fmla="*/ 165 w 304"/>
                <a:gd name="T79" fmla="*/ 89 h 140"/>
                <a:gd name="T80" fmla="*/ 152 w 304"/>
                <a:gd name="T81" fmla="*/ 89 h 140"/>
                <a:gd name="T82" fmla="*/ 152 w 304"/>
                <a:gd name="T83" fmla="*/ 76 h 140"/>
                <a:gd name="T84" fmla="*/ 139 w 304"/>
                <a:gd name="T85" fmla="*/ 76 h 140"/>
                <a:gd name="T86" fmla="*/ 127 w 304"/>
                <a:gd name="T87" fmla="*/ 76 h 140"/>
                <a:gd name="T88" fmla="*/ 114 w 304"/>
                <a:gd name="T89" fmla="*/ 89 h 140"/>
                <a:gd name="T90" fmla="*/ 101 w 304"/>
                <a:gd name="T91" fmla="*/ 101 h 140"/>
                <a:gd name="T92" fmla="*/ 101 w 304"/>
                <a:gd name="T93" fmla="*/ 114 h 140"/>
                <a:gd name="T94" fmla="*/ 89 w 304"/>
                <a:gd name="T95" fmla="*/ 114 h 140"/>
                <a:gd name="T96" fmla="*/ 89 w 304"/>
                <a:gd name="T97" fmla="*/ 114 h 140"/>
                <a:gd name="T98" fmla="*/ 89 w 304"/>
                <a:gd name="T99" fmla="*/ 127 h 140"/>
                <a:gd name="T100" fmla="*/ 76 w 304"/>
                <a:gd name="T101" fmla="*/ 127 h 140"/>
                <a:gd name="T102" fmla="*/ 76 w 304"/>
                <a:gd name="T103" fmla="*/ 127 h 140"/>
                <a:gd name="T104" fmla="*/ 51 w 304"/>
                <a:gd name="T105" fmla="*/ 140 h 140"/>
                <a:gd name="T106" fmla="*/ 51 w 304"/>
                <a:gd name="T107" fmla="*/ 140 h 1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140"/>
                <a:gd name="T164" fmla="*/ 304 w 304"/>
                <a:gd name="T165" fmla="*/ 140 h 1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140">
                  <a:moveTo>
                    <a:pt x="51" y="140"/>
                  </a:moveTo>
                  <a:lnTo>
                    <a:pt x="38" y="140"/>
                  </a:lnTo>
                  <a:lnTo>
                    <a:pt x="25" y="127"/>
                  </a:lnTo>
                  <a:lnTo>
                    <a:pt x="13" y="127"/>
                  </a:lnTo>
                  <a:lnTo>
                    <a:pt x="0" y="127"/>
                  </a:lnTo>
                  <a:lnTo>
                    <a:pt x="13" y="127"/>
                  </a:lnTo>
                  <a:lnTo>
                    <a:pt x="13" y="114"/>
                  </a:lnTo>
                  <a:lnTo>
                    <a:pt x="25" y="114"/>
                  </a:lnTo>
                  <a:lnTo>
                    <a:pt x="25" y="101"/>
                  </a:lnTo>
                  <a:lnTo>
                    <a:pt x="25" y="89"/>
                  </a:lnTo>
                  <a:lnTo>
                    <a:pt x="38" y="89"/>
                  </a:lnTo>
                  <a:lnTo>
                    <a:pt x="51" y="89"/>
                  </a:lnTo>
                  <a:lnTo>
                    <a:pt x="51" y="76"/>
                  </a:lnTo>
                  <a:lnTo>
                    <a:pt x="51" y="63"/>
                  </a:lnTo>
                  <a:lnTo>
                    <a:pt x="51" y="51"/>
                  </a:lnTo>
                  <a:lnTo>
                    <a:pt x="51" y="38"/>
                  </a:lnTo>
                  <a:lnTo>
                    <a:pt x="63" y="25"/>
                  </a:lnTo>
                  <a:lnTo>
                    <a:pt x="76" y="25"/>
                  </a:lnTo>
                  <a:lnTo>
                    <a:pt x="101" y="13"/>
                  </a:lnTo>
                  <a:lnTo>
                    <a:pt x="114" y="13"/>
                  </a:lnTo>
                  <a:lnTo>
                    <a:pt x="139" y="25"/>
                  </a:lnTo>
                  <a:lnTo>
                    <a:pt x="165" y="25"/>
                  </a:lnTo>
                  <a:lnTo>
                    <a:pt x="177" y="25"/>
                  </a:lnTo>
                  <a:lnTo>
                    <a:pt x="190" y="25"/>
                  </a:lnTo>
                  <a:lnTo>
                    <a:pt x="215" y="25"/>
                  </a:lnTo>
                  <a:lnTo>
                    <a:pt x="253" y="25"/>
                  </a:lnTo>
                  <a:lnTo>
                    <a:pt x="266" y="13"/>
                  </a:lnTo>
                  <a:lnTo>
                    <a:pt x="292" y="0"/>
                  </a:lnTo>
                  <a:lnTo>
                    <a:pt x="292" y="13"/>
                  </a:lnTo>
                  <a:lnTo>
                    <a:pt x="292" y="25"/>
                  </a:lnTo>
                  <a:lnTo>
                    <a:pt x="292" y="38"/>
                  </a:lnTo>
                  <a:lnTo>
                    <a:pt x="292" y="51"/>
                  </a:lnTo>
                  <a:lnTo>
                    <a:pt x="304" y="63"/>
                  </a:lnTo>
                  <a:lnTo>
                    <a:pt x="304" y="76"/>
                  </a:lnTo>
                  <a:lnTo>
                    <a:pt x="304" y="89"/>
                  </a:lnTo>
                  <a:lnTo>
                    <a:pt x="304" y="101"/>
                  </a:lnTo>
                  <a:lnTo>
                    <a:pt x="292" y="114"/>
                  </a:lnTo>
                  <a:lnTo>
                    <a:pt x="279" y="114"/>
                  </a:lnTo>
                  <a:lnTo>
                    <a:pt x="266" y="114"/>
                  </a:lnTo>
                  <a:lnTo>
                    <a:pt x="266" y="127"/>
                  </a:lnTo>
                  <a:lnTo>
                    <a:pt x="253" y="127"/>
                  </a:lnTo>
                  <a:lnTo>
                    <a:pt x="241" y="127"/>
                  </a:lnTo>
                  <a:lnTo>
                    <a:pt x="228" y="127"/>
                  </a:lnTo>
                  <a:lnTo>
                    <a:pt x="228" y="114"/>
                  </a:lnTo>
                  <a:lnTo>
                    <a:pt x="228" y="101"/>
                  </a:lnTo>
                  <a:lnTo>
                    <a:pt x="215" y="101"/>
                  </a:lnTo>
                  <a:lnTo>
                    <a:pt x="215" y="89"/>
                  </a:lnTo>
                  <a:lnTo>
                    <a:pt x="203" y="89"/>
                  </a:lnTo>
                  <a:lnTo>
                    <a:pt x="203" y="76"/>
                  </a:lnTo>
                  <a:lnTo>
                    <a:pt x="177" y="89"/>
                  </a:lnTo>
                  <a:lnTo>
                    <a:pt x="165" y="101"/>
                  </a:lnTo>
                  <a:lnTo>
                    <a:pt x="165" y="89"/>
                  </a:lnTo>
                  <a:lnTo>
                    <a:pt x="152" y="89"/>
                  </a:lnTo>
                  <a:lnTo>
                    <a:pt x="152" y="76"/>
                  </a:lnTo>
                  <a:lnTo>
                    <a:pt x="139" y="76"/>
                  </a:lnTo>
                  <a:lnTo>
                    <a:pt x="127" y="76"/>
                  </a:lnTo>
                  <a:lnTo>
                    <a:pt x="114" y="89"/>
                  </a:lnTo>
                  <a:lnTo>
                    <a:pt x="114" y="101"/>
                  </a:lnTo>
                  <a:lnTo>
                    <a:pt x="101" y="101"/>
                  </a:lnTo>
                  <a:lnTo>
                    <a:pt x="101" y="114"/>
                  </a:lnTo>
                  <a:lnTo>
                    <a:pt x="89" y="114"/>
                  </a:lnTo>
                  <a:lnTo>
                    <a:pt x="76" y="114"/>
                  </a:lnTo>
                  <a:lnTo>
                    <a:pt x="89" y="127"/>
                  </a:lnTo>
                  <a:lnTo>
                    <a:pt x="76" y="127"/>
                  </a:lnTo>
                  <a:lnTo>
                    <a:pt x="63" y="127"/>
                  </a:lnTo>
                  <a:lnTo>
                    <a:pt x="51" y="140"/>
                  </a:lnTo>
                  <a:close/>
                </a:path>
              </a:pathLst>
            </a:custGeom>
            <a:grpFill/>
            <a:ln w="0">
              <a:solidFill>
                <a:srgbClr val="000000"/>
              </a:solidFill>
              <a:prstDash val="solid"/>
              <a:round/>
              <a:headEnd/>
              <a:tailEnd/>
            </a:ln>
          </p:spPr>
        </p:sp>
        <p:grpSp>
          <p:nvGrpSpPr>
            <p:cNvPr id="6" name="Group 47"/>
            <p:cNvGrpSpPr>
              <a:grpSpLocks/>
            </p:cNvGrpSpPr>
            <p:nvPr/>
          </p:nvGrpSpPr>
          <p:grpSpPr bwMode="auto">
            <a:xfrm>
              <a:off x="3286125" y="3333750"/>
              <a:ext cx="438150" cy="581025"/>
              <a:chOff x="1314450" y="2676525"/>
              <a:chExt cx="394" cy="520"/>
            </a:xfrm>
            <a:grpFill/>
          </p:grpSpPr>
          <p:sp>
            <p:nvSpPr>
              <p:cNvPr id="522" name="Freeform 48"/>
              <p:cNvSpPr>
                <a:spLocks/>
              </p:cNvSpPr>
              <p:nvPr/>
            </p:nvSpPr>
            <p:spPr bwMode="auto">
              <a:xfrm>
                <a:off x="1314450" y="2676728"/>
                <a:ext cx="356" cy="317"/>
              </a:xfrm>
              <a:custGeom>
                <a:avLst/>
                <a:gdLst>
                  <a:gd name="T0" fmla="*/ 89 w 356"/>
                  <a:gd name="T1" fmla="*/ 254 h 317"/>
                  <a:gd name="T2" fmla="*/ 102 w 356"/>
                  <a:gd name="T3" fmla="*/ 241 h 317"/>
                  <a:gd name="T4" fmla="*/ 102 w 356"/>
                  <a:gd name="T5" fmla="*/ 228 h 317"/>
                  <a:gd name="T6" fmla="*/ 102 w 356"/>
                  <a:gd name="T7" fmla="*/ 216 h 317"/>
                  <a:gd name="T8" fmla="*/ 127 w 356"/>
                  <a:gd name="T9" fmla="*/ 190 h 317"/>
                  <a:gd name="T10" fmla="*/ 140 w 356"/>
                  <a:gd name="T11" fmla="*/ 178 h 317"/>
                  <a:gd name="T12" fmla="*/ 153 w 356"/>
                  <a:gd name="T13" fmla="*/ 190 h 317"/>
                  <a:gd name="T14" fmla="*/ 165 w 356"/>
                  <a:gd name="T15" fmla="*/ 190 h 317"/>
                  <a:gd name="T16" fmla="*/ 191 w 356"/>
                  <a:gd name="T17" fmla="*/ 190 h 317"/>
                  <a:gd name="T18" fmla="*/ 203 w 356"/>
                  <a:gd name="T19" fmla="*/ 190 h 317"/>
                  <a:gd name="T20" fmla="*/ 216 w 356"/>
                  <a:gd name="T21" fmla="*/ 178 h 317"/>
                  <a:gd name="T22" fmla="*/ 216 w 356"/>
                  <a:gd name="T23" fmla="*/ 165 h 317"/>
                  <a:gd name="T24" fmla="*/ 254 w 356"/>
                  <a:gd name="T25" fmla="*/ 140 h 317"/>
                  <a:gd name="T26" fmla="*/ 267 w 356"/>
                  <a:gd name="T27" fmla="*/ 127 h 317"/>
                  <a:gd name="T28" fmla="*/ 279 w 356"/>
                  <a:gd name="T29" fmla="*/ 127 h 317"/>
                  <a:gd name="T30" fmla="*/ 292 w 356"/>
                  <a:gd name="T31" fmla="*/ 140 h 317"/>
                  <a:gd name="T32" fmla="*/ 318 w 356"/>
                  <a:gd name="T33" fmla="*/ 127 h 317"/>
                  <a:gd name="T34" fmla="*/ 330 w 356"/>
                  <a:gd name="T35" fmla="*/ 101 h 317"/>
                  <a:gd name="T36" fmla="*/ 330 w 356"/>
                  <a:gd name="T37" fmla="*/ 89 h 317"/>
                  <a:gd name="T38" fmla="*/ 343 w 356"/>
                  <a:gd name="T39" fmla="*/ 89 h 317"/>
                  <a:gd name="T40" fmla="*/ 356 w 356"/>
                  <a:gd name="T41" fmla="*/ 63 h 317"/>
                  <a:gd name="T42" fmla="*/ 356 w 356"/>
                  <a:gd name="T43" fmla="*/ 51 h 317"/>
                  <a:gd name="T44" fmla="*/ 356 w 356"/>
                  <a:gd name="T45" fmla="*/ 38 h 317"/>
                  <a:gd name="T46" fmla="*/ 343 w 356"/>
                  <a:gd name="T47" fmla="*/ 25 h 317"/>
                  <a:gd name="T48" fmla="*/ 343 w 356"/>
                  <a:gd name="T49" fmla="*/ 13 h 317"/>
                  <a:gd name="T50" fmla="*/ 330 w 356"/>
                  <a:gd name="T51" fmla="*/ 0 h 317"/>
                  <a:gd name="T52" fmla="*/ 279 w 356"/>
                  <a:gd name="T53" fmla="*/ 13 h 317"/>
                  <a:gd name="T54" fmla="*/ 229 w 356"/>
                  <a:gd name="T55" fmla="*/ 25 h 317"/>
                  <a:gd name="T56" fmla="*/ 216 w 356"/>
                  <a:gd name="T57" fmla="*/ 51 h 317"/>
                  <a:gd name="T58" fmla="*/ 178 w 356"/>
                  <a:gd name="T59" fmla="*/ 76 h 317"/>
                  <a:gd name="T60" fmla="*/ 127 w 356"/>
                  <a:gd name="T61" fmla="*/ 114 h 317"/>
                  <a:gd name="T62" fmla="*/ 102 w 356"/>
                  <a:gd name="T63" fmla="*/ 140 h 317"/>
                  <a:gd name="T64" fmla="*/ 26 w 356"/>
                  <a:gd name="T65" fmla="*/ 203 h 317"/>
                  <a:gd name="T66" fmla="*/ 0 w 356"/>
                  <a:gd name="T67" fmla="*/ 216 h 317"/>
                  <a:gd name="T68" fmla="*/ 0 w 356"/>
                  <a:gd name="T69" fmla="*/ 241 h 317"/>
                  <a:gd name="T70" fmla="*/ 0 w 356"/>
                  <a:gd name="T71" fmla="*/ 254 h 317"/>
                  <a:gd name="T72" fmla="*/ 0 w 356"/>
                  <a:gd name="T73" fmla="*/ 279 h 317"/>
                  <a:gd name="T74" fmla="*/ 0 w 356"/>
                  <a:gd name="T75" fmla="*/ 279 h 317"/>
                  <a:gd name="T76" fmla="*/ 26 w 356"/>
                  <a:gd name="T77" fmla="*/ 292 h 317"/>
                  <a:gd name="T78" fmla="*/ 26 w 356"/>
                  <a:gd name="T79" fmla="*/ 317 h 317"/>
                  <a:gd name="T80" fmla="*/ 39 w 356"/>
                  <a:gd name="T81" fmla="*/ 317 h 317"/>
                  <a:gd name="T82" fmla="*/ 51 w 356"/>
                  <a:gd name="T83" fmla="*/ 317 h 317"/>
                  <a:gd name="T84" fmla="*/ 64 w 356"/>
                  <a:gd name="T85" fmla="*/ 304 h 317"/>
                  <a:gd name="T86" fmla="*/ 64 w 356"/>
                  <a:gd name="T87" fmla="*/ 279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6"/>
                  <a:gd name="T133" fmla="*/ 0 h 317"/>
                  <a:gd name="T134" fmla="*/ 356 w 356"/>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6" h="317">
                    <a:moveTo>
                      <a:pt x="77" y="266"/>
                    </a:moveTo>
                    <a:lnTo>
                      <a:pt x="77" y="266"/>
                    </a:lnTo>
                    <a:lnTo>
                      <a:pt x="89" y="254"/>
                    </a:lnTo>
                    <a:lnTo>
                      <a:pt x="102" y="241"/>
                    </a:lnTo>
                    <a:lnTo>
                      <a:pt x="102" y="228"/>
                    </a:lnTo>
                    <a:lnTo>
                      <a:pt x="102" y="216"/>
                    </a:lnTo>
                    <a:lnTo>
                      <a:pt x="115" y="216"/>
                    </a:lnTo>
                    <a:lnTo>
                      <a:pt x="102" y="216"/>
                    </a:lnTo>
                    <a:lnTo>
                      <a:pt x="102" y="203"/>
                    </a:lnTo>
                    <a:lnTo>
                      <a:pt x="115" y="203"/>
                    </a:lnTo>
                    <a:lnTo>
                      <a:pt x="127" y="190"/>
                    </a:lnTo>
                    <a:lnTo>
                      <a:pt x="140" y="178"/>
                    </a:lnTo>
                    <a:lnTo>
                      <a:pt x="140" y="190"/>
                    </a:lnTo>
                    <a:lnTo>
                      <a:pt x="153" y="190"/>
                    </a:lnTo>
                    <a:lnTo>
                      <a:pt x="165" y="190"/>
                    </a:lnTo>
                    <a:lnTo>
                      <a:pt x="178" y="190"/>
                    </a:lnTo>
                    <a:lnTo>
                      <a:pt x="191" y="190"/>
                    </a:lnTo>
                    <a:lnTo>
                      <a:pt x="203" y="190"/>
                    </a:lnTo>
                    <a:lnTo>
                      <a:pt x="216" y="178"/>
                    </a:lnTo>
                    <a:lnTo>
                      <a:pt x="203" y="165"/>
                    </a:lnTo>
                    <a:lnTo>
                      <a:pt x="216" y="165"/>
                    </a:lnTo>
                    <a:lnTo>
                      <a:pt x="241" y="152"/>
                    </a:lnTo>
                    <a:lnTo>
                      <a:pt x="254" y="140"/>
                    </a:lnTo>
                    <a:lnTo>
                      <a:pt x="254" y="127"/>
                    </a:lnTo>
                    <a:lnTo>
                      <a:pt x="267" y="127"/>
                    </a:lnTo>
                    <a:lnTo>
                      <a:pt x="279" y="127"/>
                    </a:lnTo>
                    <a:lnTo>
                      <a:pt x="292" y="127"/>
                    </a:lnTo>
                    <a:lnTo>
                      <a:pt x="292" y="140"/>
                    </a:lnTo>
                    <a:lnTo>
                      <a:pt x="305" y="127"/>
                    </a:lnTo>
                    <a:lnTo>
                      <a:pt x="318" y="127"/>
                    </a:lnTo>
                    <a:lnTo>
                      <a:pt x="318" y="114"/>
                    </a:lnTo>
                    <a:lnTo>
                      <a:pt x="330" y="114"/>
                    </a:lnTo>
                    <a:lnTo>
                      <a:pt x="330" y="101"/>
                    </a:lnTo>
                    <a:lnTo>
                      <a:pt x="330" y="89"/>
                    </a:lnTo>
                    <a:lnTo>
                      <a:pt x="343" y="89"/>
                    </a:lnTo>
                    <a:lnTo>
                      <a:pt x="356" y="89"/>
                    </a:lnTo>
                    <a:lnTo>
                      <a:pt x="356" y="76"/>
                    </a:lnTo>
                    <a:lnTo>
                      <a:pt x="356" y="63"/>
                    </a:lnTo>
                    <a:lnTo>
                      <a:pt x="356" y="51"/>
                    </a:lnTo>
                    <a:lnTo>
                      <a:pt x="356" y="38"/>
                    </a:lnTo>
                    <a:lnTo>
                      <a:pt x="343" y="25"/>
                    </a:lnTo>
                    <a:lnTo>
                      <a:pt x="343" y="13"/>
                    </a:lnTo>
                    <a:lnTo>
                      <a:pt x="356" y="13"/>
                    </a:lnTo>
                    <a:lnTo>
                      <a:pt x="356" y="0"/>
                    </a:lnTo>
                    <a:lnTo>
                      <a:pt x="330" y="0"/>
                    </a:lnTo>
                    <a:lnTo>
                      <a:pt x="318" y="0"/>
                    </a:lnTo>
                    <a:lnTo>
                      <a:pt x="305" y="0"/>
                    </a:lnTo>
                    <a:lnTo>
                      <a:pt x="279" y="13"/>
                    </a:lnTo>
                    <a:lnTo>
                      <a:pt x="267" y="13"/>
                    </a:lnTo>
                    <a:lnTo>
                      <a:pt x="241" y="25"/>
                    </a:lnTo>
                    <a:lnTo>
                      <a:pt x="229" y="25"/>
                    </a:lnTo>
                    <a:lnTo>
                      <a:pt x="203" y="38"/>
                    </a:lnTo>
                    <a:lnTo>
                      <a:pt x="216" y="51"/>
                    </a:lnTo>
                    <a:lnTo>
                      <a:pt x="216" y="63"/>
                    </a:lnTo>
                    <a:lnTo>
                      <a:pt x="191" y="76"/>
                    </a:lnTo>
                    <a:lnTo>
                      <a:pt x="178" y="76"/>
                    </a:lnTo>
                    <a:lnTo>
                      <a:pt x="165" y="76"/>
                    </a:lnTo>
                    <a:lnTo>
                      <a:pt x="140" y="114"/>
                    </a:lnTo>
                    <a:lnTo>
                      <a:pt x="127" y="114"/>
                    </a:lnTo>
                    <a:lnTo>
                      <a:pt x="115" y="127"/>
                    </a:lnTo>
                    <a:lnTo>
                      <a:pt x="102" y="140"/>
                    </a:lnTo>
                    <a:lnTo>
                      <a:pt x="89" y="152"/>
                    </a:lnTo>
                    <a:lnTo>
                      <a:pt x="77" y="152"/>
                    </a:lnTo>
                    <a:lnTo>
                      <a:pt x="26" y="203"/>
                    </a:lnTo>
                    <a:lnTo>
                      <a:pt x="13" y="216"/>
                    </a:lnTo>
                    <a:lnTo>
                      <a:pt x="0" y="216"/>
                    </a:lnTo>
                    <a:lnTo>
                      <a:pt x="13" y="228"/>
                    </a:lnTo>
                    <a:lnTo>
                      <a:pt x="13" y="241"/>
                    </a:lnTo>
                    <a:lnTo>
                      <a:pt x="0" y="241"/>
                    </a:lnTo>
                    <a:lnTo>
                      <a:pt x="0" y="254"/>
                    </a:lnTo>
                    <a:lnTo>
                      <a:pt x="0" y="266"/>
                    </a:lnTo>
                    <a:lnTo>
                      <a:pt x="0" y="279"/>
                    </a:lnTo>
                    <a:lnTo>
                      <a:pt x="13" y="292"/>
                    </a:lnTo>
                    <a:lnTo>
                      <a:pt x="26" y="292"/>
                    </a:lnTo>
                    <a:lnTo>
                      <a:pt x="13" y="304"/>
                    </a:lnTo>
                    <a:lnTo>
                      <a:pt x="26" y="317"/>
                    </a:lnTo>
                    <a:lnTo>
                      <a:pt x="39" y="317"/>
                    </a:lnTo>
                    <a:lnTo>
                      <a:pt x="51" y="317"/>
                    </a:lnTo>
                    <a:lnTo>
                      <a:pt x="64" y="304"/>
                    </a:lnTo>
                    <a:lnTo>
                      <a:pt x="64" y="292"/>
                    </a:lnTo>
                    <a:lnTo>
                      <a:pt x="64" y="279"/>
                    </a:lnTo>
                    <a:lnTo>
                      <a:pt x="77" y="266"/>
                    </a:lnTo>
                    <a:close/>
                  </a:path>
                </a:pathLst>
              </a:custGeom>
              <a:grpFill/>
              <a:ln w="0">
                <a:solidFill>
                  <a:srgbClr val="000000"/>
                </a:solidFill>
                <a:prstDash val="solid"/>
                <a:round/>
                <a:headEnd/>
                <a:tailEnd/>
              </a:ln>
            </p:spPr>
          </p:sp>
          <p:sp>
            <p:nvSpPr>
              <p:cNvPr id="523" name="Freeform 49"/>
              <p:cNvSpPr>
                <a:spLocks/>
              </p:cNvSpPr>
              <p:nvPr/>
            </p:nvSpPr>
            <p:spPr bwMode="auto">
              <a:xfrm>
                <a:off x="1314793" y="2676525"/>
                <a:ext cx="51" cy="51"/>
              </a:xfrm>
              <a:custGeom>
                <a:avLst/>
                <a:gdLst>
                  <a:gd name="T0" fmla="*/ 51 w 51"/>
                  <a:gd name="T1" fmla="*/ 13 h 51"/>
                  <a:gd name="T2" fmla="*/ 51 w 51"/>
                  <a:gd name="T3" fmla="*/ 25 h 51"/>
                  <a:gd name="T4" fmla="*/ 51 w 51"/>
                  <a:gd name="T5" fmla="*/ 25 h 51"/>
                  <a:gd name="T6" fmla="*/ 51 w 51"/>
                  <a:gd name="T7" fmla="*/ 38 h 51"/>
                  <a:gd name="T8" fmla="*/ 38 w 51"/>
                  <a:gd name="T9" fmla="*/ 38 h 51"/>
                  <a:gd name="T10" fmla="*/ 38 w 51"/>
                  <a:gd name="T11" fmla="*/ 51 h 51"/>
                  <a:gd name="T12" fmla="*/ 38 w 51"/>
                  <a:gd name="T13" fmla="*/ 51 h 51"/>
                  <a:gd name="T14" fmla="*/ 25 w 51"/>
                  <a:gd name="T15" fmla="*/ 51 h 51"/>
                  <a:gd name="T16" fmla="*/ 25 w 51"/>
                  <a:gd name="T17" fmla="*/ 51 h 51"/>
                  <a:gd name="T18" fmla="*/ 13 w 51"/>
                  <a:gd name="T19" fmla="*/ 51 h 51"/>
                  <a:gd name="T20" fmla="*/ 13 w 51"/>
                  <a:gd name="T21" fmla="*/ 51 h 51"/>
                  <a:gd name="T22" fmla="*/ 0 w 51"/>
                  <a:gd name="T23" fmla="*/ 51 h 51"/>
                  <a:gd name="T24" fmla="*/ 0 w 51"/>
                  <a:gd name="T25" fmla="*/ 38 h 51"/>
                  <a:gd name="T26" fmla="*/ 0 w 51"/>
                  <a:gd name="T27" fmla="*/ 38 h 51"/>
                  <a:gd name="T28" fmla="*/ 0 w 51"/>
                  <a:gd name="T29" fmla="*/ 25 h 51"/>
                  <a:gd name="T30" fmla="*/ 0 w 51"/>
                  <a:gd name="T31" fmla="*/ 25 h 51"/>
                  <a:gd name="T32" fmla="*/ 0 w 51"/>
                  <a:gd name="T33" fmla="*/ 13 h 51"/>
                  <a:gd name="T34" fmla="*/ 0 w 51"/>
                  <a:gd name="T35" fmla="*/ 13 h 51"/>
                  <a:gd name="T36" fmla="*/ 13 w 51"/>
                  <a:gd name="T37" fmla="*/ 13 h 51"/>
                  <a:gd name="T38" fmla="*/ 13 w 51"/>
                  <a:gd name="T39" fmla="*/ 13 h 51"/>
                  <a:gd name="T40" fmla="*/ 25 w 51"/>
                  <a:gd name="T41" fmla="*/ 0 h 51"/>
                  <a:gd name="T42" fmla="*/ 25 w 51"/>
                  <a:gd name="T43" fmla="*/ 0 h 51"/>
                  <a:gd name="T44" fmla="*/ 38 w 51"/>
                  <a:gd name="T45" fmla="*/ 0 h 51"/>
                  <a:gd name="T46" fmla="*/ 51 w 51"/>
                  <a:gd name="T47" fmla="*/ 13 h 51"/>
                  <a:gd name="T48" fmla="*/ 51 w 51"/>
                  <a:gd name="T49" fmla="*/ 13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51"/>
                  <a:gd name="T77" fmla="*/ 51 w 5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51">
                    <a:moveTo>
                      <a:pt x="51" y="13"/>
                    </a:moveTo>
                    <a:lnTo>
                      <a:pt x="51" y="25"/>
                    </a:lnTo>
                    <a:lnTo>
                      <a:pt x="51" y="38"/>
                    </a:lnTo>
                    <a:lnTo>
                      <a:pt x="38" y="38"/>
                    </a:lnTo>
                    <a:lnTo>
                      <a:pt x="38" y="51"/>
                    </a:lnTo>
                    <a:lnTo>
                      <a:pt x="25" y="51"/>
                    </a:lnTo>
                    <a:lnTo>
                      <a:pt x="13" y="51"/>
                    </a:lnTo>
                    <a:lnTo>
                      <a:pt x="0" y="51"/>
                    </a:lnTo>
                    <a:lnTo>
                      <a:pt x="0" y="38"/>
                    </a:lnTo>
                    <a:lnTo>
                      <a:pt x="0" y="25"/>
                    </a:lnTo>
                    <a:lnTo>
                      <a:pt x="0" y="13"/>
                    </a:lnTo>
                    <a:lnTo>
                      <a:pt x="13" y="13"/>
                    </a:lnTo>
                    <a:lnTo>
                      <a:pt x="25" y="0"/>
                    </a:lnTo>
                    <a:lnTo>
                      <a:pt x="38" y="0"/>
                    </a:lnTo>
                    <a:lnTo>
                      <a:pt x="51" y="13"/>
                    </a:lnTo>
                    <a:close/>
                  </a:path>
                </a:pathLst>
              </a:custGeom>
              <a:grpFill/>
              <a:ln w="0">
                <a:solidFill>
                  <a:srgbClr val="000000"/>
                </a:solidFill>
                <a:prstDash val="solid"/>
                <a:round/>
                <a:headEnd/>
                <a:tailEnd/>
              </a:ln>
            </p:spPr>
          </p:sp>
        </p:grpSp>
        <p:sp>
          <p:nvSpPr>
            <p:cNvPr id="487" name="Freeform 50"/>
            <p:cNvSpPr>
              <a:spLocks/>
            </p:cNvSpPr>
            <p:nvPr/>
          </p:nvSpPr>
          <p:spPr bwMode="auto">
            <a:xfrm>
              <a:off x="3667125" y="3648075"/>
              <a:ext cx="285750" cy="266700"/>
            </a:xfrm>
            <a:custGeom>
              <a:avLst/>
              <a:gdLst>
                <a:gd name="T0" fmla="*/ 25 w 254"/>
                <a:gd name="T1" fmla="*/ 228 h 241"/>
                <a:gd name="T2" fmla="*/ 25 w 254"/>
                <a:gd name="T3" fmla="*/ 216 h 241"/>
                <a:gd name="T4" fmla="*/ 25 w 254"/>
                <a:gd name="T5" fmla="*/ 190 h 241"/>
                <a:gd name="T6" fmla="*/ 13 w 254"/>
                <a:gd name="T7" fmla="*/ 178 h 241"/>
                <a:gd name="T8" fmla="*/ 13 w 254"/>
                <a:gd name="T9" fmla="*/ 165 h 241"/>
                <a:gd name="T10" fmla="*/ 13 w 254"/>
                <a:gd name="T11" fmla="*/ 152 h 241"/>
                <a:gd name="T12" fmla="*/ 13 w 254"/>
                <a:gd name="T13" fmla="*/ 127 h 241"/>
                <a:gd name="T14" fmla="*/ 13 w 254"/>
                <a:gd name="T15" fmla="*/ 114 h 241"/>
                <a:gd name="T16" fmla="*/ 0 w 254"/>
                <a:gd name="T17" fmla="*/ 102 h 241"/>
                <a:gd name="T18" fmla="*/ 13 w 254"/>
                <a:gd name="T19" fmla="*/ 89 h 241"/>
                <a:gd name="T20" fmla="*/ 13 w 254"/>
                <a:gd name="T21" fmla="*/ 64 h 241"/>
                <a:gd name="T22" fmla="*/ 13 w 254"/>
                <a:gd name="T23" fmla="*/ 64 h 241"/>
                <a:gd name="T24" fmla="*/ 38 w 254"/>
                <a:gd name="T25" fmla="*/ 51 h 241"/>
                <a:gd name="T26" fmla="*/ 38 w 254"/>
                <a:gd name="T27" fmla="*/ 51 h 241"/>
                <a:gd name="T28" fmla="*/ 51 w 254"/>
                <a:gd name="T29" fmla="*/ 51 h 241"/>
                <a:gd name="T30" fmla="*/ 51 w 254"/>
                <a:gd name="T31" fmla="*/ 38 h 241"/>
                <a:gd name="T32" fmla="*/ 51 w 254"/>
                <a:gd name="T33" fmla="*/ 38 h 241"/>
                <a:gd name="T34" fmla="*/ 63 w 254"/>
                <a:gd name="T35" fmla="*/ 38 h 241"/>
                <a:gd name="T36" fmla="*/ 63 w 254"/>
                <a:gd name="T37" fmla="*/ 25 h 241"/>
                <a:gd name="T38" fmla="*/ 76 w 254"/>
                <a:gd name="T39" fmla="*/ 13 h 241"/>
                <a:gd name="T40" fmla="*/ 89 w 254"/>
                <a:gd name="T41" fmla="*/ 0 h 241"/>
                <a:gd name="T42" fmla="*/ 101 w 254"/>
                <a:gd name="T43" fmla="*/ 0 h 241"/>
                <a:gd name="T44" fmla="*/ 114 w 254"/>
                <a:gd name="T45" fmla="*/ 0 h 241"/>
                <a:gd name="T46" fmla="*/ 114 w 254"/>
                <a:gd name="T47" fmla="*/ 13 h 241"/>
                <a:gd name="T48" fmla="*/ 127 w 254"/>
                <a:gd name="T49" fmla="*/ 13 h 241"/>
                <a:gd name="T50" fmla="*/ 127 w 254"/>
                <a:gd name="T51" fmla="*/ 25 h 241"/>
                <a:gd name="T52" fmla="*/ 139 w 254"/>
                <a:gd name="T53" fmla="*/ 13 h 241"/>
                <a:gd name="T54" fmla="*/ 165 w 254"/>
                <a:gd name="T55" fmla="*/ 0 h 241"/>
                <a:gd name="T56" fmla="*/ 177 w 254"/>
                <a:gd name="T57" fmla="*/ 13 h 241"/>
                <a:gd name="T58" fmla="*/ 190 w 254"/>
                <a:gd name="T59" fmla="*/ 25 h 241"/>
                <a:gd name="T60" fmla="*/ 190 w 254"/>
                <a:gd name="T61" fmla="*/ 38 h 241"/>
                <a:gd name="T62" fmla="*/ 190 w 254"/>
                <a:gd name="T63" fmla="*/ 51 h 241"/>
                <a:gd name="T64" fmla="*/ 203 w 254"/>
                <a:gd name="T65" fmla="*/ 51 h 241"/>
                <a:gd name="T66" fmla="*/ 203 w 254"/>
                <a:gd name="T67" fmla="*/ 51 h 241"/>
                <a:gd name="T68" fmla="*/ 228 w 254"/>
                <a:gd name="T69" fmla="*/ 51 h 241"/>
                <a:gd name="T70" fmla="*/ 241 w 254"/>
                <a:gd name="T71" fmla="*/ 38 h 241"/>
                <a:gd name="T72" fmla="*/ 241 w 254"/>
                <a:gd name="T73" fmla="*/ 51 h 241"/>
                <a:gd name="T74" fmla="*/ 254 w 254"/>
                <a:gd name="T75" fmla="*/ 64 h 241"/>
                <a:gd name="T76" fmla="*/ 241 w 254"/>
                <a:gd name="T77" fmla="*/ 76 h 241"/>
                <a:gd name="T78" fmla="*/ 228 w 254"/>
                <a:gd name="T79" fmla="*/ 76 h 241"/>
                <a:gd name="T80" fmla="*/ 228 w 254"/>
                <a:gd name="T81" fmla="*/ 89 h 241"/>
                <a:gd name="T82" fmla="*/ 215 w 254"/>
                <a:gd name="T83" fmla="*/ 102 h 241"/>
                <a:gd name="T84" fmla="*/ 215 w 254"/>
                <a:gd name="T85" fmla="*/ 102 h 241"/>
                <a:gd name="T86" fmla="*/ 215 w 254"/>
                <a:gd name="T87" fmla="*/ 114 h 241"/>
                <a:gd name="T88" fmla="*/ 215 w 254"/>
                <a:gd name="T89" fmla="*/ 127 h 241"/>
                <a:gd name="T90" fmla="*/ 215 w 254"/>
                <a:gd name="T91" fmla="*/ 140 h 241"/>
                <a:gd name="T92" fmla="*/ 215 w 254"/>
                <a:gd name="T93" fmla="*/ 152 h 241"/>
                <a:gd name="T94" fmla="*/ 215 w 254"/>
                <a:gd name="T95" fmla="*/ 152 h 241"/>
                <a:gd name="T96" fmla="*/ 215 w 254"/>
                <a:gd name="T97" fmla="*/ 165 h 241"/>
                <a:gd name="T98" fmla="*/ 203 w 254"/>
                <a:gd name="T99" fmla="*/ 178 h 241"/>
                <a:gd name="T100" fmla="*/ 177 w 254"/>
                <a:gd name="T101" fmla="*/ 203 h 241"/>
                <a:gd name="T102" fmla="*/ 152 w 254"/>
                <a:gd name="T103" fmla="*/ 203 h 241"/>
                <a:gd name="T104" fmla="*/ 139 w 254"/>
                <a:gd name="T105" fmla="*/ 216 h 241"/>
                <a:gd name="T106" fmla="*/ 139 w 254"/>
                <a:gd name="T107" fmla="*/ 228 h 241"/>
                <a:gd name="T108" fmla="*/ 127 w 254"/>
                <a:gd name="T109" fmla="*/ 241 h 241"/>
                <a:gd name="T110" fmla="*/ 101 w 254"/>
                <a:gd name="T111" fmla="*/ 241 h 241"/>
                <a:gd name="T112" fmla="*/ 101 w 254"/>
                <a:gd name="T113" fmla="*/ 241 h 241"/>
                <a:gd name="T114" fmla="*/ 63 w 254"/>
                <a:gd name="T115" fmla="*/ 228 h 241"/>
                <a:gd name="T116" fmla="*/ 51 w 254"/>
                <a:gd name="T117" fmla="*/ 228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41"/>
                <a:gd name="T179" fmla="*/ 254 w 254"/>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41">
                  <a:moveTo>
                    <a:pt x="25" y="228"/>
                  </a:moveTo>
                  <a:lnTo>
                    <a:pt x="25" y="228"/>
                  </a:lnTo>
                  <a:lnTo>
                    <a:pt x="25" y="216"/>
                  </a:lnTo>
                  <a:lnTo>
                    <a:pt x="25" y="203"/>
                  </a:lnTo>
                  <a:lnTo>
                    <a:pt x="25" y="190"/>
                  </a:lnTo>
                  <a:lnTo>
                    <a:pt x="13" y="190"/>
                  </a:lnTo>
                  <a:lnTo>
                    <a:pt x="13" y="178"/>
                  </a:lnTo>
                  <a:lnTo>
                    <a:pt x="13" y="165"/>
                  </a:lnTo>
                  <a:lnTo>
                    <a:pt x="13" y="152"/>
                  </a:lnTo>
                  <a:lnTo>
                    <a:pt x="13" y="140"/>
                  </a:lnTo>
                  <a:lnTo>
                    <a:pt x="13" y="127"/>
                  </a:lnTo>
                  <a:lnTo>
                    <a:pt x="13" y="114"/>
                  </a:lnTo>
                  <a:lnTo>
                    <a:pt x="13" y="102"/>
                  </a:lnTo>
                  <a:lnTo>
                    <a:pt x="0" y="102"/>
                  </a:lnTo>
                  <a:lnTo>
                    <a:pt x="13" y="89"/>
                  </a:lnTo>
                  <a:lnTo>
                    <a:pt x="13" y="76"/>
                  </a:lnTo>
                  <a:lnTo>
                    <a:pt x="13" y="64"/>
                  </a:lnTo>
                  <a:lnTo>
                    <a:pt x="25" y="51"/>
                  </a:lnTo>
                  <a:lnTo>
                    <a:pt x="38" y="51"/>
                  </a:lnTo>
                  <a:lnTo>
                    <a:pt x="51" y="51"/>
                  </a:lnTo>
                  <a:lnTo>
                    <a:pt x="38" y="38"/>
                  </a:lnTo>
                  <a:lnTo>
                    <a:pt x="51" y="38"/>
                  </a:lnTo>
                  <a:lnTo>
                    <a:pt x="63" y="38"/>
                  </a:lnTo>
                  <a:lnTo>
                    <a:pt x="63" y="25"/>
                  </a:lnTo>
                  <a:lnTo>
                    <a:pt x="76" y="25"/>
                  </a:lnTo>
                  <a:lnTo>
                    <a:pt x="76" y="13"/>
                  </a:lnTo>
                  <a:lnTo>
                    <a:pt x="89" y="0"/>
                  </a:lnTo>
                  <a:lnTo>
                    <a:pt x="101" y="0"/>
                  </a:lnTo>
                  <a:lnTo>
                    <a:pt x="114" y="0"/>
                  </a:lnTo>
                  <a:lnTo>
                    <a:pt x="114" y="13"/>
                  </a:lnTo>
                  <a:lnTo>
                    <a:pt x="127" y="13"/>
                  </a:lnTo>
                  <a:lnTo>
                    <a:pt x="127" y="25"/>
                  </a:lnTo>
                  <a:lnTo>
                    <a:pt x="139" y="13"/>
                  </a:lnTo>
                  <a:lnTo>
                    <a:pt x="165" y="0"/>
                  </a:lnTo>
                  <a:lnTo>
                    <a:pt x="165" y="13"/>
                  </a:lnTo>
                  <a:lnTo>
                    <a:pt x="177" y="13"/>
                  </a:lnTo>
                  <a:lnTo>
                    <a:pt x="177" y="25"/>
                  </a:lnTo>
                  <a:lnTo>
                    <a:pt x="190" y="25"/>
                  </a:lnTo>
                  <a:lnTo>
                    <a:pt x="190" y="38"/>
                  </a:lnTo>
                  <a:lnTo>
                    <a:pt x="190" y="51"/>
                  </a:lnTo>
                  <a:lnTo>
                    <a:pt x="203" y="51"/>
                  </a:lnTo>
                  <a:lnTo>
                    <a:pt x="215" y="51"/>
                  </a:lnTo>
                  <a:lnTo>
                    <a:pt x="228" y="51"/>
                  </a:lnTo>
                  <a:lnTo>
                    <a:pt x="228" y="38"/>
                  </a:lnTo>
                  <a:lnTo>
                    <a:pt x="241" y="38"/>
                  </a:lnTo>
                  <a:lnTo>
                    <a:pt x="241" y="51"/>
                  </a:lnTo>
                  <a:lnTo>
                    <a:pt x="254" y="64"/>
                  </a:lnTo>
                  <a:lnTo>
                    <a:pt x="241" y="64"/>
                  </a:lnTo>
                  <a:lnTo>
                    <a:pt x="241" y="76"/>
                  </a:lnTo>
                  <a:lnTo>
                    <a:pt x="228" y="76"/>
                  </a:lnTo>
                  <a:lnTo>
                    <a:pt x="228" y="89"/>
                  </a:lnTo>
                  <a:lnTo>
                    <a:pt x="215" y="89"/>
                  </a:lnTo>
                  <a:lnTo>
                    <a:pt x="215" y="102"/>
                  </a:lnTo>
                  <a:lnTo>
                    <a:pt x="215" y="114"/>
                  </a:lnTo>
                  <a:lnTo>
                    <a:pt x="215" y="127"/>
                  </a:lnTo>
                  <a:lnTo>
                    <a:pt x="215" y="140"/>
                  </a:lnTo>
                  <a:lnTo>
                    <a:pt x="215" y="152"/>
                  </a:lnTo>
                  <a:lnTo>
                    <a:pt x="215" y="165"/>
                  </a:lnTo>
                  <a:lnTo>
                    <a:pt x="215" y="178"/>
                  </a:lnTo>
                  <a:lnTo>
                    <a:pt x="203" y="178"/>
                  </a:lnTo>
                  <a:lnTo>
                    <a:pt x="177" y="203"/>
                  </a:lnTo>
                  <a:lnTo>
                    <a:pt x="152" y="203"/>
                  </a:lnTo>
                  <a:lnTo>
                    <a:pt x="139" y="216"/>
                  </a:lnTo>
                  <a:lnTo>
                    <a:pt x="139" y="228"/>
                  </a:lnTo>
                  <a:lnTo>
                    <a:pt x="127" y="241"/>
                  </a:lnTo>
                  <a:lnTo>
                    <a:pt x="114" y="228"/>
                  </a:lnTo>
                  <a:lnTo>
                    <a:pt x="101" y="241"/>
                  </a:lnTo>
                  <a:lnTo>
                    <a:pt x="76" y="228"/>
                  </a:lnTo>
                  <a:lnTo>
                    <a:pt x="63" y="228"/>
                  </a:lnTo>
                  <a:lnTo>
                    <a:pt x="51" y="228"/>
                  </a:lnTo>
                  <a:lnTo>
                    <a:pt x="25" y="228"/>
                  </a:lnTo>
                  <a:close/>
                </a:path>
              </a:pathLst>
            </a:custGeom>
            <a:grpFill/>
            <a:ln w="0">
              <a:solidFill>
                <a:srgbClr val="000000"/>
              </a:solidFill>
              <a:prstDash val="solid"/>
              <a:round/>
              <a:headEnd/>
              <a:tailEnd/>
            </a:ln>
          </p:spPr>
        </p:sp>
        <p:grpSp>
          <p:nvGrpSpPr>
            <p:cNvPr id="7" name="Group 51"/>
            <p:cNvGrpSpPr>
              <a:grpSpLocks/>
            </p:cNvGrpSpPr>
            <p:nvPr/>
          </p:nvGrpSpPr>
          <p:grpSpPr bwMode="auto">
            <a:xfrm>
              <a:off x="3371850" y="3705225"/>
              <a:ext cx="323850" cy="295275"/>
              <a:chOff x="1400175" y="3048000"/>
              <a:chExt cx="291" cy="266"/>
            </a:xfrm>
            <a:grpFill/>
          </p:grpSpPr>
          <p:sp>
            <p:nvSpPr>
              <p:cNvPr id="520" name="Freeform 52"/>
              <p:cNvSpPr>
                <a:spLocks/>
              </p:cNvSpPr>
              <p:nvPr/>
            </p:nvSpPr>
            <p:spPr bwMode="auto">
              <a:xfrm>
                <a:off x="1400175" y="3048000"/>
                <a:ext cx="291" cy="241"/>
              </a:xfrm>
              <a:custGeom>
                <a:avLst/>
                <a:gdLst>
                  <a:gd name="T0" fmla="*/ 25 w 291"/>
                  <a:gd name="T1" fmla="*/ 216 h 241"/>
                  <a:gd name="T2" fmla="*/ 50 w 291"/>
                  <a:gd name="T3" fmla="*/ 203 h 241"/>
                  <a:gd name="T4" fmla="*/ 63 w 291"/>
                  <a:gd name="T5" fmla="*/ 203 h 241"/>
                  <a:gd name="T6" fmla="*/ 76 w 291"/>
                  <a:gd name="T7" fmla="*/ 216 h 241"/>
                  <a:gd name="T8" fmla="*/ 76 w 291"/>
                  <a:gd name="T9" fmla="*/ 228 h 241"/>
                  <a:gd name="T10" fmla="*/ 88 w 291"/>
                  <a:gd name="T11" fmla="*/ 241 h 241"/>
                  <a:gd name="T12" fmla="*/ 88 w 291"/>
                  <a:gd name="T13" fmla="*/ 228 h 241"/>
                  <a:gd name="T14" fmla="*/ 114 w 291"/>
                  <a:gd name="T15" fmla="*/ 228 h 241"/>
                  <a:gd name="T16" fmla="*/ 126 w 291"/>
                  <a:gd name="T17" fmla="*/ 228 h 241"/>
                  <a:gd name="T18" fmla="*/ 139 w 291"/>
                  <a:gd name="T19" fmla="*/ 216 h 241"/>
                  <a:gd name="T20" fmla="*/ 152 w 291"/>
                  <a:gd name="T21" fmla="*/ 216 h 241"/>
                  <a:gd name="T22" fmla="*/ 164 w 291"/>
                  <a:gd name="T23" fmla="*/ 203 h 241"/>
                  <a:gd name="T24" fmla="*/ 202 w 291"/>
                  <a:gd name="T25" fmla="*/ 203 h 241"/>
                  <a:gd name="T26" fmla="*/ 253 w 291"/>
                  <a:gd name="T27" fmla="*/ 190 h 241"/>
                  <a:gd name="T28" fmla="*/ 266 w 291"/>
                  <a:gd name="T29" fmla="*/ 190 h 241"/>
                  <a:gd name="T30" fmla="*/ 266 w 291"/>
                  <a:gd name="T31" fmla="*/ 190 h 241"/>
                  <a:gd name="T32" fmla="*/ 291 w 291"/>
                  <a:gd name="T33" fmla="*/ 177 h 241"/>
                  <a:gd name="T34" fmla="*/ 291 w 291"/>
                  <a:gd name="T35" fmla="*/ 165 h 241"/>
                  <a:gd name="T36" fmla="*/ 291 w 291"/>
                  <a:gd name="T37" fmla="*/ 152 h 241"/>
                  <a:gd name="T38" fmla="*/ 279 w 291"/>
                  <a:gd name="T39" fmla="*/ 139 h 241"/>
                  <a:gd name="T40" fmla="*/ 279 w 291"/>
                  <a:gd name="T41" fmla="*/ 127 h 241"/>
                  <a:gd name="T42" fmla="*/ 279 w 291"/>
                  <a:gd name="T43" fmla="*/ 101 h 241"/>
                  <a:gd name="T44" fmla="*/ 279 w 291"/>
                  <a:gd name="T45" fmla="*/ 89 h 241"/>
                  <a:gd name="T46" fmla="*/ 279 w 291"/>
                  <a:gd name="T47" fmla="*/ 76 h 241"/>
                  <a:gd name="T48" fmla="*/ 279 w 291"/>
                  <a:gd name="T49" fmla="*/ 51 h 241"/>
                  <a:gd name="T50" fmla="*/ 279 w 291"/>
                  <a:gd name="T51" fmla="*/ 38 h 241"/>
                  <a:gd name="T52" fmla="*/ 279 w 291"/>
                  <a:gd name="T53" fmla="*/ 25 h 241"/>
                  <a:gd name="T54" fmla="*/ 266 w 291"/>
                  <a:gd name="T55" fmla="*/ 13 h 241"/>
                  <a:gd name="T56" fmla="*/ 253 w 291"/>
                  <a:gd name="T57" fmla="*/ 0 h 241"/>
                  <a:gd name="T58" fmla="*/ 228 w 291"/>
                  <a:gd name="T59" fmla="*/ 0 h 241"/>
                  <a:gd name="T60" fmla="*/ 215 w 291"/>
                  <a:gd name="T61" fmla="*/ 13 h 241"/>
                  <a:gd name="T62" fmla="*/ 202 w 291"/>
                  <a:gd name="T63" fmla="*/ 0 h 241"/>
                  <a:gd name="T64" fmla="*/ 202 w 291"/>
                  <a:gd name="T65" fmla="*/ 0 h 241"/>
                  <a:gd name="T66" fmla="*/ 190 w 291"/>
                  <a:gd name="T67" fmla="*/ 0 h 241"/>
                  <a:gd name="T68" fmla="*/ 177 w 291"/>
                  <a:gd name="T69" fmla="*/ 0 h 241"/>
                  <a:gd name="T70" fmla="*/ 164 w 291"/>
                  <a:gd name="T71" fmla="*/ 25 h 241"/>
                  <a:gd name="T72" fmla="*/ 139 w 291"/>
                  <a:gd name="T73" fmla="*/ 38 h 241"/>
                  <a:gd name="T74" fmla="*/ 139 w 291"/>
                  <a:gd name="T75" fmla="*/ 51 h 241"/>
                  <a:gd name="T76" fmla="*/ 139 w 291"/>
                  <a:gd name="T77" fmla="*/ 51 h 241"/>
                  <a:gd name="T78" fmla="*/ 126 w 291"/>
                  <a:gd name="T79" fmla="*/ 63 h 241"/>
                  <a:gd name="T80" fmla="*/ 114 w 291"/>
                  <a:gd name="T81" fmla="*/ 63 h 241"/>
                  <a:gd name="T82" fmla="*/ 101 w 291"/>
                  <a:gd name="T83" fmla="*/ 63 h 241"/>
                  <a:gd name="T84" fmla="*/ 88 w 291"/>
                  <a:gd name="T85" fmla="*/ 63 h 241"/>
                  <a:gd name="T86" fmla="*/ 76 w 291"/>
                  <a:gd name="T87" fmla="*/ 63 h 241"/>
                  <a:gd name="T88" fmla="*/ 63 w 291"/>
                  <a:gd name="T89" fmla="*/ 63 h 241"/>
                  <a:gd name="T90" fmla="*/ 63 w 291"/>
                  <a:gd name="T91" fmla="*/ 51 h 241"/>
                  <a:gd name="T92" fmla="*/ 50 w 291"/>
                  <a:gd name="T93" fmla="*/ 63 h 241"/>
                  <a:gd name="T94" fmla="*/ 38 w 291"/>
                  <a:gd name="T95" fmla="*/ 76 h 241"/>
                  <a:gd name="T96" fmla="*/ 25 w 291"/>
                  <a:gd name="T97" fmla="*/ 89 h 241"/>
                  <a:gd name="T98" fmla="*/ 25 w 291"/>
                  <a:gd name="T99" fmla="*/ 89 h 241"/>
                  <a:gd name="T100" fmla="*/ 25 w 291"/>
                  <a:gd name="T101" fmla="*/ 101 h 241"/>
                  <a:gd name="T102" fmla="*/ 25 w 291"/>
                  <a:gd name="T103" fmla="*/ 114 h 241"/>
                  <a:gd name="T104" fmla="*/ 12 w 291"/>
                  <a:gd name="T105" fmla="*/ 127 h 241"/>
                  <a:gd name="T106" fmla="*/ 0 w 291"/>
                  <a:gd name="T107" fmla="*/ 139 h 241"/>
                  <a:gd name="T108" fmla="*/ 0 w 291"/>
                  <a:gd name="T109" fmla="*/ 165 h 241"/>
                  <a:gd name="T110" fmla="*/ 0 w 291"/>
                  <a:gd name="T111" fmla="*/ 177 h 241"/>
                  <a:gd name="T112" fmla="*/ 12 w 291"/>
                  <a:gd name="T113" fmla="*/ 190 h 241"/>
                  <a:gd name="T114" fmla="*/ 12 w 291"/>
                  <a:gd name="T115" fmla="*/ 203 h 241"/>
                  <a:gd name="T116" fmla="*/ 12 w 291"/>
                  <a:gd name="T117" fmla="*/ 216 h 241"/>
                  <a:gd name="T118" fmla="*/ 25 w 291"/>
                  <a:gd name="T119" fmla="*/ 216 h 2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1"/>
                  <a:gd name="T181" fmla="*/ 0 h 241"/>
                  <a:gd name="T182" fmla="*/ 291 w 291"/>
                  <a:gd name="T183" fmla="*/ 241 h 2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1" h="241">
                    <a:moveTo>
                      <a:pt x="25" y="216"/>
                    </a:moveTo>
                    <a:lnTo>
                      <a:pt x="25" y="216"/>
                    </a:lnTo>
                    <a:lnTo>
                      <a:pt x="38" y="203"/>
                    </a:lnTo>
                    <a:lnTo>
                      <a:pt x="50" y="203"/>
                    </a:lnTo>
                    <a:lnTo>
                      <a:pt x="63" y="203"/>
                    </a:lnTo>
                    <a:lnTo>
                      <a:pt x="76" y="203"/>
                    </a:lnTo>
                    <a:lnTo>
                      <a:pt x="76" y="216"/>
                    </a:lnTo>
                    <a:lnTo>
                      <a:pt x="76" y="228"/>
                    </a:lnTo>
                    <a:lnTo>
                      <a:pt x="88" y="241"/>
                    </a:lnTo>
                    <a:lnTo>
                      <a:pt x="88" y="228"/>
                    </a:lnTo>
                    <a:lnTo>
                      <a:pt x="101" y="228"/>
                    </a:lnTo>
                    <a:lnTo>
                      <a:pt x="114" y="228"/>
                    </a:lnTo>
                    <a:lnTo>
                      <a:pt x="126" y="228"/>
                    </a:lnTo>
                    <a:lnTo>
                      <a:pt x="139" y="216"/>
                    </a:lnTo>
                    <a:lnTo>
                      <a:pt x="152" y="216"/>
                    </a:lnTo>
                    <a:lnTo>
                      <a:pt x="164" y="216"/>
                    </a:lnTo>
                    <a:lnTo>
                      <a:pt x="164" y="203"/>
                    </a:lnTo>
                    <a:lnTo>
                      <a:pt x="190" y="203"/>
                    </a:lnTo>
                    <a:lnTo>
                      <a:pt x="202" y="203"/>
                    </a:lnTo>
                    <a:lnTo>
                      <a:pt x="228" y="190"/>
                    </a:lnTo>
                    <a:lnTo>
                      <a:pt x="253" y="190"/>
                    </a:lnTo>
                    <a:lnTo>
                      <a:pt x="266" y="190"/>
                    </a:lnTo>
                    <a:lnTo>
                      <a:pt x="266" y="203"/>
                    </a:lnTo>
                    <a:lnTo>
                      <a:pt x="266" y="190"/>
                    </a:lnTo>
                    <a:lnTo>
                      <a:pt x="279" y="177"/>
                    </a:lnTo>
                    <a:lnTo>
                      <a:pt x="291" y="177"/>
                    </a:lnTo>
                    <a:lnTo>
                      <a:pt x="291" y="165"/>
                    </a:lnTo>
                    <a:lnTo>
                      <a:pt x="291" y="152"/>
                    </a:lnTo>
                    <a:lnTo>
                      <a:pt x="291" y="139"/>
                    </a:lnTo>
                    <a:lnTo>
                      <a:pt x="279" y="139"/>
                    </a:lnTo>
                    <a:lnTo>
                      <a:pt x="279" y="127"/>
                    </a:lnTo>
                    <a:lnTo>
                      <a:pt x="279" y="114"/>
                    </a:lnTo>
                    <a:lnTo>
                      <a:pt x="279" y="101"/>
                    </a:lnTo>
                    <a:lnTo>
                      <a:pt x="279" y="89"/>
                    </a:lnTo>
                    <a:lnTo>
                      <a:pt x="279" y="76"/>
                    </a:lnTo>
                    <a:lnTo>
                      <a:pt x="279" y="63"/>
                    </a:lnTo>
                    <a:lnTo>
                      <a:pt x="279" y="51"/>
                    </a:lnTo>
                    <a:lnTo>
                      <a:pt x="266" y="51"/>
                    </a:lnTo>
                    <a:lnTo>
                      <a:pt x="279" y="38"/>
                    </a:lnTo>
                    <a:lnTo>
                      <a:pt x="279" y="25"/>
                    </a:lnTo>
                    <a:lnTo>
                      <a:pt x="279" y="13"/>
                    </a:lnTo>
                    <a:lnTo>
                      <a:pt x="266" y="13"/>
                    </a:lnTo>
                    <a:lnTo>
                      <a:pt x="253" y="0"/>
                    </a:lnTo>
                    <a:lnTo>
                      <a:pt x="241" y="0"/>
                    </a:lnTo>
                    <a:lnTo>
                      <a:pt x="228" y="0"/>
                    </a:lnTo>
                    <a:lnTo>
                      <a:pt x="215" y="13"/>
                    </a:lnTo>
                    <a:lnTo>
                      <a:pt x="215" y="0"/>
                    </a:lnTo>
                    <a:lnTo>
                      <a:pt x="202" y="0"/>
                    </a:lnTo>
                    <a:lnTo>
                      <a:pt x="190" y="0"/>
                    </a:lnTo>
                    <a:lnTo>
                      <a:pt x="177" y="0"/>
                    </a:lnTo>
                    <a:lnTo>
                      <a:pt x="177" y="13"/>
                    </a:lnTo>
                    <a:lnTo>
                      <a:pt x="164" y="25"/>
                    </a:lnTo>
                    <a:lnTo>
                      <a:pt x="139" y="38"/>
                    </a:lnTo>
                    <a:lnTo>
                      <a:pt x="126" y="38"/>
                    </a:lnTo>
                    <a:lnTo>
                      <a:pt x="139" y="51"/>
                    </a:lnTo>
                    <a:lnTo>
                      <a:pt x="126" y="63"/>
                    </a:lnTo>
                    <a:lnTo>
                      <a:pt x="114" y="63"/>
                    </a:lnTo>
                    <a:lnTo>
                      <a:pt x="101" y="63"/>
                    </a:lnTo>
                    <a:lnTo>
                      <a:pt x="88" y="63"/>
                    </a:lnTo>
                    <a:lnTo>
                      <a:pt x="76" y="63"/>
                    </a:lnTo>
                    <a:lnTo>
                      <a:pt x="63" y="63"/>
                    </a:lnTo>
                    <a:lnTo>
                      <a:pt x="63" y="51"/>
                    </a:lnTo>
                    <a:lnTo>
                      <a:pt x="50" y="63"/>
                    </a:lnTo>
                    <a:lnTo>
                      <a:pt x="38" y="76"/>
                    </a:lnTo>
                    <a:lnTo>
                      <a:pt x="25" y="76"/>
                    </a:lnTo>
                    <a:lnTo>
                      <a:pt x="25" y="89"/>
                    </a:lnTo>
                    <a:lnTo>
                      <a:pt x="38" y="89"/>
                    </a:lnTo>
                    <a:lnTo>
                      <a:pt x="25" y="89"/>
                    </a:lnTo>
                    <a:lnTo>
                      <a:pt x="25" y="101"/>
                    </a:lnTo>
                    <a:lnTo>
                      <a:pt x="25" y="114"/>
                    </a:lnTo>
                    <a:lnTo>
                      <a:pt x="12" y="127"/>
                    </a:lnTo>
                    <a:lnTo>
                      <a:pt x="0" y="139"/>
                    </a:lnTo>
                    <a:lnTo>
                      <a:pt x="0" y="165"/>
                    </a:lnTo>
                    <a:lnTo>
                      <a:pt x="0" y="177"/>
                    </a:lnTo>
                    <a:lnTo>
                      <a:pt x="12" y="190"/>
                    </a:lnTo>
                    <a:lnTo>
                      <a:pt x="12" y="203"/>
                    </a:lnTo>
                    <a:lnTo>
                      <a:pt x="12" y="216"/>
                    </a:lnTo>
                    <a:lnTo>
                      <a:pt x="25" y="216"/>
                    </a:lnTo>
                    <a:close/>
                  </a:path>
                </a:pathLst>
              </a:custGeom>
              <a:grpFill/>
              <a:ln w="0">
                <a:solidFill>
                  <a:srgbClr val="000000"/>
                </a:solidFill>
                <a:prstDash val="solid"/>
                <a:round/>
                <a:headEnd/>
                <a:tailEnd/>
              </a:ln>
            </p:spPr>
          </p:sp>
          <p:sp>
            <p:nvSpPr>
              <p:cNvPr id="521" name="Freeform 53"/>
              <p:cNvSpPr>
                <a:spLocks/>
              </p:cNvSpPr>
              <p:nvPr/>
            </p:nvSpPr>
            <p:spPr bwMode="auto">
              <a:xfrm>
                <a:off x="1400225" y="3048216"/>
                <a:ext cx="38" cy="50"/>
              </a:xfrm>
              <a:custGeom>
                <a:avLst/>
                <a:gdLst>
                  <a:gd name="T0" fmla="*/ 26 w 38"/>
                  <a:gd name="T1" fmla="*/ 12 h 50"/>
                  <a:gd name="T2" fmla="*/ 26 w 38"/>
                  <a:gd name="T3" fmla="*/ 12 h 50"/>
                  <a:gd name="T4" fmla="*/ 26 w 38"/>
                  <a:gd name="T5" fmla="*/ 12 h 50"/>
                  <a:gd name="T6" fmla="*/ 26 w 38"/>
                  <a:gd name="T7" fmla="*/ 25 h 50"/>
                  <a:gd name="T8" fmla="*/ 26 w 38"/>
                  <a:gd name="T9" fmla="*/ 25 h 50"/>
                  <a:gd name="T10" fmla="*/ 38 w 38"/>
                  <a:gd name="T11" fmla="*/ 25 h 50"/>
                  <a:gd name="T12" fmla="*/ 38 w 38"/>
                  <a:gd name="T13" fmla="*/ 25 h 50"/>
                  <a:gd name="T14" fmla="*/ 38 w 38"/>
                  <a:gd name="T15" fmla="*/ 38 h 50"/>
                  <a:gd name="T16" fmla="*/ 38 w 38"/>
                  <a:gd name="T17" fmla="*/ 38 h 50"/>
                  <a:gd name="T18" fmla="*/ 38 w 38"/>
                  <a:gd name="T19" fmla="*/ 38 h 50"/>
                  <a:gd name="T20" fmla="*/ 38 w 38"/>
                  <a:gd name="T21" fmla="*/ 38 h 50"/>
                  <a:gd name="T22" fmla="*/ 26 w 38"/>
                  <a:gd name="T23" fmla="*/ 50 h 50"/>
                  <a:gd name="T24" fmla="*/ 26 w 38"/>
                  <a:gd name="T25" fmla="*/ 50 h 50"/>
                  <a:gd name="T26" fmla="*/ 26 w 38"/>
                  <a:gd name="T27" fmla="*/ 50 h 50"/>
                  <a:gd name="T28" fmla="*/ 26 w 38"/>
                  <a:gd name="T29" fmla="*/ 50 h 50"/>
                  <a:gd name="T30" fmla="*/ 26 w 38"/>
                  <a:gd name="T31" fmla="*/ 50 h 50"/>
                  <a:gd name="T32" fmla="*/ 13 w 38"/>
                  <a:gd name="T33" fmla="*/ 38 h 50"/>
                  <a:gd name="T34" fmla="*/ 13 w 38"/>
                  <a:gd name="T35" fmla="*/ 38 h 50"/>
                  <a:gd name="T36" fmla="*/ 13 w 38"/>
                  <a:gd name="T37" fmla="*/ 25 h 50"/>
                  <a:gd name="T38" fmla="*/ 0 w 38"/>
                  <a:gd name="T39" fmla="*/ 25 h 50"/>
                  <a:gd name="T40" fmla="*/ 0 w 38"/>
                  <a:gd name="T41" fmla="*/ 12 h 50"/>
                  <a:gd name="T42" fmla="*/ 0 w 38"/>
                  <a:gd name="T43" fmla="*/ 12 h 50"/>
                  <a:gd name="T44" fmla="*/ 0 w 38"/>
                  <a:gd name="T45" fmla="*/ 12 h 50"/>
                  <a:gd name="T46" fmla="*/ 0 w 38"/>
                  <a:gd name="T47" fmla="*/ 12 h 50"/>
                  <a:gd name="T48" fmla="*/ 13 w 38"/>
                  <a:gd name="T49" fmla="*/ 0 h 50"/>
                  <a:gd name="T50" fmla="*/ 13 w 38"/>
                  <a:gd name="T51" fmla="*/ 0 h 50"/>
                  <a:gd name="T52" fmla="*/ 13 w 38"/>
                  <a:gd name="T53" fmla="*/ 0 h 50"/>
                  <a:gd name="T54" fmla="*/ 13 w 38"/>
                  <a:gd name="T55" fmla="*/ 0 h 50"/>
                  <a:gd name="T56" fmla="*/ 26 w 38"/>
                  <a:gd name="T57" fmla="*/ 0 h 50"/>
                  <a:gd name="T58" fmla="*/ 26 w 38"/>
                  <a:gd name="T59" fmla="*/ 0 h 50"/>
                  <a:gd name="T60" fmla="*/ 26 w 38"/>
                  <a:gd name="T61" fmla="*/ 12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50"/>
                  <a:gd name="T95" fmla="*/ 38 w 38"/>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50">
                    <a:moveTo>
                      <a:pt x="26" y="12"/>
                    </a:moveTo>
                    <a:lnTo>
                      <a:pt x="26" y="12"/>
                    </a:lnTo>
                    <a:lnTo>
                      <a:pt x="26" y="25"/>
                    </a:lnTo>
                    <a:lnTo>
                      <a:pt x="38" y="25"/>
                    </a:lnTo>
                    <a:lnTo>
                      <a:pt x="38" y="38"/>
                    </a:lnTo>
                    <a:lnTo>
                      <a:pt x="26" y="50"/>
                    </a:lnTo>
                    <a:lnTo>
                      <a:pt x="13" y="38"/>
                    </a:lnTo>
                    <a:lnTo>
                      <a:pt x="13" y="25"/>
                    </a:lnTo>
                    <a:lnTo>
                      <a:pt x="0" y="25"/>
                    </a:lnTo>
                    <a:lnTo>
                      <a:pt x="0" y="12"/>
                    </a:lnTo>
                    <a:lnTo>
                      <a:pt x="13" y="0"/>
                    </a:lnTo>
                    <a:lnTo>
                      <a:pt x="26" y="0"/>
                    </a:lnTo>
                    <a:lnTo>
                      <a:pt x="26" y="12"/>
                    </a:lnTo>
                    <a:close/>
                  </a:path>
                </a:pathLst>
              </a:custGeom>
              <a:grpFill/>
              <a:ln w="0">
                <a:solidFill>
                  <a:srgbClr val="000000"/>
                </a:solidFill>
                <a:prstDash val="solid"/>
                <a:round/>
                <a:headEnd/>
                <a:tailEnd/>
              </a:ln>
            </p:spPr>
          </p:sp>
        </p:grpSp>
        <p:sp>
          <p:nvSpPr>
            <p:cNvPr id="489" name="Freeform 54"/>
            <p:cNvSpPr>
              <a:spLocks/>
            </p:cNvSpPr>
            <p:nvPr/>
          </p:nvSpPr>
          <p:spPr bwMode="auto">
            <a:xfrm>
              <a:off x="3714750" y="3933825"/>
              <a:ext cx="209550" cy="104775"/>
            </a:xfrm>
            <a:custGeom>
              <a:avLst/>
              <a:gdLst>
                <a:gd name="T0" fmla="*/ 25 w 190"/>
                <a:gd name="T1" fmla="*/ 101 h 101"/>
                <a:gd name="T2" fmla="*/ 12 w 190"/>
                <a:gd name="T3" fmla="*/ 89 h 101"/>
                <a:gd name="T4" fmla="*/ 0 w 190"/>
                <a:gd name="T5" fmla="*/ 76 h 101"/>
                <a:gd name="T6" fmla="*/ 12 w 190"/>
                <a:gd name="T7" fmla="*/ 63 h 101"/>
                <a:gd name="T8" fmla="*/ 0 w 190"/>
                <a:gd name="T9" fmla="*/ 51 h 101"/>
                <a:gd name="T10" fmla="*/ 0 w 190"/>
                <a:gd name="T11" fmla="*/ 25 h 101"/>
                <a:gd name="T12" fmla="*/ 25 w 190"/>
                <a:gd name="T13" fmla="*/ 25 h 101"/>
                <a:gd name="T14" fmla="*/ 63 w 190"/>
                <a:gd name="T15" fmla="*/ 0 h 101"/>
                <a:gd name="T16" fmla="*/ 76 w 190"/>
                <a:gd name="T17" fmla="*/ 0 h 101"/>
                <a:gd name="T18" fmla="*/ 139 w 190"/>
                <a:gd name="T19" fmla="*/ 0 h 101"/>
                <a:gd name="T20" fmla="*/ 152 w 190"/>
                <a:gd name="T21" fmla="*/ 25 h 101"/>
                <a:gd name="T22" fmla="*/ 164 w 190"/>
                <a:gd name="T23" fmla="*/ 38 h 101"/>
                <a:gd name="T24" fmla="*/ 177 w 190"/>
                <a:gd name="T25" fmla="*/ 38 h 101"/>
                <a:gd name="T26" fmla="*/ 190 w 190"/>
                <a:gd name="T27" fmla="*/ 51 h 101"/>
                <a:gd name="T28" fmla="*/ 190 w 190"/>
                <a:gd name="T29" fmla="*/ 63 h 101"/>
                <a:gd name="T30" fmla="*/ 177 w 190"/>
                <a:gd name="T31" fmla="*/ 63 h 101"/>
                <a:gd name="T32" fmla="*/ 164 w 190"/>
                <a:gd name="T33" fmla="*/ 51 h 101"/>
                <a:gd name="T34" fmla="*/ 152 w 190"/>
                <a:gd name="T35" fmla="*/ 51 h 101"/>
                <a:gd name="T36" fmla="*/ 139 w 190"/>
                <a:gd name="T37" fmla="*/ 51 h 101"/>
                <a:gd name="T38" fmla="*/ 126 w 190"/>
                <a:gd name="T39" fmla="*/ 51 h 101"/>
                <a:gd name="T40" fmla="*/ 126 w 190"/>
                <a:gd name="T41" fmla="*/ 63 h 101"/>
                <a:gd name="T42" fmla="*/ 114 w 190"/>
                <a:gd name="T43" fmla="*/ 63 h 101"/>
                <a:gd name="T44" fmla="*/ 114 w 190"/>
                <a:gd name="T45" fmla="*/ 63 h 101"/>
                <a:gd name="T46" fmla="*/ 101 w 190"/>
                <a:gd name="T47" fmla="*/ 63 h 101"/>
                <a:gd name="T48" fmla="*/ 88 w 190"/>
                <a:gd name="T49" fmla="*/ 76 h 101"/>
                <a:gd name="T50" fmla="*/ 76 w 190"/>
                <a:gd name="T51" fmla="*/ 63 h 101"/>
                <a:gd name="T52" fmla="*/ 63 w 190"/>
                <a:gd name="T53" fmla="*/ 63 h 101"/>
                <a:gd name="T54" fmla="*/ 63 w 190"/>
                <a:gd name="T55" fmla="*/ 76 h 101"/>
                <a:gd name="T56" fmla="*/ 50 w 190"/>
                <a:gd name="T57" fmla="*/ 76 h 101"/>
                <a:gd name="T58" fmla="*/ 38 w 190"/>
                <a:gd name="T59" fmla="*/ 89 h 101"/>
                <a:gd name="T60" fmla="*/ 25 w 190"/>
                <a:gd name="T61" fmla="*/ 89 h 101"/>
                <a:gd name="T62" fmla="*/ 25 w 190"/>
                <a:gd name="T63" fmla="*/ 101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01"/>
                <a:gd name="T98" fmla="*/ 190 w 190"/>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01">
                  <a:moveTo>
                    <a:pt x="25" y="101"/>
                  </a:moveTo>
                  <a:lnTo>
                    <a:pt x="25" y="101"/>
                  </a:lnTo>
                  <a:lnTo>
                    <a:pt x="12" y="89"/>
                  </a:lnTo>
                  <a:lnTo>
                    <a:pt x="0" y="89"/>
                  </a:lnTo>
                  <a:lnTo>
                    <a:pt x="0" y="76"/>
                  </a:lnTo>
                  <a:lnTo>
                    <a:pt x="12" y="63"/>
                  </a:lnTo>
                  <a:lnTo>
                    <a:pt x="0" y="51"/>
                  </a:lnTo>
                  <a:lnTo>
                    <a:pt x="0" y="38"/>
                  </a:lnTo>
                  <a:lnTo>
                    <a:pt x="0" y="25"/>
                  </a:lnTo>
                  <a:lnTo>
                    <a:pt x="25" y="25"/>
                  </a:lnTo>
                  <a:lnTo>
                    <a:pt x="38" y="13"/>
                  </a:lnTo>
                  <a:lnTo>
                    <a:pt x="63" y="0"/>
                  </a:lnTo>
                  <a:lnTo>
                    <a:pt x="76" y="0"/>
                  </a:lnTo>
                  <a:lnTo>
                    <a:pt x="114" y="0"/>
                  </a:lnTo>
                  <a:lnTo>
                    <a:pt x="139" y="0"/>
                  </a:lnTo>
                  <a:lnTo>
                    <a:pt x="139" y="13"/>
                  </a:lnTo>
                  <a:lnTo>
                    <a:pt x="152" y="25"/>
                  </a:lnTo>
                  <a:lnTo>
                    <a:pt x="164" y="38"/>
                  </a:lnTo>
                  <a:lnTo>
                    <a:pt x="177" y="38"/>
                  </a:lnTo>
                  <a:lnTo>
                    <a:pt x="190" y="51"/>
                  </a:lnTo>
                  <a:lnTo>
                    <a:pt x="190" y="63"/>
                  </a:lnTo>
                  <a:lnTo>
                    <a:pt x="177" y="63"/>
                  </a:lnTo>
                  <a:lnTo>
                    <a:pt x="177" y="51"/>
                  </a:lnTo>
                  <a:lnTo>
                    <a:pt x="164" y="51"/>
                  </a:lnTo>
                  <a:lnTo>
                    <a:pt x="152" y="51"/>
                  </a:lnTo>
                  <a:lnTo>
                    <a:pt x="139" y="51"/>
                  </a:lnTo>
                  <a:lnTo>
                    <a:pt x="126" y="51"/>
                  </a:lnTo>
                  <a:lnTo>
                    <a:pt x="126" y="63"/>
                  </a:lnTo>
                  <a:lnTo>
                    <a:pt x="114" y="63"/>
                  </a:lnTo>
                  <a:lnTo>
                    <a:pt x="101" y="63"/>
                  </a:lnTo>
                  <a:lnTo>
                    <a:pt x="88" y="76"/>
                  </a:lnTo>
                  <a:lnTo>
                    <a:pt x="88" y="63"/>
                  </a:lnTo>
                  <a:lnTo>
                    <a:pt x="76" y="63"/>
                  </a:lnTo>
                  <a:lnTo>
                    <a:pt x="63" y="63"/>
                  </a:lnTo>
                  <a:lnTo>
                    <a:pt x="63" y="76"/>
                  </a:lnTo>
                  <a:lnTo>
                    <a:pt x="50" y="76"/>
                  </a:lnTo>
                  <a:lnTo>
                    <a:pt x="38" y="89"/>
                  </a:lnTo>
                  <a:lnTo>
                    <a:pt x="25" y="89"/>
                  </a:lnTo>
                  <a:lnTo>
                    <a:pt x="25" y="101"/>
                  </a:lnTo>
                  <a:close/>
                </a:path>
              </a:pathLst>
            </a:custGeom>
            <a:grpFill/>
            <a:ln w="0">
              <a:solidFill>
                <a:srgbClr val="000000"/>
              </a:solidFill>
              <a:prstDash val="solid"/>
              <a:round/>
              <a:headEnd/>
              <a:tailEnd/>
            </a:ln>
          </p:spPr>
        </p:sp>
        <p:sp>
          <p:nvSpPr>
            <p:cNvPr id="490" name="Freeform 55"/>
            <p:cNvSpPr>
              <a:spLocks/>
            </p:cNvSpPr>
            <p:nvPr/>
          </p:nvSpPr>
          <p:spPr bwMode="auto">
            <a:xfrm>
              <a:off x="3305175" y="3981450"/>
              <a:ext cx="438150" cy="352425"/>
            </a:xfrm>
            <a:custGeom>
              <a:avLst/>
              <a:gdLst>
                <a:gd name="T0" fmla="*/ 101 w 393"/>
                <a:gd name="T1" fmla="*/ 317 h 317"/>
                <a:gd name="T2" fmla="*/ 89 w 393"/>
                <a:gd name="T3" fmla="*/ 304 h 317"/>
                <a:gd name="T4" fmla="*/ 89 w 393"/>
                <a:gd name="T5" fmla="*/ 279 h 317"/>
                <a:gd name="T6" fmla="*/ 76 w 393"/>
                <a:gd name="T7" fmla="*/ 279 h 317"/>
                <a:gd name="T8" fmla="*/ 89 w 393"/>
                <a:gd name="T9" fmla="*/ 266 h 317"/>
                <a:gd name="T10" fmla="*/ 89 w 393"/>
                <a:gd name="T11" fmla="*/ 228 h 317"/>
                <a:gd name="T12" fmla="*/ 101 w 393"/>
                <a:gd name="T13" fmla="*/ 215 h 317"/>
                <a:gd name="T14" fmla="*/ 89 w 393"/>
                <a:gd name="T15" fmla="*/ 203 h 317"/>
                <a:gd name="T16" fmla="*/ 76 w 393"/>
                <a:gd name="T17" fmla="*/ 190 h 317"/>
                <a:gd name="T18" fmla="*/ 76 w 393"/>
                <a:gd name="T19" fmla="*/ 164 h 317"/>
                <a:gd name="T20" fmla="*/ 13 w 393"/>
                <a:gd name="T21" fmla="*/ 177 h 317"/>
                <a:gd name="T22" fmla="*/ 25 w 393"/>
                <a:gd name="T23" fmla="*/ 177 h 317"/>
                <a:gd name="T24" fmla="*/ 63 w 393"/>
                <a:gd name="T25" fmla="*/ 164 h 317"/>
                <a:gd name="T26" fmla="*/ 101 w 393"/>
                <a:gd name="T27" fmla="*/ 126 h 317"/>
                <a:gd name="T28" fmla="*/ 127 w 393"/>
                <a:gd name="T29" fmla="*/ 114 h 317"/>
                <a:gd name="T30" fmla="*/ 152 w 393"/>
                <a:gd name="T31" fmla="*/ 88 h 317"/>
                <a:gd name="T32" fmla="*/ 177 w 393"/>
                <a:gd name="T33" fmla="*/ 50 h 317"/>
                <a:gd name="T34" fmla="*/ 177 w 393"/>
                <a:gd name="T35" fmla="*/ 25 h 317"/>
                <a:gd name="T36" fmla="*/ 228 w 393"/>
                <a:gd name="T37" fmla="*/ 0 h 317"/>
                <a:gd name="T38" fmla="*/ 241 w 393"/>
                <a:gd name="T39" fmla="*/ 25 h 317"/>
                <a:gd name="T40" fmla="*/ 279 w 393"/>
                <a:gd name="T41" fmla="*/ 50 h 317"/>
                <a:gd name="T42" fmla="*/ 304 w 393"/>
                <a:gd name="T43" fmla="*/ 50 h 317"/>
                <a:gd name="T44" fmla="*/ 355 w 393"/>
                <a:gd name="T45" fmla="*/ 38 h 317"/>
                <a:gd name="T46" fmla="*/ 380 w 393"/>
                <a:gd name="T47" fmla="*/ 38 h 317"/>
                <a:gd name="T48" fmla="*/ 393 w 393"/>
                <a:gd name="T49" fmla="*/ 50 h 317"/>
                <a:gd name="T50" fmla="*/ 393 w 393"/>
                <a:gd name="T51" fmla="*/ 63 h 317"/>
                <a:gd name="T52" fmla="*/ 380 w 393"/>
                <a:gd name="T53" fmla="*/ 76 h 317"/>
                <a:gd name="T54" fmla="*/ 368 w 393"/>
                <a:gd name="T55" fmla="*/ 88 h 317"/>
                <a:gd name="T56" fmla="*/ 342 w 393"/>
                <a:gd name="T57" fmla="*/ 88 h 317"/>
                <a:gd name="T58" fmla="*/ 317 w 393"/>
                <a:gd name="T59" fmla="*/ 101 h 317"/>
                <a:gd name="T60" fmla="*/ 292 w 393"/>
                <a:gd name="T61" fmla="*/ 88 h 317"/>
                <a:gd name="T62" fmla="*/ 266 w 393"/>
                <a:gd name="T63" fmla="*/ 114 h 317"/>
                <a:gd name="T64" fmla="*/ 253 w 393"/>
                <a:gd name="T65" fmla="*/ 126 h 317"/>
                <a:gd name="T66" fmla="*/ 241 w 393"/>
                <a:gd name="T67" fmla="*/ 152 h 317"/>
                <a:gd name="T68" fmla="*/ 228 w 393"/>
                <a:gd name="T69" fmla="*/ 164 h 317"/>
                <a:gd name="T70" fmla="*/ 215 w 393"/>
                <a:gd name="T71" fmla="*/ 177 h 317"/>
                <a:gd name="T72" fmla="*/ 190 w 393"/>
                <a:gd name="T73" fmla="*/ 177 h 317"/>
                <a:gd name="T74" fmla="*/ 203 w 393"/>
                <a:gd name="T75" fmla="*/ 190 h 317"/>
                <a:gd name="T76" fmla="*/ 203 w 393"/>
                <a:gd name="T77" fmla="*/ 215 h 317"/>
                <a:gd name="T78" fmla="*/ 177 w 393"/>
                <a:gd name="T79" fmla="*/ 241 h 317"/>
                <a:gd name="T80" fmla="*/ 165 w 393"/>
                <a:gd name="T81" fmla="*/ 253 h 317"/>
                <a:gd name="T82" fmla="*/ 152 w 393"/>
                <a:gd name="T83" fmla="*/ 253 h 317"/>
                <a:gd name="T84" fmla="*/ 152 w 393"/>
                <a:gd name="T85" fmla="*/ 279 h 317"/>
                <a:gd name="T86" fmla="*/ 152 w 393"/>
                <a:gd name="T87" fmla="*/ 291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3"/>
                <a:gd name="T133" fmla="*/ 0 h 317"/>
                <a:gd name="T134" fmla="*/ 393 w 393"/>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3" h="317">
                  <a:moveTo>
                    <a:pt x="139" y="317"/>
                  </a:moveTo>
                  <a:lnTo>
                    <a:pt x="139" y="317"/>
                  </a:lnTo>
                  <a:lnTo>
                    <a:pt x="101" y="317"/>
                  </a:lnTo>
                  <a:lnTo>
                    <a:pt x="89" y="304"/>
                  </a:lnTo>
                  <a:lnTo>
                    <a:pt x="101" y="291"/>
                  </a:lnTo>
                  <a:lnTo>
                    <a:pt x="101" y="279"/>
                  </a:lnTo>
                  <a:lnTo>
                    <a:pt x="89" y="279"/>
                  </a:lnTo>
                  <a:lnTo>
                    <a:pt x="76" y="279"/>
                  </a:lnTo>
                  <a:lnTo>
                    <a:pt x="76" y="266"/>
                  </a:lnTo>
                  <a:lnTo>
                    <a:pt x="89" y="266"/>
                  </a:lnTo>
                  <a:lnTo>
                    <a:pt x="89" y="228"/>
                  </a:lnTo>
                  <a:lnTo>
                    <a:pt x="101" y="228"/>
                  </a:lnTo>
                  <a:lnTo>
                    <a:pt x="101" y="215"/>
                  </a:lnTo>
                  <a:lnTo>
                    <a:pt x="89" y="203"/>
                  </a:lnTo>
                  <a:lnTo>
                    <a:pt x="76" y="203"/>
                  </a:lnTo>
                  <a:lnTo>
                    <a:pt x="76" y="190"/>
                  </a:lnTo>
                  <a:lnTo>
                    <a:pt x="76" y="177"/>
                  </a:lnTo>
                  <a:lnTo>
                    <a:pt x="76" y="164"/>
                  </a:lnTo>
                  <a:lnTo>
                    <a:pt x="63" y="177"/>
                  </a:lnTo>
                  <a:lnTo>
                    <a:pt x="38" y="190"/>
                  </a:lnTo>
                  <a:lnTo>
                    <a:pt x="13" y="177"/>
                  </a:lnTo>
                  <a:lnTo>
                    <a:pt x="0" y="190"/>
                  </a:lnTo>
                  <a:lnTo>
                    <a:pt x="13" y="177"/>
                  </a:lnTo>
                  <a:lnTo>
                    <a:pt x="25" y="177"/>
                  </a:lnTo>
                  <a:lnTo>
                    <a:pt x="38" y="164"/>
                  </a:lnTo>
                  <a:lnTo>
                    <a:pt x="51" y="164"/>
                  </a:lnTo>
                  <a:lnTo>
                    <a:pt x="63" y="164"/>
                  </a:lnTo>
                  <a:lnTo>
                    <a:pt x="89" y="152"/>
                  </a:lnTo>
                  <a:lnTo>
                    <a:pt x="101" y="139"/>
                  </a:lnTo>
                  <a:lnTo>
                    <a:pt x="101" y="126"/>
                  </a:lnTo>
                  <a:lnTo>
                    <a:pt x="114" y="126"/>
                  </a:lnTo>
                  <a:lnTo>
                    <a:pt x="127" y="114"/>
                  </a:lnTo>
                  <a:lnTo>
                    <a:pt x="152" y="101"/>
                  </a:lnTo>
                  <a:lnTo>
                    <a:pt x="152" y="88"/>
                  </a:lnTo>
                  <a:lnTo>
                    <a:pt x="165" y="76"/>
                  </a:lnTo>
                  <a:lnTo>
                    <a:pt x="165" y="63"/>
                  </a:lnTo>
                  <a:lnTo>
                    <a:pt x="177" y="50"/>
                  </a:lnTo>
                  <a:lnTo>
                    <a:pt x="177" y="38"/>
                  </a:lnTo>
                  <a:lnTo>
                    <a:pt x="177" y="25"/>
                  </a:lnTo>
                  <a:lnTo>
                    <a:pt x="203" y="12"/>
                  </a:lnTo>
                  <a:lnTo>
                    <a:pt x="215" y="0"/>
                  </a:lnTo>
                  <a:lnTo>
                    <a:pt x="228" y="0"/>
                  </a:lnTo>
                  <a:lnTo>
                    <a:pt x="241" y="12"/>
                  </a:lnTo>
                  <a:lnTo>
                    <a:pt x="241" y="25"/>
                  </a:lnTo>
                  <a:lnTo>
                    <a:pt x="253" y="50"/>
                  </a:lnTo>
                  <a:lnTo>
                    <a:pt x="266" y="50"/>
                  </a:lnTo>
                  <a:lnTo>
                    <a:pt x="279" y="50"/>
                  </a:lnTo>
                  <a:lnTo>
                    <a:pt x="292" y="50"/>
                  </a:lnTo>
                  <a:lnTo>
                    <a:pt x="304" y="38"/>
                  </a:lnTo>
                  <a:lnTo>
                    <a:pt x="304" y="50"/>
                  </a:lnTo>
                  <a:lnTo>
                    <a:pt x="342" y="50"/>
                  </a:lnTo>
                  <a:lnTo>
                    <a:pt x="355" y="38"/>
                  </a:lnTo>
                  <a:lnTo>
                    <a:pt x="368" y="25"/>
                  </a:lnTo>
                  <a:lnTo>
                    <a:pt x="368" y="38"/>
                  </a:lnTo>
                  <a:lnTo>
                    <a:pt x="380" y="38"/>
                  </a:lnTo>
                  <a:lnTo>
                    <a:pt x="393" y="50"/>
                  </a:lnTo>
                  <a:lnTo>
                    <a:pt x="393" y="63"/>
                  </a:lnTo>
                  <a:lnTo>
                    <a:pt x="393" y="76"/>
                  </a:lnTo>
                  <a:lnTo>
                    <a:pt x="380" y="76"/>
                  </a:lnTo>
                  <a:lnTo>
                    <a:pt x="380" y="88"/>
                  </a:lnTo>
                  <a:lnTo>
                    <a:pt x="368" y="88"/>
                  </a:lnTo>
                  <a:lnTo>
                    <a:pt x="355" y="88"/>
                  </a:lnTo>
                  <a:lnTo>
                    <a:pt x="342" y="88"/>
                  </a:lnTo>
                  <a:lnTo>
                    <a:pt x="330" y="88"/>
                  </a:lnTo>
                  <a:lnTo>
                    <a:pt x="317" y="101"/>
                  </a:lnTo>
                  <a:lnTo>
                    <a:pt x="304" y="101"/>
                  </a:lnTo>
                  <a:lnTo>
                    <a:pt x="292" y="88"/>
                  </a:lnTo>
                  <a:lnTo>
                    <a:pt x="279" y="101"/>
                  </a:lnTo>
                  <a:lnTo>
                    <a:pt x="266" y="114"/>
                  </a:lnTo>
                  <a:lnTo>
                    <a:pt x="253" y="126"/>
                  </a:lnTo>
                  <a:lnTo>
                    <a:pt x="253" y="139"/>
                  </a:lnTo>
                  <a:lnTo>
                    <a:pt x="241" y="139"/>
                  </a:lnTo>
                  <a:lnTo>
                    <a:pt x="241" y="152"/>
                  </a:lnTo>
                  <a:lnTo>
                    <a:pt x="241" y="164"/>
                  </a:lnTo>
                  <a:lnTo>
                    <a:pt x="228" y="164"/>
                  </a:lnTo>
                  <a:lnTo>
                    <a:pt x="228" y="177"/>
                  </a:lnTo>
                  <a:lnTo>
                    <a:pt x="215" y="177"/>
                  </a:lnTo>
                  <a:lnTo>
                    <a:pt x="203" y="177"/>
                  </a:lnTo>
                  <a:lnTo>
                    <a:pt x="190" y="177"/>
                  </a:lnTo>
                  <a:lnTo>
                    <a:pt x="190" y="190"/>
                  </a:lnTo>
                  <a:lnTo>
                    <a:pt x="203" y="190"/>
                  </a:lnTo>
                  <a:lnTo>
                    <a:pt x="203" y="203"/>
                  </a:lnTo>
                  <a:lnTo>
                    <a:pt x="203" y="215"/>
                  </a:lnTo>
                  <a:lnTo>
                    <a:pt x="177" y="228"/>
                  </a:lnTo>
                  <a:lnTo>
                    <a:pt x="177" y="241"/>
                  </a:lnTo>
                  <a:lnTo>
                    <a:pt x="165" y="241"/>
                  </a:lnTo>
                  <a:lnTo>
                    <a:pt x="165" y="253"/>
                  </a:lnTo>
                  <a:lnTo>
                    <a:pt x="152" y="253"/>
                  </a:lnTo>
                  <a:lnTo>
                    <a:pt x="139" y="253"/>
                  </a:lnTo>
                  <a:lnTo>
                    <a:pt x="152" y="266"/>
                  </a:lnTo>
                  <a:lnTo>
                    <a:pt x="152" y="279"/>
                  </a:lnTo>
                  <a:lnTo>
                    <a:pt x="152" y="291"/>
                  </a:lnTo>
                  <a:lnTo>
                    <a:pt x="152" y="304"/>
                  </a:lnTo>
                  <a:lnTo>
                    <a:pt x="139" y="317"/>
                  </a:lnTo>
                  <a:close/>
                </a:path>
              </a:pathLst>
            </a:custGeom>
            <a:grpFill/>
            <a:ln w="0">
              <a:solidFill>
                <a:srgbClr val="000000"/>
              </a:solidFill>
              <a:prstDash val="solid"/>
              <a:round/>
              <a:headEnd/>
              <a:tailEnd/>
            </a:ln>
          </p:spPr>
        </p:sp>
        <p:sp>
          <p:nvSpPr>
            <p:cNvPr id="491" name="Freeform 56"/>
            <p:cNvSpPr>
              <a:spLocks/>
            </p:cNvSpPr>
            <p:nvPr/>
          </p:nvSpPr>
          <p:spPr bwMode="auto">
            <a:xfrm>
              <a:off x="3448050" y="4067175"/>
              <a:ext cx="438150" cy="323850"/>
            </a:xfrm>
            <a:custGeom>
              <a:avLst/>
              <a:gdLst>
                <a:gd name="T0" fmla="*/ 25 w 393"/>
                <a:gd name="T1" fmla="*/ 215 h 291"/>
                <a:gd name="T2" fmla="*/ 25 w 393"/>
                <a:gd name="T3" fmla="*/ 203 h 291"/>
                <a:gd name="T4" fmla="*/ 25 w 393"/>
                <a:gd name="T5" fmla="*/ 177 h 291"/>
                <a:gd name="T6" fmla="*/ 38 w 393"/>
                <a:gd name="T7" fmla="*/ 177 h 291"/>
                <a:gd name="T8" fmla="*/ 50 w 393"/>
                <a:gd name="T9" fmla="*/ 165 h 291"/>
                <a:gd name="T10" fmla="*/ 76 w 393"/>
                <a:gd name="T11" fmla="*/ 139 h 291"/>
                <a:gd name="T12" fmla="*/ 76 w 393"/>
                <a:gd name="T13" fmla="*/ 114 h 291"/>
                <a:gd name="T14" fmla="*/ 63 w 393"/>
                <a:gd name="T15" fmla="*/ 101 h 291"/>
                <a:gd name="T16" fmla="*/ 88 w 393"/>
                <a:gd name="T17" fmla="*/ 101 h 291"/>
                <a:gd name="T18" fmla="*/ 101 w 393"/>
                <a:gd name="T19" fmla="*/ 88 h 291"/>
                <a:gd name="T20" fmla="*/ 114 w 393"/>
                <a:gd name="T21" fmla="*/ 76 h 291"/>
                <a:gd name="T22" fmla="*/ 126 w 393"/>
                <a:gd name="T23" fmla="*/ 50 h 291"/>
                <a:gd name="T24" fmla="*/ 139 w 393"/>
                <a:gd name="T25" fmla="*/ 38 h 291"/>
                <a:gd name="T26" fmla="*/ 165 w 393"/>
                <a:gd name="T27" fmla="*/ 12 h 291"/>
                <a:gd name="T28" fmla="*/ 190 w 393"/>
                <a:gd name="T29" fmla="*/ 25 h 291"/>
                <a:gd name="T30" fmla="*/ 215 w 393"/>
                <a:gd name="T31" fmla="*/ 12 h 291"/>
                <a:gd name="T32" fmla="*/ 241 w 393"/>
                <a:gd name="T33" fmla="*/ 12 h 291"/>
                <a:gd name="T34" fmla="*/ 253 w 393"/>
                <a:gd name="T35" fmla="*/ 0 h 291"/>
                <a:gd name="T36" fmla="*/ 266 w 393"/>
                <a:gd name="T37" fmla="*/ 0 h 291"/>
                <a:gd name="T38" fmla="*/ 291 w 393"/>
                <a:gd name="T39" fmla="*/ 25 h 291"/>
                <a:gd name="T40" fmla="*/ 304 w 393"/>
                <a:gd name="T41" fmla="*/ 25 h 291"/>
                <a:gd name="T42" fmla="*/ 317 w 393"/>
                <a:gd name="T43" fmla="*/ 25 h 291"/>
                <a:gd name="T44" fmla="*/ 329 w 393"/>
                <a:gd name="T45" fmla="*/ 25 h 291"/>
                <a:gd name="T46" fmla="*/ 342 w 393"/>
                <a:gd name="T47" fmla="*/ 38 h 291"/>
                <a:gd name="T48" fmla="*/ 342 w 393"/>
                <a:gd name="T49" fmla="*/ 63 h 291"/>
                <a:gd name="T50" fmla="*/ 355 w 393"/>
                <a:gd name="T51" fmla="*/ 63 h 291"/>
                <a:gd name="T52" fmla="*/ 367 w 393"/>
                <a:gd name="T53" fmla="*/ 76 h 291"/>
                <a:gd name="T54" fmla="*/ 367 w 393"/>
                <a:gd name="T55" fmla="*/ 88 h 291"/>
                <a:gd name="T56" fmla="*/ 380 w 393"/>
                <a:gd name="T57" fmla="*/ 101 h 291"/>
                <a:gd name="T58" fmla="*/ 393 w 393"/>
                <a:gd name="T59" fmla="*/ 101 h 291"/>
                <a:gd name="T60" fmla="*/ 355 w 393"/>
                <a:gd name="T61" fmla="*/ 165 h 291"/>
                <a:gd name="T62" fmla="*/ 291 w 393"/>
                <a:gd name="T63" fmla="*/ 114 h 291"/>
                <a:gd name="T64" fmla="*/ 215 w 393"/>
                <a:gd name="T65" fmla="*/ 101 h 291"/>
                <a:gd name="T66" fmla="*/ 152 w 393"/>
                <a:gd name="T67" fmla="*/ 139 h 291"/>
                <a:gd name="T68" fmla="*/ 139 w 393"/>
                <a:gd name="T69" fmla="*/ 190 h 291"/>
                <a:gd name="T70" fmla="*/ 114 w 393"/>
                <a:gd name="T71" fmla="*/ 215 h 291"/>
                <a:gd name="T72" fmla="*/ 76 w 393"/>
                <a:gd name="T73" fmla="*/ 228 h 291"/>
                <a:gd name="T74" fmla="*/ 76 w 393"/>
                <a:gd name="T75" fmla="*/ 253 h 291"/>
                <a:gd name="T76" fmla="*/ 88 w 393"/>
                <a:gd name="T77" fmla="*/ 279 h 291"/>
                <a:gd name="T78" fmla="*/ 76 w 393"/>
                <a:gd name="T79" fmla="*/ 291 h 291"/>
                <a:gd name="T80" fmla="*/ 25 w 393"/>
                <a:gd name="T81" fmla="*/ 279 h 291"/>
                <a:gd name="T82" fmla="*/ 0 w 393"/>
                <a:gd name="T83" fmla="*/ 266 h 291"/>
                <a:gd name="T84" fmla="*/ 12 w 393"/>
                <a:gd name="T85" fmla="*/ 241 h 2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291"/>
                <a:gd name="T131" fmla="*/ 393 w 393"/>
                <a:gd name="T132" fmla="*/ 291 h 2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291">
                  <a:moveTo>
                    <a:pt x="12" y="241"/>
                  </a:moveTo>
                  <a:lnTo>
                    <a:pt x="25" y="228"/>
                  </a:lnTo>
                  <a:lnTo>
                    <a:pt x="25" y="215"/>
                  </a:lnTo>
                  <a:lnTo>
                    <a:pt x="25" y="203"/>
                  </a:lnTo>
                  <a:lnTo>
                    <a:pt x="25" y="190"/>
                  </a:lnTo>
                  <a:lnTo>
                    <a:pt x="12" y="177"/>
                  </a:lnTo>
                  <a:lnTo>
                    <a:pt x="25" y="177"/>
                  </a:lnTo>
                  <a:lnTo>
                    <a:pt x="38" y="177"/>
                  </a:lnTo>
                  <a:lnTo>
                    <a:pt x="38" y="165"/>
                  </a:lnTo>
                  <a:lnTo>
                    <a:pt x="50" y="165"/>
                  </a:lnTo>
                  <a:lnTo>
                    <a:pt x="50" y="152"/>
                  </a:lnTo>
                  <a:lnTo>
                    <a:pt x="76" y="139"/>
                  </a:lnTo>
                  <a:lnTo>
                    <a:pt x="76" y="127"/>
                  </a:lnTo>
                  <a:lnTo>
                    <a:pt x="76" y="114"/>
                  </a:lnTo>
                  <a:lnTo>
                    <a:pt x="63" y="114"/>
                  </a:lnTo>
                  <a:lnTo>
                    <a:pt x="63" y="101"/>
                  </a:lnTo>
                  <a:lnTo>
                    <a:pt x="76" y="101"/>
                  </a:lnTo>
                  <a:lnTo>
                    <a:pt x="88" y="101"/>
                  </a:lnTo>
                  <a:lnTo>
                    <a:pt x="101" y="101"/>
                  </a:lnTo>
                  <a:lnTo>
                    <a:pt x="101" y="88"/>
                  </a:lnTo>
                  <a:lnTo>
                    <a:pt x="114" y="88"/>
                  </a:lnTo>
                  <a:lnTo>
                    <a:pt x="114" y="76"/>
                  </a:lnTo>
                  <a:lnTo>
                    <a:pt x="114" y="63"/>
                  </a:lnTo>
                  <a:lnTo>
                    <a:pt x="126" y="63"/>
                  </a:lnTo>
                  <a:lnTo>
                    <a:pt x="126" y="50"/>
                  </a:lnTo>
                  <a:lnTo>
                    <a:pt x="139" y="38"/>
                  </a:lnTo>
                  <a:lnTo>
                    <a:pt x="152" y="25"/>
                  </a:lnTo>
                  <a:lnTo>
                    <a:pt x="165" y="12"/>
                  </a:lnTo>
                  <a:lnTo>
                    <a:pt x="177" y="25"/>
                  </a:lnTo>
                  <a:lnTo>
                    <a:pt x="190" y="25"/>
                  </a:lnTo>
                  <a:lnTo>
                    <a:pt x="203" y="12"/>
                  </a:lnTo>
                  <a:lnTo>
                    <a:pt x="215" y="12"/>
                  </a:lnTo>
                  <a:lnTo>
                    <a:pt x="228" y="12"/>
                  </a:lnTo>
                  <a:lnTo>
                    <a:pt x="241" y="12"/>
                  </a:lnTo>
                  <a:lnTo>
                    <a:pt x="253" y="12"/>
                  </a:lnTo>
                  <a:lnTo>
                    <a:pt x="253" y="0"/>
                  </a:lnTo>
                  <a:lnTo>
                    <a:pt x="266" y="0"/>
                  </a:lnTo>
                  <a:lnTo>
                    <a:pt x="279" y="0"/>
                  </a:lnTo>
                  <a:lnTo>
                    <a:pt x="279" y="12"/>
                  </a:lnTo>
                  <a:lnTo>
                    <a:pt x="291" y="25"/>
                  </a:lnTo>
                  <a:lnTo>
                    <a:pt x="304" y="25"/>
                  </a:lnTo>
                  <a:lnTo>
                    <a:pt x="317" y="25"/>
                  </a:lnTo>
                  <a:lnTo>
                    <a:pt x="329" y="25"/>
                  </a:lnTo>
                  <a:lnTo>
                    <a:pt x="342" y="25"/>
                  </a:lnTo>
                  <a:lnTo>
                    <a:pt x="342" y="38"/>
                  </a:lnTo>
                  <a:lnTo>
                    <a:pt x="342" y="50"/>
                  </a:lnTo>
                  <a:lnTo>
                    <a:pt x="342" y="63"/>
                  </a:lnTo>
                  <a:lnTo>
                    <a:pt x="355" y="63"/>
                  </a:lnTo>
                  <a:lnTo>
                    <a:pt x="355" y="76"/>
                  </a:lnTo>
                  <a:lnTo>
                    <a:pt x="367" y="76"/>
                  </a:lnTo>
                  <a:lnTo>
                    <a:pt x="355" y="88"/>
                  </a:lnTo>
                  <a:lnTo>
                    <a:pt x="367" y="88"/>
                  </a:lnTo>
                  <a:lnTo>
                    <a:pt x="367" y="101"/>
                  </a:lnTo>
                  <a:lnTo>
                    <a:pt x="380" y="101"/>
                  </a:lnTo>
                  <a:lnTo>
                    <a:pt x="393" y="101"/>
                  </a:lnTo>
                  <a:lnTo>
                    <a:pt x="367" y="127"/>
                  </a:lnTo>
                  <a:lnTo>
                    <a:pt x="367" y="139"/>
                  </a:lnTo>
                  <a:lnTo>
                    <a:pt x="355" y="165"/>
                  </a:lnTo>
                  <a:lnTo>
                    <a:pt x="355" y="177"/>
                  </a:lnTo>
                  <a:lnTo>
                    <a:pt x="317" y="139"/>
                  </a:lnTo>
                  <a:lnTo>
                    <a:pt x="291" y="114"/>
                  </a:lnTo>
                  <a:lnTo>
                    <a:pt x="253" y="101"/>
                  </a:lnTo>
                  <a:lnTo>
                    <a:pt x="241" y="101"/>
                  </a:lnTo>
                  <a:lnTo>
                    <a:pt x="215" y="101"/>
                  </a:lnTo>
                  <a:lnTo>
                    <a:pt x="177" y="127"/>
                  </a:lnTo>
                  <a:lnTo>
                    <a:pt x="152" y="139"/>
                  </a:lnTo>
                  <a:lnTo>
                    <a:pt x="139" y="165"/>
                  </a:lnTo>
                  <a:lnTo>
                    <a:pt x="139" y="190"/>
                  </a:lnTo>
                  <a:lnTo>
                    <a:pt x="126" y="190"/>
                  </a:lnTo>
                  <a:lnTo>
                    <a:pt x="114" y="203"/>
                  </a:lnTo>
                  <a:lnTo>
                    <a:pt x="114" y="215"/>
                  </a:lnTo>
                  <a:lnTo>
                    <a:pt x="101" y="228"/>
                  </a:lnTo>
                  <a:lnTo>
                    <a:pt x="76" y="228"/>
                  </a:lnTo>
                  <a:lnTo>
                    <a:pt x="88" y="253"/>
                  </a:lnTo>
                  <a:lnTo>
                    <a:pt x="76" y="253"/>
                  </a:lnTo>
                  <a:lnTo>
                    <a:pt x="76" y="266"/>
                  </a:lnTo>
                  <a:lnTo>
                    <a:pt x="88" y="279"/>
                  </a:lnTo>
                  <a:lnTo>
                    <a:pt x="88" y="291"/>
                  </a:lnTo>
                  <a:lnTo>
                    <a:pt x="76" y="291"/>
                  </a:lnTo>
                  <a:lnTo>
                    <a:pt x="63" y="279"/>
                  </a:lnTo>
                  <a:lnTo>
                    <a:pt x="50" y="279"/>
                  </a:lnTo>
                  <a:lnTo>
                    <a:pt x="25" y="279"/>
                  </a:lnTo>
                  <a:lnTo>
                    <a:pt x="0" y="279"/>
                  </a:lnTo>
                  <a:lnTo>
                    <a:pt x="0" y="266"/>
                  </a:lnTo>
                  <a:lnTo>
                    <a:pt x="12" y="241"/>
                  </a:lnTo>
                  <a:close/>
                </a:path>
              </a:pathLst>
            </a:custGeom>
            <a:grpFill/>
            <a:ln w="0">
              <a:solidFill>
                <a:srgbClr val="000000"/>
              </a:solidFill>
              <a:prstDash val="solid"/>
              <a:round/>
              <a:headEnd/>
              <a:tailEnd/>
            </a:ln>
          </p:spPr>
        </p:sp>
        <p:sp>
          <p:nvSpPr>
            <p:cNvPr id="492" name="Freeform 57"/>
            <p:cNvSpPr>
              <a:spLocks/>
            </p:cNvSpPr>
            <p:nvPr/>
          </p:nvSpPr>
          <p:spPr bwMode="auto">
            <a:xfrm>
              <a:off x="3028950" y="4086225"/>
              <a:ext cx="276225" cy="295275"/>
            </a:xfrm>
            <a:custGeom>
              <a:avLst/>
              <a:gdLst>
                <a:gd name="T0" fmla="*/ 216 w 254"/>
                <a:gd name="T1" fmla="*/ 254 h 267"/>
                <a:gd name="T2" fmla="*/ 216 w 254"/>
                <a:gd name="T3" fmla="*/ 241 h 267"/>
                <a:gd name="T4" fmla="*/ 190 w 254"/>
                <a:gd name="T5" fmla="*/ 241 h 267"/>
                <a:gd name="T6" fmla="*/ 178 w 254"/>
                <a:gd name="T7" fmla="*/ 241 h 267"/>
                <a:gd name="T8" fmla="*/ 165 w 254"/>
                <a:gd name="T9" fmla="*/ 254 h 267"/>
                <a:gd name="T10" fmla="*/ 152 w 254"/>
                <a:gd name="T11" fmla="*/ 254 h 267"/>
                <a:gd name="T12" fmla="*/ 140 w 254"/>
                <a:gd name="T13" fmla="*/ 254 h 267"/>
                <a:gd name="T14" fmla="*/ 140 w 254"/>
                <a:gd name="T15" fmla="*/ 229 h 267"/>
                <a:gd name="T16" fmla="*/ 127 w 254"/>
                <a:gd name="T17" fmla="*/ 229 h 267"/>
                <a:gd name="T18" fmla="*/ 102 w 254"/>
                <a:gd name="T19" fmla="*/ 229 h 267"/>
                <a:gd name="T20" fmla="*/ 102 w 254"/>
                <a:gd name="T21" fmla="*/ 216 h 267"/>
                <a:gd name="T22" fmla="*/ 89 w 254"/>
                <a:gd name="T23" fmla="*/ 191 h 267"/>
                <a:gd name="T24" fmla="*/ 89 w 254"/>
                <a:gd name="T25" fmla="*/ 178 h 267"/>
                <a:gd name="T26" fmla="*/ 76 w 254"/>
                <a:gd name="T27" fmla="*/ 153 h 267"/>
                <a:gd name="T28" fmla="*/ 64 w 254"/>
                <a:gd name="T29" fmla="*/ 127 h 267"/>
                <a:gd name="T30" fmla="*/ 38 w 254"/>
                <a:gd name="T31" fmla="*/ 115 h 267"/>
                <a:gd name="T32" fmla="*/ 38 w 254"/>
                <a:gd name="T33" fmla="*/ 140 h 267"/>
                <a:gd name="T34" fmla="*/ 38 w 254"/>
                <a:gd name="T35" fmla="*/ 153 h 267"/>
                <a:gd name="T36" fmla="*/ 13 w 254"/>
                <a:gd name="T37" fmla="*/ 153 h 267"/>
                <a:gd name="T38" fmla="*/ 13 w 254"/>
                <a:gd name="T39" fmla="*/ 140 h 267"/>
                <a:gd name="T40" fmla="*/ 13 w 254"/>
                <a:gd name="T41" fmla="*/ 115 h 267"/>
                <a:gd name="T42" fmla="*/ 13 w 254"/>
                <a:gd name="T43" fmla="*/ 102 h 267"/>
                <a:gd name="T44" fmla="*/ 13 w 254"/>
                <a:gd name="T45" fmla="*/ 89 h 267"/>
                <a:gd name="T46" fmla="*/ 26 w 254"/>
                <a:gd name="T47" fmla="*/ 64 h 267"/>
                <a:gd name="T48" fmla="*/ 38 w 254"/>
                <a:gd name="T49" fmla="*/ 38 h 267"/>
                <a:gd name="T50" fmla="*/ 64 w 254"/>
                <a:gd name="T51" fmla="*/ 26 h 267"/>
                <a:gd name="T52" fmla="*/ 76 w 254"/>
                <a:gd name="T53" fmla="*/ 38 h 267"/>
                <a:gd name="T54" fmla="*/ 89 w 254"/>
                <a:gd name="T55" fmla="*/ 26 h 267"/>
                <a:gd name="T56" fmla="*/ 89 w 254"/>
                <a:gd name="T57" fmla="*/ 13 h 267"/>
                <a:gd name="T58" fmla="*/ 127 w 254"/>
                <a:gd name="T59" fmla="*/ 26 h 267"/>
                <a:gd name="T60" fmla="*/ 152 w 254"/>
                <a:gd name="T61" fmla="*/ 13 h 267"/>
                <a:gd name="T62" fmla="*/ 178 w 254"/>
                <a:gd name="T63" fmla="*/ 0 h 267"/>
                <a:gd name="T64" fmla="*/ 203 w 254"/>
                <a:gd name="T65" fmla="*/ 26 h 267"/>
                <a:gd name="T66" fmla="*/ 203 w 254"/>
                <a:gd name="T67" fmla="*/ 64 h 267"/>
                <a:gd name="T68" fmla="*/ 190 w 254"/>
                <a:gd name="T69" fmla="*/ 76 h 267"/>
                <a:gd name="T70" fmla="*/ 165 w 254"/>
                <a:gd name="T71" fmla="*/ 89 h 267"/>
                <a:gd name="T72" fmla="*/ 178 w 254"/>
                <a:gd name="T73" fmla="*/ 115 h 267"/>
                <a:gd name="T74" fmla="*/ 203 w 254"/>
                <a:gd name="T75" fmla="*/ 115 h 267"/>
                <a:gd name="T76" fmla="*/ 241 w 254"/>
                <a:gd name="T77" fmla="*/ 115 h 267"/>
                <a:gd name="T78" fmla="*/ 216 w 254"/>
                <a:gd name="T79" fmla="*/ 153 h 267"/>
                <a:gd name="T80" fmla="*/ 241 w 254"/>
                <a:gd name="T81" fmla="*/ 178 h 267"/>
                <a:gd name="T82" fmla="*/ 254 w 254"/>
                <a:gd name="T83" fmla="*/ 203 h 267"/>
                <a:gd name="T84" fmla="*/ 254 w 254"/>
                <a:gd name="T85" fmla="*/ 241 h 267"/>
                <a:gd name="T86" fmla="*/ 216 w 254"/>
                <a:gd name="T87" fmla="*/ 267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
                <a:gd name="T133" fmla="*/ 0 h 267"/>
                <a:gd name="T134" fmla="*/ 254 w 254"/>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 h="267">
                  <a:moveTo>
                    <a:pt x="216" y="267"/>
                  </a:moveTo>
                  <a:lnTo>
                    <a:pt x="216" y="267"/>
                  </a:lnTo>
                  <a:lnTo>
                    <a:pt x="216" y="254"/>
                  </a:lnTo>
                  <a:lnTo>
                    <a:pt x="216" y="241"/>
                  </a:lnTo>
                  <a:lnTo>
                    <a:pt x="203" y="241"/>
                  </a:lnTo>
                  <a:lnTo>
                    <a:pt x="190" y="241"/>
                  </a:lnTo>
                  <a:lnTo>
                    <a:pt x="190" y="229"/>
                  </a:lnTo>
                  <a:lnTo>
                    <a:pt x="178" y="241"/>
                  </a:lnTo>
                  <a:lnTo>
                    <a:pt x="178" y="254"/>
                  </a:lnTo>
                  <a:lnTo>
                    <a:pt x="165" y="254"/>
                  </a:lnTo>
                  <a:lnTo>
                    <a:pt x="152" y="241"/>
                  </a:lnTo>
                  <a:lnTo>
                    <a:pt x="152" y="254"/>
                  </a:lnTo>
                  <a:lnTo>
                    <a:pt x="140" y="254"/>
                  </a:lnTo>
                  <a:lnTo>
                    <a:pt x="140" y="241"/>
                  </a:lnTo>
                  <a:lnTo>
                    <a:pt x="140" y="229"/>
                  </a:lnTo>
                  <a:lnTo>
                    <a:pt x="127" y="229"/>
                  </a:lnTo>
                  <a:lnTo>
                    <a:pt x="114" y="229"/>
                  </a:lnTo>
                  <a:lnTo>
                    <a:pt x="102" y="229"/>
                  </a:lnTo>
                  <a:lnTo>
                    <a:pt x="102" y="216"/>
                  </a:lnTo>
                  <a:lnTo>
                    <a:pt x="89" y="203"/>
                  </a:lnTo>
                  <a:lnTo>
                    <a:pt x="89" y="191"/>
                  </a:lnTo>
                  <a:lnTo>
                    <a:pt x="89" y="178"/>
                  </a:lnTo>
                  <a:lnTo>
                    <a:pt x="76" y="165"/>
                  </a:lnTo>
                  <a:lnTo>
                    <a:pt x="76" y="153"/>
                  </a:lnTo>
                  <a:lnTo>
                    <a:pt x="76" y="140"/>
                  </a:lnTo>
                  <a:lnTo>
                    <a:pt x="76" y="127"/>
                  </a:lnTo>
                  <a:lnTo>
                    <a:pt x="64" y="127"/>
                  </a:lnTo>
                  <a:lnTo>
                    <a:pt x="64" y="115"/>
                  </a:lnTo>
                  <a:lnTo>
                    <a:pt x="51" y="115"/>
                  </a:lnTo>
                  <a:lnTo>
                    <a:pt x="38" y="115"/>
                  </a:lnTo>
                  <a:lnTo>
                    <a:pt x="38" y="127"/>
                  </a:lnTo>
                  <a:lnTo>
                    <a:pt x="38" y="140"/>
                  </a:lnTo>
                  <a:lnTo>
                    <a:pt x="38" y="153"/>
                  </a:lnTo>
                  <a:lnTo>
                    <a:pt x="26" y="153"/>
                  </a:lnTo>
                  <a:lnTo>
                    <a:pt x="13" y="153"/>
                  </a:lnTo>
                  <a:lnTo>
                    <a:pt x="13" y="140"/>
                  </a:lnTo>
                  <a:lnTo>
                    <a:pt x="0" y="140"/>
                  </a:lnTo>
                  <a:lnTo>
                    <a:pt x="13" y="140"/>
                  </a:lnTo>
                  <a:lnTo>
                    <a:pt x="13" y="127"/>
                  </a:lnTo>
                  <a:lnTo>
                    <a:pt x="13" y="115"/>
                  </a:lnTo>
                  <a:lnTo>
                    <a:pt x="13" y="102"/>
                  </a:lnTo>
                  <a:lnTo>
                    <a:pt x="13" y="89"/>
                  </a:lnTo>
                  <a:lnTo>
                    <a:pt x="13" y="76"/>
                  </a:lnTo>
                  <a:lnTo>
                    <a:pt x="26" y="64"/>
                  </a:lnTo>
                  <a:lnTo>
                    <a:pt x="26" y="51"/>
                  </a:lnTo>
                  <a:lnTo>
                    <a:pt x="26" y="38"/>
                  </a:lnTo>
                  <a:lnTo>
                    <a:pt x="38" y="38"/>
                  </a:lnTo>
                  <a:lnTo>
                    <a:pt x="51" y="26"/>
                  </a:lnTo>
                  <a:lnTo>
                    <a:pt x="64" y="26"/>
                  </a:lnTo>
                  <a:lnTo>
                    <a:pt x="76" y="38"/>
                  </a:lnTo>
                  <a:lnTo>
                    <a:pt x="76" y="26"/>
                  </a:lnTo>
                  <a:lnTo>
                    <a:pt x="89" y="26"/>
                  </a:lnTo>
                  <a:lnTo>
                    <a:pt x="89" y="13"/>
                  </a:lnTo>
                  <a:lnTo>
                    <a:pt x="89" y="0"/>
                  </a:lnTo>
                  <a:lnTo>
                    <a:pt x="102" y="13"/>
                  </a:lnTo>
                  <a:lnTo>
                    <a:pt x="127" y="26"/>
                  </a:lnTo>
                  <a:lnTo>
                    <a:pt x="140" y="26"/>
                  </a:lnTo>
                  <a:lnTo>
                    <a:pt x="140" y="13"/>
                  </a:lnTo>
                  <a:lnTo>
                    <a:pt x="152" y="13"/>
                  </a:lnTo>
                  <a:lnTo>
                    <a:pt x="152" y="0"/>
                  </a:lnTo>
                  <a:lnTo>
                    <a:pt x="165" y="0"/>
                  </a:lnTo>
                  <a:lnTo>
                    <a:pt x="178" y="0"/>
                  </a:lnTo>
                  <a:lnTo>
                    <a:pt x="190" y="13"/>
                  </a:lnTo>
                  <a:lnTo>
                    <a:pt x="203" y="26"/>
                  </a:lnTo>
                  <a:lnTo>
                    <a:pt x="203" y="38"/>
                  </a:lnTo>
                  <a:lnTo>
                    <a:pt x="203" y="51"/>
                  </a:lnTo>
                  <a:lnTo>
                    <a:pt x="203" y="64"/>
                  </a:lnTo>
                  <a:lnTo>
                    <a:pt x="203" y="76"/>
                  </a:lnTo>
                  <a:lnTo>
                    <a:pt x="190" y="76"/>
                  </a:lnTo>
                  <a:lnTo>
                    <a:pt x="178" y="89"/>
                  </a:lnTo>
                  <a:lnTo>
                    <a:pt x="165" y="89"/>
                  </a:lnTo>
                  <a:lnTo>
                    <a:pt x="165" y="102"/>
                  </a:lnTo>
                  <a:lnTo>
                    <a:pt x="178" y="115"/>
                  </a:lnTo>
                  <a:lnTo>
                    <a:pt x="190" y="115"/>
                  </a:lnTo>
                  <a:lnTo>
                    <a:pt x="203" y="115"/>
                  </a:lnTo>
                  <a:lnTo>
                    <a:pt x="203" y="127"/>
                  </a:lnTo>
                  <a:lnTo>
                    <a:pt x="216" y="127"/>
                  </a:lnTo>
                  <a:lnTo>
                    <a:pt x="241" y="115"/>
                  </a:lnTo>
                  <a:lnTo>
                    <a:pt x="228" y="127"/>
                  </a:lnTo>
                  <a:lnTo>
                    <a:pt x="216" y="140"/>
                  </a:lnTo>
                  <a:lnTo>
                    <a:pt x="216" y="153"/>
                  </a:lnTo>
                  <a:lnTo>
                    <a:pt x="228" y="153"/>
                  </a:lnTo>
                  <a:lnTo>
                    <a:pt x="241" y="165"/>
                  </a:lnTo>
                  <a:lnTo>
                    <a:pt x="241" y="178"/>
                  </a:lnTo>
                  <a:lnTo>
                    <a:pt x="241" y="191"/>
                  </a:lnTo>
                  <a:lnTo>
                    <a:pt x="254" y="203"/>
                  </a:lnTo>
                  <a:lnTo>
                    <a:pt x="254" y="216"/>
                  </a:lnTo>
                  <a:lnTo>
                    <a:pt x="254" y="229"/>
                  </a:lnTo>
                  <a:lnTo>
                    <a:pt x="254" y="241"/>
                  </a:lnTo>
                  <a:lnTo>
                    <a:pt x="241" y="241"/>
                  </a:lnTo>
                  <a:lnTo>
                    <a:pt x="216" y="254"/>
                  </a:lnTo>
                  <a:lnTo>
                    <a:pt x="216" y="267"/>
                  </a:lnTo>
                  <a:close/>
                </a:path>
              </a:pathLst>
            </a:custGeom>
            <a:grpFill/>
            <a:ln w="0">
              <a:solidFill>
                <a:srgbClr val="000000"/>
              </a:solidFill>
              <a:prstDash val="solid"/>
              <a:round/>
              <a:headEnd/>
              <a:tailEnd/>
            </a:ln>
          </p:spPr>
        </p:sp>
        <p:sp>
          <p:nvSpPr>
            <p:cNvPr id="493" name="Freeform 58"/>
            <p:cNvSpPr>
              <a:spLocks/>
            </p:cNvSpPr>
            <p:nvPr/>
          </p:nvSpPr>
          <p:spPr bwMode="auto">
            <a:xfrm>
              <a:off x="2838450" y="4000500"/>
              <a:ext cx="285750" cy="266700"/>
            </a:xfrm>
            <a:custGeom>
              <a:avLst/>
              <a:gdLst>
                <a:gd name="T0" fmla="*/ 51 w 254"/>
                <a:gd name="T1" fmla="*/ 203 h 241"/>
                <a:gd name="T2" fmla="*/ 64 w 254"/>
                <a:gd name="T3" fmla="*/ 191 h 241"/>
                <a:gd name="T4" fmla="*/ 64 w 254"/>
                <a:gd name="T5" fmla="*/ 178 h 241"/>
                <a:gd name="T6" fmla="*/ 76 w 254"/>
                <a:gd name="T7" fmla="*/ 165 h 241"/>
                <a:gd name="T8" fmla="*/ 89 w 254"/>
                <a:gd name="T9" fmla="*/ 152 h 241"/>
                <a:gd name="T10" fmla="*/ 102 w 254"/>
                <a:gd name="T11" fmla="*/ 140 h 241"/>
                <a:gd name="T12" fmla="*/ 102 w 254"/>
                <a:gd name="T13" fmla="*/ 127 h 241"/>
                <a:gd name="T14" fmla="*/ 102 w 254"/>
                <a:gd name="T15" fmla="*/ 114 h 241"/>
                <a:gd name="T16" fmla="*/ 76 w 254"/>
                <a:gd name="T17" fmla="*/ 127 h 241"/>
                <a:gd name="T18" fmla="*/ 64 w 254"/>
                <a:gd name="T19" fmla="*/ 114 h 241"/>
                <a:gd name="T20" fmla="*/ 51 w 254"/>
                <a:gd name="T21" fmla="*/ 102 h 241"/>
                <a:gd name="T22" fmla="*/ 13 w 254"/>
                <a:gd name="T23" fmla="*/ 102 h 241"/>
                <a:gd name="T24" fmla="*/ 13 w 254"/>
                <a:gd name="T25" fmla="*/ 89 h 241"/>
                <a:gd name="T26" fmla="*/ 13 w 254"/>
                <a:gd name="T27" fmla="*/ 76 h 241"/>
                <a:gd name="T28" fmla="*/ 64 w 254"/>
                <a:gd name="T29" fmla="*/ 51 h 241"/>
                <a:gd name="T30" fmla="*/ 89 w 254"/>
                <a:gd name="T31" fmla="*/ 26 h 241"/>
                <a:gd name="T32" fmla="*/ 102 w 254"/>
                <a:gd name="T33" fmla="*/ 13 h 241"/>
                <a:gd name="T34" fmla="*/ 127 w 254"/>
                <a:gd name="T35" fmla="*/ 0 h 241"/>
                <a:gd name="T36" fmla="*/ 140 w 254"/>
                <a:gd name="T37" fmla="*/ 0 h 241"/>
                <a:gd name="T38" fmla="*/ 152 w 254"/>
                <a:gd name="T39" fmla="*/ 0 h 241"/>
                <a:gd name="T40" fmla="*/ 165 w 254"/>
                <a:gd name="T41" fmla="*/ 0 h 241"/>
                <a:gd name="T42" fmla="*/ 191 w 254"/>
                <a:gd name="T43" fmla="*/ 0 h 241"/>
                <a:gd name="T44" fmla="*/ 203 w 254"/>
                <a:gd name="T45" fmla="*/ 0 h 241"/>
                <a:gd name="T46" fmla="*/ 203 w 254"/>
                <a:gd name="T47" fmla="*/ 0 h 241"/>
                <a:gd name="T48" fmla="*/ 216 w 254"/>
                <a:gd name="T49" fmla="*/ 0 h 241"/>
                <a:gd name="T50" fmla="*/ 216 w 254"/>
                <a:gd name="T51" fmla="*/ 64 h 241"/>
                <a:gd name="T52" fmla="*/ 254 w 254"/>
                <a:gd name="T53" fmla="*/ 89 h 241"/>
                <a:gd name="T54" fmla="*/ 254 w 254"/>
                <a:gd name="T55" fmla="*/ 102 h 241"/>
                <a:gd name="T56" fmla="*/ 241 w 254"/>
                <a:gd name="T57" fmla="*/ 114 h 241"/>
                <a:gd name="T58" fmla="*/ 229 w 254"/>
                <a:gd name="T59" fmla="*/ 102 h 241"/>
                <a:gd name="T60" fmla="*/ 203 w 254"/>
                <a:gd name="T61" fmla="*/ 114 h 241"/>
                <a:gd name="T62" fmla="*/ 191 w 254"/>
                <a:gd name="T63" fmla="*/ 140 h 241"/>
                <a:gd name="T64" fmla="*/ 178 w 254"/>
                <a:gd name="T65" fmla="*/ 165 h 241"/>
                <a:gd name="T66" fmla="*/ 178 w 254"/>
                <a:gd name="T67" fmla="*/ 178 h 241"/>
                <a:gd name="T68" fmla="*/ 178 w 254"/>
                <a:gd name="T69" fmla="*/ 191 h 241"/>
                <a:gd name="T70" fmla="*/ 178 w 254"/>
                <a:gd name="T71" fmla="*/ 216 h 241"/>
                <a:gd name="T72" fmla="*/ 152 w 254"/>
                <a:gd name="T73" fmla="*/ 203 h 241"/>
                <a:gd name="T74" fmla="*/ 114 w 254"/>
                <a:gd name="T75" fmla="*/ 191 h 241"/>
                <a:gd name="T76" fmla="*/ 114 w 254"/>
                <a:gd name="T77" fmla="*/ 203 h 241"/>
                <a:gd name="T78" fmla="*/ 102 w 254"/>
                <a:gd name="T79" fmla="*/ 216 h 241"/>
                <a:gd name="T80" fmla="*/ 76 w 254"/>
                <a:gd name="T81" fmla="*/ 216 h 241"/>
                <a:gd name="T82" fmla="*/ 76 w 254"/>
                <a:gd name="T83" fmla="*/ 229 h 241"/>
                <a:gd name="T84" fmla="*/ 64 w 254"/>
                <a:gd name="T85" fmla="*/ 241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41"/>
                <a:gd name="T131" fmla="*/ 254 w 254"/>
                <a:gd name="T132" fmla="*/ 241 h 2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41">
                  <a:moveTo>
                    <a:pt x="51" y="229"/>
                  </a:moveTo>
                  <a:lnTo>
                    <a:pt x="51" y="216"/>
                  </a:lnTo>
                  <a:lnTo>
                    <a:pt x="51" y="203"/>
                  </a:lnTo>
                  <a:lnTo>
                    <a:pt x="51" y="191"/>
                  </a:lnTo>
                  <a:lnTo>
                    <a:pt x="64" y="191"/>
                  </a:lnTo>
                  <a:lnTo>
                    <a:pt x="64" y="178"/>
                  </a:lnTo>
                  <a:lnTo>
                    <a:pt x="64" y="165"/>
                  </a:lnTo>
                  <a:lnTo>
                    <a:pt x="76" y="165"/>
                  </a:lnTo>
                  <a:lnTo>
                    <a:pt x="89" y="165"/>
                  </a:lnTo>
                  <a:lnTo>
                    <a:pt x="89" y="152"/>
                  </a:lnTo>
                  <a:lnTo>
                    <a:pt x="102" y="140"/>
                  </a:lnTo>
                  <a:lnTo>
                    <a:pt x="102" y="127"/>
                  </a:lnTo>
                  <a:lnTo>
                    <a:pt x="102" y="114"/>
                  </a:lnTo>
                  <a:lnTo>
                    <a:pt x="89" y="114"/>
                  </a:lnTo>
                  <a:lnTo>
                    <a:pt x="76" y="127"/>
                  </a:lnTo>
                  <a:lnTo>
                    <a:pt x="76" y="114"/>
                  </a:lnTo>
                  <a:lnTo>
                    <a:pt x="64" y="114"/>
                  </a:lnTo>
                  <a:lnTo>
                    <a:pt x="51" y="114"/>
                  </a:lnTo>
                  <a:lnTo>
                    <a:pt x="51" y="102"/>
                  </a:lnTo>
                  <a:lnTo>
                    <a:pt x="38" y="102"/>
                  </a:lnTo>
                  <a:lnTo>
                    <a:pt x="26" y="102"/>
                  </a:lnTo>
                  <a:lnTo>
                    <a:pt x="13" y="102"/>
                  </a:lnTo>
                  <a:lnTo>
                    <a:pt x="13" y="89"/>
                  </a:lnTo>
                  <a:lnTo>
                    <a:pt x="0" y="89"/>
                  </a:lnTo>
                  <a:lnTo>
                    <a:pt x="13" y="89"/>
                  </a:lnTo>
                  <a:lnTo>
                    <a:pt x="13" y="76"/>
                  </a:lnTo>
                  <a:lnTo>
                    <a:pt x="51" y="51"/>
                  </a:lnTo>
                  <a:lnTo>
                    <a:pt x="64" y="51"/>
                  </a:lnTo>
                  <a:lnTo>
                    <a:pt x="76" y="38"/>
                  </a:lnTo>
                  <a:lnTo>
                    <a:pt x="89" y="38"/>
                  </a:lnTo>
                  <a:lnTo>
                    <a:pt x="89" y="26"/>
                  </a:lnTo>
                  <a:lnTo>
                    <a:pt x="89" y="13"/>
                  </a:lnTo>
                  <a:lnTo>
                    <a:pt x="102" y="13"/>
                  </a:lnTo>
                  <a:lnTo>
                    <a:pt x="102" y="0"/>
                  </a:lnTo>
                  <a:lnTo>
                    <a:pt x="114" y="0"/>
                  </a:lnTo>
                  <a:lnTo>
                    <a:pt x="127" y="0"/>
                  </a:lnTo>
                  <a:lnTo>
                    <a:pt x="140" y="0"/>
                  </a:lnTo>
                  <a:lnTo>
                    <a:pt x="152" y="0"/>
                  </a:lnTo>
                  <a:lnTo>
                    <a:pt x="165" y="0"/>
                  </a:lnTo>
                  <a:lnTo>
                    <a:pt x="178" y="0"/>
                  </a:lnTo>
                  <a:lnTo>
                    <a:pt x="191" y="0"/>
                  </a:lnTo>
                  <a:lnTo>
                    <a:pt x="203" y="0"/>
                  </a:lnTo>
                  <a:lnTo>
                    <a:pt x="216" y="0"/>
                  </a:lnTo>
                  <a:lnTo>
                    <a:pt x="216" y="26"/>
                  </a:lnTo>
                  <a:lnTo>
                    <a:pt x="216" y="51"/>
                  </a:lnTo>
                  <a:lnTo>
                    <a:pt x="216" y="64"/>
                  </a:lnTo>
                  <a:lnTo>
                    <a:pt x="229" y="76"/>
                  </a:lnTo>
                  <a:lnTo>
                    <a:pt x="254" y="76"/>
                  </a:lnTo>
                  <a:lnTo>
                    <a:pt x="254" y="89"/>
                  </a:lnTo>
                  <a:lnTo>
                    <a:pt x="254" y="102"/>
                  </a:lnTo>
                  <a:lnTo>
                    <a:pt x="241" y="102"/>
                  </a:lnTo>
                  <a:lnTo>
                    <a:pt x="241" y="114"/>
                  </a:lnTo>
                  <a:lnTo>
                    <a:pt x="229" y="102"/>
                  </a:lnTo>
                  <a:lnTo>
                    <a:pt x="216" y="102"/>
                  </a:lnTo>
                  <a:lnTo>
                    <a:pt x="203" y="114"/>
                  </a:lnTo>
                  <a:lnTo>
                    <a:pt x="191" y="114"/>
                  </a:lnTo>
                  <a:lnTo>
                    <a:pt x="191" y="127"/>
                  </a:lnTo>
                  <a:lnTo>
                    <a:pt x="191" y="140"/>
                  </a:lnTo>
                  <a:lnTo>
                    <a:pt x="178" y="152"/>
                  </a:lnTo>
                  <a:lnTo>
                    <a:pt x="178" y="165"/>
                  </a:lnTo>
                  <a:lnTo>
                    <a:pt x="178" y="178"/>
                  </a:lnTo>
                  <a:lnTo>
                    <a:pt x="178" y="191"/>
                  </a:lnTo>
                  <a:lnTo>
                    <a:pt x="178" y="203"/>
                  </a:lnTo>
                  <a:lnTo>
                    <a:pt x="178" y="216"/>
                  </a:lnTo>
                  <a:lnTo>
                    <a:pt x="165" y="216"/>
                  </a:lnTo>
                  <a:lnTo>
                    <a:pt x="152" y="203"/>
                  </a:lnTo>
                  <a:lnTo>
                    <a:pt x="140" y="203"/>
                  </a:lnTo>
                  <a:lnTo>
                    <a:pt x="127" y="191"/>
                  </a:lnTo>
                  <a:lnTo>
                    <a:pt x="114" y="191"/>
                  </a:lnTo>
                  <a:lnTo>
                    <a:pt x="114" y="203"/>
                  </a:lnTo>
                  <a:lnTo>
                    <a:pt x="102" y="203"/>
                  </a:lnTo>
                  <a:lnTo>
                    <a:pt x="102" y="216"/>
                  </a:lnTo>
                  <a:lnTo>
                    <a:pt x="89" y="216"/>
                  </a:lnTo>
                  <a:lnTo>
                    <a:pt x="76" y="216"/>
                  </a:lnTo>
                  <a:lnTo>
                    <a:pt x="76" y="229"/>
                  </a:lnTo>
                  <a:lnTo>
                    <a:pt x="76" y="241"/>
                  </a:lnTo>
                  <a:lnTo>
                    <a:pt x="64" y="241"/>
                  </a:lnTo>
                  <a:lnTo>
                    <a:pt x="51" y="229"/>
                  </a:lnTo>
                  <a:close/>
                </a:path>
              </a:pathLst>
            </a:custGeom>
            <a:grpFill/>
            <a:ln w="0">
              <a:solidFill>
                <a:srgbClr val="000000"/>
              </a:solidFill>
              <a:prstDash val="solid"/>
              <a:round/>
              <a:headEnd/>
              <a:tailEnd/>
            </a:ln>
          </p:spPr>
        </p:sp>
        <p:sp>
          <p:nvSpPr>
            <p:cNvPr id="494" name="Freeform 59"/>
            <p:cNvSpPr>
              <a:spLocks/>
            </p:cNvSpPr>
            <p:nvPr/>
          </p:nvSpPr>
          <p:spPr bwMode="auto">
            <a:xfrm>
              <a:off x="2771775" y="4067175"/>
              <a:ext cx="180975" cy="200025"/>
            </a:xfrm>
            <a:custGeom>
              <a:avLst/>
              <a:gdLst>
                <a:gd name="T0" fmla="*/ 76 w 165"/>
                <a:gd name="T1" fmla="*/ 177 h 177"/>
                <a:gd name="T2" fmla="*/ 51 w 165"/>
                <a:gd name="T3" fmla="*/ 165 h 177"/>
                <a:gd name="T4" fmla="*/ 38 w 165"/>
                <a:gd name="T5" fmla="*/ 152 h 177"/>
                <a:gd name="T6" fmla="*/ 25 w 165"/>
                <a:gd name="T7" fmla="*/ 139 h 177"/>
                <a:gd name="T8" fmla="*/ 25 w 165"/>
                <a:gd name="T9" fmla="*/ 127 h 177"/>
                <a:gd name="T10" fmla="*/ 25 w 165"/>
                <a:gd name="T11" fmla="*/ 114 h 177"/>
                <a:gd name="T12" fmla="*/ 13 w 165"/>
                <a:gd name="T13" fmla="*/ 114 h 177"/>
                <a:gd name="T14" fmla="*/ 0 w 165"/>
                <a:gd name="T15" fmla="*/ 114 h 177"/>
                <a:gd name="T16" fmla="*/ 0 w 165"/>
                <a:gd name="T17" fmla="*/ 76 h 177"/>
                <a:gd name="T18" fmla="*/ 13 w 165"/>
                <a:gd name="T19" fmla="*/ 63 h 177"/>
                <a:gd name="T20" fmla="*/ 13 w 165"/>
                <a:gd name="T21" fmla="*/ 50 h 177"/>
                <a:gd name="T22" fmla="*/ 0 w 165"/>
                <a:gd name="T23" fmla="*/ 38 h 177"/>
                <a:gd name="T24" fmla="*/ 13 w 165"/>
                <a:gd name="T25" fmla="*/ 25 h 177"/>
                <a:gd name="T26" fmla="*/ 25 w 165"/>
                <a:gd name="T27" fmla="*/ 0 h 177"/>
                <a:gd name="T28" fmla="*/ 51 w 165"/>
                <a:gd name="T29" fmla="*/ 25 h 177"/>
                <a:gd name="T30" fmla="*/ 63 w 165"/>
                <a:gd name="T31" fmla="*/ 25 h 177"/>
                <a:gd name="T32" fmla="*/ 76 w 165"/>
                <a:gd name="T33" fmla="*/ 38 h 177"/>
                <a:gd name="T34" fmla="*/ 76 w 165"/>
                <a:gd name="T35" fmla="*/ 38 h 177"/>
                <a:gd name="T36" fmla="*/ 101 w 165"/>
                <a:gd name="T37" fmla="*/ 38 h 177"/>
                <a:gd name="T38" fmla="*/ 114 w 165"/>
                <a:gd name="T39" fmla="*/ 50 h 177"/>
                <a:gd name="T40" fmla="*/ 127 w 165"/>
                <a:gd name="T41" fmla="*/ 50 h 177"/>
                <a:gd name="T42" fmla="*/ 139 w 165"/>
                <a:gd name="T43" fmla="*/ 50 h 177"/>
                <a:gd name="T44" fmla="*/ 152 w 165"/>
                <a:gd name="T45" fmla="*/ 50 h 177"/>
                <a:gd name="T46" fmla="*/ 165 w 165"/>
                <a:gd name="T47" fmla="*/ 50 h 177"/>
                <a:gd name="T48" fmla="*/ 165 w 165"/>
                <a:gd name="T49" fmla="*/ 63 h 177"/>
                <a:gd name="T50" fmla="*/ 165 w 165"/>
                <a:gd name="T51" fmla="*/ 63 h 177"/>
                <a:gd name="T52" fmla="*/ 165 w 165"/>
                <a:gd name="T53" fmla="*/ 76 h 177"/>
                <a:gd name="T54" fmla="*/ 152 w 165"/>
                <a:gd name="T55" fmla="*/ 88 h 177"/>
                <a:gd name="T56" fmla="*/ 152 w 165"/>
                <a:gd name="T57" fmla="*/ 88 h 177"/>
                <a:gd name="T58" fmla="*/ 139 w 165"/>
                <a:gd name="T59" fmla="*/ 101 h 177"/>
                <a:gd name="T60" fmla="*/ 127 w 165"/>
                <a:gd name="T61" fmla="*/ 101 h 177"/>
                <a:gd name="T62" fmla="*/ 127 w 165"/>
                <a:gd name="T63" fmla="*/ 114 h 177"/>
                <a:gd name="T64" fmla="*/ 127 w 165"/>
                <a:gd name="T65" fmla="*/ 127 h 177"/>
                <a:gd name="T66" fmla="*/ 114 w 165"/>
                <a:gd name="T67" fmla="*/ 139 h 177"/>
                <a:gd name="T68" fmla="*/ 114 w 165"/>
                <a:gd name="T69" fmla="*/ 139 h 177"/>
                <a:gd name="T70" fmla="*/ 89 w 165"/>
                <a:gd name="T71" fmla="*/ 127 h 177"/>
                <a:gd name="T72" fmla="*/ 76 w 165"/>
                <a:gd name="T73" fmla="*/ 127 h 177"/>
                <a:gd name="T74" fmla="*/ 63 w 165"/>
                <a:gd name="T75" fmla="*/ 139 h 177"/>
                <a:gd name="T76" fmla="*/ 76 w 165"/>
                <a:gd name="T77" fmla="*/ 152 h 177"/>
                <a:gd name="T78" fmla="*/ 76 w 165"/>
                <a:gd name="T79" fmla="*/ 177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77"/>
                <a:gd name="T122" fmla="*/ 165 w 165"/>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77">
                  <a:moveTo>
                    <a:pt x="76" y="177"/>
                  </a:moveTo>
                  <a:lnTo>
                    <a:pt x="76" y="177"/>
                  </a:lnTo>
                  <a:lnTo>
                    <a:pt x="63" y="165"/>
                  </a:lnTo>
                  <a:lnTo>
                    <a:pt x="51" y="165"/>
                  </a:lnTo>
                  <a:lnTo>
                    <a:pt x="38" y="152"/>
                  </a:lnTo>
                  <a:lnTo>
                    <a:pt x="25" y="139"/>
                  </a:lnTo>
                  <a:lnTo>
                    <a:pt x="25" y="127"/>
                  </a:lnTo>
                  <a:lnTo>
                    <a:pt x="25" y="114"/>
                  </a:lnTo>
                  <a:lnTo>
                    <a:pt x="13" y="114"/>
                  </a:lnTo>
                  <a:lnTo>
                    <a:pt x="0" y="114"/>
                  </a:lnTo>
                  <a:lnTo>
                    <a:pt x="0" y="76"/>
                  </a:lnTo>
                  <a:lnTo>
                    <a:pt x="13" y="63"/>
                  </a:lnTo>
                  <a:lnTo>
                    <a:pt x="13" y="50"/>
                  </a:lnTo>
                  <a:lnTo>
                    <a:pt x="0" y="38"/>
                  </a:lnTo>
                  <a:lnTo>
                    <a:pt x="0" y="25"/>
                  </a:lnTo>
                  <a:lnTo>
                    <a:pt x="13" y="25"/>
                  </a:lnTo>
                  <a:lnTo>
                    <a:pt x="13" y="12"/>
                  </a:lnTo>
                  <a:lnTo>
                    <a:pt x="25" y="0"/>
                  </a:lnTo>
                  <a:lnTo>
                    <a:pt x="38" y="12"/>
                  </a:lnTo>
                  <a:lnTo>
                    <a:pt x="51" y="25"/>
                  </a:lnTo>
                  <a:lnTo>
                    <a:pt x="63" y="25"/>
                  </a:lnTo>
                  <a:lnTo>
                    <a:pt x="76" y="25"/>
                  </a:lnTo>
                  <a:lnTo>
                    <a:pt x="76" y="38"/>
                  </a:lnTo>
                  <a:lnTo>
                    <a:pt x="89" y="38"/>
                  </a:lnTo>
                  <a:lnTo>
                    <a:pt x="101" y="38"/>
                  </a:lnTo>
                  <a:lnTo>
                    <a:pt x="114" y="38"/>
                  </a:lnTo>
                  <a:lnTo>
                    <a:pt x="114" y="50"/>
                  </a:lnTo>
                  <a:lnTo>
                    <a:pt x="127" y="50"/>
                  </a:lnTo>
                  <a:lnTo>
                    <a:pt x="139" y="50"/>
                  </a:lnTo>
                  <a:lnTo>
                    <a:pt x="139" y="63"/>
                  </a:lnTo>
                  <a:lnTo>
                    <a:pt x="152" y="50"/>
                  </a:lnTo>
                  <a:lnTo>
                    <a:pt x="165" y="50"/>
                  </a:lnTo>
                  <a:lnTo>
                    <a:pt x="165" y="63"/>
                  </a:lnTo>
                  <a:lnTo>
                    <a:pt x="165" y="76"/>
                  </a:lnTo>
                  <a:lnTo>
                    <a:pt x="152" y="88"/>
                  </a:lnTo>
                  <a:lnTo>
                    <a:pt x="152" y="101"/>
                  </a:lnTo>
                  <a:lnTo>
                    <a:pt x="139" y="101"/>
                  </a:lnTo>
                  <a:lnTo>
                    <a:pt x="127" y="101"/>
                  </a:lnTo>
                  <a:lnTo>
                    <a:pt x="127" y="114"/>
                  </a:lnTo>
                  <a:lnTo>
                    <a:pt x="127" y="127"/>
                  </a:lnTo>
                  <a:lnTo>
                    <a:pt x="114" y="127"/>
                  </a:lnTo>
                  <a:lnTo>
                    <a:pt x="114" y="139"/>
                  </a:lnTo>
                  <a:lnTo>
                    <a:pt x="101" y="127"/>
                  </a:lnTo>
                  <a:lnTo>
                    <a:pt x="89" y="127"/>
                  </a:lnTo>
                  <a:lnTo>
                    <a:pt x="76" y="127"/>
                  </a:lnTo>
                  <a:lnTo>
                    <a:pt x="76" y="139"/>
                  </a:lnTo>
                  <a:lnTo>
                    <a:pt x="63" y="139"/>
                  </a:lnTo>
                  <a:lnTo>
                    <a:pt x="76" y="152"/>
                  </a:lnTo>
                  <a:lnTo>
                    <a:pt x="76" y="165"/>
                  </a:lnTo>
                  <a:lnTo>
                    <a:pt x="76" y="177"/>
                  </a:lnTo>
                  <a:close/>
                </a:path>
              </a:pathLst>
            </a:custGeom>
            <a:grpFill/>
            <a:ln w="0">
              <a:solidFill>
                <a:srgbClr val="000000"/>
              </a:solidFill>
              <a:prstDash val="solid"/>
              <a:round/>
              <a:headEnd/>
              <a:tailEnd/>
            </a:ln>
          </p:spPr>
        </p:sp>
        <p:grpSp>
          <p:nvGrpSpPr>
            <p:cNvPr id="8" name="Group 60"/>
            <p:cNvGrpSpPr>
              <a:grpSpLocks/>
            </p:cNvGrpSpPr>
            <p:nvPr/>
          </p:nvGrpSpPr>
          <p:grpSpPr bwMode="auto">
            <a:xfrm>
              <a:off x="2447255" y="3743325"/>
              <a:ext cx="447674" cy="638175"/>
              <a:chOff x="476250" y="3086100"/>
              <a:chExt cx="711" cy="1001"/>
            </a:xfrm>
            <a:grpFill/>
          </p:grpSpPr>
          <p:sp>
            <p:nvSpPr>
              <p:cNvPr id="514" name="Freeform 61"/>
              <p:cNvSpPr>
                <a:spLocks/>
              </p:cNvSpPr>
              <p:nvPr/>
            </p:nvSpPr>
            <p:spPr bwMode="auto">
              <a:xfrm>
                <a:off x="476650" y="3086656"/>
                <a:ext cx="311" cy="445"/>
              </a:xfrm>
              <a:custGeom>
                <a:avLst/>
                <a:gdLst>
                  <a:gd name="T0" fmla="*/ 140 w 178"/>
                  <a:gd name="T1" fmla="*/ 152 h 254"/>
                  <a:gd name="T2" fmla="*/ 115 w 178"/>
                  <a:gd name="T3" fmla="*/ 140 h 254"/>
                  <a:gd name="T4" fmla="*/ 102 w 178"/>
                  <a:gd name="T5" fmla="*/ 127 h 254"/>
                  <a:gd name="T6" fmla="*/ 89 w 178"/>
                  <a:gd name="T7" fmla="*/ 114 h 254"/>
                  <a:gd name="T8" fmla="*/ 89 w 178"/>
                  <a:gd name="T9" fmla="*/ 102 h 254"/>
                  <a:gd name="T10" fmla="*/ 89 w 178"/>
                  <a:gd name="T11" fmla="*/ 89 h 254"/>
                  <a:gd name="T12" fmla="*/ 77 w 178"/>
                  <a:gd name="T13" fmla="*/ 89 h 254"/>
                  <a:gd name="T14" fmla="*/ 64 w 178"/>
                  <a:gd name="T15" fmla="*/ 89 h 254"/>
                  <a:gd name="T16" fmla="*/ 64 w 178"/>
                  <a:gd name="T17" fmla="*/ 51 h 254"/>
                  <a:gd name="T18" fmla="*/ 77 w 178"/>
                  <a:gd name="T19" fmla="*/ 38 h 254"/>
                  <a:gd name="T20" fmla="*/ 77 w 178"/>
                  <a:gd name="T21" fmla="*/ 25 h 254"/>
                  <a:gd name="T22" fmla="*/ 64 w 178"/>
                  <a:gd name="T23" fmla="*/ 13 h 254"/>
                  <a:gd name="T24" fmla="*/ 64 w 178"/>
                  <a:gd name="T25" fmla="*/ 0 h 254"/>
                  <a:gd name="T26" fmla="*/ 26 w 178"/>
                  <a:gd name="T27" fmla="*/ 25 h 254"/>
                  <a:gd name="T28" fmla="*/ 13 w 178"/>
                  <a:gd name="T29" fmla="*/ 38 h 254"/>
                  <a:gd name="T30" fmla="*/ 0 w 178"/>
                  <a:gd name="T31" fmla="*/ 63 h 254"/>
                  <a:gd name="T32" fmla="*/ 13 w 178"/>
                  <a:gd name="T33" fmla="*/ 76 h 254"/>
                  <a:gd name="T34" fmla="*/ 26 w 178"/>
                  <a:gd name="T35" fmla="*/ 89 h 254"/>
                  <a:gd name="T36" fmla="*/ 26 w 178"/>
                  <a:gd name="T37" fmla="*/ 114 h 254"/>
                  <a:gd name="T38" fmla="*/ 26 w 178"/>
                  <a:gd name="T39" fmla="*/ 114 h 254"/>
                  <a:gd name="T40" fmla="*/ 51 w 178"/>
                  <a:gd name="T41" fmla="*/ 127 h 254"/>
                  <a:gd name="T42" fmla="*/ 64 w 178"/>
                  <a:gd name="T43" fmla="*/ 127 h 254"/>
                  <a:gd name="T44" fmla="*/ 77 w 178"/>
                  <a:gd name="T45" fmla="*/ 140 h 254"/>
                  <a:gd name="T46" fmla="*/ 77 w 178"/>
                  <a:gd name="T47" fmla="*/ 152 h 254"/>
                  <a:gd name="T48" fmla="*/ 64 w 178"/>
                  <a:gd name="T49" fmla="*/ 165 h 254"/>
                  <a:gd name="T50" fmla="*/ 51 w 178"/>
                  <a:gd name="T51" fmla="*/ 165 h 254"/>
                  <a:gd name="T52" fmla="*/ 51 w 178"/>
                  <a:gd name="T53" fmla="*/ 140 h 254"/>
                  <a:gd name="T54" fmla="*/ 51 w 178"/>
                  <a:gd name="T55" fmla="*/ 127 h 254"/>
                  <a:gd name="T56" fmla="*/ 39 w 178"/>
                  <a:gd name="T57" fmla="*/ 127 h 254"/>
                  <a:gd name="T58" fmla="*/ 39 w 178"/>
                  <a:gd name="T59" fmla="*/ 127 h 254"/>
                  <a:gd name="T60" fmla="*/ 26 w 178"/>
                  <a:gd name="T61" fmla="*/ 114 h 254"/>
                  <a:gd name="T62" fmla="*/ 13 w 178"/>
                  <a:gd name="T63" fmla="*/ 114 h 254"/>
                  <a:gd name="T64" fmla="*/ 0 w 178"/>
                  <a:gd name="T65" fmla="*/ 114 h 254"/>
                  <a:gd name="T66" fmla="*/ 0 w 178"/>
                  <a:gd name="T67" fmla="*/ 114 h 254"/>
                  <a:gd name="T68" fmla="*/ 13 w 178"/>
                  <a:gd name="T69" fmla="*/ 127 h 254"/>
                  <a:gd name="T70" fmla="*/ 13 w 178"/>
                  <a:gd name="T71" fmla="*/ 140 h 254"/>
                  <a:gd name="T72" fmla="*/ 13 w 178"/>
                  <a:gd name="T73" fmla="*/ 165 h 254"/>
                  <a:gd name="T74" fmla="*/ 26 w 178"/>
                  <a:gd name="T75" fmla="*/ 178 h 254"/>
                  <a:gd name="T76" fmla="*/ 26 w 178"/>
                  <a:gd name="T77" fmla="*/ 216 h 254"/>
                  <a:gd name="T78" fmla="*/ 26 w 178"/>
                  <a:gd name="T79" fmla="*/ 228 h 254"/>
                  <a:gd name="T80" fmla="*/ 26 w 178"/>
                  <a:gd name="T81" fmla="*/ 241 h 254"/>
                  <a:gd name="T82" fmla="*/ 39 w 178"/>
                  <a:gd name="T83" fmla="*/ 241 h 254"/>
                  <a:gd name="T84" fmla="*/ 64 w 178"/>
                  <a:gd name="T85" fmla="*/ 228 h 254"/>
                  <a:gd name="T86" fmla="*/ 77 w 178"/>
                  <a:gd name="T87" fmla="*/ 203 h 254"/>
                  <a:gd name="T88" fmla="*/ 127 w 178"/>
                  <a:gd name="T89" fmla="*/ 203 h 254"/>
                  <a:gd name="T90" fmla="*/ 127 w 178"/>
                  <a:gd name="T91" fmla="*/ 216 h 254"/>
                  <a:gd name="T92" fmla="*/ 115 w 178"/>
                  <a:gd name="T93" fmla="*/ 216 h 254"/>
                  <a:gd name="T94" fmla="*/ 115 w 178"/>
                  <a:gd name="T95" fmla="*/ 241 h 254"/>
                  <a:gd name="T96" fmla="*/ 115 w 178"/>
                  <a:gd name="T97" fmla="*/ 254 h 254"/>
                  <a:gd name="T98" fmla="*/ 153 w 178"/>
                  <a:gd name="T99" fmla="*/ 254 h 254"/>
                  <a:gd name="T100" fmla="*/ 178 w 178"/>
                  <a:gd name="T101" fmla="*/ 228 h 254"/>
                  <a:gd name="T102" fmla="*/ 178 w 178"/>
                  <a:gd name="T103" fmla="*/ 190 h 254"/>
                  <a:gd name="T104" fmla="*/ 165 w 178"/>
                  <a:gd name="T105" fmla="*/ 165 h 254"/>
                  <a:gd name="T106" fmla="*/ 140 w 178"/>
                  <a:gd name="T107" fmla="*/ 178 h 254"/>
                  <a:gd name="T108" fmla="*/ 127 w 178"/>
                  <a:gd name="T109" fmla="*/ 178 h 254"/>
                  <a:gd name="T110" fmla="*/ 127 w 178"/>
                  <a:gd name="T111" fmla="*/ 178 h 254"/>
                  <a:gd name="T112" fmla="*/ 115 w 178"/>
                  <a:gd name="T113" fmla="*/ 178 h 254"/>
                  <a:gd name="T114" fmla="*/ 127 w 178"/>
                  <a:gd name="T115" fmla="*/ 165 h 254"/>
                  <a:gd name="T116" fmla="*/ 140 w 178"/>
                  <a:gd name="T117" fmla="*/ 165 h 254"/>
                  <a:gd name="T118" fmla="*/ 140 w 178"/>
                  <a:gd name="T119" fmla="*/ 152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8"/>
                  <a:gd name="T181" fmla="*/ 0 h 254"/>
                  <a:gd name="T182" fmla="*/ 178 w 178"/>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8" h="254">
                    <a:moveTo>
                      <a:pt x="140" y="152"/>
                    </a:moveTo>
                    <a:lnTo>
                      <a:pt x="140" y="152"/>
                    </a:lnTo>
                    <a:lnTo>
                      <a:pt x="127" y="140"/>
                    </a:lnTo>
                    <a:lnTo>
                      <a:pt x="115" y="140"/>
                    </a:lnTo>
                    <a:lnTo>
                      <a:pt x="102" y="127"/>
                    </a:lnTo>
                    <a:lnTo>
                      <a:pt x="89" y="114"/>
                    </a:lnTo>
                    <a:lnTo>
                      <a:pt x="89" y="102"/>
                    </a:lnTo>
                    <a:lnTo>
                      <a:pt x="89" y="89"/>
                    </a:lnTo>
                    <a:lnTo>
                      <a:pt x="77" y="89"/>
                    </a:lnTo>
                    <a:lnTo>
                      <a:pt x="64" y="89"/>
                    </a:lnTo>
                    <a:lnTo>
                      <a:pt x="64" y="51"/>
                    </a:lnTo>
                    <a:lnTo>
                      <a:pt x="77" y="38"/>
                    </a:lnTo>
                    <a:lnTo>
                      <a:pt x="77" y="25"/>
                    </a:lnTo>
                    <a:lnTo>
                      <a:pt x="64" y="13"/>
                    </a:lnTo>
                    <a:lnTo>
                      <a:pt x="64" y="0"/>
                    </a:lnTo>
                    <a:lnTo>
                      <a:pt x="51" y="13"/>
                    </a:lnTo>
                    <a:lnTo>
                      <a:pt x="26" y="25"/>
                    </a:lnTo>
                    <a:lnTo>
                      <a:pt x="13" y="25"/>
                    </a:lnTo>
                    <a:lnTo>
                      <a:pt x="13" y="38"/>
                    </a:lnTo>
                    <a:lnTo>
                      <a:pt x="0" y="63"/>
                    </a:lnTo>
                    <a:lnTo>
                      <a:pt x="13" y="76"/>
                    </a:lnTo>
                    <a:lnTo>
                      <a:pt x="26" y="89"/>
                    </a:lnTo>
                    <a:lnTo>
                      <a:pt x="26" y="102"/>
                    </a:lnTo>
                    <a:lnTo>
                      <a:pt x="26" y="114"/>
                    </a:lnTo>
                    <a:lnTo>
                      <a:pt x="39" y="127"/>
                    </a:lnTo>
                    <a:lnTo>
                      <a:pt x="51" y="127"/>
                    </a:lnTo>
                    <a:lnTo>
                      <a:pt x="64" y="127"/>
                    </a:lnTo>
                    <a:lnTo>
                      <a:pt x="77" y="140"/>
                    </a:lnTo>
                    <a:lnTo>
                      <a:pt x="77" y="152"/>
                    </a:lnTo>
                    <a:lnTo>
                      <a:pt x="77" y="178"/>
                    </a:lnTo>
                    <a:lnTo>
                      <a:pt x="64" y="165"/>
                    </a:lnTo>
                    <a:lnTo>
                      <a:pt x="51" y="165"/>
                    </a:lnTo>
                    <a:lnTo>
                      <a:pt x="51" y="152"/>
                    </a:lnTo>
                    <a:lnTo>
                      <a:pt x="51" y="140"/>
                    </a:lnTo>
                    <a:lnTo>
                      <a:pt x="51" y="127"/>
                    </a:lnTo>
                    <a:lnTo>
                      <a:pt x="39" y="127"/>
                    </a:lnTo>
                    <a:lnTo>
                      <a:pt x="26" y="114"/>
                    </a:lnTo>
                    <a:lnTo>
                      <a:pt x="13" y="114"/>
                    </a:lnTo>
                    <a:lnTo>
                      <a:pt x="13" y="102"/>
                    </a:lnTo>
                    <a:lnTo>
                      <a:pt x="0" y="114"/>
                    </a:lnTo>
                    <a:lnTo>
                      <a:pt x="0" y="127"/>
                    </a:lnTo>
                    <a:lnTo>
                      <a:pt x="13" y="127"/>
                    </a:lnTo>
                    <a:lnTo>
                      <a:pt x="13" y="140"/>
                    </a:lnTo>
                    <a:lnTo>
                      <a:pt x="13" y="152"/>
                    </a:lnTo>
                    <a:lnTo>
                      <a:pt x="13" y="165"/>
                    </a:lnTo>
                    <a:lnTo>
                      <a:pt x="26" y="178"/>
                    </a:lnTo>
                    <a:lnTo>
                      <a:pt x="39" y="190"/>
                    </a:lnTo>
                    <a:lnTo>
                      <a:pt x="26" y="216"/>
                    </a:lnTo>
                    <a:lnTo>
                      <a:pt x="26" y="228"/>
                    </a:lnTo>
                    <a:lnTo>
                      <a:pt x="26" y="241"/>
                    </a:lnTo>
                    <a:lnTo>
                      <a:pt x="39" y="241"/>
                    </a:lnTo>
                    <a:lnTo>
                      <a:pt x="64" y="228"/>
                    </a:lnTo>
                    <a:lnTo>
                      <a:pt x="77" y="203"/>
                    </a:lnTo>
                    <a:lnTo>
                      <a:pt x="115" y="203"/>
                    </a:lnTo>
                    <a:lnTo>
                      <a:pt x="127" y="203"/>
                    </a:lnTo>
                    <a:lnTo>
                      <a:pt x="127" y="216"/>
                    </a:lnTo>
                    <a:lnTo>
                      <a:pt x="115" y="216"/>
                    </a:lnTo>
                    <a:lnTo>
                      <a:pt x="115" y="228"/>
                    </a:lnTo>
                    <a:lnTo>
                      <a:pt x="115" y="241"/>
                    </a:lnTo>
                    <a:lnTo>
                      <a:pt x="115" y="254"/>
                    </a:lnTo>
                    <a:lnTo>
                      <a:pt x="140" y="254"/>
                    </a:lnTo>
                    <a:lnTo>
                      <a:pt x="153" y="254"/>
                    </a:lnTo>
                    <a:lnTo>
                      <a:pt x="165" y="241"/>
                    </a:lnTo>
                    <a:lnTo>
                      <a:pt x="178" y="228"/>
                    </a:lnTo>
                    <a:lnTo>
                      <a:pt x="178" y="203"/>
                    </a:lnTo>
                    <a:lnTo>
                      <a:pt x="178" y="190"/>
                    </a:lnTo>
                    <a:lnTo>
                      <a:pt x="165" y="178"/>
                    </a:lnTo>
                    <a:lnTo>
                      <a:pt x="165" y="165"/>
                    </a:lnTo>
                    <a:lnTo>
                      <a:pt x="153" y="165"/>
                    </a:lnTo>
                    <a:lnTo>
                      <a:pt x="140" y="178"/>
                    </a:lnTo>
                    <a:lnTo>
                      <a:pt x="127" y="178"/>
                    </a:lnTo>
                    <a:lnTo>
                      <a:pt x="115" y="178"/>
                    </a:lnTo>
                    <a:lnTo>
                      <a:pt x="127" y="178"/>
                    </a:lnTo>
                    <a:lnTo>
                      <a:pt x="127" y="165"/>
                    </a:lnTo>
                    <a:lnTo>
                      <a:pt x="140" y="165"/>
                    </a:lnTo>
                    <a:lnTo>
                      <a:pt x="140" y="152"/>
                    </a:lnTo>
                    <a:close/>
                  </a:path>
                </a:pathLst>
              </a:custGeom>
              <a:grpFill/>
              <a:ln w="0">
                <a:solidFill>
                  <a:srgbClr val="000000"/>
                </a:solidFill>
                <a:prstDash val="solid"/>
                <a:round/>
                <a:headEnd/>
                <a:tailEnd/>
              </a:ln>
            </p:spPr>
          </p:sp>
          <p:sp>
            <p:nvSpPr>
              <p:cNvPr id="515" name="Freeform 62"/>
              <p:cNvSpPr>
                <a:spLocks/>
              </p:cNvSpPr>
              <p:nvPr/>
            </p:nvSpPr>
            <p:spPr bwMode="auto">
              <a:xfrm>
                <a:off x="476583" y="3086100"/>
                <a:ext cx="156" cy="244"/>
              </a:xfrm>
              <a:custGeom>
                <a:avLst/>
                <a:gdLst>
                  <a:gd name="T0" fmla="*/ 51 w 89"/>
                  <a:gd name="T1" fmla="*/ 101 h 139"/>
                  <a:gd name="T2" fmla="*/ 38 w 89"/>
                  <a:gd name="T3" fmla="*/ 114 h 139"/>
                  <a:gd name="T4" fmla="*/ 26 w 89"/>
                  <a:gd name="T5" fmla="*/ 114 h 139"/>
                  <a:gd name="T6" fmla="*/ 26 w 89"/>
                  <a:gd name="T7" fmla="*/ 127 h 139"/>
                  <a:gd name="T8" fmla="*/ 26 w 89"/>
                  <a:gd name="T9" fmla="*/ 127 h 139"/>
                  <a:gd name="T10" fmla="*/ 13 w 89"/>
                  <a:gd name="T11" fmla="*/ 139 h 139"/>
                  <a:gd name="T12" fmla="*/ 13 w 89"/>
                  <a:gd name="T13" fmla="*/ 139 h 139"/>
                  <a:gd name="T14" fmla="*/ 0 w 89"/>
                  <a:gd name="T15" fmla="*/ 139 h 139"/>
                  <a:gd name="T16" fmla="*/ 0 w 89"/>
                  <a:gd name="T17" fmla="*/ 139 h 139"/>
                  <a:gd name="T18" fmla="*/ 0 w 89"/>
                  <a:gd name="T19" fmla="*/ 127 h 139"/>
                  <a:gd name="T20" fmla="*/ 0 w 89"/>
                  <a:gd name="T21" fmla="*/ 127 h 139"/>
                  <a:gd name="T22" fmla="*/ 0 w 89"/>
                  <a:gd name="T23" fmla="*/ 114 h 139"/>
                  <a:gd name="T24" fmla="*/ 0 w 89"/>
                  <a:gd name="T25" fmla="*/ 101 h 139"/>
                  <a:gd name="T26" fmla="*/ 13 w 89"/>
                  <a:gd name="T27" fmla="*/ 89 h 139"/>
                  <a:gd name="T28" fmla="*/ 13 w 89"/>
                  <a:gd name="T29" fmla="*/ 89 h 139"/>
                  <a:gd name="T30" fmla="*/ 26 w 89"/>
                  <a:gd name="T31" fmla="*/ 89 h 139"/>
                  <a:gd name="T32" fmla="*/ 26 w 89"/>
                  <a:gd name="T33" fmla="*/ 89 h 139"/>
                  <a:gd name="T34" fmla="*/ 26 w 89"/>
                  <a:gd name="T35" fmla="*/ 89 h 139"/>
                  <a:gd name="T36" fmla="*/ 26 w 89"/>
                  <a:gd name="T37" fmla="*/ 89 h 139"/>
                  <a:gd name="T38" fmla="*/ 26 w 89"/>
                  <a:gd name="T39" fmla="*/ 76 h 139"/>
                  <a:gd name="T40" fmla="*/ 26 w 89"/>
                  <a:gd name="T41" fmla="*/ 76 h 139"/>
                  <a:gd name="T42" fmla="*/ 13 w 89"/>
                  <a:gd name="T43" fmla="*/ 76 h 139"/>
                  <a:gd name="T44" fmla="*/ 13 w 89"/>
                  <a:gd name="T45" fmla="*/ 63 h 139"/>
                  <a:gd name="T46" fmla="*/ 26 w 89"/>
                  <a:gd name="T47" fmla="*/ 63 h 139"/>
                  <a:gd name="T48" fmla="*/ 26 w 89"/>
                  <a:gd name="T49" fmla="*/ 51 h 139"/>
                  <a:gd name="T50" fmla="*/ 38 w 89"/>
                  <a:gd name="T51" fmla="*/ 38 h 139"/>
                  <a:gd name="T52" fmla="*/ 38 w 89"/>
                  <a:gd name="T53" fmla="*/ 25 h 139"/>
                  <a:gd name="T54" fmla="*/ 38 w 89"/>
                  <a:gd name="T55" fmla="*/ 13 h 139"/>
                  <a:gd name="T56" fmla="*/ 38 w 89"/>
                  <a:gd name="T57" fmla="*/ 13 h 139"/>
                  <a:gd name="T58" fmla="*/ 38 w 89"/>
                  <a:gd name="T59" fmla="*/ 0 h 139"/>
                  <a:gd name="T60" fmla="*/ 51 w 89"/>
                  <a:gd name="T61" fmla="*/ 0 h 139"/>
                  <a:gd name="T62" fmla="*/ 51 w 89"/>
                  <a:gd name="T63" fmla="*/ 0 h 139"/>
                  <a:gd name="T64" fmla="*/ 64 w 89"/>
                  <a:gd name="T65" fmla="*/ 0 h 139"/>
                  <a:gd name="T66" fmla="*/ 77 w 89"/>
                  <a:gd name="T67" fmla="*/ 0 h 139"/>
                  <a:gd name="T68" fmla="*/ 77 w 89"/>
                  <a:gd name="T69" fmla="*/ 0 h 139"/>
                  <a:gd name="T70" fmla="*/ 77 w 89"/>
                  <a:gd name="T71" fmla="*/ 0 h 139"/>
                  <a:gd name="T72" fmla="*/ 89 w 89"/>
                  <a:gd name="T73" fmla="*/ 13 h 139"/>
                  <a:gd name="T74" fmla="*/ 77 w 89"/>
                  <a:gd name="T75" fmla="*/ 13 h 139"/>
                  <a:gd name="T76" fmla="*/ 77 w 89"/>
                  <a:gd name="T77" fmla="*/ 25 h 139"/>
                  <a:gd name="T78" fmla="*/ 77 w 89"/>
                  <a:gd name="T79" fmla="*/ 38 h 139"/>
                  <a:gd name="T80" fmla="*/ 64 w 89"/>
                  <a:gd name="T81" fmla="*/ 51 h 139"/>
                  <a:gd name="T82" fmla="*/ 51 w 89"/>
                  <a:gd name="T83" fmla="*/ 63 h 139"/>
                  <a:gd name="T84" fmla="*/ 51 w 89"/>
                  <a:gd name="T85" fmla="*/ 89 h 139"/>
                  <a:gd name="T86" fmla="*/ 51 w 89"/>
                  <a:gd name="T87" fmla="*/ 89 h 139"/>
                  <a:gd name="T88" fmla="*/ 51 w 89"/>
                  <a:gd name="T89" fmla="*/ 101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
                  <a:gd name="T136" fmla="*/ 0 h 139"/>
                  <a:gd name="T137" fmla="*/ 89 w 89"/>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 h="139">
                    <a:moveTo>
                      <a:pt x="51" y="101"/>
                    </a:moveTo>
                    <a:lnTo>
                      <a:pt x="38" y="114"/>
                    </a:lnTo>
                    <a:lnTo>
                      <a:pt x="26" y="114"/>
                    </a:lnTo>
                    <a:lnTo>
                      <a:pt x="26" y="127"/>
                    </a:lnTo>
                    <a:lnTo>
                      <a:pt x="13" y="139"/>
                    </a:lnTo>
                    <a:lnTo>
                      <a:pt x="0" y="139"/>
                    </a:lnTo>
                    <a:lnTo>
                      <a:pt x="0" y="127"/>
                    </a:lnTo>
                    <a:lnTo>
                      <a:pt x="0" y="114"/>
                    </a:lnTo>
                    <a:lnTo>
                      <a:pt x="0" y="101"/>
                    </a:lnTo>
                    <a:lnTo>
                      <a:pt x="13" y="89"/>
                    </a:lnTo>
                    <a:lnTo>
                      <a:pt x="26" y="89"/>
                    </a:lnTo>
                    <a:lnTo>
                      <a:pt x="26" y="76"/>
                    </a:lnTo>
                    <a:lnTo>
                      <a:pt x="13" y="76"/>
                    </a:lnTo>
                    <a:lnTo>
                      <a:pt x="13" y="63"/>
                    </a:lnTo>
                    <a:lnTo>
                      <a:pt x="26" y="63"/>
                    </a:lnTo>
                    <a:lnTo>
                      <a:pt x="26" y="51"/>
                    </a:lnTo>
                    <a:lnTo>
                      <a:pt x="38" y="38"/>
                    </a:lnTo>
                    <a:lnTo>
                      <a:pt x="38" y="25"/>
                    </a:lnTo>
                    <a:lnTo>
                      <a:pt x="38" y="13"/>
                    </a:lnTo>
                    <a:lnTo>
                      <a:pt x="38" y="0"/>
                    </a:lnTo>
                    <a:lnTo>
                      <a:pt x="51" y="0"/>
                    </a:lnTo>
                    <a:lnTo>
                      <a:pt x="64" y="0"/>
                    </a:lnTo>
                    <a:lnTo>
                      <a:pt x="77" y="0"/>
                    </a:lnTo>
                    <a:lnTo>
                      <a:pt x="89" y="13"/>
                    </a:lnTo>
                    <a:lnTo>
                      <a:pt x="77" y="13"/>
                    </a:lnTo>
                    <a:lnTo>
                      <a:pt x="77" y="25"/>
                    </a:lnTo>
                    <a:lnTo>
                      <a:pt x="77" y="38"/>
                    </a:lnTo>
                    <a:lnTo>
                      <a:pt x="64" y="51"/>
                    </a:lnTo>
                    <a:lnTo>
                      <a:pt x="51" y="63"/>
                    </a:lnTo>
                    <a:lnTo>
                      <a:pt x="51" y="89"/>
                    </a:lnTo>
                    <a:lnTo>
                      <a:pt x="51" y="101"/>
                    </a:lnTo>
                    <a:close/>
                  </a:path>
                </a:pathLst>
              </a:custGeom>
              <a:grpFill/>
              <a:ln w="0">
                <a:solidFill>
                  <a:srgbClr val="000000"/>
                </a:solidFill>
                <a:prstDash val="solid"/>
                <a:round/>
                <a:headEnd/>
                <a:tailEnd/>
              </a:ln>
            </p:spPr>
          </p:sp>
          <p:sp>
            <p:nvSpPr>
              <p:cNvPr id="516" name="Freeform 63"/>
              <p:cNvSpPr>
                <a:spLocks/>
              </p:cNvSpPr>
              <p:nvPr/>
            </p:nvSpPr>
            <p:spPr bwMode="auto">
              <a:xfrm>
                <a:off x="476250" y="3086922"/>
                <a:ext cx="133" cy="112"/>
              </a:xfrm>
              <a:custGeom>
                <a:avLst/>
                <a:gdLst>
                  <a:gd name="T0" fmla="*/ 64 w 76"/>
                  <a:gd name="T1" fmla="*/ 26 h 64"/>
                  <a:gd name="T2" fmla="*/ 64 w 76"/>
                  <a:gd name="T3" fmla="*/ 26 h 64"/>
                  <a:gd name="T4" fmla="*/ 64 w 76"/>
                  <a:gd name="T5" fmla="*/ 38 h 64"/>
                  <a:gd name="T6" fmla="*/ 76 w 76"/>
                  <a:gd name="T7" fmla="*/ 38 h 64"/>
                  <a:gd name="T8" fmla="*/ 76 w 76"/>
                  <a:gd name="T9" fmla="*/ 38 h 64"/>
                  <a:gd name="T10" fmla="*/ 76 w 76"/>
                  <a:gd name="T11" fmla="*/ 51 h 64"/>
                  <a:gd name="T12" fmla="*/ 76 w 76"/>
                  <a:gd name="T13" fmla="*/ 51 h 64"/>
                  <a:gd name="T14" fmla="*/ 76 w 76"/>
                  <a:gd name="T15" fmla="*/ 64 h 64"/>
                  <a:gd name="T16" fmla="*/ 64 w 76"/>
                  <a:gd name="T17" fmla="*/ 64 h 64"/>
                  <a:gd name="T18" fmla="*/ 64 w 76"/>
                  <a:gd name="T19" fmla="*/ 64 h 64"/>
                  <a:gd name="T20" fmla="*/ 51 w 76"/>
                  <a:gd name="T21" fmla="*/ 64 h 64"/>
                  <a:gd name="T22" fmla="*/ 51 w 76"/>
                  <a:gd name="T23" fmla="*/ 64 h 64"/>
                  <a:gd name="T24" fmla="*/ 38 w 76"/>
                  <a:gd name="T25" fmla="*/ 64 h 64"/>
                  <a:gd name="T26" fmla="*/ 38 w 76"/>
                  <a:gd name="T27" fmla="*/ 64 h 64"/>
                  <a:gd name="T28" fmla="*/ 26 w 76"/>
                  <a:gd name="T29" fmla="*/ 64 h 64"/>
                  <a:gd name="T30" fmla="*/ 26 w 76"/>
                  <a:gd name="T31" fmla="*/ 64 h 64"/>
                  <a:gd name="T32" fmla="*/ 13 w 76"/>
                  <a:gd name="T33" fmla="*/ 64 h 64"/>
                  <a:gd name="T34" fmla="*/ 13 w 76"/>
                  <a:gd name="T35" fmla="*/ 51 h 64"/>
                  <a:gd name="T36" fmla="*/ 0 w 76"/>
                  <a:gd name="T37" fmla="*/ 51 h 64"/>
                  <a:gd name="T38" fmla="*/ 0 w 76"/>
                  <a:gd name="T39" fmla="*/ 51 h 64"/>
                  <a:gd name="T40" fmla="*/ 0 w 76"/>
                  <a:gd name="T41" fmla="*/ 38 h 64"/>
                  <a:gd name="T42" fmla="*/ 0 w 76"/>
                  <a:gd name="T43" fmla="*/ 38 h 64"/>
                  <a:gd name="T44" fmla="*/ 13 w 76"/>
                  <a:gd name="T45" fmla="*/ 26 h 64"/>
                  <a:gd name="T46" fmla="*/ 13 w 76"/>
                  <a:gd name="T47" fmla="*/ 26 h 64"/>
                  <a:gd name="T48" fmla="*/ 13 w 76"/>
                  <a:gd name="T49" fmla="*/ 26 h 64"/>
                  <a:gd name="T50" fmla="*/ 13 w 76"/>
                  <a:gd name="T51" fmla="*/ 13 h 64"/>
                  <a:gd name="T52" fmla="*/ 13 w 76"/>
                  <a:gd name="T53" fmla="*/ 13 h 64"/>
                  <a:gd name="T54" fmla="*/ 13 w 76"/>
                  <a:gd name="T55" fmla="*/ 13 h 64"/>
                  <a:gd name="T56" fmla="*/ 13 w 76"/>
                  <a:gd name="T57" fmla="*/ 13 h 64"/>
                  <a:gd name="T58" fmla="*/ 26 w 76"/>
                  <a:gd name="T59" fmla="*/ 0 h 64"/>
                  <a:gd name="T60" fmla="*/ 26 w 76"/>
                  <a:gd name="T61" fmla="*/ 13 h 64"/>
                  <a:gd name="T62" fmla="*/ 26 w 76"/>
                  <a:gd name="T63" fmla="*/ 13 h 64"/>
                  <a:gd name="T64" fmla="*/ 38 w 76"/>
                  <a:gd name="T65" fmla="*/ 13 h 64"/>
                  <a:gd name="T66" fmla="*/ 38 w 76"/>
                  <a:gd name="T67" fmla="*/ 13 h 64"/>
                  <a:gd name="T68" fmla="*/ 38 w 76"/>
                  <a:gd name="T69" fmla="*/ 13 h 64"/>
                  <a:gd name="T70" fmla="*/ 51 w 76"/>
                  <a:gd name="T71" fmla="*/ 13 h 64"/>
                  <a:gd name="T72" fmla="*/ 51 w 76"/>
                  <a:gd name="T73" fmla="*/ 13 h 64"/>
                  <a:gd name="T74" fmla="*/ 51 w 76"/>
                  <a:gd name="T75" fmla="*/ 13 h 64"/>
                  <a:gd name="T76" fmla="*/ 64 w 76"/>
                  <a:gd name="T77" fmla="*/ 26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64"/>
                  <a:gd name="T119" fmla="*/ 76 w 76"/>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64">
                    <a:moveTo>
                      <a:pt x="64" y="26"/>
                    </a:moveTo>
                    <a:lnTo>
                      <a:pt x="64" y="26"/>
                    </a:lnTo>
                    <a:lnTo>
                      <a:pt x="64" y="38"/>
                    </a:lnTo>
                    <a:lnTo>
                      <a:pt x="76" y="38"/>
                    </a:lnTo>
                    <a:lnTo>
                      <a:pt x="76" y="51"/>
                    </a:lnTo>
                    <a:lnTo>
                      <a:pt x="76" y="64"/>
                    </a:lnTo>
                    <a:lnTo>
                      <a:pt x="64" y="64"/>
                    </a:lnTo>
                    <a:lnTo>
                      <a:pt x="51" y="64"/>
                    </a:lnTo>
                    <a:lnTo>
                      <a:pt x="38" y="64"/>
                    </a:lnTo>
                    <a:lnTo>
                      <a:pt x="26" y="64"/>
                    </a:lnTo>
                    <a:lnTo>
                      <a:pt x="13" y="64"/>
                    </a:lnTo>
                    <a:lnTo>
                      <a:pt x="13" y="51"/>
                    </a:lnTo>
                    <a:lnTo>
                      <a:pt x="0" y="51"/>
                    </a:lnTo>
                    <a:lnTo>
                      <a:pt x="0" y="38"/>
                    </a:lnTo>
                    <a:lnTo>
                      <a:pt x="13" y="26"/>
                    </a:lnTo>
                    <a:lnTo>
                      <a:pt x="13" y="13"/>
                    </a:lnTo>
                    <a:lnTo>
                      <a:pt x="26" y="0"/>
                    </a:lnTo>
                    <a:lnTo>
                      <a:pt x="26" y="13"/>
                    </a:lnTo>
                    <a:lnTo>
                      <a:pt x="38" y="13"/>
                    </a:lnTo>
                    <a:lnTo>
                      <a:pt x="51" y="13"/>
                    </a:lnTo>
                    <a:lnTo>
                      <a:pt x="64" y="26"/>
                    </a:lnTo>
                    <a:close/>
                  </a:path>
                </a:pathLst>
              </a:custGeom>
              <a:grpFill/>
              <a:ln w="0">
                <a:solidFill>
                  <a:srgbClr val="000000"/>
                </a:solidFill>
                <a:prstDash val="solid"/>
                <a:round/>
                <a:headEnd/>
                <a:tailEnd/>
              </a:ln>
            </p:spPr>
          </p:sp>
          <p:sp>
            <p:nvSpPr>
              <p:cNvPr id="517" name="Freeform 64"/>
              <p:cNvSpPr>
                <a:spLocks/>
              </p:cNvSpPr>
              <p:nvPr/>
            </p:nvSpPr>
            <p:spPr bwMode="auto">
              <a:xfrm>
                <a:off x="476583" y="3086679"/>
                <a:ext cx="89" cy="110"/>
              </a:xfrm>
              <a:custGeom>
                <a:avLst/>
                <a:gdLst>
                  <a:gd name="T0" fmla="*/ 0 w 51"/>
                  <a:gd name="T1" fmla="*/ 50 h 63"/>
                  <a:gd name="T2" fmla="*/ 0 w 51"/>
                  <a:gd name="T3" fmla="*/ 63 h 63"/>
                  <a:gd name="T4" fmla="*/ 13 w 51"/>
                  <a:gd name="T5" fmla="*/ 63 h 63"/>
                  <a:gd name="T6" fmla="*/ 13 w 51"/>
                  <a:gd name="T7" fmla="*/ 50 h 63"/>
                  <a:gd name="T8" fmla="*/ 26 w 51"/>
                  <a:gd name="T9" fmla="*/ 50 h 63"/>
                  <a:gd name="T10" fmla="*/ 38 w 51"/>
                  <a:gd name="T11" fmla="*/ 38 h 63"/>
                  <a:gd name="T12" fmla="*/ 38 w 51"/>
                  <a:gd name="T13" fmla="*/ 38 h 63"/>
                  <a:gd name="T14" fmla="*/ 38 w 51"/>
                  <a:gd name="T15" fmla="*/ 25 h 63"/>
                  <a:gd name="T16" fmla="*/ 51 w 51"/>
                  <a:gd name="T17" fmla="*/ 25 h 63"/>
                  <a:gd name="T18" fmla="*/ 51 w 51"/>
                  <a:gd name="T19" fmla="*/ 25 h 63"/>
                  <a:gd name="T20" fmla="*/ 51 w 51"/>
                  <a:gd name="T21" fmla="*/ 12 h 63"/>
                  <a:gd name="T22" fmla="*/ 51 w 51"/>
                  <a:gd name="T23" fmla="*/ 12 h 63"/>
                  <a:gd name="T24" fmla="*/ 51 w 51"/>
                  <a:gd name="T25" fmla="*/ 12 h 63"/>
                  <a:gd name="T26" fmla="*/ 51 w 51"/>
                  <a:gd name="T27" fmla="*/ 12 h 63"/>
                  <a:gd name="T28" fmla="*/ 51 w 51"/>
                  <a:gd name="T29" fmla="*/ 0 h 63"/>
                  <a:gd name="T30" fmla="*/ 51 w 51"/>
                  <a:gd name="T31" fmla="*/ 0 h 63"/>
                  <a:gd name="T32" fmla="*/ 38 w 51"/>
                  <a:gd name="T33" fmla="*/ 0 h 63"/>
                  <a:gd name="T34" fmla="*/ 38 w 51"/>
                  <a:gd name="T35" fmla="*/ 12 h 63"/>
                  <a:gd name="T36" fmla="*/ 26 w 51"/>
                  <a:gd name="T37" fmla="*/ 12 h 63"/>
                  <a:gd name="T38" fmla="*/ 26 w 51"/>
                  <a:gd name="T39" fmla="*/ 12 h 63"/>
                  <a:gd name="T40" fmla="*/ 13 w 51"/>
                  <a:gd name="T41" fmla="*/ 25 h 63"/>
                  <a:gd name="T42" fmla="*/ 0 w 51"/>
                  <a:gd name="T43" fmla="*/ 38 h 63"/>
                  <a:gd name="T44" fmla="*/ 0 w 51"/>
                  <a:gd name="T45" fmla="*/ 38 h 63"/>
                  <a:gd name="T46" fmla="*/ 0 w 51"/>
                  <a:gd name="T47" fmla="*/ 50 h 63"/>
                  <a:gd name="T48" fmla="*/ 0 w 51"/>
                  <a:gd name="T49" fmla="*/ 50 h 63"/>
                  <a:gd name="T50" fmla="*/ 0 w 51"/>
                  <a:gd name="T51" fmla="*/ 5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
                  <a:gd name="T79" fmla="*/ 0 h 63"/>
                  <a:gd name="T80" fmla="*/ 51 w 51"/>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 h="63">
                    <a:moveTo>
                      <a:pt x="0" y="50"/>
                    </a:moveTo>
                    <a:lnTo>
                      <a:pt x="0" y="63"/>
                    </a:lnTo>
                    <a:lnTo>
                      <a:pt x="13" y="63"/>
                    </a:lnTo>
                    <a:lnTo>
                      <a:pt x="13" y="50"/>
                    </a:lnTo>
                    <a:lnTo>
                      <a:pt x="26" y="50"/>
                    </a:lnTo>
                    <a:lnTo>
                      <a:pt x="38" y="38"/>
                    </a:lnTo>
                    <a:lnTo>
                      <a:pt x="38" y="25"/>
                    </a:lnTo>
                    <a:lnTo>
                      <a:pt x="51" y="25"/>
                    </a:lnTo>
                    <a:lnTo>
                      <a:pt x="51" y="12"/>
                    </a:lnTo>
                    <a:lnTo>
                      <a:pt x="51" y="0"/>
                    </a:lnTo>
                    <a:lnTo>
                      <a:pt x="38" y="0"/>
                    </a:lnTo>
                    <a:lnTo>
                      <a:pt x="38" y="12"/>
                    </a:lnTo>
                    <a:lnTo>
                      <a:pt x="26" y="12"/>
                    </a:lnTo>
                    <a:lnTo>
                      <a:pt x="13" y="25"/>
                    </a:lnTo>
                    <a:lnTo>
                      <a:pt x="0" y="38"/>
                    </a:lnTo>
                    <a:lnTo>
                      <a:pt x="0" y="50"/>
                    </a:lnTo>
                    <a:close/>
                  </a:path>
                </a:pathLst>
              </a:custGeom>
              <a:grpFill/>
              <a:ln w="0">
                <a:solidFill>
                  <a:srgbClr val="000000"/>
                </a:solidFill>
                <a:prstDash val="solid"/>
                <a:round/>
                <a:headEnd/>
                <a:tailEnd/>
              </a:ln>
            </p:spPr>
          </p:sp>
          <p:sp>
            <p:nvSpPr>
              <p:cNvPr id="518" name="Freeform 65"/>
              <p:cNvSpPr>
                <a:spLocks/>
              </p:cNvSpPr>
              <p:nvPr/>
            </p:nvSpPr>
            <p:spPr bwMode="auto">
              <a:xfrm>
                <a:off x="476718" y="3086479"/>
                <a:ext cx="66" cy="87"/>
              </a:xfrm>
              <a:custGeom>
                <a:avLst/>
                <a:gdLst>
                  <a:gd name="T0" fmla="*/ 12 w 38"/>
                  <a:gd name="T1" fmla="*/ 0 h 50"/>
                  <a:gd name="T2" fmla="*/ 12 w 38"/>
                  <a:gd name="T3" fmla="*/ 12 h 50"/>
                  <a:gd name="T4" fmla="*/ 0 w 38"/>
                  <a:gd name="T5" fmla="*/ 25 h 50"/>
                  <a:gd name="T6" fmla="*/ 0 w 38"/>
                  <a:gd name="T7" fmla="*/ 38 h 50"/>
                  <a:gd name="T8" fmla="*/ 0 w 38"/>
                  <a:gd name="T9" fmla="*/ 38 h 50"/>
                  <a:gd name="T10" fmla="*/ 12 w 38"/>
                  <a:gd name="T11" fmla="*/ 50 h 50"/>
                  <a:gd name="T12" fmla="*/ 12 w 38"/>
                  <a:gd name="T13" fmla="*/ 50 h 50"/>
                  <a:gd name="T14" fmla="*/ 25 w 38"/>
                  <a:gd name="T15" fmla="*/ 50 h 50"/>
                  <a:gd name="T16" fmla="*/ 38 w 38"/>
                  <a:gd name="T17" fmla="*/ 50 h 50"/>
                  <a:gd name="T18" fmla="*/ 38 w 38"/>
                  <a:gd name="T19" fmla="*/ 38 h 50"/>
                  <a:gd name="T20" fmla="*/ 38 w 38"/>
                  <a:gd name="T21" fmla="*/ 25 h 50"/>
                  <a:gd name="T22" fmla="*/ 38 w 38"/>
                  <a:gd name="T23" fmla="*/ 12 h 50"/>
                  <a:gd name="T24" fmla="*/ 25 w 38"/>
                  <a:gd name="T25" fmla="*/ 0 h 50"/>
                  <a:gd name="T26" fmla="*/ 25 w 38"/>
                  <a:gd name="T27" fmla="*/ 0 h 50"/>
                  <a:gd name="T28" fmla="*/ 25 w 38"/>
                  <a:gd name="T29" fmla="*/ 0 h 50"/>
                  <a:gd name="T30" fmla="*/ 12 w 38"/>
                  <a:gd name="T31" fmla="*/ 0 h 50"/>
                  <a:gd name="T32" fmla="*/ 12 w 38"/>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0"/>
                  <a:gd name="T53" fmla="*/ 38 w 38"/>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0">
                    <a:moveTo>
                      <a:pt x="12" y="0"/>
                    </a:moveTo>
                    <a:lnTo>
                      <a:pt x="12" y="12"/>
                    </a:lnTo>
                    <a:lnTo>
                      <a:pt x="0" y="25"/>
                    </a:lnTo>
                    <a:lnTo>
                      <a:pt x="0" y="38"/>
                    </a:lnTo>
                    <a:lnTo>
                      <a:pt x="12" y="50"/>
                    </a:lnTo>
                    <a:lnTo>
                      <a:pt x="25" y="50"/>
                    </a:lnTo>
                    <a:lnTo>
                      <a:pt x="38" y="50"/>
                    </a:lnTo>
                    <a:lnTo>
                      <a:pt x="38" y="38"/>
                    </a:lnTo>
                    <a:lnTo>
                      <a:pt x="38" y="25"/>
                    </a:lnTo>
                    <a:lnTo>
                      <a:pt x="38" y="12"/>
                    </a:lnTo>
                    <a:lnTo>
                      <a:pt x="25" y="0"/>
                    </a:lnTo>
                    <a:lnTo>
                      <a:pt x="12" y="0"/>
                    </a:lnTo>
                    <a:close/>
                  </a:path>
                </a:pathLst>
              </a:custGeom>
              <a:grpFill/>
              <a:ln w="0">
                <a:solidFill>
                  <a:srgbClr val="000000"/>
                </a:solidFill>
                <a:prstDash val="solid"/>
                <a:round/>
                <a:headEnd/>
                <a:tailEnd/>
              </a:ln>
            </p:spPr>
          </p:sp>
          <p:sp>
            <p:nvSpPr>
              <p:cNvPr id="519" name="Freeform 66"/>
              <p:cNvSpPr>
                <a:spLocks/>
              </p:cNvSpPr>
              <p:nvPr/>
            </p:nvSpPr>
            <p:spPr bwMode="auto">
              <a:xfrm>
                <a:off x="476429" y="3086835"/>
                <a:ext cx="66" cy="133"/>
              </a:xfrm>
              <a:custGeom>
                <a:avLst/>
                <a:gdLst>
                  <a:gd name="T0" fmla="*/ 38 w 38"/>
                  <a:gd name="T1" fmla="*/ 0 h 76"/>
                  <a:gd name="T2" fmla="*/ 25 w 38"/>
                  <a:gd name="T3" fmla="*/ 0 h 76"/>
                  <a:gd name="T4" fmla="*/ 25 w 38"/>
                  <a:gd name="T5" fmla="*/ 0 h 76"/>
                  <a:gd name="T6" fmla="*/ 12 w 38"/>
                  <a:gd name="T7" fmla="*/ 12 h 76"/>
                  <a:gd name="T8" fmla="*/ 12 w 38"/>
                  <a:gd name="T9" fmla="*/ 12 h 76"/>
                  <a:gd name="T10" fmla="*/ 12 w 38"/>
                  <a:gd name="T11" fmla="*/ 12 h 76"/>
                  <a:gd name="T12" fmla="*/ 12 w 38"/>
                  <a:gd name="T13" fmla="*/ 25 h 76"/>
                  <a:gd name="T14" fmla="*/ 12 w 38"/>
                  <a:gd name="T15" fmla="*/ 25 h 76"/>
                  <a:gd name="T16" fmla="*/ 12 w 38"/>
                  <a:gd name="T17" fmla="*/ 38 h 76"/>
                  <a:gd name="T18" fmla="*/ 12 w 38"/>
                  <a:gd name="T19" fmla="*/ 38 h 76"/>
                  <a:gd name="T20" fmla="*/ 12 w 38"/>
                  <a:gd name="T21" fmla="*/ 38 h 76"/>
                  <a:gd name="T22" fmla="*/ 12 w 38"/>
                  <a:gd name="T23" fmla="*/ 38 h 76"/>
                  <a:gd name="T24" fmla="*/ 12 w 38"/>
                  <a:gd name="T25" fmla="*/ 50 h 76"/>
                  <a:gd name="T26" fmla="*/ 12 w 38"/>
                  <a:gd name="T27" fmla="*/ 50 h 76"/>
                  <a:gd name="T28" fmla="*/ 12 w 38"/>
                  <a:gd name="T29" fmla="*/ 50 h 76"/>
                  <a:gd name="T30" fmla="*/ 0 w 38"/>
                  <a:gd name="T31" fmla="*/ 50 h 76"/>
                  <a:gd name="T32" fmla="*/ 0 w 38"/>
                  <a:gd name="T33" fmla="*/ 63 h 76"/>
                  <a:gd name="T34" fmla="*/ 12 w 38"/>
                  <a:gd name="T35" fmla="*/ 63 h 76"/>
                  <a:gd name="T36" fmla="*/ 12 w 38"/>
                  <a:gd name="T37" fmla="*/ 63 h 76"/>
                  <a:gd name="T38" fmla="*/ 12 w 38"/>
                  <a:gd name="T39" fmla="*/ 76 h 76"/>
                  <a:gd name="T40" fmla="*/ 12 w 38"/>
                  <a:gd name="T41" fmla="*/ 76 h 76"/>
                  <a:gd name="T42" fmla="*/ 12 w 38"/>
                  <a:gd name="T43" fmla="*/ 76 h 76"/>
                  <a:gd name="T44" fmla="*/ 12 w 38"/>
                  <a:gd name="T45" fmla="*/ 63 h 76"/>
                  <a:gd name="T46" fmla="*/ 25 w 38"/>
                  <a:gd name="T47" fmla="*/ 63 h 76"/>
                  <a:gd name="T48" fmla="*/ 25 w 38"/>
                  <a:gd name="T49" fmla="*/ 50 h 76"/>
                  <a:gd name="T50" fmla="*/ 25 w 38"/>
                  <a:gd name="T51" fmla="*/ 38 h 76"/>
                  <a:gd name="T52" fmla="*/ 25 w 38"/>
                  <a:gd name="T53" fmla="*/ 25 h 76"/>
                  <a:gd name="T54" fmla="*/ 38 w 38"/>
                  <a:gd name="T55" fmla="*/ 25 h 76"/>
                  <a:gd name="T56" fmla="*/ 38 w 38"/>
                  <a:gd name="T57" fmla="*/ 12 h 76"/>
                  <a:gd name="T58" fmla="*/ 38 w 38"/>
                  <a:gd name="T59" fmla="*/ 0 h 76"/>
                  <a:gd name="T60" fmla="*/ 38 w 38"/>
                  <a:gd name="T61" fmla="*/ 0 h 76"/>
                  <a:gd name="T62" fmla="*/ 38 w 38"/>
                  <a:gd name="T63" fmla="*/ 0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38" y="0"/>
                    </a:moveTo>
                    <a:lnTo>
                      <a:pt x="25" y="0"/>
                    </a:lnTo>
                    <a:lnTo>
                      <a:pt x="12" y="12"/>
                    </a:lnTo>
                    <a:lnTo>
                      <a:pt x="12" y="25"/>
                    </a:lnTo>
                    <a:lnTo>
                      <a:pt x="12" y="38"/>
                    </a:lnTo>
                    <a:lnTo>
                      <a:pt x="12" y="50"/>
                    </a:lnTo>
                    <a:lnTo>
                      <a:pt x="0" y="50"/>
                    </a:lnTo>
                    <a:lnTo>
                      <a:pt x="0" y="63"/>
                    </a:lnTo>
                    <a:lnTo>
                      <a:pt x="12" y="63"/>
                    </a:lnTo>
                    <a:lnTo>
                      <a:pt x="12" y="76"/>
                    </a:lnTo>
                    <a:lnTo>
                      <a:pt x="12" y="63"/>
                    </a:lnTo>
                    <a:lnTo>
                      <a:pt x="25" y="63"/>
                    </a:lnTo>
                    <a:lnTo>
                      <a:pt x="25" y="50"/>
                    </a:lnTo>
                    <a:lnTo>
                      <a:pt x="25" y="38"/>
                    </a:lnTo>
                    <a:lnTo>
                      <a:pt x="25" y="25"/>
                    </a:lnTo>
                    <a:lnTo>
                      <a:pt x="38" y="25"/>
                    </a:lnTo>
                    <a:lnTo>
                      <a:pt x="38" y="12"/>
                    </a:lnTo>
                    <a:lnTo>
                      <a:pt x="38" y="0"/>
                    </a:lnTo>
                    <a:close/>
                  </a:path>
                </a:pathLst>
              </a:custGeom>
              <a:grpFill/>
              <a:ln w="0">
                <a:solidFill>
                  <a:srgbClr val="000000"/>
                </a:solidFill>
                <a:prstDash val="solid"/>
                <a:round/>
                <a:headEnd/>
                <a:tailEnd/>
              </a:ln>
            </p:spPr>
          </p:sp>
        </p:grpSp>
        <p:sp>
          <p:nvSpPr>
            <p:cNvPr id="496" name="Freeform 67"/>
            <p:cNvSpPr>
              <a:spLocks/>
            </p:cNvSpPr>
            <p:nvPr/>
          </p:nvSpPr>
          <p:spPr bwMode="auto">
            <a:xfrm>
              <a:off x="2952750" y="4324350"/>
              <a:ext cx="314325" cy="438150"/>
            </a:xfrm>
            <a:custGeom>
              <a:avLst/>
              <a:gdLst>
                <a:gd name="T0" fmla="*/ 89 w 279"/>
                <a:gd name="T1" fmla="*/ 355 h 393"/>
                <a:gd name="T2" fmla="*/ 101 w 279"/>
                <a:gd name="T3" fmla="*/ 330 h 393"/>
                <a:gd name="T4" fmla="*/ 89 w 279"/>
                <a:gd name="T5" fmla="*/ 305 h 393"/>
                <a:gd name="T6" fmla="*/ 76 w 279"/>
                <a:gd name="T7" fmla="*/ 305 h 393"/>
                <a:gd name="T8" fmla="*/ 63 w 279"/>
                <a:gd name="T9" fmla="*/ 305 h 393"/>
                <a:gd name="T10" fmla="*/ 63 w 279"/>
                <a:gd name="T11" fmla="*/ 279 h 393"/>
                <a:gd name="T12" fmla="*/ 50 w 279"/>
                <a:gd name="T13" fmla="*/ 266 h 393"/>
                <a:gd name="T14" fmla="*/ 38 w 279"/>
                <a:gd name="T15" fmla="*/ 254 h 393"/>
                <a:gd name="T16" fmla="*/ 38 w 279"/>
                <a:gd name="T17" fmla="*/ 241 h 393"/>
                <a:gd name="T18" fmla="*/ 38 w 279"/>
                <a:gd name="T19" fmla="*/ 228 h 393"/>
                <a:gd name="T20" fmla="*/ 25 w 279"/>
                <a:gd name="T21" fmla="*/ 216 h 393"/>
                <a:gd name="T22" fmla="*/ 12 w 279"/>
                <a:gd name="T23" fmla="*/ 203 h 393"/>
                <a:gd name="T24" fmla="*/ 0 w 279"/>
                <a:gd name="T25" fmla="*/ 190 h 393"/>
                <a:gd name="T26" fmla="*/ 12 w 279"/>
                <a:gd name="T27" fmla="*/ 178 h 393"/>
                <a:gd name="T28" fmla="*/ 25 w 279"/>
                <a:gd name="T29" fmla="*/ 190 h 393"/>
                <a:gd name="T30" fmla="*/ 50 w 279"/>
                <a:gd name="T31" fmla="*/ 190 h 393"/>
                <a:gd name="T32" fmla="*/ 63 w 279"/>
                <a:gd name="T33" fmla="*/ 178 h 393"/>
                <a:gd name="T34" fmla="*/ 76 w 279"/>
                <a:gd name="T35" fmla="*/ 178 h 393"/>
                <a:gd name="T36" fmla="*/ 89 w 279"/>
                <a:gd name="T37" fmla="*/ 165 h 393"/>
                <a:gd name="T38" fmla="*/ 76 w 279"/>
                <a:gd name="T39" fmla="*/ 152 h 393"/>
                <a:gd name="T40" fmla="*/ 89 w 279"/>
                <a:gd name="T41" fmla="*/ 140 h 393"/>
                <a:gd name="T42" fmla="*/ 89 w 279"/>
                <a:gd name="T43" fmla="*/ 127 h 393"/>
                <a:gd name="T44" fmla="*/ 89 w 279"/>
                <a:gd name="T45" fmla="*/ 114 h 393"/>
                <a:gd name="T46" fmla="*/ 89 w 279"/>
                <a:gd name="T47" fmla="*/ 89 h 393"/>
                <a:gd name="T48" fmla="*/ 89 w 279"/>
                <a:gd name="T49" fmla="*/ 76 h 393"/>
                <a:gd name="T50" fmla="*/ 101 w 279"/>
                <a:gd name="T51" fmla="*/ 63 h 393"/>
                <a:gd name="T52" fmla="*/ 114 w 279"/>
                <a:gd name="T53" fmla="*/ 51 h 393"/>
                <a:gd name="T54" fmla="*/ 127 w 279"/>
                <a:gd name="T55" fmla="*/ 38 h 393"/>
                <a:gd name="T56" fmla="*/ 139 w 279"/>
                <a:gd name="T57" fmla="*/ 25 h 393"/>
                <a:gd name="T58" fmla="*/ 152 w 279"/>
                <a:gd name="T59" fmla="*/ 13 h 393"/>
                <a:gd name="T60" fmla="*/ 165 w 279"/>
                <a:gd name="T61" fmla="*/ 0 h 393"/>
                <a:gd name="T62" fmla="*/ 177 w 279"/>
                <a:gd name="T63" fmla="*/ 13 h 393"/>
                <a:gd name="T64" fmla="*/ 190 w 279"/>
                <a:gd name="T65" fmla="*/ 13 h 393"/>
                <a:gd name="T66" fmla="*/ 203 w 279"/>
                <a:gd name="T67" fmla="*/ 25 h 393"/>
                <a:gd name="T68" fmla="*/ 203 w 279"/>
                <a:gd name="T69" fmla="*/ 38 h 393"/>
                <a:gd name="T70" fmla="*/ 215 w 279"/>
                <a:gd name="T71" fmla="*/ 38 h 393"/>
                <a:gd name="T72" fmla="*/ 241 w 279"/>
                <a:gd name="T73" fmla="*/ 38 h 393"/>
                <a:gd name="T74" fmla="*/ 241 w 279"/>
                <a:gd name="T75" fmla="*/ 25 h 393"/>
                <a:gd name="T76" fmla="*/ 266 w 279"/>
                <a:gd name="T77" fmla="*/ 25 h 393"/>
                <a:gd name="T78" fmla="*/ 279 w 279"/>
                <a:gd name="T79" fmla="*/ 25 h 393"/>
                <a:gd name="T80" fmla="*/ 279 w 279"/>
                <a:gd name="T81" fmla="*/ 51 h 393"/>
                <a:gd name="T82" fmla="*/ 266 w 279"/>
                <a:gd name="T83" fmla="*/ 63 h 393"/>
                <a:gd name="T84" fmla="*/ 215 w 279"/>
                <a:gd name="T85" fmla="*/ 140 h 393"/>
                <a:gd name="T86" fmla="*/ 177 w 279"/>
                <a:gd name="T87" fmla="*/ 216 h 393"/>
                <a:gd name="T88" fmla="*/ 165 w 279"/>
                <a:gd name="T89" fmla="*/ 279 h 393"/>
                <a:gd name="T90" fmla="*/ 152 w 279"/>
                <a:gd name="T91" fmla="*/ 343 h 393"/>
                <a:gd name="T92" fmla="*/ 139 w 279"/>
                <a:gd name="T93" fmla="*/ 368 h 393"/>
                <a:gd name="T94" fmla="*/ 114 w 279"/>
                <a:gd name="T95" fmla="*/ 381 h 393"/>
                <a:gd name="T96" fmla="*/ 89 w 279"/>
                <a:gd name="T97" fmla="*/ 368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393"/>
                <a:gd name="T149" fmla="*/ 279 w 279"/>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393">
                  <a:moveTo>
                    <a:pt x="89" y="368"/>
                  </a:moveTo>
                  <a:lnTo>
                    <a:pt x="89" y="355"/>
                  </a:lnTo>
                  <a:lnTo>
                    <a:pt x="101" y="343"/>
                  </a:lnTo>
                  <a:lnTo>
                    <a:pt x="101" y="330"/>
                  </a:lnTo>
                  <a:lnTo>
                    <a:pt x="101" y="317"/>
                  </a:lnTo>
                  <a:lnTo>
                    <a:pt x="89" y="317"/>
                  </a:lnTo>
                  <a:lnTo>
                    <a:pt x="89" y="305"/>
                  </a:lnTo>
                  <a:lnTo>
                    <a:pt x="76" y="305"/>
                  </a:lnTo>
                  <a:lnTo>
                    <a:pt x="63" y="305"/>
                  </a:lnTo>
                  <a:lnTo>
                    <a:pt x="63" y="292"/>
                  </a:lnTo>
                  <a:lnTo>
                    <a:pt x="63" y="279"/>
                  </a:lnTo>
                  <a:lnTo>
                    <a:pt x="50" y="266"/>
                  </a:lnTo>
                  <a:lnTo>
                    <a:pt x="38" y="254"/>
                  </a:lnTo>
                  <a:lnTo>
                    <a:pt x="38" y="241"/>
                  </a:lnTo>
                  <a:lnTo>
                    <a:pt x="38" y="228"/>
                  </a:lnTo>
                  <a:lnTo>
                    <a:pt x="25" y="228"/>
                  </a:lnTo>
                  <a:lnTo>
                    <a:pt x="25" y="216"/>
                  </a:lnTo>
                  <a:lnTo>
                    <a:pt x="12" y="203"/>
                  </a:lnTo>
                  <a:lnTo>
                    <a:pt x="0" y="190"/>
                  </a:lnTo>
                  <a:lnTo>
                    <a:pt x="0" y="178"/>
                  </a:lnTo>
                  <a:lnTo>
                    <a:pt x="12" y="178"/>
                  </a:lnTo>
                  <a:lnTo>
                    <a:pt x="25" y="190"/>
                  </a:lnTo>
                  <a:lnTo>
                    <a:pt x="38" y="190"/>
                  </a:lnTo>
                  <a:lnTo>
                    <a:pt x="50" y="190"/>
                  </a:lnTo>
                  <a:lnTo>
                    <a:pt x="63" y="190"/>
                  </a:lnTo>
                  <a:lnTo>
                    <a:pt x="63" y="178"/>
                  </a:lnTo>
                  <a:lnTo>
                    <a:pt x="76" y="178"/>
                  </a:lnTo>
                  <a:lnTo>
                    <a:pt x="89" y="165"/>
                  </a:lnTo>
                  <a:lnTo>
                    <a:pt x="76" y="152"/>
                  </a:lnTo>
                  <a:lnTo>
                    <a:pt x="89" y="152"/>
                  </a:lnTo>
                  <a:lnTo>
                    <a:pt x="89" y="140"/>
                  </a:lnTo>
                  <a:lnTo>
                    <a:pt x="89" y="127"/>
                  </a:lnTo>
                  <a:lnTo>
                    <a:pt x="89" y="114"/>
                  </a:lnTo>
                  <a:lnTo>
                    <a:pt x="89" y="102"/>
                  </a:lnTo>
                  <a:lnTo>
                    <a:pt x="89" y="89"/>
                  </a:lnTo>
                  <a:lnTo>
                    <a:pt x="89" y="76"/>
                  </a:lnTo>
                  <a:lnTo>
                    <a:pt x="101" y="63"/>
                  </a:lnTo>
                  <a:lnTo>
                    <a:pt x="114" y="63"/>
                  </a:lnTo>
                  <a:lnTo>
                    <a:pt x="114" y="51"/>
                  </a:lnTo>
                  <a:lnTo>
                    <a:pt x="114" y="38"/>
                  </a:lnTo>
                  <a:lnTo>
                    <a:pt x="127" y="38"/>
                  </a:lnTo>
                  <a:lnTo>
                    <a:pt x="139" y="25"/>
                  </a:lnTo>
                  <a:lnTo>
                    <a:pt x="139" y="13"/>
                  </a:lnTo>
                  <a:lnTo>
                    <a:pt x="152" y="13"/>
                  </a:lnTo>
                  <a:lnTo>
                    <a:pt x="152" y="0"/>
                  </a:lnTo>
                  <a:lnTo>
                    <a:pt x="165" y="0"/>
                  </a:lnTo>
                  <a:lnTo>
                    <a:pt x="165" y="13"/>
                  </a:lnTo>
                  <a:lnTo>
                    <a:pt x="177" y="13"/>
                  </a:lnTo>
                  <a:lnTo>
                    <a:pt x="190" y="13"/>
                  </a:lnTo>
                  <a:lnTo>
                    <a:pt x="203" y="13"/>
                  </a:lnTo>
                  <a:lnTo>
                    <a:pt x="203" y="25"/>
                  </a:lnTo>
                  <a:lnTo>
                    <a:pt x="203" y="38"/>
                  </a:lnTo>
                  <a:lnTo>
                    <a:pt x="215" y="38"/>
                  </a:lnTo>
                  <a:lnTo>
                    <a:pt x="215" y="25"/>
                  </a:lnTo>
                  <a:lnTo>
                    <a:pt x="228" y="38"/>
                  </a:lnTo>
                  <a:lnTo>
                    <a:pt x="241" y="38"/>
                  </a:lnTo>
                  <a:lnTo>
                    <a:pt x="241" y="25"/>
                  </a:lnTo>
                  <a:lnTo>
                    <a:pt x="253" y="13"/>
                  </a:lnTo>
                  <a:lnTo>
                    <a:pt x="253" y="25"/>
                  </a:lnTo>
                  <a:lnTo>
                    <a:pt x="266" y="25"/>
                  </a:lnTo>
                  <a:lnTo>
                    <a:pt x="279" y="25"/>
                  </a:lnTo>
                  <a:lnTo>
                    <a:pt x="279" y="38"/>
                  </a:lnTo>
                  <a:lnTo>
                    <a:pt x="279" y="51"/>
                  </a:lnTo>
                  <a:lnTo>
                    <a:pt x="279" y="63"/>
                  </a:lnTo>
                  <a:lnTo>
                    <a:pt x="266" y="63"/>
                  </a:lnTo>
                  <a:lnTo>
                    <a:pt x="253" y="76"/>
                  </a:lnTo>
                  <a:lnTo>
                    <a:pt x="241" y="102"/>
                  </a:lnTo>
                  <a:lnTo>
                    <a:pt x="215" y="140"/>
                  </a:lnTo>
                  <a:lnTo>
                    <a:pt x="203" y="165"/>
                  </a:lnTo>
                  <a:lnTo>
                    <a:pt x="190" y="203"/>
                  </a:lnTo>
                  <a:lnTo>
                    <a:pt x="177" y="216"/>
                  </a:lnTo>
                  <a:lnTo>
                    <a:pt x="165" y="266"/>
                  </a:lnTo>
                  <a:lnTo>
                    <a:pt x="165" y="279"/>
                  </a:lnTo>
                  <a:lnTo>
                    <a:pt x="165" y="292"/>
                  </a:lnTo>
                  <a:lnTo>
                    <a:pt x="165" y="317"/>
                  </a:lnTo>
                  <a:lnTo>
                    <a:pt x="152" y="343"/>
                  </a:lnTo>
                  <a:lnTo>
                    <a:pt x="139" y="343"/>
                  </a:lnTo>
                  <a:lnTo>
                    <a:pt x="139" y="355"/>
                  </a:lnTo>
                  <a:lnTo>
                    <a:pt x="139" y="368"/>
                  </a:lnTo>
                  <a:lnTo>
                    <a:pt x="127" y="393"/>
                  </a:lnTo>
                  <a:lnTo>
                    <a:pt x="114" y="393"/>
                  </a:lnTo>
                  <a:lnTo>
                    <a:pt x="114" y="381"/>
                  </a:lnTo>
                  <a:lnTo>
                    <a:pt x="101" y="381"/>
                  </a:lnTo>
                  <a:lnTo>
                    <a:pt x="89" y="368"/>
                  </a:lnTo>
                  <a:close/>
                </a:path>
              </a:pathLst>
            </a:custGeom>
            <a:grpFill/>
            <a:ln w="0">
              <a:solidFill>
                <a:srgbClr val="000000"/>
              </a:solidFill>
              <a:prstDash val="solid"/>
              <a:round/>
              <a:headEnd/>
              <a:tailEnd/>
            </a:ln>
          </p:spPr>
        </p:sp>
        <p:grpSp>
          <p:nvGrpSpPr>
            <p:cNvPr id="9" name="Group 68"/>
            <p:cNvGrpSpPr>
              <a:grpSpLocks/>
            </p:cNvGrpSpPr>
            <p:nvPr/>
          </p:nvGrpSpPr>
          <p:grpSpPr bwMode="auto">
            <a:xfrm>
              <a:off x="2781300" y="4495800"/>
              <a:ext cx="285750" cy="590550"/>
              <a:chOff x="809625" y="3838575"/>
              <a:chExt cx="444" cy="934"/>
            </a:xfrm>
            <a:grpFill/>
          </p:grpSpPr>
          <p:sp>
            <p:nvSpPr>
              <p:cNvPr id="511" name="Freeform 69"/>
              <p:cNvSpPr>
                <a:spLocks/>
              </p:cNvSpPr>
              <p:nvPr/>
            </p:nvSpPr>
            <p:spPr bwMode="auto">
              <a:xfrm>
                <a:off x="809625" y="3838575"/>
                <a:ext cx="444" cy="534"/>
              </a:xfrm>
              <a:custGeom>
                <a:avLst/>
                <a:gdLst>
                  <a:gd name="T0" fmla="*/ 241 w 253"/>
                  <a:gd name="T1" fmla="*/ 203 h 305"/>
                  <a:gd name="T2" fmla="*/ 253 w 253"/>
                  <a:gd name="T3" fmla="*/ 178 h 305"/>
                  <a:gd name="T4" fmla="*/ 241 w 253"/>
                  <a:gd name="T5" fmla="*/ 153 h 305"/>
                  <a:gd name="T6" fmla="*/ 228 w 253"/>
                  <a:gd name="T7" fmla="*/ 153 h 305"/>
                  <a:gd name="T8" fmla="*/ 215 w 253"/>
                  <a:gd name="T9" fmla="*/ 153 h 305"/>
                  <a:gd name="T10" fmla="*/ 215 w 253"/>
                  <a:gd name="T11" fmla="*/ 127 h 305"/>
                  <a:gd name="T12" fmla="*/ 202 w 253"/>
                  <a:gd name="T13" fmla="*/ 114 h 305"/>
                  <a:gd name="T14" fmla="*/ 190 w 253"/>
                  <a:gd name="T15" fmla="*/ 102 h 305"/>
                  <a:gd name="T16" fmla="*/ 190 w 253"/>
                  <a:gd name="T17" fmla="*/ 89 h 305"/>
                  <a:gd name="T18" fmla="*/ 190 w 253"/>
                  <a:gd name="T19" fmla="*/ 76 h 305"/>
                  <a:gd name="T20" fmla="*/ 177 w 253"/>
                  <a:gd name="T21" fmla="*/ 64 h 305"/>
                  <a:gd name="T22" fmla="*/ 164 w 253"/>
                  <a:gd name="T23" fmla="*/ 51 h 305"/>
                  <a:gd name="T24" fmla="*/ 152 w 253"/>
                  <a:gd name="T25" fmla="*/ 38 h 305"/>
                  <a:gd name="T26" fmla="*/ 152 w 253"/>
                  <a:gd name="T27" fmla="*/ 26 h 305"/>
                  <a:gd name="T28" fmla="*/ 139 w 253"/>
                  <a:gd name="T29" fmla="*/ 0 h 305"/>
                  <a:gd name="T30" fmla="*/ 126 w 253"/>
                  <a:gd name="T31" fmla="*/ 13 h 305"/>
                  <a:gd name="T32" fmla="*/ 101 w 253"/>
                  <a:gd name="T33" fmla="*/ 13 h 305"/>
                  <a:gd name="T34" fmla="*/ 88 w 253"/>
                  <a:gd name="T35" fmla="*/ 13 h 305"/>
                  <a:gd name="T36" fmla="*/ 63 w 253"/>
                  <a:gd name="T37" fmla="*/ 26 h 305"/>
                  <a:gd name="T38" fmla="*/ 38 w 253"/>
                  <a:gd name="T39" fmla="*/ 38 h 305"/>
                  <a:gd name="T40" fmla="*/ 38 w 253"/>
                  <a:gd name="T41" fmla="*/ 76 h 305"/>
                  <a:gd name="T42" fmla="*/ 25 w 253"/>
                  <a:gd name="T43" fmla="*/ 102 h 305"/>
                  <a:gd name="T44" fmla="*/ 38 w 253"/>
                  <a:gd name="T45" fmla="*/ 127 h 305"/>
                  <a:gd name="T46" fmla="*/ 50 w 253"/>
                  <a:gd name="T47" fmla="*/ 153 h 305"/>
                  <a:gd name="T48" fmla="*/ 38 w 253"/>
                  <a:gd name="T49" fmla="*/ 191 h 305"/>
                  <a:gd name="T50" fmla="*/ 12 w 253"/>
                  <a:gd name="T51" fmla="*/ 203 h 305"/>
                  <a:gd name="T52" fmla="*/ 12 w 253"/>
                  <a:gd name="T53" fmla="*/ 229 h 305"/>
                  <a:gd name="T54" fmla="*/ 38 w 253"/>
                  <a:gd name="T55" fmla="*/ 241 h 305"/>
                  <a:gd name="T56" fmla="*/ 76 w 253"/>
                  <a:gd name="T57" fmla="*/ 254 h 305"/>
                  <a:gd name="T58" fmla="*/ 101 w 253"/>
                  <a:gd name="T59" fmla="*/ 279 h 305"/>
                  <a:gd name="T60" fmla="*/ 114 w 253"/>
                  <a:gd name="T61" fmla="*/ 279 h 305"/>
                  <a:gd name="T62" fmla="*/ 114 w 253"/>
                  <a:gd name="T63" fmla="*/ 241 h 305"/>
                  <a:gd name="T64" fmla="*/ 101 w 253"/>
                  <a:gd name="T65" fmla="*/ 203 h 305"/>
                  <a:gd name="T66" fmla="*/ 101 w 253"/>
                  <a:gd name="T67" fmla="*/ 178 h 305"/>
                  <a:gd name="T68" fmla="*/ 114 w 253"/>
                  <a:gd name="T69" fmla="*/ 153 h 305"/>
                  <a:gd name="T70" fmla="*/ 139 w 253"/>
                  <a:gd name="T71" fmla="*/ 140 h 305"/>
                  <a:gd name="T72" fmla="*/ 152 w 253"/>
                  <a:gd name="T73" fmla="*/ 165 h 305"/>
                  <a:gd name="T74" fmla="*/ 139 w 253"/>
                  <a:gd name="T75" fmla="*/ 178 h 305"/>
                  <a:gd name="T76" fmla="*/ 126 w 253"/>
                  <a:gd name="T77" fmla="*/ 153 h 305"/>
                  <a:gd name="T78" fmla="*/ 114 w 253"/>
                  <a:gd name="T79" fmla="*/ 165 h 305"/>
                  <a:gd name="T80" fmla="*/ 126 w 253"/>
                  <a:gd name="T81" fmla="*/ 178 h 305"/>
                  <a:gd name="T82" fmla="*/ 126 w 253"/>
                  <a:gd name="T83" fmla="*/ 203 h 305"/>
                  <a:gd name="T84" fmla="*/ 152 w 253"/>
                  <a:gd name="T85" fmla="*/ 254 h 305"/>
                  <a:gd name="T86" fmla="*/ 139 w 253"/>
                  <a:gd name="T87" fmla="*/ 267 h 305"/>
                  <a:gd name="T88" fmla="*/ 114 w 253"/>
                  <a:gd name="T89" fmla="*/ 292 h 305"/>
                  <a:gd name="T90" fmla="*/ 114 w 253"/>
                  <a:gd name="T91" fmla="*/ 305 h 305"/>
                  <a:gd name="T92" fmla="*/ 164 w 253"/>
                  <a:gd name="T93" fmla="*/ 292 h 305"/>
                  <a:gd name="T94" fmla="*/ 190 w 253"/>
                  <a:gd name="T95" fmla="*/ 267 h 305"/>
                  <a:gd name="T96" fmla="*/ 228 w 253"/>
                  <a:gd name="T97" fmla="*/ 267 h 305"/>
                  <a:gd name="T98" fmla="*/ 215 w 253"/>
                  <a:gd name="T99" fmla="*/ 241 h 305"/>
                  <a:gd name="T100" fmla="*/ 215 w 253"/>
                  <a:gd name="T101" fmla="*/ 216 h 305"/>
                  <a:gd name="T102" fmla="*/ 241 w 253"/>
                  <a:gd name="T103" fmla="*/ 216 h 3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305"/>
                  <a:gd name="T158" fmla="*/ 253 w 253"/>
                  <a:gd name="T159" fmla="*/ 305 h 3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305">
                    <a:moveTo>
                      <a:pt x="241" y="216"/>
                    </a:moveTo>
                    <a:lnTo>
                      <a:pt x="241" y="203"/>
                    </a:lnTo>
                    <a:lnTo>
                      <a:pt x="253" y="191"/>
                    </a:lnTo>
                    <a:lnTo>
                      <a:pt x="253" y="178"/>
                    </a:lnTo>
                    <a:lnTo>
                      <a:pt x="253" y="165"/>
                    </a:lnTo>
                    <a:lnTo>
                      <a:pt x="241" y="165"/>
                    </a:lnTo>
                    <a:lnTo>
                      <a:pt x="241" y="153"/>
                    </a:lnTo>
                    <a:lnTo>
                      <a:pt x="228" y="153"/>
                    </a:lnTo>
                    <a:lnTo>
                      <a:pt x="215" y="153"/>
                    </a:lnTo>
                    <a:lnTo>
                      <a:pt x="215" y="140"/>
                    </a:lnTo>
                    <a:lnTo>
                      <a:pt x="215" y="127"/>
                    </a:lnTo>
                    <a:lnTo>
                      <a:pt x="202" y="114"/>
                    </a:lnTo>
                    <a:lnTo>
                      <a:pt x="190" y="102"/>
                    </a:lnTo>
                    <a:lnTo>
                      <a:pt x="190" y="89"/>
                    </a:lnTo>
                    <a:lnTo>
                      <a:pt x="190" y="76"/>
                    </a:lnTo>
                    <a:lnTo>
                      <a:pt x="177" y="76"/>
                    </a:lnTo>
                    <a:lnTo>
                      <a:pt x="177" y="64"/>
                    </a:lnTo>
                    <a:lnTo>
                      <a:pt x="164" y="51"/>
                    </a:lnTo>
                    <a:lnTo>
                      <a:pt x="152" y="38"/>
                    </a:lnTo>
                    <a:lnTo>
                      <a:pt x="152" y="26"/>
                    </a:lnTo>
                    <a:lnTo>
                      <a:pt x="139" y="13"/>
                    </a:lnTo>
                    <a:lnTo>
                      <a:pt x="139" y="0"/>
                    </a:lnTo>
                    <a:lnTo>
                      <a:pt x="126" y="0"/>
                    </a:lnTo>
                    <a:lnTo>
                      <a:pt x="126" y="13"/>
                    </a:lnTo>
                    <a:lnTo>
                      <a:pt x="114" y="13"/>
                    </a:lnTo>
                    <a:lnTo>
                      <a:pt x="101" y="13"/>
                    </a:lnTo>
                    <a:lnTo>
                      <a:pt x="88" y="13"/>
                    </a:lnTo>
                    <a:lnTo>
                      <a:pt x="76" y="0"/>
                    </a:lnTo>
                    <a:lnTo>
                      <a:pt x="76" y="13"/>
                    </a:lnTo>
                    <a:lnTo>
                      <a:pt x="63" y="26"/>
                    </a:lnTo>
                    <a:lnTo>
                      <a:pt x="50" y="26"/>
                    </a:lnTo>
                    <a:lnTo>
                      <a:pt x="38" y="38"/>
                    </a:lnTo>
                    <a:lnTo>
                      <a:pt x="25" y="51"/>
                    </a:lnTo>
                    <a:lnTo>
                      <a:pt x="38" y="76"/>
                    </a:lnTo>
                    <a:lnTo>
                      <a:pt x="25" y="89"/>
                    </a:lnTo>
                    <a:lnTo>
                      <a:pt x="25" y="102"/>
                    </a:lnTo>
                    <a:lnTo>
                      <a:pt x="25" y="114"/>
                    </a:lnTo>
                    <a:lnTo>
                      <a:pt x="38" y="127"/>
                    </a:lnTo>
                    <a:lnTo>
                      <a:pt x="50" y="127"/>
                    </a:lnTo>
                    <a:lnTo>
                      <a:pt x="50" y="140"/>
                    </a:lnTo>
                    <a:lnTo>
                      <a:pt x="50" y="153"/>
                    </a:lnTo>
                    <a:lnTo>
                      <a:pt x="50" y="165"/>
                    </a:lnTo>
                    <a:lnTo>
                      <a:pt x="50" y="178"/>
                    </a:lnTo>
                    <a:lnTo>
                      <a:pt x="38" y="191"/>
                    </a:lnTo>
                    <a:lnTo>
                      <a:pt x="25" y="191"/>
                    </a:lnTo>
                    <a:lnTo>
                      <a:pt x="0" y="191"/>
                    </a:lnTo>
                    <a:lnTo>
                      <a:pt x="12" y="203"/>
                    </a:lnTo>
                    <a:lnTo>
                      <a:pt x="12" y="216"/>
                    </a:lnTo>
                    <a:lnTo>
                      <a:pt x="12" y="229"/>
                    </a:lnTo>
                    <a:lnTo>
                      <a:pt x="12" y="241"/>
                    </a:lnTo>
                    <a:lnTo>
                      <a:pt x="25" y="241"/>
                    </a:lnTo>
                    <a:lnTo>
                      <a:pt x="38" y="241"/>
                    </a:lnTo>
                    <a:lnTo>
                      <a:pt x="50" y="241"/>
                    </a:lnTo>
                    <a:lnTo>
                      <a:pt x="63" y="254"/>
                    </a:lnTo>
                    <a:lnTo>
                      <a:pt x="76" y="254"/>
                    </a:lnTo>
                    <a:lnTo>
                      <a:pt x="76" y="267"/>
                    </a:lnTo>
                    <a:lnTo>
                      <a:pt x="88" y="267"/>
                    </a:lnTo>
                    <a:lnTo>
                      <a:pt x="101" y="279"/>
                    </a:lnTo>
                    <a:lnTo>
                      <a:pt x="114" y="279"/>
                    </a:lnTo>
                    <a:lnTo>
                      <a:pt x="114" y="254"/>
                    </a:lnTo>
                    <a:lnTo>
                      <a:pt x="114" y="241"/>
                    </a:lnTo>
                    <a:lnTo>
                      <a:pt x="101" y="229"/>
                    </a:lnTo>
                    <a:lnTo>
                      <a:pt x="101" y="216"/>
                    </a:lnTo>
                    <a:lnTo>
                      <a:pt x="101" y="203"/>
                    </a:lnTo>
                    <a:lnTo>
                      <a:pt x="101" y="191"/>
                    </a:lnTo>
                    <a:lnTo>
                      <a:pt x="101" y="178"/>
                    </a:lnTo>
                    <a:lnTo>
                      <a:pt x="114" y="165"/>
                    </a:lnTo>
                    <a:lnTo>
                      <a:pt x="114" y="153"/>
                    </a:lnTo>
                    <a:lnTo>
                      <a:pt x="126" y="140"/>
                    </a:lnTo>
                    <a:lnTo>
                      <a:pt x="139" y="140"/>
                    </a:lnTo>
                    <a:lnTo>
                      <a:pt x="152" y="140"/>
                    </a:lnTo>
                    <a:lnTo>
                      <a:pt x="152" y="153"/>
                    </a:lnTo>
                    <a:lnTo>
                      <a:pt x="152" y="165"/>
                    </a:lnTo>
                    <a:lnTo>
                      <a:pt x="152" y="178"/>
                    </a:lnTo>
                    <a:lnTo>
                      <a:pt x="139" y="178"/>
                    </a:lnTo>
                    <a:lnTo>
                      <a:pt x="139" y="165"/>
                    </a:lnTo>
                    <a:lnTo>
                      <a:pt x="139" y="153"/>
                    </a:lnTo>
                    <a:lnTo>
                      <a:pt x="126" y="153"/>
                    </a:lnTo>
                    <a:lnTo>
                      <a:pt x="114" y="153"/>
                    </a:lnTo>
                    <a:lnTo>
                      <a:pt x="114" y="165"/>
                    </a:lnTo>
                    <a:lnTo>
                      <a:pt x="126" y="178"/>
                    </a:lnTo>
                    <a:lnTo>
                      <a:pt x="126" y="191"/>
                    </a:lnTo>
                    <a:lnTo>
                      <a:pt x="126" y="203"/>
                    </a:lnTo>
                    <a:lnTo>
                      <a:pt x="139" y="216"/>
                    </a:lnTo>
                    <a:lnTo>
                      <a:pt x="152" y="229"/>
                    </a:lnTo>
                    <a:lnTo>
                      <a:pt x="152" y="254"/>
                    </a:lnTo>
                    <a:lnTo>
                      <a:pt x="139" y="254"/>
                    </a:lnTo>
                    <a:lnTo>
                      <a:pt x="139" y="267"/>
                    </a:lnTo>
                    <a:lnTo>
                      <a:pt x="126" y="279"/>
                    </a:lnTo>
                    <a:lnTo>
                      <a:pt x="114" y="292"/>
                    </a:lnTo>
                    <a:lnTo>
                      <a:pt x="101" y="292"/>
                    </a:lnTo>
                    <a:lnTo>
                      <a:pt x="114" y="305"/>
                    </a:lnTo>
                    <a:lnTo>
                      <a:pt x="126" y="305"/>
                    </a:lnTo>
                    <a:lnTo>
                      <a:pt x="139" y="305"/>
                    </a:lnTo>
                    <a:lnTo>
                      <a:pt x="164" y="292"/>
                    </a:lnTo>
                    <a:lnTo>
                      <a:pt x="177" y="292"/>
                    </a:lnTo>
                    <a:lnTo>
                      <a:pt x="190" y="279"/>
                    </a:lnTo>
                    <a:lnTo>
                      <a:pt x="190" y="267"/>
                    </a:lnTo>
                    <a:lnTo>
                      <a:pt x="202" y="267"/>
                    </a:lnTo>
                    <a:lnTo>
                      <a:pt x="215" y="267"/>
                    </a:lnTo>
                    <a:lnTo>
                      <a:pt x="228" y="267"/>
                    </a:lnTo>
                    <a:lnTo>
                      <a:pt x="228" y="254"/>
                    </a:lnTo>
                    <a:lnTo>
                      <a:pt x="228" y="241"/>
                    </a:lnTo>
                    <a:lnTo>
                      <a:pt x="215" y="241"/>
                    </a:lnTo>
                    <a:lnTo>
                      <a:pt x="215" y="229"/>
                    </a:lnTo>
                    <a:lnTo>
                      <a:pt x="202" y="229"/>
                    </a:lnTo>
                    <a:lnTo>
                      <a:pt x="215" y="216"/>
                    </a:lnTo>
                    <a:lnTo>
                      <a:pt x="228" y="203"/>
                    </a:lnTo>
                    <a:lnTo>
                      <a:pt x="241" y="216"/>
                    </a:lnTo>
                    <a:close/>
                  </a:path>
                </a:pathLst>
              </a:custGeom>
              <a:grpFill/>
              <a:ln w="0">
                <a:solidFill>
                  <a:srgbClr val="000000"/>
                </a:solidFill>
                <a:prstDash val="solid"/>
                <a:round/>
                <a:headEnd/>
                <a:tailEnd/>
              </a:ln>
            </p:spPr>
          </p:sp>
          <p:sp>
            <p:nvSpPr>
              <p:cNvPr id="512" name="Freeform 70"/>
              <p:cNvSpPr>
                <a:spLocks/>
              </p:cNvSpPr>
              <p:nvPr/>
            </p:nvSpPr>
            <p:spPr bwMode="auto">
              <a:xfrm>
                <a:off x="809669" y="3839375"/>
                <a:ext cx="133" cy="134"/>
              </a:xfrm>
              <a:custGeom>
                <a:avLst/>
                <a:gdLst>
                  <a:gd name="T0" fmla="*/ 63 w 76"/>
                  <a:gd name="T1" fmla="*/ 13 h 76"/>
                  <a:gd name="T2" fmla="*/ 51 w 76"/>
                  <a:gd name="T3" fmla="*/ 13 h 76"/>
                  <a:gd name="T4" fmla="*/ 51 w 76"/>
                  <a:gd name="T5" fmla="*/ 13 h 76"/>
                  <a:gd name="T6" fmla="*/ 38 w 76"/>
                  <a:gd name="T7" fmla="*/ 0 h 76"/>
                  <a:gd name="T8" fmla="*/ 38 w 76"/>
                  <a:gd name="T9" fmla="*/ 0 h 76"/>
                  <a:gd name="T10" fmla="*/ 25 w 76"/>
                  <a:gd name="T11" fmla="*/ 13 h 76"/>
                  <a:gd name="T12" fmla="*/ 25 w 76"/>
                  <a:gd name="T13" fmla="*/ 13 h 76"/>
                  <a:gd name="T14" fmla="*/ 13 w 76"/>
                  <a:gd name="T15" fmla="*/ 13 h 76"/>
                  <a:gd name="T16" fmla="*/ 13 w 76"/>
                  <a:gd name="T17" fmla="*/ 25 h 76"/>
                  <a:gd name="T18" fmla="*/ 13 w 76"/>
                  <a:gd name="T19" fmla="*/ 25 h 76"/>
                  <a:gd name="T20" fmla="*/ 0 w 76"/>
                  <a:gd name="T21" fmla="*/ 25 h 76"/>
                  <a:gd name="T22" fmla="*/ 13 w 76"/>
                  <a:gd name="T23" fmla="*/ 38 h 76"/>
                  <a:gd name="T24" fmla="*/ 13 w 76"/>
                  <a:gd name="T25" fmla="*/ 38 h 76"/>
                  <a:gd name="T26" fmla="*/ 13 w 76"/>
                  <a:gd name="T27" fmla="*/ 51 h 76"/>
                  <a:gd name="T28" fmla="*/ 25 w 76"/>
                  <a:gd name="T29" fmla="*/ 63 h 76"/>
                  <a:gd name="T30" fmla="*/ 38 w 76"/>
                  <a:gd name="T31" fmla="*/ 63 h 76"/>
                  <a:gd name="T32" fmla="*/ 38 w 76"/>
                  <a:gd name="T33" fmla="*/ 76 h 76"/>
                  <a:gd name="T34" fmla="*/ 38 w 76"/>
                  <a:gd name="T35" fmla="*/ 76 h 76"/>
                  <a:gd name="T36" fmla="*/ 51 w 76"/>
                  <a:gd name="T37" fmla="*/ 76 h 76"/>
                  <a:gd name="T38" fmla="*/ 51 w 76"/>
                  <a:gd name="T39" fmla="*/ 76 h 76"/>
                  <a:gd name="T40" fmla="*/ 51 w 76"/>
                  <a:gd name="T41" fmla="*/ 76 h 76"/>
                  <a:gd name="T42" fmla="*/ 63 w 76"/>
                  <a:gd name="T43" fmla="*/ 63 h 76"/>
                  <a:gd name="T44" fmla="*/ 63 w 76"/>
                  <a:gd name="T45" fmla="*/ 51 h 76"/>
                  <a:gd name="T46" fmla="*/ 76 w 76"/>
                  <a:gd name="T47" fmla="*/ 51 h 76"/>
                  <a:gd name="T48" fmla="*/ 76 w 76"/>
                  <a:gd name="T49" fmla="*/ 51 h 76"/>
                  <a:gd name="T50" fmla="*/ 76 w 76"/>
                  <a:gd name="T51" fmla="*/ 38 h 76"/>
                  <a:gd name="T52" fmla="*/ 76 w 76"/>
                  <a:gd name="T53" fmla="*/ 38 h 76"/>
                  <a:gd name="T54" fmla="*/ 76 w 76"/>
                  <a:gd name="T55" fmla="*/ 38 h 76"/>
                  <a:gd name="T56" fmla="*/ 76 w 76"/>
                  <a:gd name="T57" fmla="*/ 25 h 76"/>
                  <a:gd name="T58" fmla="*/ 76 w 76"/>
                  <a:gd name="T59" fmla="*/ 25 h 76"/>
                  <a:gd name="T60" fmla="*/ 63 w 76"/>
                  <a:gd name="T61" fmla="*/ 25 h 76"/>
                  <a:gd name="T62" fmla="*/ 63 w 76"/>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76"/>
                  <a:gd name="T98" fmla="*/ 76 w 76"/>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76">
                    <a:moveTo>
                      <a:pt x="63" y="13"/>
                    </a:moveTo>
                    <a:lnTo>
                      <a:pt x="51" y="13"/>
                    </a:lnTo>
                    <a:lnTo>
                      <a:pt x="38" y="0"/>
                    </a:lnTo>
                    <a:lnTo>
                      <a:pt x="25" y="13"/>
                    </a:lnTo>
                    <a:lnTo>
                      <a:pt x="13" y="13"/>
                    </a:lnTo>
                    <a:lnTo>
                      <a:pt x="13" y="25"/>
                    </a:lnTo>
                    <a:lnTo>
                      <a:pt x="0" y="25"/>
                    </a:lnTo>
                    <a:lnTo>
                      <a:pt x="13" y="38"/>
                    </a:lnTo>
                    <a:lnTo>
                      <a:pt x="13" y="51"/>
                    </a:lnTo>
                    <a:lnTo>
                      <a:pt x="25" y="63"/>
                    </a:lnTo>
                    <a:lnTo>
                      <a:pt x="38" y="63"/>
                    </a:lnTo>
                    <a:lnTo>
                      <a:pt x="38" y="76"/>
                    </a:lnTo>
                    <a:lnTo>
                      <a:pt x="51" y="76"/>
                    </a:lnTo>
                    <a:lnTo>
                      <a:pt x="63" y="63"/>
                    </a:lnTo>
                    <a:lnTo>
                      <a:pt x="63" y="51"/>
                    </a:lnTo>
                    <a:lnTo>
                      <a:pt x="76" y="51"/>
                    </a:lnTo>
                    <a:lnTo>
                      <a:pt x="76" y="38"/>
                    </a:lnTo>
                    <a:lnTo>
                      <a:pt x="76" y="25"/>
                    </a:lnTo>
                    <a:lnTo>
                      <a:pt x="63" y="25"/>
                    </a:lnTo>
                    <a:lnTo>
                      <a:pt x="63" y="13"/>
                    </a:lnTo>
                    <a:close/>
                  </a:path>
                </a:pathLst>
              </a:custGeom>
              <a:grpFill/>
              <a:ln w="0">
                <a:solidFill>
                  <a:srgbClr val="000000"/>
                </a:solidFill>
                <a:prstDash val="solid"/>
                <a:round/>
                <a:headEnd/>
                <a:tailEnd/>
              </a:ln>
            </p:spPr>
          </p:sp>
          <p:sp>
            <p:nvSpPr>
              <p:cNvPr id="513" name="Freeform 71"/>
              <p:cNvSpPr>
                <a:spLocks/>
              </p:cNvSpPr>
              <p:nvPr/>
            </p:nvSpPr>
            <p:spPr bwMode="auto">
              <a:xfrm>
                <a:off x="809869" y="3839242"/>
                <a:ext cx="110" cy="200"/>
              </a:xfrm>
              <a:custGeom>
                <a:avLst/>
                <a:gdLst>
                  <a:gd name="T0" fmla="*/ 38 w 63"/>
                  <a:gd name="T1" fmla="*/ 13 h 114"/>
                  <a:gd name="T2" fmla="*/ 38 w 63"/>
                  <a:gd name="T3" fmla="*/ 13 h 114"/>
                  <a:gd name="T4" fmla="*/ 51 w 63"/>
                  <a:gd name="T5" fmla="*/ 0 h 114"/>
                  <a:gd name="T6" fmla="*/ 51 w 63"/>
                  <a:gd name="T7" fmla="*/ 0 h 114"/>
                  <a:gd name="T8" fmla="*/ 63 w 63"/>
                  <a:gd name="T9" fmla="*/ 0 h 114"/>
                  <a:gd name="T10" fmla="*/ 51 w 63"/>
                  <a:gd name="T11" fmla="*/ 13 h 114"/>
                  <a:gd name="T12" fmla="*/ 51 w 63"/>
                  <a:gd name="T13" fmla="*/ 13 h 114"/>
                  <a:gd name="T14" fmla="*/ 51 w 63"/>
                  <a:gd name="T15" fmla="*/ 38 h 114"/>
                  <a:gd name="T16" fmla="*/ 51 w 63"/>
                  <a:gd name="T17" fmla="*/ 51 h 114"/>
                  <a:gd name="T18" fmla="*/ 51 w 63"/>
                  <a:gd name="T19" fmla="*/ 63 h 114"/>
                  <a:gd name="T20" fmla="*/ 51 w 63"/>
                  <a:gd name="T21" fmla="*/ 63 h 114"/>
                  <a:gd name="T22" fmla="*/ 38 w 63"/>
                  <a:gd name="T23" fmla="*/ 63 h 114"/>
                  <a:gd name="T24" fmla="*/ 38 w 63"/>
                  <a:gd name="T25" fmla="*/ 76 h 114"/>
                  <a:gd name="T26" fmla="*/ 38 w 63"/>
                  <a:gd name="T27" fmla="*/ 76 h 114"/>
                  <a:gd name="T28" fmla="*/ 38 w 63"/>
                  <a:gd name="T29" fmla="*/ 76 h 114"/>
                  <a:gd name="T30" fmla="*/ 38 w 63"/>
                  <a:gd name="T31" fmla="*/ 89 h 114"/>
                  <a:gd name="T32" fmla="*/ 25 w 63"/>
                  <a:gd name="T33" fmla="*/ 89 h 114"/>
                  <a:gd name="T34" fmla="*/ 38 w 63"/>
                  <a:gd name="T35" fmla="*/ 101 h 114"/>
                  <a:gd name="T36" fmla="*/ 25 w 63"/>
                  <a:gd name="T37" fmla="*/ 101 h 114"/>
                  <a:gd name="T38" fmla="*/ 25 w 63"/>
                  <a:gd name="T39" fmla="*/ 114 h 114"/>
                  <a:gd name="T40" fmla="*/ 25 w 63"/>
                  <a:gd name="T41" fmla="*/ 114 h 114"/>
                  <a:gd name="T42" fmla="*/ 13 w 63"/>
                  <a:gd name="T43" fmla="*/ 114 h 114"/>
                  <a:gd name="T44" fmla="*/ 13 w 63"/>
                  <a:gd name="T45" fmla="*/ 114 h 114"/>
                  <a:gd name="T46" fmla="*/ 13 w 63"/>
                  <a:gd name="T47" fmla="*/ 114 h 114"/>
                  <a:gd name="T48" fmla="*/ 0 w 63"/>
                  <a:gd name="T49" fmla="*/ 101 h 114"/>
                  <a:gd name="T50" fmla="*/ 0 w 63"/>
                  <a:gd name="T51" fmla="*/ 101 h 114"/>
                  <a:gd name="T52" fmla="*/ 0 w 63"/>
                  <a:gd name="T53" fmla="*/ 101 h 114"/>
                  <a:gd name="T54" fmla="*/ 0 w 63"/>
                  <a:gd name="T55" fmla="*/ 89 h 114"/>
                  <a:gd name="T56" fmla="*/ 0 w 63"/>
                  <a:gd name="T57" fmla="*/ 89 h 114"/>
                  <a:gd name="T58" fmla="*/ 13 w 63"/>
                  <a:gd name="T59" fmla="*/ 76 h 114"/>
                  <a:gd name="T60" fmla="*/ 13 w 63"/>
                  <a:gd name="T61" fmla="*/ 76 h 114"/>
                  <a:gd name="T62" fmla="*/ 25 w 63"/>
                  <a:gd name="T63" fmla="*/ 63 h 114"/>
                  <a:gd name="T64" fmla="*/ 25 w 63"/>
                  <a:gd name="T65" fmla="*/ 63 h 114"/>
                  <a:gd name="T66" fmla="*/ 25 w 63"/>
                  <a:gd name="T67" fmla="*/ 38 h 114"/>
                  <a:gd name="T68" fmla="*/ 38 w 63"/>
                  <a:gd name="T69" fmla="*/ 38 h 114"/>
                  <a:gd name="T70" fmla="*/ 38 w 63"/>
                  <a:gd name="T71" fmla="*/ 25 h 114"/>
                  <a:gd name="T72" fmla="*/ 38 w 63"/>
                  <a:gd name="T73" fmla="*/ 25 h 114"/>
                  <a:gd name="T74" fmla="*/ 38 w 63"/>
                  <a:gd name="T75" fmla="*/ 13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
                  <a:gd name="T115" fmla="*/ 0 h 114"/>
                  <a:gd name="T116" fmla="*/ 63 w 63"/>
                  <a:gd name="T117" fmla="*/ 114 h 1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 h="114">
                    <a:moveTo>
                      <a:pt x="38" y="13"/>
                    </a:moveTo>
                    <a:lnTo>
                      <a:pt x="38" y="13"/>
                    </a:lnTo>
                    <a:lnTo>
                      <a:pt x="51" y="0"/>
                    </a:lnTo>
                    <a:lnTo>
                      <a:pt x="63" y="0"/>
                    </a:lnTo>
                    <a:lnTo>
                      <a:pt x="51" y="13"/>
                    </a:lnTo>
                    <a:lnTo>
                      <a:pt x="51" y="38"/>
                    </a:lnTo>
                    <a:lnTo>
                      <a:pt x="51" y="51"/>
                    </a:lnTo>
                    <a:lnTo>
                      <a:pt x="51" y="63"/>
                    </a:lnTo>
                    <a:lnTo>
                      <a:pt x="38" y="63"/>
                    </a:lnTo>
                    <a:lnTo>
                      <a:pt x="38" y="76"/>
                    </a:lnTo>
                    <a:lnTo>
                      <a:pt x="38" y="89"/>
                    </a:lnTo>
                    <a:lnTo>
                      <a:pt x="25" y="89"/>
                    </a:lnTo>
                    <a:lnTo>
                      <a:pt x="38" y="101"/>
                    </a:lnTo>
                    <a:lnTo>
                      <a:pt x="25" y="101"/>
                    </a:lnTo>
                    <a:lnTo>
                      <a:pt x="25" y="114"/>
                    </a:lnTo>
                    <a:lnTo>
                      <a:pt x="13" y="114"/>
                    </a:lnTo>
                    <a:lnTo>
                      <a:pt x="0" y="101"/>
                    </a:lnTo>
                    <a:lnTo>
                      <a:pt x="0" y="89"/>
                    </a:lnTo>
                    <a:lnTo>
                      <a:pt x="13" y="76"/>
                    </a:lnTo>
                    <a:lnTo>
                      <a:pt x="25" y="63"/>
                    </a:lnTo>
                    <a:lnTo>
                      <a:pt x="25" y="38"/>
                    </a:lnTo>
                    <a:lnTo>
                      <a:pt x="38" y="38"/>
                    </a:lnTo>
                    <a:lnTo>
                      <a:pt x="38" y="25"/>
                    </a:lnTo>
                    <a:lnTo>
                      <a:pt x="38" y="13"/>
                    </a:lnTo>
                    <a:close/>
                  </a:path>
                </a:pathLst>
              </a:custGeom>
              <a:grpFill/>
              <a:ln w="0">
                <a:solidFill>
                  <a:srgbClr val="000000"/>
                </a:solidFill>
                <a:prstDash val="solid"/>
                <a:round/>
                <a:headEnd/>
                <a:tailEnd/>
              </a:ln>
            </p:spPr>
          </p:sp>
        </p:grpSp>
        <p:grpSp>
          <p:nvGrpSpPr>
            <p:cNvPr id="10" name="Group 72"/>
            <p:cNvGrpSpPr>
              <a:grpSpLocks/>
            </p:cNvGrpSpPr>
            <p:nvPr/>
          </p:nvGrpSpPr>
          <p:grpSpPr bwMode="auto">
            <a:xfrm>
              <a:off x="2771775" y="4210050"/>
              <a:ext cx="371475" cy="323850"/>
              <a:chOff x="800100" y="3552825"/>
              <a:chExt cx="578" cy="509"/>
            </a:xfrm>
            <a:grpFill/>
          </p:grpSpPr>
          <p:grpSp>
            <p:nvGrpSpPr>
              <p:cNvPr id="11" name="Group 73"/>
              <p:cNvGrpSpPr>
                <a:grpSpLocks/>
              </p:cNvGrpSpPr>
              <p:nvPr/>
            </p:nvGrpSpPr>
            <p:grpSpPr bwMode="auto">
              <a:xfrm>
                <a:off x="800100" y="3552825"/>
                <a:ext cx="578" cy="509"/>
                <a:chOff x="800100" y="3552825"/>
                <a:chExt cx="578" cy="509"/>
              </a:xfrm>
              <a:grpFill/>
            </p:grpSpPr>
            <p:sp>
              <p:nvSpPr>
                <p:cNvPr id="508" name="Freeform 74"/>
                <p:cNvSpPr>
                  <a:spLocks/>
                </p:cNvSpPr>
                <p:nvPr/>
              </p:nvSpPr>
              <p:spPr bwMode="auto">
                <a:xfrm>
                  <a:off x="800256" y="3552825"/>
                  <a:ext cx="422" cy="509"/>
                </a:xfrm>
                <a:custGeom>
                  <a:avLst/>
                  <a:gdLst>
                    <a:gd name="T0" fmla="*/ 63 w 241"/>
                    <a:gd name="T1" fmla="*/ 266 h 291"/>
                    <a:gd name="T2" fmla="*/ 63 w 241"/>
                    <a:gd name="T3" fmla="*/ 253 h 291"/>
                    <a:gd name="T4" fmla="*/ 38 w 241"/>
                    <a:gd name="T5" fmla="*/ 266 h 291"/>
                    <a:gd name="T6" fmla="*/ 12 w 241"/>
                    <a:gd name="T7" fmla="*/ 266 h 291"/>
                    <a:gd name="T8" fmla="*/ 0 w 241"/>
                    <a:gd name="T9" fmla="*/ 253 h 291"/>
                    <a:gd name="T10" fmla="*/ 38 w 241"/>
                    <a:gd name="T11" fmla="*/ 215 h 291"/>
                    <a:gd name="T12" fmla="*/ 50 w 241"/>
                    <a:gd name="T13" fmla="*/ 177 h 291"/>
                    <a:gd name="T14" fmla="*/ 63 w 241"/>
                    <a:gd name="T15" fmla="*/ 152 h 291"/>
                    <a:gd name="T16" fmla="*/ 25 w 241"/>
                    <a:gd name="T17" fmla="*/ 164 h 291"/>
                    <a:gd name="T18" fmla="*/ 25 w 241"/>
                    <a:gd name="T19" fmla="*/ 152 h 291"/>
                    <a:gd name="T20" fmla="*/ 76 w 241"/>
                    <a:gd name="T21" fmla="*/ 126 h 291"/>
                    <a:gd name="T22" fmla="*/ 38 w 241"/>
                    <a:gd name="T23" fmla="*/ 76 h 291"/>
                    <a:gd name="T24" fmla="*/ 25 w 241"/>
                    <a:gd name="T25" fmla="*/ 38 h 291"/>
                    <a:gd name="T26" fmla="*/ 50 w 241"/>
                    <a:gd name="T27" fmla="*/ 38 h 291"/>
                    <a:gd name="T28" fmla="*/ 50 w 241"/>
                    <a:gd name="T29" fmla="*/ 38 h 291"/>
                    <a:gd name="T30" fmla="*/ 63 w 241"/>
                    <a:gd name="T31" fmla="*/ 25 h 291"/>
                    <a:gd name="T32" fmla="*/ 76 w 241"/>
                    <a:gd name="T33" fmla="*/ 12 h 291"/>
                    <a:gd name="T34" fmla="*/ 88 w 241"/>
                    <a:gd name="T35" fmla="*/ 0 h 291"/>
                    <a:gd name="T36" fmla="*/ 114 w 241"/>
                    <a:gd name="T37" fmla="*/ 12 h 291"/>
                    <a:gd name="T38" fmla="*/ 139 w 241"/>
                    <a:gd name="T39" fmla="*/ 25 h 291"/>
                    <a:gd name="T40" fmla="*/ 165 w 241"/>
                    <a:gd name="T41" fmla="*/ 38 h 291"/>
                    <a:gd name="T42" fmla="*/ 177 w 241"/>
                    <a:gd name="T43" fmla="*/ 38 h 291"/>
                    <a:gd name="T44" fmla="*/ 177 w 241"/>
                    <a:gd name="T45" fmla="*/ 25 h 291"/>
                    <a:gd name="T46" fmla="*/ 190 w 241"/>
                    <a:gd name="T47" fmla="*/ 0 h 291"/>
                    <a:gd name="T48" fmla="*/ 215 w 241"/>
                    <a:gd name="T49" fmla="*/ 12 h 291"/>
                    <a:gd name="T50" fmla="*/ 215 w 241"/>
                    <a:gd name="T51" fmla="*/ 38 h 291"/>
                    <a:gd name="T52" fmla="*/ 228 w 241"/>
                    <a:gd name="T53" fmla="*/ 63 h 291"/>
                    <a:gd name="T54" fmla="*/ 228 w 241"/>
                    <a:gd name="T55" fmla="*/ 88 h 291"/>
                    <a:gd name="T56" fmla="*/ 241 w 241"/>
                    <a:gd name="T57" fmla="*/ 101 h 291"/>
                    <a:gd name="T58" fmla="*/ 228 w 241"/>
                    <a:gd name="T59" fmla="*/ 114 h 291"/>
                    <a:gd name="T60" fmla="*/ 215 w 241"/>
                    <a:gd name="T61" fmla="*/ 126 h 291"/>
                    <a:gd name="T62" fmla="*/ 203 w 241"/>
                    <a:gd name="T63" fmla="*/ 139 h 291"/>
                    <a:gd name="T64" fmla="*/ 190 w 241"/>
                    <a:gd name="T65" fmla="*/ 152 h 291"/>
                    <a:gd name="T66" fmla="*/ 177 w 241"/>
                    <a:gd name="T67" fmla="*/ 164 h 291"/>
                    <a:gd name="T68" fmla="*/ 165 w 241"/>
                    <a:gd name="T69" fmla="*/ 177 h 291"/>
                    <a:gd name="T70" fmla="*/ 165 w 241"/>
                    <a:gd name="T71" fmla="*/ 190 h 291"/>
                    <a:gd name="T72" fmla="*/ 165 w 241"/>
                    <a:gd name="T73" fmla="*/ 215 h 291"/>
                    <a:gd name="T74" fmla="*/ 165 w 241"/>
                    <a:gd name="T75" fmla="*/ 228 h 291"/>
                    <a:gd name="T76" fmla="*/ 165 w 241"/>
                    <a:gd name="T77" fmla="*/ 241 h 291"/>
                    <a:gd name="T78" fmla="*/ 152 w 241"/>
                    <a:gd name="T79" fmla="*/ 253 h 291"/>
                    <a:gd name="T80" fmla="*/ 165 w 241"/>
                    <a:gd name="T81" fmla="*/ 266 h 291"/>
                    <a:gd name="T82" fmla="*/ 152 w 241"/>
                    <a:gd name="T83" fmla="*/ 279 h 291"/>
                    <a:gd name="T84" fmla="*/ 139 w 241"/>
                    <a:gd name="T85" fmla="*/ 279 h 291"/>
                    <a:gd name="T86" fmla="*/ 126 w 241"/>
                    <a:gd name="T87" fmla="*/ 291 h 291"/>
                    <a:gd name="T88" fmla="*/ 101 w 241"/>
                    <a:gd name="T89" fmla="*/ 291 h 291"/>
                    <a:gd name="T90" fmla="*/ 88 w 241"/>
                    <a:gd name="T91" fmla="*/ 279 h 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1"/>
                    <a:gd name="T140" fmla="*/ 241 w 241"/>
                    <a:gd name="T141" fmla="*/ 291 h 2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1">
                      <a:moveTo>
                        <a:pt x="76" y="279"/>
                      </a:moveTo>
                      <a:lnTo>
                        <a:pt x="76" y="279"/>
                      </a:lnTo>
                      <a:lnTo>
                        <a:pt x="63" y="266"/>
                      </a:lnTo>
                      <a:lnTo>
                        <a:pt x="63" y="253"/>
                      </a:lnTo>
                      <a:lnTo>
                        <a:pt x="50" y="253"/>
                      </a:lnTo>
                      <a:lnTo>
                        <a:pt x="50" y="266"/>
                      </a:lnTo>
                      <a:lnTo>
                        <a:pt x="38" y="266"/>
                      </a:lnTo>
                      <a:lnTo>
                        <a:pt x="25" y="266"/>
                      </a:lnTo>
                      <a:lnTo>
                        <a:pt x="12" y="266"/>
                      </a:lnTo>
                      <a:lnTo>
                        <a:pt x="0" y="253"/>
                      </a:lnTo>
                      <a:lnTo>
                        <a:pt x="12" y="253"/>
                      </a:lnTo>
                      <a:lnTo>
                        <a:pt x="25" y="228"/>
                      </a:lnTo>
                      <a:lnTo>
                        <a:pt x="38" y="215"/>
                      </a:lnTo>
                      <a:lnTo>
                        <a:pt x="38" y="203"/>
                      </a:lnTo>
                      <a:lnTo>
                        <a:pt x="50" y="190"/>
                      </a:lnTo>
                      <a:lnTo>
                        <a:pt x="50" y="177"/>
                      </a:lnTo>
                      <a:lnTo>
                        <a:pt x="63" y="164"/>
                      </a:lnTo>
                      <a:lnTo>
                        <a:pt x="63" y="152"/>
                      </a:lnTo>
                      <a:lnTo>
                        <a:pt x="38" y="164"/>
                      </a:lnTo>
                      <a:lnTo>
                        <a:pt x="25" y="164"/>
                      </a:lnTo>
                      <a:lnTo>
                        <a:pt x="25" y="152"/>
                      </a:lnTo>
                      <a:lnTo>
                        <a:pt x="38" y="139"/>
                      </a:lnTo>
                      <a:lnTo>
                        <a:pt x="63" y="139"/>
                      </a:lnTo>
                      <a:lnTo>
                        <a:pt x="76" y="126"/>
                      </a:lnTo>
                      <a:lnTo>
                        <a:pt x="76" y="114"/>
                      </a:lnTo>
                      <a:lnTo>
                        <a:pt x="38" y="76"/>
                      </a:lnTo>
                      <a:lnTo>
                        <a:pt x="38" y="63"/>
                      </a:lnTo>
                      <a:lnTo>
                        <a:pt x="25" y="38"/>
                      </a:lnTo>
                      <a:lnTo>
                        <a:pt x="38" y="50"/>
                      </a:lnTo>
                      <a:lnTo>
                        <a:pt x="50" y="50"/>
                      </a:lnTo>
                      <a:lnTo>
                        <a:pt x="50" y="38"/>
                      </a:lnTo>
                      <a:lnTo>
                        <a:pt x="50" y="25"/>
                      </a:lnTo>
                      <a:lnTo>
                        <a:pt x="63" y="25"/>
                      </a:lnTo>
                      <a:lnTo>
                        <a:pt x="76" y="25"/>
                      </a:lnTo>
                      <a:lnTo>
                        <a:pt x="76" y="12"/>
                      </a:lnTo>
                      <a:lnTo>
                        <a:pt x="88" y="12"/>
                      </a:lnTo>
                      <a:lnTo>
                        <a:pt x="88" y="0"/>
                      </a:lnTo>
                      <a:lnTo>
                        <a:pt x="101" y="0"/>
                      </a:lnTo>
                      <a:lnTo>
                        <a:pt x="114" y="12"/>
                      </a:lnTo>
                      <a:lnTo>
                        <a:pt x="126" y="12"/>
                      </a:lnTo>
                      <a:lnTo>
                        <a:pt x="139" y="25"/>
                      </a:lnTo>
                      <a:lnTo>
                        <a:pt x="152" y="25"/>
                      </a:lnTo>
                      <a:lnTo>
                        <a:pt x="152" y="38"/>
                      </a:lnTo>
                      <a:lnTo>
                        <a:pt x="165" y="38"/>
                      </a:lnTo>
                      <a:lnTo>
                        <a:pt x="177" y="38"/>
                      </a:lnTo>
                      <a:lnTo>
                        <a:pt x="177" y="25"/>
                      </a:lnTo>
                      <a:lnTo>
                        <a:pt x="177" y="12"/>
                      </a:lnTo>
                      <a:lnTo>
                        <a:pt x="177" y="0"/>
                      </a:lnTo>
                      <a:lnTo>
                        <a:pt x="190" y="0"/>
                      </a:lnTo>
                      <a:lnTo>
                        <a:pt x="203" y="0"/>
                      </a:lnTo>
                      <a:lnTo>
                        <a:pt x="203" y="12"/>
                      </a:lnTo>
                      <a:lnTo>
                        <a:pt x="215" y="12"/>
                      </a:lnTo>
                      <a:lnTo>
                        <a:pt x="215" y="25"/>
                      </a:lnTo>
                      <a:lnTo>
                        <a:pt x="215" y="38"/>
                      </a:lnTo>
                      <a:lnTo>
                        <a:pt x="215" y="50"/>
                      </a:lnTo>
                      <a:lnTo>
                        <a:pt x="228" y="63"/>
                      </a:lnTo>
                      <a:lnTo>
                        <a:pt x="228" y="76"/>
                      </a:lnTo>
                      <a:lnTo>
                        <a:pt x="228" y="88"/>
                      </a:lnTo>
                      <a:lnTo>
                        <a:pt x="241" y="101"/>
                      </a:lnTo>
                      <a:lnTo>
                        <a:pt x="228" y="101"/>
                      </a:lnTo>
                      <a:lnTo>
                        <a:pt x="228" y="114"/>
                      </a:lnTo>
                      <a:lnTo>
                        <a:pt x="215" y="114"/>
                      </a:lnTo>
                      <a:lnTo>
                        <a:pt x="215" y="126"/>
                      </a:lnTo>
                      <a:lnTo>
                        <a:pt x="203" y="139"/>
                      </a:lnTo>
                      <a:lnTo>
                        <a:pt x="190" y="139"/>
                      </a:lnTo>
                      <a:lnTo>
                        <a:pt x="190" y="152"/>
                      </a:lnTo>
                      <a:lnTo>
                        <a:pt x="190" y="164"/>
                      </a:lnTo>
                      <a:lnTo>
                        <a:pt x="177" y="164"/>
                      </a:lnTo>
                      <a:lnTo>
                        <a:pt x="165" y="177"/>
                      </a:lnTo>
                      <a:lnTo>
                        <a:pt x="165" y="190"/>
                      </a:lnTo>
                      <a:lnTo>
                        <a:pt x="165" y="203"/>
                      </a:lnTo>
                      <a:lnTo>
                        <a:pt x="165" y="215"/>
                      </a:lnTo>
                      <a:lnTo>
                        <a:pt x="165" y="228"/>
                      </a:lnTo>
                      <a:lnTo>
                        <a:pt x="165" y="241"/>
                      </a:lnTo>
                      <a:lnTo>
                        <a:pt x="165" y="253"/>
                      </a:lnTo>
                      <a:lnTo>
                        <a:pt x="152" y="253"/>
                      </a:lnTo>
                      <a:lnTo>
                        <a:pt x="165" y="266"/>
                      </a:lnTo>
                      <a:lnTo>
                        <a:pt x="152" y="279"/>
                      </a:lnTo>
                      <a:lnTo>
                        <a:pt x="139" y="279"/>
                      </a:lnTo>
                      <a:lnTo>
                        <a:pt x="139" y="291"/>
                      </a:lnTo>
                      <a:lnTo>
                        <a:pt x="126" y="291"/>
                      </a:lnTo>
                      <a:lnTo>
                        <a:pt x="114" y="291"/>
                      </a:lnTo>
                      <a:lnTo>
                        <a:pt x="101" y="291"/>
                      </a:lnTo>
                      <a:lnTo>
                        <a:pt x="88" y="279"/>
                      </a:lnTo>
                      <a:lnTo>
                        <a:pt x="76" y="279"/>
                      </a:lnTo>
                      <a:close/>
                    </a:path>
                  </a:pathLst>
                </a:custGeom>
                <a:grpFill/>
                <a:ln w="0">
                  <a:solidFill>
                    <a:srgbClr val="000000"/>
                  </a:solidFill>
                  <a:prstDash val="solid"/>
                  <a:round/>
                  <a:headEnd/>
                  <a:tailEnd/>
                </a:ln>
              </p:spPr>
            </p:sp>
            <p:sp>
              <p:nvSpPr>
                <p:cNvPr id="509" name="Freeform 75"/>
                <p:cNvSpPr>
                  <a:spLocks/>
                </p:cNvSpPr>
                <p:nvPr/>
              </p:nvSpPr>
              <p:spPr bwMode="auto">
                <a:xfrm>
                  <a:off x="800100" y="3553091"/>
                  <a:ext cx="110" cy="177"/>
                </a:xfrm>
                <a:custGeom>
                  <a:avLst/>
                  <a:gdLst>
                    <a:gd name="T0" fmla="*/ 63 w 63"/>
                    <a:gd name="T1" fmla="*/ 25 h 101"/>
                    <a:gd name="T2" fmla="*/ 63 w 63"/>
                    <a:gd name="T3" fmla="*/ 25 h 101"/>
                    <a:gd name="T4" fmla="*/ 63 w 63"/>
                    <a:gd name="T5" fmla="*/ 25 h 101"/>
                    <a:gd name="T6" fmla="*/ 63 w 63"/>
                    <a:gd name="T7" fmla="*/ 38 h 101"/>
                    <a:gd name="T8" fmla="*/ 63 w 63"/>
                    <a:gd name="T9" fmla="*/ 51 h 101"/>
                    <a:gd name="T10" fmla="*/ 63 w 63"/>
                    <a:gd name="T11" fmla="*/ 63 h 101"/>
                    <a:gd name="T12" fmla="*/ 63 w 63"/>
                    <a:gd name="T13" fmla="*/ 63 h 101"/>
                    <a:gd name="T14" fmla="*/ 63 w 63"/>
                    <a:gd name="T15" fmla="*/ 76 h 101"/>
                    <a:gd name="T16" fmla="*/ 51 w 63"/>
                    <a:gd name="T17" fmla="*/ 76 h 101"/>
                    <a:gd name="T18" fmla="*/ 51 w 63"/>
                    <a:gd name="T19" fmla="*/ 76 h 101"/>
                    <a:gd name="T20" fmla="*/ 51 w 63"/>
                    <a:gd name="T21" fmla="*/ 89 h 101"/>
                    <a:gd name="T22" fmla="*/ 38 w 63"/>
                    <a:gd name="T23" fmla="*/ 89 h 101"/>
                    <a:gd name="T24" fmla="*/ 25 w 63"/>
                    <a:gd name="T25" fmla="*/ 101 h 101"/>
                    <a:gd name="T26" fmla="*/ 25 w 63"/>
                    <a:gd name="T27" fmla="*/ 101 h 101"/>
                    <a:gd name="T28" fmla="*/ 25 w 63"/>
                    <a:gd name="T29" fmla="*/ 101 h 101"/>
                    <a:gd name="T30" fmla="*/ 25 w 63"/>
                    <a:gd name="T31" fmla="*/ 101 h 101"/>
                    <a:gd name="T32" fmla="*/ 13 w 63"/>
                    <a:gd name="T33" fmla="*/ 101 h 101"/>
                    <a:gd name="T34" fmla="*/ 13 w 63"/>
                    <a:gd name="T35" fmla="*/ 101 h 101"/>
                    <a:gd name="T36" fmla="*/ 0 w 63"/>
                    <a:gd name="T37" fmla="*/ 101 h 101"/>
                    <a:gd name="T38" fmla="*/ 13 w 63"/>
                    <a:gd name="T39" fmla="*/ 101 h 101"/>
                    <a:gd name="T40" fmla="*/ 13 w 63"/>
                    <a:gd name="T41" fmla="*/ 89 h 101"/>
                    <a:gd name="T42" fmla="*/ 0 w 63"/>
                    <a:gd name="T43" fmla="*/ 76 h 101"/>
                    <a:gd name="T44" fmla="*/ 0 w 63"/>
                    <a:gd name="T45" fmla="*/ 76 h 101"/>
                    <a:gd name="T46" fmla="*/ 0 w 63"/>
                    <a:gd name="T47" fmla="*/ 63 h 101"/>
                    <a:gd name="T48" fmla="*/ 13 w 63"/>
                    <a:gd name="T49" fmla="*/ 63 h 101"/>
                    <a:gd name="T50" fmla="*/ 13 w 63"/>
                    <a:gd name="T51" fmla="*/ 51 h 101"/>
                    <a:gd name="T52" fmla="*/ 13 w 63"/>
                    <a:gd name="T53" fmla="*/ 38 h 101"/>
                    <a:gd name="T54" fmla="*/ 13 w 63"/>
                    <a:gd name="T55" fmla="*/ 25 h 101"/>
                    <a:gd name="T56" fmla="*/ 13 w 63"/>
                    <a:gd name="T57" fmla="*/ 25 h 101"/>
                    <a:gd name="T58" fmla="*/ 25 w 63"/>
                    <a:gd name="T59" fmla="*/ 12 h 101"/>
                    <a:gd name="T60" fmla="*/ 25 w 63"/>
                    <a:gd name="T61" fmla="*/ 12 h 101"/>
                    <a:gd name="T62" fmla="*/ 25 w 63"/>
                    <a:gd name="T63" fmla="*/ 12 h 101"/>
                    <a:gd name="T64" fmla="*/ 25 w 63"/>
                    <a:gd name="T65" fmla="*/ 12 h 101"/>
                    <a:gd name="T66" fmla="*/ 38 w 63"/>
                    <a:gd name="T67" fmla="*/ 0 h 101"/>
                    <a:gd name="T68" fmla="*/ 38 w 63"/>
                    <a:gd name="T69" fmla="*/ 0 h 101"/>
                    <a:gd name="T70" fmla="*/ 38 w 63"/>
                    <a:gd name="T71" fmla="*/ 0 h 101"/>
                    <a:gd name="T72" fmla="*/ 51 w 63"/>
                    <a:gd name="T73" fmla="*/ 12 h 101"/>
                    <a:gd name="T74" fmla="*/ 51 w 63"/>
                    <a:gd name="T75" fmla="*/ 12 h 101"/>
                    <a:gd name="T76" fmla="*/ 63 w 63"/>
                    <a:gd name="T77" fmla="*/ 12 h 101"/>
                    <a:gd name="T78" fmla="*/ 63 w 63"/>
                    <a:gd name="T79" fmla="*/ 12 h 101"/>
                    <a:gd name="T80" fmla="*/ 63 w 63"/>
                    <a:gd name="T81" fmla="*/ 25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101"/>
                    <a:gd name="T125" fmla="*/ 63 w 63"/>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101">
                      <a:moveTo>
                        <a:pt x="63" y="25"/>
                      </a:moveTo>
                      <a:lnTo>
                        <a:pt x="63" y="25"/>
                      </a:lnTo>
                      <a:lnTo>
                        <a:pt x="63" y="38"/>
                      </a:lnTo>
                      <a:lnTo>
                        <a:pt x="63" y="51"/>
                      </a:lnTo>
                      <a:lnTo>
                        <a:pt x="63" y="63"/>
                      </a:lnTo>
                      <a:lnTo>
                        <a:pt x="63" y="76"/>
                      </a:lnTo>
                      <a:lnTo>
                        <a:pt x="51" y="76"/>
                      </a:lnTo>
                      <a:lnTo>
                        <a:pt x="51" y="89"/>
                      </a:lnTo>
                      <a:lnTo>
                        <a:pt x="38" y="89"/>
                      </a:lnTo>
                      <a:lnTo>
                        <a:pt x="25" y="101"/>
                      </a:lnTo>
                      <a:lnTo>
                        <a:pt x="13" y="101"/>
                      </a:lnTo>
                      <a:lnTo>
                        <a:pt x="0" y="101"/>
                      </a:lnTo>
                      <a:lnTo>
                        <a:pt x="13" y="101"/>
                      </a:lnTo>
                      <a:lnTo>
                        <a:pt x="13" y="89"/>
                      </a:lnTo>
                      <a:lnTo>
                        <a:pt x="0" y="76"/>
                      </a:lnTo>
                      <a:lnTo>
                        <a:pt x="0" y="63"/>
                      </a:lnTo>
                      <a:lnTo>
                        <a:pt x="13" y="63"/>
                      </a:lnTo>
                      <a:lnTo>
                        <a:pt x="13" y="51"/>
                      </a:lnTo>
                      <a:lnTo>
                        <a:pt x="13" y="38"/>
                      </a:lnTo>
                      <a:lnTo>
                        <a:pt x="13" y="25"/>
                      </a:lnTo>
                      <a:lnTo>
                        <a:pt x="25" y="12"/>
                      </a:lnTo>
                      <a:lnTo>
                        <a:pt x="38" y="0"/>
                      </a:lnTo>
                      <a:lnTo>
                        <a:pt x="51" y="12"/>
                      </a:lnTo>
                      <a:lnTo>
                        <a:pt x="63" y="12"/>
                      </a:lnTo>
                      <a:lnTo>
                        <a:pt x="63" y="25"/>
                      </a:lnTo>
                      <a:close/>
                    </a:path>
                  </a:pathLst>
                </a:custGeom>
                <a:grpFill/>
                <a:ln w="0">
                  <a:solidFill>
                    <a:srgbClr val="000000"/>
                  </a:solidFill>
                  <a:prstDash val="solid"/>
                  <a:round/>
                  <a:headEnd/>
                  <a:tailEnd/>
                </a:ln>
              </p:spPr>
            </p:sp>
            <p:sp>
              <p:nvSpPr>
                <p:cNvPr id="510" name="Freeform 76"/>
                <p:cNvSpPr>
                  <a:spLocks/>
                </p:cNvSpPr>
                <p:nvPr/>
              </p:nvSpPr>
              <p:spPr bwMode="auto">
                <a:xfrm>
                  <a:off x="800210" y="3553112"/>
                  <a:ext cx="112" cy="89"/>
                </a:xfrm>
                <a:custGeom>
                  <a:avLst/>
                  <a:gdLst>
                    <a:gd name="T0" fmla="*/ 51 w 64"/>
                    <a:gd name="T1" fmla="*/ 26 h 51"/>
                    <a:gd name="T2" fmla="*/ 51 w 64"/>
                    <a:gd name="T3" fmla="*/ 13 h 51"/>
                    <a:gd name="T4" fmla="*/ 64 w 64"/>
                    <a:gd name="T5" fmla="*/ 13 h 51"/>
                    <a:gd name="T6" fmla="*/ 51 w 64"/>
                    <a:gd name="T7" fmla="*/ 13 h 51"/>
                    <a:gd name="T8" fmla="*/ 51 w 64"/>
                    <a:gd name="T9" fmla="*/ 0 h 51"/>
                    <a:gd name="T10" fmla="*/ 51 w 64"/>
                    <a:gd name="T11" fmla="*/ 13 h 51"/>
                    <a:gd name="T12" fmla="*/ 38 w 64"/>
                    <a:gd name="T13" fmla="*/ 0 h 51"/>
                    <a:gd name="T14" fmla="*/ 38 w 64"/>
                    <a:gd name="T15" fmla="*/ 0 h 51"/>
                    <a:gd name="T16" fmla="*/ 26 w 64"/>
                    <a:gd name="T17" fmla="*/ 0 h 51"/>
                    <a:gd name="T18" fmla="*/ 13 w 64"/>
                    <a:gd name="T19" fmla="*/ 13 h 51"/>
                    <a:gd name="T20" fmla="*/ 13 w 64"/>
                    <a:gd name="T21" fmla="*/ 13 h 51"/>
                    <a:gd name="T22" fmla="*/ 0 w 64"/>
                    <a:gd name="T23" fmla="*/ 13 h 51"/>
                    <a:gd name="T24" fmla="*/ 0 w 64"/>
                    <a:gd name="T25" fmla="*/ 26 h 51"/>
                    <a:gd name="T26" fmla="*/ 0 w 64"/>
                    <a:gd name="T27" fmla="*/ 39 h 51"/>
                    <a:gd name="T28" fmla="*/ 13 w 64"/>
                    <a:gd name="T29" fmla="*/ 39 h 51"/>
                    <a:gd name="T30" fmla="*/ 13 w 64"/>
                    <a:gd name="T31" fmla="*/ 39 h 51"/>
                    <a:gd name="T32" fmla="*/ 13 w 64"/>
                    <a:gd name="T33" fmla="*/ 51 h 51"/>
                    <a:gd name="T34" fmla="*/ 13 w 64"/>
                    <a:gd name="T35" fmla="*/ 51 h 51"/>
                    <a:gd name="T36" fmla="*/ 26 w 64"/>
                    <a:gd name="T37" fmla="*/ 51 h 51"/>
                    <a:gd name="T38" fmla="*/ 26 w 64"/>
                    <a:gd name="T39" fmla="*/ 39 h 51"/>
                    <a:gd name="T40" fmla="*/ 38 w 64"/>
                    <a:gd name="T41" fmla="*/ 51 h 51"/>
                    <a:gd name="T42" fmla="*/ 51 w 64"/>
                    <a:gd name="T43" fmla="*/ 51 h 51"/>
                    <a:gd name="T44" fmla="*/ 51 w 64"/>
                    <a:gd name="T45" fmla="*/ 39 h 51"/>
                    <a:gd name="T46" fmla="*/ 51 w 64"/>
                    <a:gd name="T47" fmla="*/ 39 h 51"/>
                    <a:gd name="T48" fmla="*/ 51 w 64"/>
                    <a:gd name="T49" fmla="*/ 26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1"/>
                    <a:gd name="T77" fmla="*/ 64 w 64"/>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1">
                      <a:moveTo>
                        <a:pt x="51" y="26"/>
                      </a:moveTo>
                      <a:lnTo>
                        <a:pt x="51" y="13"/>
                      </a:lnTo>
                      <a:lnTo>
                        <a:pt x="64" y="13"/>
                      </a:lnTo>
                      <a:lnTo>
                        <a:pt x="51" y="13"/>
                      </a:lnTo>
                      <a:lnTo>
                        <a:pt x="51" y="0"/>
                      </a:lnTo>
                      <a:lnTo>
                        <a:pt x="51" y="13"/>
                      </a:lnTo>
                      <a:lnTo>
                        <a:pt x="38" y="0"/>
                      </a:lnTo>
                      <a:lnTo>
                        <a:pt x="26" y="0"/>
                      </a:lnTo>
                      <a:lnTo>
                        <a:pt x="13" y="13"/>
                      </a:lnTo>
                      <a:lnTo>
                        <a:pt x="0" y="13"/>
                      </a:lnTo>
                      <a:lnTo>
                        <a:pt x="0" y="26"/>
                      </a:lnTo>
                      <a:lnTo>
                        <a:pt x="0" y="39"/>
                      </a:lnTo>
                      <a:lnTo>
                        <a:pt x="13" y="39"/>
                      </a:lnTo>
                      <a:lnTo>
                        <a:pt x="13" y="51"/>
                      </a:lnTo>
                      <a:lnTo>
                        <a:pt x="26" y="51"/>
                      </a:lnTo>
                      <a:lnTo>
                        <a:pt x="26" y="39"/>
                      </a:lnTo>
                      <a:lnTo>
                        <a:pt x="38" y="51"/>
                      </a:lnTo>
                      <a:lnTo>
                        <a:pt x="51" y="51"/>
                      </a:lnTo>
                      <a:lnTo>
                        <a:pt x="51" y="39"/>
                      </a:lnTo>
                      <a:lnTo>
                        <a:pt x="51" y="26"/>
                      </a:lnTo>
                      <a:close/>
                    </a:path>
                  </a:pathLst>
                </a:custGeom>
                <a:grpFill/>
                <a:ln w="0">
                  <a:solidFill>
                    <a:srgbClr val="000000"/>
                  </a:solidFill>
                  <a:prstDash val="solid"/>
                  <a:round/>
                  <a:headEnd/>
                  <a:tailEnd/>
                </a:ln>
              </p:spPr>
            </p:sp>
          </p:grpSp>
          <p:sp>
            <p:nvSpPr>
              <p:cNvPr id="507" name="Freeform 77"/>
              <p:cNvSpPr>
                <a:spLocks/>
              </p:cNvSpPr>
              <p:nvPr/>
            </p:nvSpPr>
            <p:spPr bwMode="auto">
              <a:xfrm>
                <a:off x="800166" y="3553247"/>
                <a:ext cx="44" cy="66"/>
              </a:xfrm>
              <a:custGeom>
                <a:avLst/>
                <a:gdLst>
                  <a:gd name="T0" fmla="*/ 25 w 25"/>
                  <a:gd name="T1" fmla="*/ 12 h 38"/>
                  <a:gd name="T2" fmla="*/ 25 w 25"/>
                  <a:gd name="T3" fmla="*/ 0 h 38"/>
                  <a:gd name="T4" fmla="*/ 13 w 25"/>
                  <a:gd name="T5" fmla="*/ 0 h 38"/>
                  <a:gd name="T6" fmla="*/ 0 w 25"/>
                  <a:gd name="T7" fmla="*/ 12 h 38"/>
                  <a:gd name="T8" fmla="*/ 0 w 25"/>
                  <a:gd name="T9" fmla="*/ 12 h 38"/>
                  <a:gd name="T10" fmla="*/ 0 w 25"/>
                  <a:gd name="T11" fmla="*/ 25 h 38"/>
                  <a:gd name="T12" fmla="*/ 0 w 25"/>
                  <a:gd name="T13" fmla="*/ 38 h 38"/>
                  <a:gd name="T14" fmla="*/ 0 w 25"/>
                  <a:gd name="T15" fmla="*/ 38 h 38"/>
                  <a:gd name="T16" fmla="*/ 13 w 25"/>
                  <a:gd name="T17" fmla="*/ 38 h 38"/>
                  <a:gd name="T18" fmla="*/ 13 w 25"/>
                  <a:gd name="T19" fmla="*/ 38 h 38"/>
                  <a:gd name="T20" fmla="*/ 13 w 25"/>
                  <a:gd name="T21" fmla="*/ 38 h 38"/>
                  <a:gd name="T22" fmla="*/ 13 w 25"/>
                  <a:gd name="T23" fmla="*/ 25 h 38"/>
                  <a:gd name="T24" fmla="*/ 25 w 25"/>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8"/>
                  <a:gd name="T41" fmla="*/ 25 w 25"/>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8">
                    <a:moveTo>
                      <a:pt x="25" y="12"/>
                    </a:moveTo>
                    <a:lnTo>
                      <a:pt x="25" y="0"/>
                    </a:lnTo>
                    <a:lnTo>
                      <a:pt x="13" y="0"/>
                    </a:lnTo>
                    <a:lnTo>
                      <a:pt x="0" y="12"/>
                    </a:lnTo>
                    <a:lnTo>
                      <a:pt x="0" y="25"/>
                    </a:lnTo>
                    <a:lnTo>
                      <a:pt x="0" y="38"/>
                    </a:lnTo>
                    <a:lnTo>
                      <a:pt x="13" y="38"/>
                    </a:lnTo>
                    <a:lnTo>
                      <a:pt x="13" y="25"/>
                    </a:lnTo>
                    <a:lnTo>
                      <a:pt x="25" y="12"/>
                    </a:lnTo>
                    <a:close/>
                  </a:path>
                </a:pathLst>
              </a:custGeom>
              <a:grpFill/>
              <a:ln w="0">
                <a:solidFill>
                  <a:srgbClr val="000000"/>
                </a:solidFill>
                <a:prstDash val="solid"/>
                <a:round/>
                <a:headEnd/>
                <a:tailEnd/>
              </a:ln>
            </p:spPr>
          </p:sp>
        </p:grpSp>
        <p:grpSp>
          <p:nvGrpSpPr>
            <p:cNvPr id="12" name="Group 78"/>
            <p:cNvGrpSpPr>
              <a:grpSpLocks/>
            </p:cNvGrpSpPr>
            <p:nvPr/>
          </p:nvGrpSpPr>
          <p:grpSpPr bwMode="auto">
            <a:xfrm>
              <a:off x="1971675" y="5578267"/>
              <a:ext cx="619125" cy="647703"/>
              <a:chOff x="0" y="4895850"/>
              <a:chExt cx="558" cy="583"/>
            </a:xfrm>
            <a:grpFill/>
          </p:grpSpPr>
          <p:sp>
            <p:nvSpPr>
              <p:cNvPr id="502" name="Freeform 79"/>
              <p:cNvSpPr>
                <a:spLocks/>
              </p:cNvSpPr>
              <p:nvPr/>
            </p:nvSpPr>
            <p:spPr bwMode="auto">
              <a:xfrm>
                <a:off x="419" y="4895850"/>
                <a:ext cx="139" cy="101"/>
              </a:xfrm>
              <a:custGeom>
                <a:avLst/>
                <a:gdLst>
                  <a:gd name="T0" fmla="*/ 63 w 139"/>
                  <a:gd name="T1" fmla="*/ 25 h 101"/>
                  <a:gd name="T2" fmla="*/ 76 w 139"/>
                  <a:gd name="T3" fmla="*/ 12 h 101"/>
                  <a:gd name="T4" fmla="*/ 76 w 139"/>
                  <a:gd name="T5" fmla="*/ 12 h 101"/>
                  <a:gd name="T6" fmla="*/ 88 w 139"/>
                  <a:gd name="T7" fmla="*/ 12 h 101"/>
                  <a:gd name="T8" fmla="*/ 101 w 139"/>
                  <a:gd name="T9" fmla="*/ 0 h 101"/>
                  <a:gd name="T10" fmla="*/ 114 w 139"/>
                  <a:gd name="T11" fmla="*/ 12 h 101"/>
                  <a:gd name="T12" fmla="*/ 114 w 139"/>
                  <a:gd name="T13" fmla="*/ 12 h 101"/>
                  <a:gd name="T14" fmla="*/ 126 w 139"/>
                  <a:gd name="T15" fmla="*/ 12 h 101"/>
                  <a:gd name="T16" fmla="*/ 126 w 139"/>
                  <a:gd name="T17" fmla="*/ 12 h 101"/>
                  <a:gd name="T18" fmla="*/ 126 w 139"/>
                  <a:gd name="T19" fmla="*/ 12 h 101"/>
                  <a:gd name="T20" fmla="*/ 126 w 139"/>
                  <a:gd name="T21" fmla="*/ 12 h 101"/>
                  <a:gd name="T22" fmla="*/ 126 w 139"/>
                  <a:gd name="T23" fmla="*/ 0 h 101"/>
                  <a:gd name="T24" fmla="*/ 126 w 139"/>
                  <a:gd name="T25" fmla="*/ 0 h 101"/>
                  <a:gd name="T26" fmla="*/ 126 w 139"/>
                  <a:gd name="T27" fmla="*/ 0 h 101"/>
                  <a:gd name="T28" fmla="*/ 139 w 139"/>
                  <a:gd name="T29" fmla="*/ 0 h 101"/>
                  <a:gd name="T30" fmla="*/ 139 w 139"/>
                  <a:gd name="T31" fmla="*/ 0 h 101"/>
                  <a:gd name="T32" fmla="*/ 139 w 139"/>
                  <a:gd name="T33" fmla="*/ 12 h 101"/>
                  <a:gd name="T34" fmla="*/ 139 w 139"/>
                  <a:gd name="T35" fmla="*/ 12 h 101"/>
                  <a:gd name="T36" fmla="*/ 139 w 139"/>
                  <a:gd name="T37" fmla="*/ 25 h 101"/>
                  <a:gd name="T38" fmla="*/ 139 w 139"/>
                  <a:gd name="T39" fmla="*/ 25 h 101"/>
                  <a:gd name="T40" fmla="*/ 139 w 139"/>
                  <a:gd name="T41" fmla="*/ 38 h 101"/>
                  <a:gd name="T42" fmla="*/ 126 w 139"/>
                  <a:gd name="T43" fmla="*/ 38 h 101"/>
                  <a:gd name="T44" fmla="*/ 126 w 139"/>
                  <a:gd name="T45" fmla="*/ 38 h 101"/>
                  <a:gd name="T46" fmla="*/ 114 w 139"/>
                  <a:gd name="T47" fmla="*/ 38 h 101"/>
                  <a:gd name="T48" fmla="*/ 114 w 139"/>
                  <a:gd name="T49" fmla="*/ 50 h 101"/>
                  <a:gd name="T50" fmla="*/ 101 w 139"/>
                  <a:gd name="T51" fmla="*/ 50 h 101"/>
                  <a:gd name="T52" fmla="*/ 101 w 139"/>
                  <a:gd name="T53" fmla="*/ 50 h 101"/>
                  <a:gd name="T54" fmla="*/ 88 w 139"/>
                  <a:gd name="T55" fmla="*/ 50 h 101"/>
                  <a:gd name="T56" fmla="*/ 88 w 139"/>
                  <a:gd name="T57" fmla="*/ 50 h 101"/>
                  <a:gd name="T58" fmla="*/ 76 w 139"/>
                  <a:gd name="T59" fmla="*/ 63 h 101"/>
                  <a:gd name="T60" fmla="*/ 76 w 139"/>
                  <a:gd name="T61" fmla="*/ 63 h 101"/>
                  <a:gd name="T62" fmla="*/ 76 w 139"/>
                  <a:gd name="T63" fmla="*/ 76 h 101"/>
                  <a:gd name="T64" fmla="*/ 63 w 139"/>
                  <a:gd name="T65" fmla="*/ 89 h 101"/>
                  <a:gd name="T66" fmla="*/ 63 w 139"/>
                  <a:gd name="T67" fmla="*/ 89 h 101"/>
                  <a:gd name="T68" fmla="*/ 50 w 139"/>
                  <a:gd name="T69" fmla="*/ 101 h 101"/>
                  <a:gd name="T70" fmla="*/ 38 w 139"/>
                  <a:gd name="T71" fmla="*/ 101 h 101"/>
                  <a:gd name="T72" fmla="*/ 38 w 139"/>
                  <a:gd name="T73" fmla="*/ 101 h 101"/>
                  <a:gd name="T74" fmla="*/ 38 w 139"/>
                  <a:gd name="T75" fmla="*/ 89 h 101"/>
                  <a:gd name="T76" fmla="*/ 25 w 139"/>
                  <a:gd name="T77" fmla="*/ 89 h 101"/>
                  <a:gd name="T78" fmla="*/ 25 w 139"/>
                  <a:gd name="T79" fmla="*/ 76 h 101"/>
                  <a:gd name="T80" fmla="*/ 25 w 139"/>
                  <a:gd name="T81" fmla="*/ 76 h 101"/>
                  <a:gd name="T82" fmla="*/ 12 w 139"/>
                  <a:gd name="T83" fmla="*/ 63 h 101"/>
                  <a:gd name="T84" fmla="*/ 12 w 139"/>
                  <a:gd name="T85" fmla="*/ 63 h 101"/>
                  <a:gd name="T86" fmla="*/ 0 w 139"/>
                  <a:gd name="T87" fmla="*/ 50 h 101"/>
                  <a:gd name="T88" fmla="*/ 0 w 139"/>
                  <a:gd name="T89" fmla="*/ 50 h 101"/>
                  <a:gd name="T90" fmla="*/ 12 w 139"/>
                  <a:gd name="T91" fmla="*/ 50 h 101"/>
                  <a:gd name="T92" fmla="*/ 12 w 139"/>
                  <a:gd name="T93" fmla="*/ 38 h 101"/>
                  <a:gd name="T94" fmla="*/ 25 w 139"/>
                  <a:gd name="T95" fmla="*/ 38 h 101"/>
                  <a:gd name="T96" fmla="*/ 25 w 139"/>
                  <a:gd name="T97" fmla="*/ 38 h 101"/>
                  <a:gd name="T98" fmla="*/ 25 w 139"/>
                  <a:gd name="T99" fmla="*/ 38 h 101"/>
                  <a:gd name="T100" fmla="*/ 38 w 139"/>
                  <a:gd name="T101" fmla="*/ 38 h 101"/>
                  <a:gd name="T102" fmla="*/ 38 w 139"/>
                  <a:gd name="T103" fmla="*/ 38 h 101"/>
                  <a:gd name="T104" fmla="*/ 38 w 139"/>
                  <a:gd name="T105" fmla="*/ 25 h 101"/>
                  <a:gd name="T106" fmla="*/ 50 w 139"/>
                  <a:gd name="T107" fmla="*/ 25 h 101"/>
                  <a:gd name="T108" fmla="*/ 63 w 139"/>
                  <a:gd name="T109" fmla="*/ 25 h 1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9"/>
                  <a:gd name="T166" fmla="*/ 0 h 101"/>
                  <a:gd name="T167" fmla="*/ 139 w 139"/>
                  <a:gd name="T168" fmla="*/ 101 h 1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9" h="101">
                    <a:moveTo>
                      <a:pt x="63" y="25"/>
                    </a:moveTo>
                    <a:lnTo>
                      <a:pt x="76" y="12"/>
                    </a:lnTo>
                    <a:lnTo>
                      <a:pt x="88" y="12"/>
                    </a:lnTo>
                    <a:lnTo>
                      <a:pt x="101" y="0"/>
                    </a:lnTo>
                    <a:lnTo>
                      <a:pt x="114" y="12"/>
                    </a:lnTo>
                    <a:lnTo>
                      <a:pt x="126" y="12"/>
                    </a:lnTo>
                    <a:lnTo>
                      <a:pt x="126" y="0"/>
                    </a:lnTo>
                    <a:lnTo>
                      <a:pt x="139" y="0"/>
                    </a:lnTo>
                    <a:lnTo>
                      <a:pt x="139" y="12"/>
                    </a:lnTo>
                    <a:lnTo>
                      <a:pt x="139" y="25"/>
                    </a:lnTo>
                    <a:lnTo>
                      <a:pt x="139" y="38"/>
                    </a:lnTo>
                    <a:lnTo>
                      <a:pt x="126" y="38"/>
                    </a:lnTo>
                    <a:lnTo>
                      <a:pt x="114" y="38"/>
                    </a:lnTo>
                    <a:lnTo>
                      <a:pt x="114" y="50"/>
                    </a:lnTo>
                    <a:lnTo>
                      <a:pt x="101" y="50"/>
                    </a:lnTo>
                    <a:lnTo>
                      <a:pt x="88" y="50"/>
                    </a:lnTo>
                    <a:lnTo>
                      <a:pt x="76" y="63"/>
                    </a:lnTo>
                    <a:lnTo>
                      <a:pt x="76" y="76"/>
                    </a:lnTo>
                    <a:lnTo>
                      <a:pt x="63" y="89"/>
                    </a:lnTo>
                    <a:lnTo>
                      <a:pt x="50" y="101"/>
                    </a:lnTo>
                    <a:lnTo>
                      <a:pt x="38" y="101"/>
                    </a:lnTo>
                    <a:lnTo>
                      <a:pt x="38" y="89"/>
                    </a:lnTo>
                    <a:lnTo>
                      <a:pt x="25" y="89"/>
                    </a:lnTo>
                    <a:lnTo>
                      <a:pt x="25" y="76"/>
                    </a:lnTo>
                    <a:lnTo>
                      <a:pt x="12" y="63"/>
                    </a:lnTo>
                    <a:lnTo>
                      <a:pt x="0" y="50"/>
                    </a:lnTo>
                    <a:lnTo>
                      <a:pt x="12" y="50"/>
                    </a:lnTo>
                    <a:lnTo>
                      <a:pt x="12" y="38"/>
                    </a:lnTo>
                    <a:lnTo>
                      <a:pt x="25" y="38"/>
                    </a:lnTo>
                    <a:lnTo>
                      <a:pt x="38" y="38"/>
                    </a:lnTo>
                    <a:lnTo>
                      <a:pt x="38" y="25"/>
                    </a:lnTo>
                    <a:lnTo>
                      <a:pt x="50" y="25"/>
                    </a:lnTo>
                    <a:lnTo>
                      <a:pt x="63" y="25"/>
                    </a:lnTo>
                    <a:close/>
                  </a:path>
                </a:pathLst>
              </a:custGeom>
              <a:grpFill/>
              <a:ln w="0">
                <a:solidFill>
                  <a:srgbClr val="000000"/>
                </a:solidFill>
                <a:prstDash val="solid"/>
                <a:round/>
                <a:headEnd/>
                <a:tailEnd/>
              </a:ln>
            </p:spPr>
          </p:sp>
          <p:sp>
            <p:nvSpPr>
              <p:cNvPr id="503" name="Freeform 80"/>
              <p:cNvSpPr>
                <a:spLocks/>
              </p:cNvSpPr>
              <p:nvPr/>
            </p:nvSpPr>
            <p:spPr bwMode="auto">
              <a:xfrm>
                <a:off x="342" y="4895989"/>
                <a:ext cx="38" cy="76"/>
              </a:xfrm>
              <a:custGeom>
                <a:avLst/>
                <a:gdLst>
                  <a:gd name="T0" fmla="*/ 26 w 38"/>
                  <a:gd name="T1" fmla="*/ 13 h 76"/>
                  <a:gd name="T2" fmla="*/ 26 w 38"/>
                  <a:gd name="T3" fmla="*/ 13 h 76"/>
                  <a:gd name="T4" fmla="*/ 13 w 38"/>
                  <a:gd name="T5" fmla="*/ 0 h 76"/>
                  <a:gd name="T6" fmla="*/ 13 w 38"/>
                  <a:gd name="T7" fmla="*/ 0 h 76"/>
                  <a:gd name="T8" fmla="*/ 13 w 38"/>
                  <a:gd name="T9" fmla="*/ 0 h 76"/>
                  <a:gd name="T10" fmla="*/ 0 w 38"/>
                  <a:gd name="T11" fmla="*/ 0 h 76"/>
                  <a:gd name="T12" fmla="*/ 0 w 38"/>
                  <a:gd name="T13" fmla="*/ 13 h 76"/>
                  <a:gd name="T14" fmla="*/ 0 w 38"/>
                  <a:gd name="T15" fmla="*/ 13 h 76"/>
                  <a:gd name="T16" fmla="*/ 0 w 38"/>
                  <a:gd name="T17" fmla="*/ 13 h 76"/>
                  <a:gd name="T18" fmla="*/ 0 w 38"/>
                  <a:gd name="T19" fmla="*/ 26 h 76"/>
                  <a:gd name="T20" fmla="*/ 0 w 38"/>
                  <a:gd name="T21" fmla="*/ 38 h 76"/>
                  <a:gd name="T22" fmla="*/ 0 w 38"/>
                  <a:gd name="T23" fmla="*/ 38 h 76"/>
                  <a:gd name="T24" fmla="*/ 0 w 38"/>
                  <a:gd name="T25" fmla="*/ 38 h 76"/>
                  <a:gd name="T26" fmla="*/ 0 w 38"/>
                  <a:gd name="T27" fmla="*/ 51 h 76"/>
                  <a:gd name="T28" fmla="*/ 0 w 38"/>
                  <a:gd name="T29" fmla="*/ 51 h 76"/>
                  <a:gd name="T30" fmla="*/ 0 w 38"/>
                  <a:gd name="T31" fmla="*/ 64 h 76"/>
                  <a:gd name="T32" fmla="*/ 13 w 38"/>
                  <a:gd name="T33" fmla="*/ 64 h 76"/>
                  <a:gd name="T34" fmla="*/ 13 w 38"/>
                  <a:gd name="T35" fmla="*/ 64 h 76"/>
                  <a:gd name="T36" fmla="*/ 13 w 38"/>
                  <a:gd name="T37" fmla="*/ 76 h 76"/>
                  <a:gd name="T38" fmla="*/ 26 w 38"/>
                  <a:gd name="T39" fmla="*/ 64 h 76"/>
                  <a:gd name="T40" fmla="*/ 26 w 38"/>
                  <a:gd name="T41" fmla="*/ 64 h 76"/>
                  <a:gd name="T42" fmla="*/ 26 w 38"/>
                  <a:gd name="T43" fmla="*/ 64 h 76"/>
                  <a:gd name="T44" fmla="*/ 38 w 38"/>
                  <a:gd name="T45" fmla="*/ 51 h 76"/>
                  <a:gd name="T46" fmla="*/ 38 w 38"/>
                  <a:gd name="T47" fmla="*/ 51 h 76"/>
                  <a:gd name="T48" fmla="*/ 38 w 38"/>
                  <a:gd name="T49" fmla="*/ 38 h 76"/>
                  <a:gd name="T50" fmla="*/ 38 w 38"/>
                  <a:gd name="T51" fmla="*/ 38 h 76"/>
                  <a:gd name="T52" fmla="*/ 38 w 38"/>
                  <a:gd name="T53" fmla="*/ 38 h 76"/>
                  <a:gd name="T54" fmla="*/ 38 w 38"/>
                  <a:gd name="T55" fmla="*/ 26 h 76"/>
                  <a:gd name="T56" fmla="*/ 26 w 38"/>
                  <a:gd name="T57" fmla="*/ 26 h 76"/>
                  <a:gd name="T58" fmla="*/ 26 w 38"/>
                  <a:gd name="T59" fmla="*/ 26 h 76"/>
                  <a:gd name="T60" fmla="*/ 26 w 38"/>
                  <a:gd name="T61" fmla="*/ 13 h 76"/>
                  <a:gd name="T62" fmla="*/ 26 w 38"/>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26" y="13"/>
                    </a:moveTo>
                    <a:lnTo>
                      <a:pt x="26" y="13"/>
                    </a:lnTo>
                    <a:lnTo>
                      <a:pt x="13" y="0"/>
                    </a:lnTo>
                    <a:lnTo>
                      <a:pt x="0" y="0"/>
                    </a:lnTo>
                    <a:lnTo>
                      <a:pt x="0" y="13"/>
                    </a:lnTo>
                    <a:lnTo>
                      <a:pt x="0" y="26"/>
                    </a:lnTo>
                    <a:lnTo>
                      <a:pt x="0" y="38"/>
                    </a:lnTo>
                    <a:lnTo>
                      <a:pt x="0" y="51"/>
                    </a:lnTo>
                    <a:lnTo>
                      <a:pt x="0" y="64"/>
                    </a:lnTo>
                    <a:lnTo>
                      <a:pt x="13" y="64"/>
                    </a:lnTo>
                    <a:lnTo>
                      <a:pt x="13" y="76"/>
                    </a:lnTo>
                    <a:lnTo>
                      <a:pt x="26" y="64"/>
                    </a:lnTo>
                    <a:lnTo>
                      <a:pt x="38" y="51"/>
                    </a:lnTo>
                    <a:lnTo>
                      <a:pt x="38" y="38"/>
                    </a:lnTo>
                    <a:lnTo>
                      <a:pt x="38" y="26"/>
                    </a:lnTo>
                    <a:lnTo>
                      <a:pt x="26" y="26"/>
                    </a:lnTo>
                    <a:lnTo>
                      <a:pt x="26" y="13"/>
                    </a:lnTo>
                    <a:close/>
                  </a:path>
                </a:pathLst>
              </a:custGeom>
              <a:grpFill/>
              <a:ln w="0">
                <a:solidFill>
                  <a:srgbClr val="000000"/>
                </a:solidFill>
                <a:prstDash val="solid"/>
                <a:round/>
                <a:headEnd/>
                <a:tailEnd/>
              </a:ln>
            </p:spPr>
          </p:sp>
          <p:sp>
            <p:nvSpPr>
              <p:cNvPr id="504" name="Freeform 81"/>
              <p:cNvSpPr>
                <a:spLocks/>
              </p:cNvSpPr>
              <p:nvPr/>
            </p:nvSpPr>
            <p:spPr bwMode="auto">
              <a:xfrm>
                <a:off x="241" y="4896103"/>
                <a:ext cx="51" cy="26"/>
              </a:xfrm>
              <a:custGeom>
                <a:avLst/>
                <a:gdLst>
                  <a:gd name="T0" fmla="*/ 51 w 51"/>
                  <a:gd name="T1" fmla="*/ 0 h 26"/>
                  <a:gd name="T2" fmla="*/ 51 w 51"/>
                  <a:gd name="T3" fmla="*/ 0 h 26"/>
                  <a:gd name="T4" fmla="*/ 51 w 51"/>
                  <a:gd name="T5" fmla="*/ 13 h 26"/>
                  <a:gd name="T6" fmla="*/ 51 w 51"/>
                  <a:gd name="T7" fmla="*/ 13 h 26"/>
                  <a:gd name="T8" fmla="*/ 51 w 51"/>
                  <a:gd name="T9" fmla="*/ 13 h 26"/>
                  <a:gd name="T10" fmla="*/ 38 w 51"/>
                  <a:gd name="T11" fmla="*/ 26 h 26"/>
                  <a:gd name="T12" fmla="*/ 38 w 51"/>
                  <a:gd name="T13" fmla="*/ 26 h 26"/>
                  <a:gd name="T14" fmla="*/ 25 w 51"/>
                  <a:gd name="T15" fmla="*/ 26 h 26"/>
                  <a:gd name="T16" fmla="*/ 25 w 51"/>
                  <a:gd name="T17" fmla="*/ 26 h 26"/>
                  <a:gd name="T18" fmla="*/ 13 w 51"/>
                  <a:gd name="T19" fmla="*/ 26 h 26"/>
                  <a:gd name="T20" fmla="*/ 13 w 51"/>
                  <a:gd name="T21" fmla="*/ 26 h 26"/>
                  <a:gd name="T22" fmla="*/ 13 w 51"/>
                  <a:gd name="T23" fmla="*/ 26 h 26"/>
                  <a:gd name="T24" fmla="*/ 13 w 51"/>
                  <a:gd name="T25" fmla="*/ 26 h 26"/>
                  <a:gd name="T26" fmla="*/ 0 w 51"/>
                  <a:gd name="T27" fmla="*/ 26 h 26"/>
                  <a:gd name="T28" fmla="*/ 0 w 51"/>
                  <a:gd name="T29" fmla="*/ 13 h 26"/>
                  <a:gd name="T30" fmla="*/ 0 w 51"/>
                  <a:gd name="T31" fmla="*/ 13 h 26"/>
                  <a:gd name="T32" fmla="*/ 0 w 51"/>
                  <a:gd name="T33" fmla="*/ 13 h 26"/>
                  <a:gd name="T34" fmla="*/ 13 w 51"/>
                  <a:gd name="T35" fmla="*/ 13 h 26"/>
                  <a:gd name="T36" fmla="*/ 13 w 51"/>
                  <a:gd name="T37" fmla="*/ 0 h 26"/>
                  <a:gd name="T38" fmla="*/ 13 w 51"/>
                  <a:gd name="T39" fmla="*/ 0 h 26"/>
                  <a:gd name="T40" fmla="*/ 13 w 51"/>
                  <a:gd name="T41" fmla="*/ 0 h 26"/>
                  <a:gd name="T42" fmla="*/ 13 w 51"/>
                  <a:gd name="T43" fmla="*/ 0 h 26"/>
                  <a:gd name="T44" fmla="*/ 25 w 51"/>
                  <a:gd name="T45" fmla="*/ 0 h 26"/>
                  <a:gd name="T46" fmla="*/ 25 w 51"/>
                  <a:gd name="T47" fmla="*/ 0 h 26"/>
                  <a:gd name="T48" fmla="*/ 38 w 51"/>
                  <a:gd name="T49" fmla="*/ 13 h 26"/>
                  <a:gd name="T50" fmla="*/ 38 w 51"/>
                  <a:gd name="T51" fmla="*/ 13 h 26"/>
                  <a:gd name="T52" fmla="*/ 38 w 51"/>
                  <a:gd name="T53" fmla="*/ 0 h 26"/>
                  <a:gd name="T54" fmla="*/ 38 w 51"/>
                  <a:gd name="T55" fmla="*/ 0 h 26"/>
                  <a:gd name="T56" fmla="*/ 51 w 51"/>
                  <a:gd name="T57" fmla="*/ 0 h 26"/>
                  <a:gd name="T58" fmla="*/ 51 w 51"/>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26"/>
                  <a:gd name="T92" fmla="*/ 51 w 51"/>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26">
                    <a:moveTo>
                      <a:pt x="51" y="0"/>
                    </a:moveTo>
                    <a:lnTo>
                      <a:pt x="51" y="0"/>
                    </a:lnTo>
                    <a:lnTo>
                      <a:pt x="51" y="13"/>
                    </a:lnTo>
                    <a:lnTo>
                      <a:pt x="38" y="26"/>
                    </a:lnTo>
                    <a:lnTo>
                      <a:pt x="25" y="26"/>
                    </a:lnTo>
                    <a:lnTo>
                      <a:pt x="13" y="26"/>
                    </a:lnTo>
                    <a:lnTo>
                      <a:pt x="0" y="26"/>
                    </a:lnTo>
                    <a:lnTo>
                      <a:pt x="0" y="13"/>
                    </a:lnTo>
                    <a:lnTo>
                      <a:pt x="13" y="13"/>
                    </a:lnTo>
                    <a:lnTo>
                      <a:pt x="13" y="0"/>
                    </a:lnTo>
                    <a:lnTo>
                      <a:pt x="25" y="0"/>
                    </a:lnTo>
                    <a:lnTo>
                      <a:pt x="38" y="13"/>
                    </a:lnTo>
                    <a:lnTo>
                      <a:pt x="38" y="0"/>
                    </a:lnTo>
                    <a:lnTo>
                      <a:pt x="51" y="0"/>
                    </a:lnTo>
                    <a:close/>
                  </a:path>
                </a:pathLst>
              </a:custGeom>
              <a:grpFill/>
              <a:ln w="0">
                <a:solidFill>
                  <a:srgbClr val="000000"/>
                </a:solidFill>
                <a:prstDash val="solid"/>
                <a:round/>
                <a:headEnd/>
                <a:tailEnd/>
              </a:ln>
            </p:spPr>
          </p:sp>
          <p:sp>
            <p:nvSpPr>
              <p:cNvPr id="505" name="Freeform 82"/>
              <p:cNvSpPr>
                <a:spLocks/>
              </p:cNvSpPr>
              <p:nvPr/>
            </p:nvSpPr>
            <p:spPr bwMode="auto">
              <a:xfrm>
                <a:off x="0" y="4896230"/>
                <a:ext cx="190" cy="203"/>
              </a:xfrm>
              <a:custGeom>
                <a:avLst/>
                <a:gdLst>
                  <a:gd name="T0" fmla="*/ 0 w 190"/>
                  <a:gd name="T1" fmla="*/ 203 h 203"/>
                  <a:gd name="T2" fmla="*/ 0 w 190"/>
                  <a:gd name="T3" fmla="*/ 165 h 203"/>
                  <a:gd name="T4" fmla="*/ 13 w 190"/>
                  <a:gd name="T5" fmla="*/ 153 h 203"/>
                  <a:gd name="T6" fmla="*/ 25 w 190"/>
                  <a:gd name="T7" fmla="*/ 140 h 203"/>
                  <a:gd name="T8" fmla="*/ 25 w 190"/>
                  <a:gd name="T9" fmla="*/ 115 h 203"/>
                  <a:gd name="T10" fmla="*/ 38 w 190"/>
                  <a:gd name="T11" fmla="*/ 102 h 203"/>
                  <a:gd name="T12" fmla="*/ 63 w 190"/>
                  <a:gd name="T13" fmla="*/ 89 h 203"/>
                  <a:gd name="T14" fmla="*/ 89 w 190"/>
                  <a:gd name="T15" fmla="*/ 76 h 203"/>
                  <a:gd name="T16" fmla="*/ 63 w 190"/>
                  <a:gd name="T17" fmla="*/ 64 h 203"/>
                  <a:gd name="T18" fmla="*/ 63 w 190"/>
                  <a:gd name="T19" fmla="*/ 51 h 203"/>
                  <a:gd name="T20" fmla="*/ 76 w 190"/>
                  <a:gd name="T21" fmla="*/ 38 h 203"/>
                  <a:gd name="T22" fmla="*/ 101 w 190"/>
                  <a:gd name="T23" fmla="*/ 38 h 203"/>
                  <a:gd name="T24" fmla="*/ 101 w 190"/>
                  <a:gd name="T25" fmla="*/ 51 h 203"/>
                  <a:gd name="T26" fmla="*/ 114 w 190"/>
                  <a:gd name="T27" fmla="*/ 51 h 203"/>
                  <a:gd name="T28" fmla="*/ 140 w 190"/>
                  <a:gd name="T29" fmla="*/ 26 h 203"/>
                  <a:gd name="T30" fmla="*/ 165 w 190"/>
                  <a:gd name="T31" fmla="*/ 0 h 203"/>
                  <a:gd name="T32" fmla="*/ 178 w 190"/>
                  <a:gd name="T33" fmla="*/ 13 h 203"/>
                  <a:gd name="T34" fmla="*/ 178 w 190"/>
                  <a:gd name="T35" fmla="*/ 51 h 203"/>
                  <a:gd name="T36" fmla="*/ 152 w 190"/>
                  <a:gd name="T37" fmla="*/ 64 h 203"/>
                  <a:gd name="T38" fmla="*/ 140 w 190"/>
                  <a:gd name="T39" fmla="*/ 76 h 203"/>
                  <a:gd name="T40" fmla="*/ 114 w 190"/>
                  <a:gd name="T41" fmla="*/ 89 h 203"/>
                  <a:gd name="T42" fmla="*/ 101 w 190"/>
                  <a:gd name="T43" fmla="*/ 102 h 203"/>
                  <a:gd name="T44" fmla="*/ 89 w 190"/>
                  <a:gd name="T45" fmla="*/ 115 h 203"/>
                  <a:gd name="T46" fmla="*/ 76 w 190"/>
                  <a:gd name="T47" fmla="*/ 102 h 203"/>
                  <a:gd name="T48" fmla="*/ 63 w 190"/>
                  <a:gd name="T49" fmla="*/ 102 h 203"/>
                  <a:gd name="T50" fmla="*/ 63 w 190"/>
                  <a:gd name="T51" fmla="*/ 115 h 203"/>
                  <a:gd name="T52" fmla="*/ 76 w 190"/>
                  <a:gd name="T53" fmla="*/ 140 h 203"/>
                  <a:gd name="T54" fmla="*/ 63 w 190"/>
                  <a:gd name="T55" fmla="*/ 140 h 203"/>
                  <a:gd name="T56" fmla="*/ 51 w 190"/>
                  <a:gd name="T57" fmla="*/ 153 h 203"/>
                  <a:gd name="T58" fmla="*/ 63 w 190"/>
                  <a:gd name="T59" fmla="*/ 165 h 203"/>
                  <a:gd name="T60" fmla="*/ 51 w 190"/>
                  <a:gd name="T61" fmla="*/ 191 h 203"/>
                  <a:gd name="T62" fmla="*/ 25 w 190"/>
                  <a:gd name="T63" fmla="*/ 191 h 2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203"/>
                  <a:gd name="T98" fmla="*/ 190 w 190"/>
                  <a:gd name="T99" fmla="*/ 203 h 2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203">
                    <a:moveTo>
                      <a:pt x="13" y="203"/>
                    </a:moveTo>
                    <a:lnTo>
                      <a:pt x="0" y="203"/>
                    </a:lnTo>
                    <a:lnTo>
                      <a:pt x="0" y="178"/>
                    </a:lnTo>
                    <a:lnTo>
                      <a:pt x="0" y="165"/>
                    </a:lnTo>
                    <a:lnTo>
                      <a:pt x="0" y="153"/>
                    </a:lnTo>
                    <a:lnTo>
                      <a:pt x="13" y="153"/>
                    </a:lnTo>
                    <a:lnTo>
                      <a:pt x="25" y="140"/>
                    </a:lnTo>
                    <a:lnTo>
                      <a:pt x="25" y="127"/>
                    </a:lnTo>
                    <a:lnTo>
                      <a:pt x="25" y="115"/>
                    </a:lnTo>
                    <a:lnTo>
                      <a:pt x="25" y="102"/>
                    </a:lnTo>
                    <a:lnTo>
                      <a:pt x="38" y="102"/>
                    </a:lnTo>
                    <a:lnTo>
                      <a:pt x="63" y="89"/>
                    </a:lnTo>
                    <a:lnTo>
                      <a:pt x="89" y="76"/>
                    </a:lnTo>
                    <a:lnTo>
                      <a:pt x="89" y="64"/>
                    </a:lnTo>
                    <a:lnTo>
                      <a:pt x="63" y="64"/>
                    </a:lnTo>
                    <a:lnTo>
                      <a:pt x="63" y="51"/>
                    </a:lnTo>
                    <a:lnTo>
                      <a:pt x="63" y="38"/>
                    </a:lnTo>
                    <a:lnTo>
                      <a:pt x="76" y="38"/>
                    </a:lnTo>
                    <a:lnTo>
                      <a:pt x="89" y="38"/>
                    </a:lnTo>
                    <a:lnTo>
                      <a:pt x="101" y="38"/>
                    </a:lnTo>
                    <a:lnTo>
                      <a:pt x="101" y="51"/>
                    </a:lnTo>
                    <a:lnTo>
                      <a:pt x="114" y="51"/>
                    </a:lnTo>
                    <a:lnTo>
                      <a:pt x="127" y="38"/>
                    </a:lnTo>
                    <a:lnTo>
                      <a:pt x="140" y="26"/>
                    </a:lnTo>
                    <a:lnTo>
                      <a:pt x="152" y="26"/>
                    </a:lnTo>
                    <a:lnTo>
                      <a:pt x="165" y="0"/>
                    </a:lnTo>
                    <a:lnTo>
                      <a:pt x="178" y="13"/>
                    </a:lnTo>
                    <a:lnTo>
                      <a:pt x="190" y="38"/>
                    </a:lnTo>
                    <a:lnTo>
                      <a:pt x="178" y="51"/>
                    </a:lnTo>
                    <a:lnTo>
                      <a:pt x="165" y="64"/>
                    </a:lnTo>
                    <a:lnTo>
                      <a:pt x="152" y="64"/>
                    </a:lnTo>
                    <a:lnTo>
                      <a:pt x="140" y="64"/>
                    </a:lnTo>
                    <a:lnTo>
                      <a:pt x="140" y="76"/>
                    </a:lnTo>
                    <a:lnTo>
                      <a:pt x="127" y="89"/>
                    </a:lnTo>
                    <a:lnTo>
                      <a:pt x="114" y="89"/>
                    </a:lnTo>
                    <a:lnTo>
                      <a:pt x="101" y="102"/>
                    </a:lnTo>
                    <a:lnTo>
                      <a:pt x="89" y="102"/>
                    </a:lnTo>
                    <a:lnTo>
                      <a:pt x="89" y="115"/>
                    </a:lnTo>
                    <a:lnTo>
                      <a:pt x="76" y="115"/>
                    </a:lnTo>
                    <a:lnTo>
                      <a:pt x="76" y="102"/>
                    </a:lnTo>
                    <a:lnTo>
                      <a:pt x="63" y="102"/>
                    </a:lnTo>
                    <a:lnTo>
                      <a:pt x="63" y="115"/>
                    </a:lnTo>
                    <a:lnTo>
                      <a:pt x="76" y="140"/>
                    </a:lnTo>
                    <a:lnTo>
                      <a:pt x="63" y="140"/>
                    </a:lnTo>
                    <a:lnTo>
                      <a:pt x="51" y="140"/>
                    </a:lnTo>
                    <a:lnTo>
                      <a:pt x="51" y="153"/>
                    </a:lnTo>
                    <a:lnTo>
                      <a:pt x="63" y="165"/>
                    </a:lnTo>
                    <a:lnTo>
                      <a:pt x="51" y="178"/>
                    </a:lnTo>
                    <a:lnTo>
                      <a:pt x="51" y="191"/>
                    </a:lnTo>
                    <a:lnTo>
                      <a:pt x="38" y="191"/>
                    </a:lnTo>
                    <a:lnTo>
                      <a:pt x="25" y="191"/>
                    </a:lnTo>
                    <a:lnTo>
                      <a:pt x="13" y="203"/>
                    </a:lnTo>
                    <a:close/>
                  </a:path>
                </a:pathLst>
              </a:custGeom>
              <a:grpFill/>
              <a:ln w="0">
                <a:solidFill>
                  <a:srgbClr val="000000"/>
                </a:solidFill>
                <a:prstDash val="solid"/>
                <a:round/>
                <a:headEnd/>
                <a:tailEnd/>
              </a:ln>
            </p:spPr>
          </p:sp>
        </p:grpSp>
        <p:sp>
          <p:nvSpPr>
            <p:cNvPr id="500" name="Freeform 83"/>
            <p:cNvSpPr>
              <a:spLocks/>
            </p:cNvSpPr>
            <p:nvPr/>
          </p:nvSpPr>
          <p:spPr bwMode="auto">
            <a:xfrm>
              <a:off x="5029200" y="3543300"/>
              <a:ext cx="228600" cy="114300"/>
            </a:xfrm>
            <a:custGeom>
              <a:avLst/>
              <a:gdLst>
                <a:gd name="T0" fmla="*/ 178 w 203"/>
                <a:gd name="T1" fmla="*/ 76 h 102"/>
                <a:gd name="T2" fmla="*/ 203 w 203"/>
                <a:gd name="T3" fmla="*/ 64 h 102"/>
                <a:gd name="T4" fmla="*/ 203 w 203"/>
                <a:gd name="T5" fmla="*/ 51 h 102"/>
                <a:gd name="T6" fmla="*/ 203 w 203"/>
                <a:gd name="T7" fmla="*/ 38 h 102"/>
                <a:gd name="T8" fmla="*/ 190 w 203"/>
                <a:gd name="T9" fmla="*/ 26 h 102"/>
                <a:gd name="T10" fmla="*/ 178 w 203"/>
                <a:gd name="T11" fmla="*/ 26 h 102"/>
                <a:gd name="T12" fmla="*/ 165 w 203"/>
                <a:gd name="T13" fmla="*/ 26 h 102"/>
                <a:gd name="T14" fmla="*/ 140 w 203"/>
                <a:gd name="T15" fmla="*/ 38 h 102"/>
                <a:gd name="T16" fmla="*/ 127 w 203"/>
                <a:gd name="T17" fmla="*/ 26 h 102"/>
                <a:gd name="T18" fmla="*/ 127 w 203"/>
                <a:gd name="T19" fmla="*/ 26 h 102"/>
                <a:gd name="T20" fmla="*/ 114 w 203"/>
                <a:gd name="T21" fmla="*/ 26 h 102"/>
                <a:gd name="T22" fmla="*/ 114 w 203"/>
                <a:gd name="T23" fmla="*/ 26 h 102"/>
                <a:gd name="T24" fmla="*/ 102 w 203"/>
                <a:gd name="T25" fmla="*/ 26 h 102"/>
                <a:gd name="T26" fmla="*/ 89 w 203"/>
                <a:gd name="T27" fmla="*/ 13 h 102"/>
                <a:gd name="T28" fmla="*/ 89 w 203"/>
                <a:gd name="T29" fmla="*/ 13 h 102"/>
                <a:gd name="T30" fmla="*/ 63 w 203"/>
                <a:gd name="T31" fmla="*/ 13 h 102"/>
                <a:gd name="T32" fmla="*/ 38 w 203"/>
                <a:gd name="T33" fmla="*/ 0 h 102"/>
                <a:gd name="T34" fmla="*/ 13 w 203"/>
                <a:gd name="T35" fmla="*/ 0 h 102"/>
                <a:gd name="T36" fmla="*/ 13 w 203"/>
                <a:gd name="T37" fmla="*/ 13 h 102"/>
                <a:gd name="T38" fmla="*/ 25 w 203"/>
                <a:gd name="T39" fmla="*/ 51 h 102"/>
                <a:gd name="T40" fmla="*/ 38 w 203"/>
                <a:gd name="T41" fmla="*/ 64 h 102"/>
                <a:gd name="T42" fmla="*/ 51 w 203"/>
                <a:gd name="T43" fmla="*/ 64 h 102"/>
                <a:gd name="T44" fmla="*/ 63 w 203"/>
                <a:gd name="T45" fmla="*/ 64 h 102"/>
                <a:gd name="T46" fmla="*/ 76 w 203"/>
                <a:gd name="T47" fmla="*/ 76 h 102"/>
                <a:gd name="T48" fmla="*/ 76 w 203"/>
                <a:gd name="T49" fmla="*/ 64 h 102"/>
                <a:gd name="T50" fmla="*/ 89 w 203"/>
                <a:gd name="T51" fmla="*/ 76 h 102"/>
                <a:gd name="T52" fmla="*/ 102 w 203"/>
                <a:gd name="T53" fmla="*/ 89 h 102"/>
                <a:gd name="T54" fmla="*/ 102 w 203"/>
                <a:gd name="T55" fmla="*/ 102 h 102"/>
                <a:gd name="T56" fmla="*/ 114 w 203"/>
                <a:gd name="T57" fmla="*/ 89 h 102"/>
                <a:gd name="T58" fmla="*/ 102 w 203"/>
                <a:gd name="T59" fmla="*/ 76 h 102"/>
                <a:gd name="T60" fmla="*/ 102 w 203"/>
                <a:gd name="T61" fmla="*/ 76 h 102"/>
                <a:gd name="T62" fmla="*/ 114 w 203"/>
                <a:gd name="T63" fmla="*/ 76 h 102"/>
                <a:gd name="T64" fmla="*/ 127 w 203"/>
                <a:gd name="T65" fmla="*/ 64 h 102"/>
                <a:gd name="T66" fmla="*/ 127 w 203"/>
                <a:gd name="T67" fmla="*/ 64 h 102"/>
                <a:gd name="T68" fmla="*/ 140 w 203"/>
                <a:gd name="T69" fmla="*/ 76 h 102"/>
                <a:gd name="T70" fmla="*/ 152 w 203"/>
                <a:gd name="T71" fmla="*/ 76 h 102"/>
                <a:gd name="T72" fmla="*/ 178 w 203"/>
                <a:gd name="T73" fmla="*/ 89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3"/>
                <a:gd name="T112" fmla="*/ 0 h 102"/>
                <a:gd name="T113" fmla="*/ 203 w 203"/>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3" h="102">
                  <a:moveTo>
                    <a:pt x="178" y="89"/>
                  </a:moveTo>
                  <a:lnTo>
                    <a:pt x="178" y="76"/>
                  </a:lnTo>
                  <a:lnTo>
                    <a:pt x="190" y="64"/>
                  </a:lnTo>
                  <a:lnTo>
                    <a:pt x="203" y="64"/>
                  </a:lnTo>
                  <a:lnTo>
                    <a:pt x="203" y="51"/>
                  </a:lnTo>
                  <a:lnTo>
                    <a:pt x="203" y="38"/>
                  </a:lnTo>
                  <a:lnTo>
                    <a:pt x="190" y="26"/>
                  </a:lnTo>
                  <a:lnTo>
                    <a:pt x="178" y="26"/>
                  </a:lnTo>
                  <a:lnTo>
                    <a:pt x="165" y="26"/>
                  </a:lnTo>
                  <a:lnTo>
                    <a:pt x="152" y="26"/>
                  </a:lnTo>
                  <a:lnTo>
                    <a:pt x="140" y="38"/>
                  </a:lnTo>
                  <a:lnTo>
                    <a:pt x="127" y="26"/>
                  </a:lnTo>
                  <a:lnTo>
                    <a:pt x="127" y="13"/>
                  </a:lnTo>
                  <a:lnTo>
                    <a:pt x="127" y="26"/>
                  </a:lnTo>
                  <a:lnTo>
                    <a:pt x="114" y="26"/>
                  </a:lnTo>
                  <a:lnTo>
                    <a:pt x="102" y="26"/>
                  </a:lnTo>
                  <a:lnTo>
                    <a:pt x="89" y="13"/>
                  </a:lnTo>
                  <a:lnTo>
                    <a:pt x="76" y="13"/>
                  </a:lnTo>
                  <a:lnTo>
                    <a:pt x="63" y="13"/>
                  </a:lnTo>
                  <a:lnTo>
                    <a:pt x="51" y="13"/>
                  </a:lnTo>
                  <a:lnTo>
                    <a:pt x="38" y="0"/>
                  </a:lnTo>
                  <a:lnTo>
                    <a:pt x="13" y="0"/>
                  </a:lnTo>
                  <a:lnTo>
                    <a:pt x="0" y="0"/>
                  </a:lnTo>
                  <a:lnTo>
                    <a:pt x="13" y="13"/>
                  </a:lnTo>
                  <a:lnTo>
                    <a:pt x="13" y="38"/>
                  </a:lnTo>
                  <a:lnTo>
                    <a:pt x="25" y="51"/>
                  </a:lnTo>
                  <a:lnTo>
                    <a:pt x="38" y="51"/>
                  </a:lnTo>
                  <a:lnTo>
                    <a:pt x="38" y="64"/>
                  </a:lnTo>
                  <a:lnTo>
                    <a:pt x="51" y="64"/>
                  </a:lnTo>
                  <a:lnTo>
                    <a:pt x="63" y="64"/>
                  </a:lnTo>
                  <a:lnTo>
                    <a:pt x="76" y="76"/>
                  </a:lnTo>
                  <a:lnTo>
                    <a:pt x="76" y="64"/>
                  </a:lnTo>
                  <a:lnTo>
                    <a:pt x="89" y="76"/>
                  </a:lnTo>
                  <a:lnTo>
                    <a:pt x="102" y="89"/>
                  </a:lnTo>
                  <a:lnTo>
                    <a:pt x="102" y="102"/>
                  </a:lnTo>
                  <a:lnTo>
                    <a:pt x="114" y="89"/>
                  </a:lnTo>
                  <a:lnTo>
                    <a:pt x="102" y="76"/>
                  </a:lnTo>
                  <a:lnTo>
                    <a:pt x="114" y="76"/>
                  </a:lnTo>
                  <a:lnTo>
                    <a:pt x="114" y="64"/>
                  </a:lnTo>
                  <a:lnTo>
                    <a:pt x="127" y="64"/>
                  </a:lnTo>
                  <a:lnTo>
                    <a:pt x="140" y="76"/>
                  </a:lnTo>
                  <a:lnTo>
                    <a:pt x="152" y="64"/>
                  </a:lnTo>
                  <a:lnTo>
                    <a:pt x="152" y="76"/>
                  </a:lnTo>
                  <a:lnTo>
                    <a:pt x="165" y="89"/>
                  </a:lnTo>
                  <a:lnTo>
                    <a:pt x="178" y="89"/>
                  </a:lnTo>
                  <a:close/>
                </a:path>
              </a:pathLst>
            </a:custGeom>
            <a:grpFill/>
            <a:ln w="0">
              <a:solidFill>
                <a:srgbClr val="000000"/>
              </a:solidFill>
              <a:prstDash val="solid"/>
              <a:round/>
              <a:headEnd/>
              <a:tailEnd/>
            </a:ln>
          </p:spPr>
        </p:sp>
        <p:sp>
          <p:nvSpPr>
            <p:cNvPr id="501" name="Freeform 84"/>
            <p:cNvSpPr>
              <a:spLocks/>
            </p:cNvSpPr>
            <p:nvPr/>
          </p:nvSpPr>
          <p:spPr bwMode="auto">
            <a:xfrm>
              <a:off x="4057650" y="3543300"/>
              <a:ext cx="266700" cy="333375"/>
            </a:xfrm>
            <a:custGeom>
              <a:avLst/>
              <a:gdLst>
                <a:gd name="T0" fmla="*/ 228 w 241"/>
                <a:gd name="T1" fmla="*/ 279 h 292"/>
                <a:gd name="T2" fmla="*/ 216 w 241"/>
                <a:gd name="T3" fmla="*/ 279 h 292"/>
                <a:gd name="T4" fmla="*/ 203 w 241"/>
                <a:gd name="T5" fmla="*/ 292 h 292"/>
                <a:gd name="T6" fmla="*/ 178 w 241"/>
                <a:gd name="T7" fmla="*/ 279 h 292"/>
                <a:gd name="T8" fmla="*/ 165 w 241"/>
                <a:gd name="T9" fmla="*/ 254 h 292"/>
                <a:gd name="T10" fmla="*/ 165 w 241"/>
                <a:gd name="T11" fmla="*/ 241 h 292"/>
                <a:gd name="T12" fmla="*/ 152 w 241"/>
                <a:gd name="T13" fmla="*/ 229 h 292"/>
                <a:gd name="T14" fmla="*/ 139 w 241"/>
                <a:gd name="T15" fmla="*/ 203 h 292"/>
                <a:gd name="T16" fmla="*/ 139 w 241"/>
                <a:gd name="T17" fmla="*/ 216 h 292"/>
                <a:gd name="T18" fmla="*/ 127 w 241"/>
                <a:gd name="T19" fmla="*/ 216 h 292"/>
                <a:gd name="T20" fmla="*/ 114 w 241"/>
                <a:gd name="T21" fmla="*/ 191 h 292"/>
                <a:gd name="T22" fmla="*/ 89 w 241"/>
                <a:gd name="T23" fmla="*/ 178 h 292"/>
                <a:gd name="T24" fmla="*/ 76 w 241"/>
                <a:gd name="T25" fmla="*/ 165 h 292"/>
                <a:gd name="T26" fmla="*/ 76 w 241"/>
                <a:gd name="T27" fmla="*/ 153 h 292"/>
                <a:gd name="T28" fmla="*/ 51 w 241"/>
                <a:gd name="T29" fmla="*/ 153 h 292"/>
                <a:gd name="T30" fmla="*/ 51 w 241"/>
                <a:gd name="T31" fmla="*/ 127 h 292"/>
                <a:gd name="T32" fmla="*/ 38 w 241"/>
                <a:gd name="T33" fmla="*/ 140 h 292"/>
                <a:gd name="T34" fmla="*/ 25 w 241"/>
                <a:gd name="T35" fmla="*/ 127 h 292"/>
                <a:gd name="T36" fmla="*/ 13 w 241"/>
                <a:gd name="T37" fmla="*/ 114 h 292"/>
                <a:gd name="T38" fmla="*/ 13 w 241"/>
                <a:gd name="T39" fmla="*/ 89 h 292"/>
                <a:gd name="T40" fmla="*/ 25 w 241"/>
                <a:gd name="T41" fmla="*/ 89 h 292"/>
                <a:gd name="T42" fmla="*/ 25 w 241"/>
                <a:gd name="T43" fmla="*/ 89 h 292"/>
                <a:gd name="T44" fmla="*/ 38 w 241"/>
                <a:gd name="T45" fmla="*/ 64 h 292"/>
                <a:gd name="T46" fmla="*/ 25 w 241"/>
                <a:gd name="T47" fmla="*/ 51 h 292"/>
                <a:gd name="T48" fmla="*/ 13 w 241"/>
                <a:gd name="T49" fmla="*/ 51 h 292"/>
                <a:gd name="T50" fmla="*/ 0 w 241"/>
                <a:gd name="T51" fmla="*/ 38 h 292"/>
                <a:gd name="T52" fmla="*/ 0 w 241"/>
                <a:gd name="T53" fmla="*/ 26 h 292"/>
                <a:gd name="T54" fmla="*/ 13 w 241"/>
                <a:gd name="T55" fmla="*/ 13 h 292"/>
                <a:gd name="T56" fmla="*/ 38 w 241"/>
                <a:gd name="T57" fmla="*/ 0 h 292"/>
                <a:gd name="T58" fmla="*/ 76 w 241"/>
                <a:gd name="T59" fmla="*/ 0 h 292"/>
                <a:gd name="T60" fmla="*/ 101 w 241"/>
                <a:gd name="T61" fmla="*/ 26 h 292"/>
                <a:gd name="T62" fmla="*/ 76 w 241"/>
                <a:gd name="T63" fmla="*/ 51 h 292"/>
                <a:gd name="T64" fmla="*/ 114 w 241"/>
                <a:gd name="T65" fmla="*/ 51 h 292"/>
                <a:gd name="T66" fmla="*/ 127 w 241"/>
                <a:gd name="T67" fmla="*/ 51 h 292"/>
                <a:gd name="T68" fmla="*/ 127 w 241"/>
                <a:gd name="T69" fmla="*/ 89 h 292"/>
                <a:gd name="T70" fmla="*/ 152 w 241"/>
                <a:gd name="T71" fmla="*/ 114 h 292"/>
                <a:gd name="T72" fmla="*/ 165 w 241"/>
                <a:gd name="T73" fmla="*/ 114 h 292"/>
                <a:gd name="T74" fmla="*/ 190 w 241"/>
                <a:gd name="T75" fmla="*/ 114 h 292"/>
                <a:gd name="T76" fmla="*/ 203 w 241"/>
                <a:gd name="T77" fmla="*/ 127 h 292"/>
                <a:gd name="T78" fmla="*/ 203 w 241"/>
                <a:gd name="T79" fmla="*/ 153 h 292"/>
                <a:gd name="T80" fmla="*/ 203 w 241"/>
                <a:gd name="T81" fmla="*/ 178 h 292"/>
                <a:gd name="T82" fmla="*/ 203 w 241"/>
                <a:gd name="T83" fmla="*/ 216 h 292"/>
                <a:gd name="T84" fmla="*/ 203 w 241"/>
                <a:gd name="T85" fmla="*/ 241 h 292"/>
                <a:gd name="T86" fmla="*/ 216 w 241"/>
                <a:gd name="T87" fmla="*/ 241 h 292"/>
                <a:gd name="T88" fmla="*/ 228 w 241"/>
                <a:gd name="T89" fmla="*/ 254 h 292"/>
                <a:gd name="T90" fmla="*/ 241 w 241"/>
                <a:gd name="T91" fmla="*/ 279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2"/>
                <a:gd name="T140" fmla="*/ 241 w 241"/>
                <a:gd name="T141" fmla="*/ 292 h 2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2">
                  <a:moveTo>
                    <a:pt x="241" y="279"/>
                  </a:moveTo>
                  <a:lnTo>
                    <a:pt x="241" y="279"/>
                  </a:lnTo>
                  <a:lnTo>
                    <a:pt x="228" y="279"/>
                  </a:lnTo>
                  <a:lnTo>
                    <a:pt x="216" y="279"/>
                  </a:lnTo>
                  <a:lnTo>
                    <a:pt x="203" y="292"/>
                  </a:lnTo>
                  <a:lnTo>
                    <a:pt x="190" y="279"/>
                  </a:lnTo>
                  <a:lnTo>
                    <a:pt x="178" y="279"/>
                  </a:lnTo>
                  <a:lnTo>
                    <a:pt x="165" y="267"/>
                  </a:lnTo>
                  <a:lnTo>
                    <a:pt x="165" y="254"/>
                  </a:lnTo>
                  <a:lnTo>
                    <a:pt x="165" y="241"/>
                  </a:lnTo>
                  <a:lnTo>
                    <a:pt x="152" y="229"/>
                  </a:lnTo>
                  <a:lnTo>
                    <a:pt x="152" y="216"/>
                  </a:lnTo>
                  <a:lnTo>
                    <a:pt x="139" y="203"/>
                  </a:lnTo>
                  <a:lnTo>
                    <a:pt x="139" y="216"/>
                  </a:lnTo>
                  <a:lnTo>
                    <a:pt x="127" y="216"/>
                  </a:lnTo>
                  <a:lnTo>
                    <a:pt x="127" y="203"/>
                  </a:lnTo>
                  <a:lnTo>
                    <a:pt x="114" y="203"/>
                  </a:lnTo>
                  <a:lnTo>
                    <a:pt x="114" y="191"/>
                  </a:lnTo>
                  <a:lnTo>
                    <a:pt x="89" y="178"/>
                  </a:lnTo>
                  <a:lnTo>
                    <a:pt x="89" y="165"/>
                  </a:lnTo>
                  <a:lnTo>
                    <a:pt x="76" y="165"/>
                  </a:lnTo>
                  <a:lnTo>
                    <a:pt x="76" y="153"/>
                  </a:lnTo>
                  <a:lnTo>
                    <a:pt x="63" y="153"/>
                  </a:lnTo>
                  <a:lnTo>
                    <a:pt x="51" y="153"/>
                  </a:lnTo>
                  <a:lnTo>
                    <a:pt x="51" y="140"/>
                  </a:lnTo>
                  <a:lnTo>
                    <a:pt x="51" y="127"/>
                  </a:lnTo>
                  <a:lnTo>
                    <a:pt x="38" y="140"/>
                  </a:lnTo>
                  <a:lnTo>
                    <a:pt x="25" y="140"/>
                  </a:lnTo>
                  <a:lnTo>
                    <a:pt x="25" y="127"/>
                  </a:lnTo>
                  <a:lnTo>
                    <a:pt x="13" y="114"/>
                  </a:lnTo>
                  <a:lnTo>
                    <a:pt x="13" y="102"/>
                  </a:lnTo>
                  <a:lnTo>
                    <a:pt x="13" y="89"/>
                  </a:lnTo>
                  <a:lnTo>
                    <a:pt x="25" y="89"/>
                  </a:lnTo>
                  <a:lnTo>
                    <a:pt x="38" y="89"/>
                  </a:lnTo>
                  <a:lnTo>
                    <a:pt x="38" y="64"/>
                  </a:lnTo>
                  <a:lnTo>
                    <a:pt x="25" y="51"/>
                  </a:lnTo>
                  <a:lnTo>
                    <a:pt x="13" y="64"/>
                  </a:lnTo>
                  <a:lnTo>
                    <a:pt x="13" y="51"/>
                  </a:lnTo>
                  <a:lnTo>
                    <a:pt x="0" y="51"/>
                  </a:lnTo>
                  <a:lnTo>
                    <a:pt x="0" y="38"/>
                  </a:lnTo>
                  <a:lnTo>
                    <a:pt x="0" y="26"/>
                  </a:lnTo>
                  <a:lnTo>
                    <a:pt x="13" y="26"/>
                  </a:lnTo>
                  <a:lnTo>
                    <a:pt x="13" y="13"/>
                  </a:lnTo>
                  <a:lnTo>
                    <a:pt x="13" y="0"/>
                  </a:lnTo>
                  <a:lnTo>
                    <a:pt x="38" y="0"/>
                  </a:lnTo>
                  <a:lnTo>
                    <a:pt x="51" y="0"/>
                  </a:lnTo>
                  <a:lnTo>
                    <a:pt x="63" y="0"/>
                  </a:lnTo>
                  <a:lnTo>
                    <a:pt x="76" y="0"/>
                  </a:lnTo>
                  <a:lnTo>
                    <a:pt x="89" y="13"/>
                  </a:lnTo>
                  <a:lnTo>
                    <a:pt x="101" y="26"/>
                  </a:lnTo>
                  <a:lnTo>
                    <a:pt x="89" y="38"/>
                  </a:lnTo>
                  <a:lnTo>
                    <a:pt x="76" y="38"/>
                  </a:lnTo>
                  <a:lnTo>
                    <a:pt x="76" y="51"/>
                  </a:lnTo>
                  <a:lnTo>
                    <a:pt x="89" y="64"/>
                  </a:lnTo>
                  <a:lnTo>
                    <a:pt x="101" y="51"/>
                  </a:lnTo>
                  <a:lnTo>
                    <a:pt x="114" y="51"/>
                  </a:lnTo>
                  <a:lnTo>
                    <a:pt x="114" y="38"/>
                  </a:lnTo>
                  <a:lnTo>
                    <a:pt x="127" y="51"/>
                  </a:lnTo>
                  <a:lnTo>
                    <a:pt x="127" y="64"/>
                  </a:lnTo>
                  <a:lnTo>
                    <a:pt x="127" y="76"/>
                  </a:lnTo>
                  <a:lnTo>
                    <a:pt x="127" y="89"/>
                  </a:lnTo>
                  <a:lnTo>
                    <a:pt x="139" y="102"/>
                  </a:lnTo>
                  <a:lnTo>
                    <a:pt x="152" y="114"/>
                  </a:lnTo>
                  <a:lnTo>
                    <a:pt x="165" y="114"/>
                  </a:lnTo>
                  <a:lnTo>
                    <a:pt x="178" y="114"/>
                  </a:lnTo>
                  <a:lnTo>
                    <a:pt x="190" y="114"/>
                  </a:lnTo>
                  <a:lnTo>
                    <a:pt x="190" y="127"/>
                  </a:lnTo>
                  <a:lnTo>
                    <a:pt x="203" y="127"/>
                  </a:lnTo>
                  <a:lnTo>
                    <a:pt x="203" y="140"/>
                  </a:lnTo>
                  <a:lnTo>
                    <a:pt x="203" y="153"/>
                  </a:lnTo>
                  <a:lnTo>
                    <a:pt x="203" y="165"/>
                  </a:lnTo>
                  <a:lnTo>
                    <a:pt x="203" y="178"/>
                  </a:lnTo>
                  <a:lnTo>
                    <a:pt x="203" y="191"/>
                  </a:lnTo>
                  <a:lnTo>
                    <a:pt x="203" y="203"/>
                  </a:lnTo>
                  <a:lnTo>
                    <a:pt x="203" y="216"/>
                  </a:lnTo>
                  <a:lnTo>
                    <a:pt x="203" y="229"/>
                  </a:lnTo>
                  <a:lnTo>
                    <a:pt x="203" y="241"/>
                  </a:lnTo>
                  <a:lnTo>
                    <a:pt x="216" y="241"/>
                  </a:lnTo>
                  <a:lnTo>
                    <a:pt x="216" y="254"/>
                  </a:lnTo>
                  <a:lnTo>
                    <a:pt x="228" y="254"/>
                  </a:lnTo>
                  <a:lnTo>
                    <a:pt x="228" y="267"/>
                  </a:lnTo>
                  <a:lnTo>
                    <a:pt x="241" y="267"/>
                  </a:lnTo>
                  <a:lnTo>
                    <a:pt x="241" y="279"/>
                  </a:lnTo>
                  <a:close/>
                </a:path>
              </a:pathLst>
            </a:custGeom>
            <a:grpFill/>
            <a:ln w="0">
              <a:solidFill>
                <a:srgbClr val="000000"/>
              </a:solidFill>
              <a:prstDash val="solid"/>
              <a:round/>
              <a:headEnd/>
              <a:tailEnd/>
            </a:ln>
          </p:spPr>
        </p:sp>
      </p:grpSp>
      <p:sp>
        <p:nvSpPr>
          <p:cNvPr id="5134" name="Rectangle 49"/>
          <p:cNvSpPr>
            <a:spLocks noChangeArrowheads="1"/>
          </p:cNvSpPr>
          <p:nvPr/>
        </p:nvSpPr>
        <p:spPr bwMode="auto">
          <a:xfrm>
            <a:off x="128588" y="1557338"/>
            <a:ext cx="2554287" cy="750887"/>
          </a:xfrm>
          <a:prstGeom prst="rect">
            <a:avLst/>
          </a:prstGeom>
          <a:solidFill>
            <a:schemeClr val="bg1"/>
          </a:solidFill>
          <a:ln w="19050">
            <a:solidFill>
              <a:srgbClr val="000000"/>
            </a:solidFill>
            <a:miter lim="800000"/>
            <a:headEnd/>
            <a:tailEnd/>
          </a:ln>
        </p:spPr>
        <p:txBody>
          <a:bodyPr anchor="ctr"/>
          <a:lstStyle/>
          <a:p>
            <a:r>
              <a:rPr lang="en-US" altLang="ja-JP" sz="1400">
                <a:latin typeface="Calibri" pitchFamily="34" charset="0"/>
              </a:rPr>
              <a:t>○ Response by fire fighting organization in relevant municipality</a:t>
            </a:r>
          </a:p>
        </p:txBody>
      </p:sp>
      <p:grpSp>
        <p:nvGrpSpPr>
          <p:cNvPr id="5135" name="Group 70"/>
          <p:cNvGrpSpPr>
            <a:grpSpLocks/>
          </p:cNvGrpSpPr>
          <p:nvPr/>
        </p:nvGrpSpPr>
        <p:grpSpPr bwMode="auto">
          <a:xfrm>
            <a:off x="3017838" y="4268788"/>
            <a:ext cx="1857375" cy="1944687"/>
            <a:chOff x="4173" y="1071"/>
            <a:chExt cx="1432" cy="1136"/>
          </a:xfrm>
        </p:grpSpPr>
        <p:graphicFrame>
          <p:nvGraphicFramePr>
            <p:cNvPr id="5129" name="Object 9"/>
            <p:cNvGraphicFramePr>
              <a:graphicFrameLocks noChangeAspect="1"/>
            </p:cNvGraphicFramePr>
            <p:nvPr/>
          </p:nvGraphicFramePr>
          <p:xfrm>
            <a:off x="4173" y="1071"/>
            <a:ext cx="1432" cy="1136"/>
          </p:xfrm>
          <a:graphic>
            <a:graphicData uri="http://schemas.openxmlformats.org/presentationml/2006/ole">
              <p:oleObj spid="_x0000_s5129" name="Image" r:id="rId4" imgW="2273016" imgH="1803175" progId="">
                <p:embed/>
              </p:oleObj>
            </a:graphicData>
          </a:graphic>
        </p:graphicFrame>
        <p:sp>
          <p:nvSpPr>
            <p:cNvPr id="5182" name="AutoShape 72"/>
            <p:cNvSpPr>
              <a:spLocks noChangeArrowheads="1"/>
            </p:cNvSpPr>
            <p:nvPr/>
          </p:nvSpPr>
          <p:spPr bwMode="auto">
            <a:xfrm>
              <a:off x="4760" y="1642"/>
              <a:ext cx="344" cy="180"/>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grpSp>
      <p:sp>
        <p:nvSpPr>
          <p:cNvPr id="5136" name="AutoShape 73"/>
          <p:cNvSpPr>
            <a:spLocks noChangeArrowheads="1"/>
          </p:cNvSpPr>
          <p:nvPr/>
        </p:nvSpPr>
        <p:spPr bwMode="auto">
          <a:xfrm rot="-7767840">
            <a:off x="3375026" y="5113337"/>
            <a:ext cx="252412" cy="620713"/>
          </a:xfrm>
          <a:prstGeom prst="curvedLeftArrow">
            <a:avLst>
              <a:gd name="adj1" fmla="val 60146"/>
              <a:gd name="adj2" fmla="val 120281"/>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5137" name="AutoShape 75"/>
          <p:cNvSpPr>
            <a:spLocks noChangeArrowheads="1"/>
          </p:cNvSpPr>
          <p:nvPr/>
        </p:nvSpPr>
        <p:spPr bwMode="auto">
          <a:xfrm flipH="1" flipV="1">
            <a:off x="3946525" y="5000625"/>
            <a:ext cx="692150" cy="254000"/>
          </a:xfrm>
          <a:prstGeom prst="curvedUpArrow">
            <a:avLst>
              <a:gd name="adj1" fmla="val 66636"/>
              <a:gd name="adj2" fmla="val 133273"/>
              <a:gd name="adj3" fmla="val 33333"/>
            </a:avLst>
          </a:prstGeom>
          <a:solidFill>
            <a:schemeClr val="bg1"/>
          </a:solidFill>
          <a:ln w="19050">
            <a:solidFill>
              <a:schemeClr val="tx1"/>
            </a:solidFill>
            <a:miter lim="800000"/>
            <a:headEnd/>
            <a:tailEnd/>
          </a:ln>
        </p:spPr>
        <p:txBody>
          <a:bodyPr wrap="none" anchor="ctr"/>
          <a:lstStyle/>
          <a:p>
            <a:endParaRPr lang="ja-JP" altLang="en-US">
              <a:latin typeface="Calibri" pitchFamily="34" charset="0"/>
            </a:endParaRPr>
          </a:p>
        </p:txBody>
      </p:sp>
      <p:sp>
        <p:nvSpPr>
          <p:cNvPr id="5138" name="Rectangle 76"/>
          <p:cNvSpPr>
            <a:spLocks noChangeArrowheads="1"/>
          </p:cNvSpPr>
          <p:nvPr/>
        </p:nvSpPr>
        <p:spPr bwMode="auto">
          <a:xfrm>
            <a:off x="5803900" y="1357313"/>
            <a:ext cx="3714750" cy="642937"/>
          </a:xfrm>
          <a:prstGeom prst="rect">
            <a:avLst/>
          </a:prstGeom>
          <a:solidFill>
            <a:schemeClr val="bg1"/>
          </a:solidFill>
          <a:ln w="19050">
            <a:solidFill>
              <a:srgbClr val="000000"/>
            </a:solidFill>
            <a:miter lim="800000"/>
            <a:headEnd/>
            <a:tailEnd/>
          </a:ln>
        </p:spPr>
        <p:txBody>
          <a:bodyPr tIns="108000" anchor="ctr"/>
          <a:lstStyle/>
          <a:p>
            <a:pPr marL="176213" indent="-176213"/>
            <a:endParaRPr lang="en-US" sz="1200">
              <a:latin typeface="Calibri" pitchFamily="34" charset="0"/>
            </a:endParaRPr>
          </a:p>
          <a:p>
            <a:pPr marL="176213" indent="-176213"/>
            <a:r>
              <a:rPr lang="en-US" altLang="ja-JP" sz="1200">
                <a:latin typeface="Calibri" pitchFamily="34" charset="0"/>
              </a:rPr>
              <a:t>○</a:t>
            </a:r>
            <a:r>
              <a:rPr lang="ja-JP" altLang="en-US" sz="1200">
                <a:latin typeface="Calibri" pitchFamily="34" charset="0"/>
              </a:rPr>
              <a:t> Fire fighting support from emergency response teams neighboring prefectures and </a:t>
            </a:r>
            <a:r>
              <a:rPr lang="en-US" altLang="ja-JP" sz="1200">
                <a:latin typeface="Calibri" pitchFamily="34" charset="0"/>
              </a:rPr>
              <a:t>nationwide</a:t>
            </a:r>
            <a:endParaRPr lang="en-US" sz="1200">
              <a:latin typeface="Calibri" pitchFamily="34" charset="0"/>
            </a:endParaRPr>
          </a:p>
          <a:p>
            <a:pPr marL="176213" indent="-176213"/>
            <a:endParaRPr lang="en-US" sz="1200">
              <a:latin typeface="Calibri" pitchFamily="34" charset="0"/>
            </a:endParaRPr>
          </a:p>
          <a:p>
            <a:pPr marL="176213" indent="-176213"/>
            <a:endParaRPr lang="en-US" sz="1200">
              <a:latin typeface="Calibri" pitchFamily="34" charset="0"/>
            </a:endParaRPr>
          </a:p>
        </p:txBody>
      </p:sp>
      <p:sp>
        <p:nvSpPr>
          <p:cNvPr id="5139" name="AutoShape 77"/>
          <p:cNvSpPr>
            <a:spLocks noChangeArrowheads="1"/>
          </p:cNvSpPr>
          <p:nvPr/>
        </p:nvSpPr>
        <p:spPr bwMode="auto">
          <a:xfrm>
            <a:off x="155575" y="1000125"/>
            <a:ext cx="3327400" cy="355600"/>
          </a:xfrm>
          <a:prstGeom prst="roundRect">
            <a:avLst>
              <a:gd name="adj" fmla="val 16667"/>
            </a:avLst>
          </a:prstGeom>
          <a:solidFill>
            <a:srgbClr val="CCFFFF"/>
          </a:solidFill>
          <a:ln w="25400" algn="ctr">
            <a:solidFill>
              <a:schemeClr val="tx1"/>
            </a:solidFill>
            <a:round/>
            <a:headEnd/>
            <a:tailEnd/>
          </a:ln>
        </p:spPr>
        <p:txBody>
          <a:bodyPr>
            <a:spAutoFit/>
          </a:bodyPr>
          <a:lstStyle/>
          <a:p>
            <a:pPr algn="ctr">
              <a:spcBef>
                <a:spcPct val="50000"/>
              </a:spcBef>
            </a:pPr>
            <a:r>
              <a:rPr lang="ja-JP" altLang="en-US" sz="1400" b="1">
                <a:latin typeface="Calibri" pitchFamily="34" charset="0"/>
              </a:rPr>
              <a:t>Regular fires, accidents and disasters</a:t>
            </a:r>
          </a:p>
        </p:txBody>
      </p:sp>
      <p:sp>
        <p:nvSpPr>
          <p:cNvPr id="5140" name="AutoShape 78"/>
          <p:cNvSpPr>
            <a:spLocks noChangeArrowheads="1"/>
          </p:cNvSpPr>
          <p:nvPr/>
        </p:nvSpPr>
        <p:spPr bwMode="auto">
          <a:xfrm>
            <a:off x="5649913" y="928688"/>
            <a:ext cx="3746500" cy="355600"/>
          </a:xfrm>
          <a:prstGeom prst="roundRect">
            <a:avLst>
              <a:gd name="adj" fmla="val 16667"/>
            </a:avLst>
          </a:prstGeom>
          <a:solidFill>
            <a:srgbClr val="CCFFFF"/>
          </a:solidFill>
          <a:ln w="25400" algn="ctr">
            <a:solidFill>
              <a:schemeClr val="tx1"/>
            </a:solidFill>
            <a:round/>
            <a:headEnd/>
            <a:tailEnd/>
          </a:ln>
        </p:spPr>
        <p:txBody>
          <a:bodyPr>
            <a:spAutoFit/>
          </a:bodyPr>
          <a:lstStyle/>
          <a:p>
            <a:pPr>
              <a:spcBef>
                <a:spcPct val="50000"/>
              </a:spcBef>
            </a:pPr>
            <a:r>
              <a:rPr lang="ja-JP" altLang="en-US" sz="1400" b="1">
                <a:latin typeface="Calibri" pitchFamily="34" charset="0"/>
              </a:rPr>
              <a:t>Large-scale fires, accidents and disasters</a:t>
            </a:r>
          </a:p>
        </p:txBody>
      </p:sp>
      <p:sp>
        <p:nvSpPr>
          <p:cNvPr id="5141" name="Rectangle 80"/>
          <p:cNvSpPr>
            <a:spLocks noChangeArrowheads="1"/>
          </p:cNvSpPr>
          <p:nvPr/>
        </p:nvSpPr>
        <p:spPr bwMode="auto">
          <a:xfrm>
            <a:off x="203200" y="4572000"/>
            <a:ext cx="2863850" cy="960438"/>
          </a:xfrm>
          <a:prstGeom prst="rect">
            <a:avLst/>
          </a:prstGeom>
          <a:solidFill>
            <a:schemeClr val="bg1"/>
          </a:solidFill>
          <a:ln w="19050">
            <a:solidFill>
              <a:srgbClr val="000000"/>
            </a:solidFill>
            <a:miter lim="800000"/>
            <a:headEnd/>
            <a:tailEnd/>
          </a:ln>
        </p:spPr>
        <p:txBody>
          <a:bodyPr anchor="ctr"/>
          <a:lstStyle/>
          <a:p>
            <a:pPr marL="176213" indent="-176213"/>
            <a:r>
              <a:rPr lang="en-US" altLang="ja-JP" sz="1000">
                <a:latin typeface="Calibri" pitchFamily="34" charset="0"/>
              </a:rPr>
              <a:t>○ </a:t>
            </a:r>
            <a:r>
              <a:rPr lang="ja-JP" altLang="en-US" sz="1000">
                <a:latin typeface="Calibri" pitchFamily="34" charset="0"/>
              </a:rPr>
              <a:t>Fire fighting support from neighboring municipalities (including outside of prefecture) or municipalities within prefecture based on reciprocal fire fighting support agreements</a:t>
            </a:r>
            <a:endParaRPr lang="en-US" sz="1000">
              <a:latin typeface="Calibri" pitchFamily="34" charset="0"/>
            </a:endParaRPr>
          </a:p>
        </p:txBody>
      </p:sp>
      <p:sp>
        <p:nvSpPr>
          <p:cNvPr id="5142" name="AutoShape 81"/>
          <p:cNvSpPr>
            <a:spLocks noChangeArrowheads="1"/>
          </p:cNvSpPr>
          <p:nvPr/>
        </p:nvSpPr>
        <p:spPr bwMode="auto">
          <a:xfrm>
            <a:off x="231775" y="4071938"/>
            <a:ext cx="3405188" cy="355600"/>
          </a:xfrm>
          <a:prstGeom prst="roundRect">
            <a:avLst>
              <a:gd name="adj" fmla="val 16667"/>
            </a:avLst>
          </a:prstGeom>
          <a:solidFill>
            <a:srgbClr val="CCFFFF"/>
          </a:solidFill>
          <a:ln w="25400" algn="ctr">
            <a:solidFill>
              <a:schemeClr val="tx1"/>
            </a:solidFill>
            <a:round/>
            <a:headEnd/>
            <a:tailEnd/>
          </a:ln>
        </p:spPr>
        <p:txBody>
          <a:bodyPr>
            <a:spAutoFit/>
          </a:bodyPr>
          <a:lstStyle/>
          <a:p>
            <a:pPr>
              <a:spcBef>
                <a:spcPct val="50000"/>
              </a:spcBef>
            </a:pPr>
            <a:r>
              <a:rPr lang="ja-JP" altLang="en-US" sz="1400" b="1">
                <a:latin typeface="Calibri" pitchFamily="34" charset="0"/>
              </a:rPr>
              <a:t>Large-scale fires, accidents and disasters</a:t>
            </a:r>
          </a:p>
        </p:txBody>
      </p:sp>
      <p:sp>
        <p:nvSpPr>
          <p:cNvPr id="5143" name="AutoShape 82"/>
          <p:cNvSpPr>
            <a:spLocks noChangeArrowheads="1"/>
          </p:cNvSpPr>
          <p:nvPr/>
        </p:nvSpPr>
        <p:spPr bwMode="auto">
          <a:xfrm>
            <a:off x="2309813" y="3500438"/>
            <a:ext cx="1052512" cy="360362"/>
          </a:xfrm>
          <a:prstGeom prst="downArrow">
            <a:avLst>
              <a:gd name="adj1" fmla="val 50000"/>
              <a:gd name="adj2" fmla="val 44519"/>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5144" name="AutoShape 83"/>
          <p:cNvSpPr>
            <a:spLocks noChangeArrowheads="1"/>
          </p:cNvSpPr>
          <p:nvPr/>
        </p:nvSpPr>
        <p:spPr bwMode="auto">
          <a:xfrm rot="-5400000">
            <a:off x="4711700" y="5170488"/>
            <a:ext cx="869950" cy="387350"/>
          </a:xfrm>
          <a:prstGeom prst="downArrow">
            <a:avLst>
              <a:gd name="adj1" fmla="val 50000"/>
              <a:gd name="adj2" fmla="val 56500"/>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5145" name="Rectangle 84"/>
          <p:cNvSpPr>
            <a:spLocks noChangeArrowheads="1"/>
          </p:cNvSpPr>
          <p:nvPr/>
        </p:nvSpPr>
        <p:spPr bwMode="auto">
          <a:xfrm>
            <a:off x="68263" y="785813"/>
            <a:ext cx="4884737" cy="264318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5146" name="Rectangle 85"/>
          <p:cNvSpPr>
            <a:spLocks noChangeArrowheads="1"/>
          </p:cNvSpPr>
          <p:nvPr/>
        </p:nvSpPr>
        <p:spPr bwMode="auto">
          <a:xfrm>
            <a:off x="114300" y="3929063"/>
            <a:ext cx="4838700" cy="271303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5147" name="Rectangle 86"/>
          <p:cNvSpPr>
            <a:spLocks noChangeArrowheads="1"/>
          </p:cNvSpPr>
          <p:nvPr/>
        </p:nvSpPr>
        <p:spPr bwMode="auto">
          <a:xfrm>
            <a:off x="5340350" y="785813"/>
            <a:ext cx="4446588" cy="578643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5148" name="AutoShape 4"/>
          <p:cNvSpPr>
            <a:spLocks noChangeAspect="1" noChangeArrowheads="1"/>
          </p:cNvSpPr>
          <p:nvPr/>
        </p:nvSpPr>
        <p:spPr bwMode="auto">
          <a:xfrm>
            <a:off x="5883275" y="2573338"/>
            <a:ext cx="3851275"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5149" name="AutoShape 5"/>
          <p:cNvSpPr>
            <a:spLocks noChangeAspect="1" noChangeArrowheads="1"/>
          </p:cNvSpPr>
          <p:nvPr/>
        </p:nvSpPr>
        <p:spPr bwMode="auto">
          <a:xfrm>
            <a:off x="5803900" y="2643188"/>
            <a:ext cx="3851275"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5150" name="AutoShape 6"/>
          <p:cNvSpPr>
            <a:spLocks noChangeAspect="1" noChangeArrowheads="1"/>
          </p:cNvSpPr>
          <p:nvPr/>
        </p:nvSpPr>
        <p:spPr bwMode="auto">
          <a:xfrm>
            <a:off x="6054725" y="2214563"/>
            <a:ext cx="3851275"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542" name="AutoShape 78"/>
          <p:cNvSpPr>
            <a:spLocks noChangeArrowheads="1"/>
          </p:cNvSpPr>
          <p:nvPr/>
        </p:nvSpPr>
        <p:spPr bwMode="auto">
          <a:xfrm>
            <a:off x="5494338" y="3621088"/>
            <a:ext cx="1935162" cy="603250"/>
          </a:xfrm>
          <a:prstGeom prst="roundRect">
            <a:avLst>
              <a:gd name="adj" fmla="val 16667"/>
            </a:avLst>
          </a:prstGeom>
          <a:ln w="3175">
            <a:solidFill>
              <a:schemeClr val="tx1"/>
            </a:solid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spcBef>
                <a:spcPct val="50000"/>
              </a:spcBef>
              <a:defRPr/>
            </a:pPr>
            <a:r>
              <a:rPr lang="ja-JP" altLang="en-US" sz="1000" b="1">
                <a:solidFill>
                  <a:schemeClr val="tx1"/>
                </a:solidFill>
              </a:rPr>
              <a:t>Request or order from </a:t>
            </a:r>
            <a:r>
              <a:rPr lang="en-US" altLang="ja-JP" sz="1000" b="1">
                <a:solidFill>
                  <a:schemeClr val="tx1"/>
                </a:solidFill>
              </a:rPr>
              <a:t>the Commissioner of the Fire and Disaster Management Agency </a:t>
            </a:r>
            <a:endParaRPr lang="en-US" sz="1000">
              <a:solidFill>
                <a:schemeClr val="tx1"/>
              </a:solidFill>
              <a:ea typeface="ＭＳ Ｐゴシック" pitchFamily="50" charset="-128"/>
            </a:endParaRPr>
          </a:p>
        </p:txBody>
      </p:sp>
      <p:sp>
        <p:nvSpPr>
          <p:cNvPr id="5152" name="AutoShape 78"/>
          <p:cNvSpPr>
            <a:spLocks noChangeArrowheads="1"/>
          </p:cNvSpPr>
          <p:nvPr/>
        </p:nvSpPr>
        <p:spPr bwMode="auto">
          <a:xfrm>
            <a:off x="5427663" y="4278313"/>
            <a:ext cx="2070100" cy="701675"/>
          </a:xfrm>
          <a:prstGeom prst="roundRect">
            <a:avLst>
              <a:gd name="adj" fmla="val 16667"/>
            </a:avLst>
          </a:prstGeom>
          <a:solidFill>
            <a:schemeClr val="bg1"/>
          </a:solidFill>
          <a:ln w="3175" algn="ctr">
            <a:solidFill>
              <a:schemeClr val="tx1"/>
            </a:solidFill>
            <a:round/>
            <a:headEnd/>
            <a:tailEnd/>
          </a:ln>
        </p:spPr>
        <p:txBody>
          <a:bodyPr>
            <a:spAutoFit/>
          </a:bodyPr>
          <a:lstStyle/>
          <a:p>
            <a:pPr algn="ctr">
              <a:spcBef>
                <a:spcPct val="50000"/>
              </a:spcBef>
            </a:pPr>
            <a:r>
              <a:rPr lang="ja-JP" altLang="en-US" sz="900" b="1">
                <a:latin typeface="Calibri" pitchFamily="34" charset="0"/>
              </a:rPr>
              <a:t>Dispatch of emergency fire response teams (</a:t>
            </a:r>
            <a:r>
              <a:rPr lang="en-US" altLang="ja-JP" sz="900" b="1">
                <a:latin typeface="Calibri" pitchFamily="34" charset="0"/>
              </a:rPr>
              <a:t>area where teams are dispatched from is increased depending on extent of disaster) </a:t>
            </a:r>
          </a:p>
        </p:txBody>
      </p:sp>
      <p:sp>
        <p:nvSpPr>
          <p:cNvPr id="548" name="円/楕円 547"/>
          <p:cNvSpPr/>
          <p:nvPr/>
        </p:nvSpPr>
        <p:spPr>
          <a:xfrm>
            <a:off x="2768600" y="1484313"/>
            <a:ext cx="2012950" cy="1643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0"/>
              </a:spcBef>
              <a:spcAft>
                <a:spcPts val="0"/>
              </a:spcAft>
              <a:defRPr/>
            </a:pPr>
            <a:r>
              <a:rPr lang="en-US" altLang="ja-JP"/>
              <a:t>City A</a:t>
            </a:r>
            <a:r>
              <a:rPr lang="ja-JP" altLang="en-US"/>
              <a:t>　　　　　　</a:t>
            </a:r>
            <a:endParaRPr dirty="0"/>
          </a:p>
          <a:p>
            <a:pPr>
              <a:spcBef>
                <a:spcPts val="0"/>
              </a:spcBef>
              <a:spcAft>
                <a:spcPts val="0"/>
              </a:spcAft>
              <a:defRPr/>
            </a:pPr>
            <a:r>
              <a:rPr lang="ja-JP" altLang="en-US"/>
              <a:t>　　　</a:t>
            </a:r>
            <a:endParaRPr dirty="0"/>
          </a:p>
          <a:p>
            <a:pPr>
              <a:spcBef>
                <a:spcPts val="0"/>
              </a:spcBef>
              <a:spcAft>
                <a:spcPts val="0"/>
              </a:spcAft>
              <a:defRPr/>
            </a:pPr>
            <a:r>
              <a:rPr lang="ja-JP" altLang="en-US"/>
              <a:t>　　　　　　　　</a:t>
            </a:r>
            <a:endParaRPr dirty="0"/>
          </a:p>
          <a:p>
            <a:pPr algn="ctr">
              <a:spcBef>
                <a:spcPts val="0"/>
              </a:spcBef>
              <a:spcAft>
                <a:spcPts val="0"/>
              </a:spcAft>
              <a:defRPr/>
            </a:pPr>
            <a:r>
              <a:rPr lang="ja-JP" altLang="en-US"/>
              <a:t>　　　　　　</a:t>
            </a:r>
            <a:endParaRPr dirty="0"/>
          </a:p>
          <a:p>
            <a:pPr>
              <a:spcBef>
                <a:spcPts val="0"/>
              </a:spcBef>
              <a:spcAft>
                <a:spcPts val="0"/>
              </a:spcAft>
              <a:defRPr/>
            </a:pPr>
            <a:endParaRPr dirty="0"/>
          </a:p>
        </p:txBody>
      </p:sp>
      <p:pic>
        <p:nvPicPr>
          <p:cNvPr id="5154" name="Picture 8" descr="NEED TRANSLATING??">
            <a:hlinkClick r:id="rId5"/>
          </p:cNvPr>
          <p:cNvPicPr>
            <a:picLocks noChangeAspect="1" noChangeArrowheads="1"/>
          </p:cNvPicPr>
          <p:nvPr/>
        </p:nvPicPr>
        <p:blipFill>
          <a:blip r:embed="rId6" cstate="print"/>
          <a:srcRect/>
          <a:stretch>
            <a:fillRect/>
          </a:stretch>
        </p:blipFill>
        <p:spPr bwMode="auto">
          <a:xfrm rot="-1349303">
            <a:off x="3813175" y="1590675"/>
            <a:ext cx="644525" cy="595313"/>
          </a:xfrm>
          <a:prstGeom prst="rect">
            <a:avLst/>
          </a:prstGeom>
          <a:noFill/>
          <a:ln w="9525">
            <a:noFill/>
            <a:miter lim="800000"/>
            <a:headEnd/>
            <a:tailEnd/>
          </a:ln>
        </p:spPr>
      </p:pic>
      <p:sp>
        <p:nvSpPr>
          <p:cNvPr id="5155" name="AutoShape 58"/>
          <p:cNvSpPr>
            <a:spLocks noChangeArrowheads="1"/>
          </p:cNvSpPr>
          <p:nvPr/>
        </p:nvSpPr>
        <p:spPr bwMode="auto">
          <a:xfrm rot="5400000">
            <a:off x="3326607" y="1983581"/>
            <a:ext cx="450850" cy="912813"/>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pic>
        <p:nvPicPr>
          <p:cNvPr id="5156" name="Picture 4" descr="?????">
            <a:hlinkClick r:id="rId7"/>
          </p:cNvPr>
          <p:cNvPicPr>
            <a:picLocks noGrp="1" noChangeAspect="1" noChangeArrowheads="1"/>
          </p:cNvPicPr>
          <p:nvPr>
            <p:ph sz="half" idx="1"/>
          </p:nvPr>
        </p:nvPicPr>
        <p:blipFill>
          <a:blip r:embed="rId8" cstate="print"/>
          <a:srcRect/>
          <a:stretch>
            <a:fillRect/>
          </a:stretch>
        </p:blipFill>
        <p:spPr>
          <a:xfrm rot="21392414">
            <a:off x="3963988" y="2159000"/>
            <a:ext cx="568325" cy="523875"/>
          </a:xfrm>
        </p:spPr>
      </p:pic>
      <p:sp>
        <p:nvSpPr>
          <p:cNvPr id="141" name="スライド番号プレースホルダー 1"/>
          <p:cNvSpPr>
            <a:spLocks noGrp="1"/>
          </p:cNvSpPr>
          <p:nvPr>
            <p:ph type="sldNum" sz="quarter" idx="12"/>
          </p:nvPr>
        </p:nvSpPr>
        <p:spPr>
          <a:xfrm>
            <a:off x="8121650" y="6492875"/>
            <a:ext cx="1568450" cy="365125"/>
          </a:xfrm>
        </p:spPr>
        <p:txBody>
          <a:bodyPr/>
          <a:lstStyle/>
          <a:p>
            <a:pPr>
              <a:defRPr/>
            </a:pPr>
            <a:r>
              <a:rPr lang="en-US" altLang="ja-JP">
                <a:latin typeface="Arial"/>
                <a:ea typeface="ＭＳ Ｐゴシック"/>
              </a:rPr>
              <a:t>10</a:t>
            </a:r>
            <a:endParaRPr dirty="0"/>
          </a:p>
        </p:txBody>
      </p:sp>
      <p:pic>
        <p:nvPicPr>
          <p:cNvPr id="5158" name="Picture 6" descr="?????">
            <a:hlinkClick r:id="rId9"/>
          </p:cNvPr>
          <p:cNvPicPr>
            <a:picLocks noChangeAspect="1" noChangeArrowheads="1"/>
          </p:cNvPicPr>
          <p:nvPr/>
        </p:nvPicPr>
        <p:blipFill>
          <a:blip r:embed="rId10" cstate="print"/>
          <a:srcRect/>
          <a:stretch>
            <a:fillRect/>
          </a:stretch>
        </p:blipFill>
        <p:spPr bwMode="auto">
          <a:xfrm rot="1135917">
            <a:off x="3513138" y="2457450"/>
            <a:ext cx="800100" cy="738188"/>
          </a:xfrm>
          <a:prstGeom prst="rect">
            <a:avLst/>
          </a:prstGeom>
          <a:noFill/>
          <a:ln w="9525">
            <a:noFill/>
            <a:miter lim="800000"/>
            <a:headEnd/>
            <a:tailEnd/>
          </a:ln>
        </p:spPr>
      </p:pic>
      <p:sp>
        <p:nvSpPr>
          <p:cNvPr id="5159" name="AutoShape 58"/>
          <p:cNvSpPr>
            <a:spLocks noChangeArrowheads="1"/>
          </p:cNvSpPr>
          <p:nvPr/>
        </p:nvSpPr>
        <p:spPr bwMode="auto">
          <a:xfrm rot="5400000">
            <a:off x="7659688" y="5140325"/>
            <a:ext cx="236537" cy="385763"/>
          </a:xfrm>
          <a:prstGeom prst="irregularSeal1">
            <a:avLst/>
          </a:prstGeom>
          <a:solidFill>
            <a:srgbClr val="FF0000"/>
          </a:solidFill>
          <a:ln w="9525" algn="ctr">
            <a:solidFill>
              <a:srgbClr val="FF0000"/>
            </a:solidFill>
            <a:miter lim="800000"/>
            <a:headEnd/>
            <a:tailEnd/>
          </a:ln>
        </p:spPr>
        <p:txBody>
          <a:bodyPr wrap="none" anchor="ctr"/>
          <a:lstStyle/>
          <a:p>
            <a:endParaRPr lang="ja-JP" altLang="en-US" sz="1000">
              <a:latin typeface="Calibri" pitchFamily="34" charset="0"/>
            </a:endParaRPr>
          </a:p>
        </p:txBody>
      </p:sp>
      <p:sp>
        <p:nvSpPr>
          <p:cNvPr id="5160" name="正方形/長方形 133"/>
          <p:cNvSpPr>
            <a:spLocks noChangeArrowheads="1"/>
          </p:cNvSpPr>
          <p:nvPr/>
        </p:nvSpPr>
        <p:spPr bwMode="auto">
          <a:xfrm>
            <a:off x="231775" y="2428875"/>
            <a:ext cx="4252913" cy="1082675"/>
          </a:xfrm>
          <a:prstGeom prst="rect">
            <a:avLst/>
          </a:prstGeom>
          <a:noFill/>
          <a:ln w="9525">
            <a:noFill/>
            <a:miter lim="800000"/>
            <a:headEnd/>
            <a:tailEnd/>
          </a:ln>
        </p:spPr>
        <p:txBody>
          <a:bodyPr>
            <a:spAutoFit/>
          </a:bodyPr>
          <a:lstStyle/>
          <a:p>
            <a:pPr>
              <a:spcBef>
                <a:spcPct val="50000"/>
              </a:spcBef>
            </a:pPr>
            <a:r>
              <a:rPr lang="ja-JP" altLang="en-US" sz="1000" b="1">
                <a:latin typeface="Calibri" pitchFamily="34" charset="0"/>
              </a:rPr>
              <a:t>Number of fire departments nationwide: 798　　</a:t>
            </a:r>
            <a:endParaRPr lang="en-US" sz="1000">
              <a:latin typeface="Calibri" pitchFamily="34" charset="0"/>
            </a:endParaRPr>
          </a:p>
          <a:p>
            <a:pPr>
              <a:spcBef>
                <a:spcPct val="50000"/>
              </a:spcBef>
            </a:pPr>
            <a:r>
              <a:rPr lang="ja-JP" altLang="en-US" sz="1000" b="1">
                <a:latin typeface="Calibri" pitchFamily="34" charset="0"/>
              </a:rPr>
              <a:t>Number of full-time fire fighters nationwide: 159,000</a:t>
            </a:r>
            <a:endParaRPr lang="en-US" sz="1000">
              <a:latin typeface="Calibri" pitchFamily="34" charset="0"/>
            </a:endParaRPr>
          </a:p>
          <a:p>
            <a:pPr>
              <a:spcBef>
                <a:spcPct val="50000"/>
              </a:spcBef>
            </a:pPr>
            <a:r>
              <a:rPr lang="ja-JP" altLang="en-US" sz="1000" b="1">
                <a:latin typeface="Calibri" pitchFamily="34" charset="0"/>
              </a:rPr>
              <a:t>Number of fire brigade members nationwide: 884,000</a:t>
            </a:r>
            <a:endParaRPr lang="en-US" sz="1000">
              <a:latin typeface="Calibri" pitchFamily="34" charset="0"/>
            </a:endParaRPr>
          </a:p>
          <a:p>
            <a:pPr>
              <a:spcBef>
                <a:spcPct val="50000"/>
              </a:spcBef>
            </a:pPr>
            <a:r>
              <a:rPr lang="en-US" sz="1000" b="1">
                <a:latin typeface="Calibri" pitchFamily="34" charset="0"/>
              </a:rPr>
              <a:t>(Current as of April 1, 2010, except for </a:t>
            </a:r>
            <a:r>
              <a:rPr lang="ja-JP" altLang="en-US" sz="1000" b="1">
                <a:latin typeface="Calibri" pitchFamily="34" charset="0"/>
              </a:rPr>
              <a:t>number of fire departments</a:t>
            </a:r>
            <a:r>
              <a:rPr lang="en-US" altLang="ja-JP" sz="1000" b="1">
                <a:latin typeface="Calibri" pitchFamily="34" charset="0"/>
              </a:rPr>
              <a:t>, which is current as of April 1, </a:t>
            </a:r>
            <a:r>
              <a:rPr lang="ja-JP" altLang="en-US" sz="1000" b="1">
                <a:latin typeface="Calibri" pitchFamily="34" charset="0"/>
              </a:rPr>
              <a:t>2011)</a:t>
            </a:r>
            <a:endParaRPr lang="en-US" sz="1000">
              <a:latin typeface="Calibri" pitchFamily="34" charset="0"/>
            </a:endParaRPr>
          </a:p>
        </p:txBody>
      </p:sp>
      <p:sp>
        <p:nvSpPr>
          <p:cNvPr id="5161" name="正方形/長方形 134"/>
          <p:cNvSpPr>
            <a:spLocks noChangeArrowheads="1"/>
          </p:cNvSpPr>
          <p:nvPr/>
        </p:nvSpPr>
        <p:spPr bwMode="auto">
          <a:xfrm>
            <a:off x="5816600" y="2071688"/>
            <a:ext cx="4011613" cy="1116012"/>
          </a:xfrm>
          <a:prstGeom prst="rect">
            <a:avLst/>
          </a:prstGeom>
          <a:noFill/>
          <a:ln w="9525">
            <a:noFill/>
            <a:miter lim="800000"/>
            <a:headEnd/>
            <a:tailEnd/>
          </a:ln>
        </p:spPr>
        <p:txBody>
          <a:bodyPr>
            <a:spAutoFit/>
          </a:bodyPr>
          <a:lstStyle/>
          <a:p>
            <a:pPr>
              <a:spcBef>
                <a:spcPct val="50000"/>
              </a:spcBef>
            </a:pPr>
            <a:r>
              <a:rPr lang="ja-JP" altLang="en-US" sz="900" b="1">
                <a:latin typeface="Calibri" pitchFamily="34" charset="0"/>
              </a:rPr>
              <a:t>Actual examples　　　　　　　　　　　　　　　　　　</a:t>
            </a:r>
            <a:endParaRPr lang="en-US" sz="900">
              <a:latin typeface="Calibri" pitchFamily="34" charset="0"/>
            </a:endParaRPr>
          </a:p>
          <a:p>
            <a:pPr>
              <a:spcBef>
                <a:spcPct val="50000"/>
              </a:spcBef>
            </a:pPr>
            <a:r>
              <a:rPr lang="ja-JP" altLang="en-US" sz="900" b="1">
                <a:latin typeface="Calibri" pitchFamily="34" charset="0"/>
              </a:rPr>
              <a:t>Earthquake</a:t>
            </a:r>
            <a:r>
              <a:rPr lang="en-US" altLang="ja-JP" sz="900" b="1">
                <a:latin typeface="Calibri" pitchFamily="34" charset="0"/>
              </a:rPr>
              <a:t>: </a:t>
            </a:r>
            <a:r>
              <a:rPr lang="ja-JP" altLang="en-US" sz="900" b="1">
                <a:latin typeface="Calibri" pitchFamily="34" charset="0"/>
              </a:rPr>
              <a:t>Niigata Chuetsu Earthquake (</a:t>
            </a:r>
            <a:r>
              <a:rPr lang="en-US" altLang="ja-JP" sz="900" b="1">
                <a:latin typeface="Calibri" pitchFamily="34" charset="0"/>
              </a:rPr>
              <a:t>2004</a:t>
            </a:r>
            <a:r>
              <a:rPr lang="ja-JP" altLang="en-US" sz="900" b="1">
                <a:latin typeface="Calibri" pitchFamily="34" charset="0"/>
              </a:rPr>
              <a:t>) ,  </a:t>
            </a:r>
            <a:r>
              <a:rPr lang="ja-JP" altLang="en-US" sz="900" b="1" u="sng">
                <a:latin typeface="Calibri" pitchFamily="34" charset="0"/>
              </a:rPr>
              <a:t>Great East Japan Earthquake (</a:t>
            </a:r>
            <a:r>
              <a:rPr lang="en-US" altLang="ja-JP" sz="900" b="1" u="sng">
                <a:latin typeface="Calibri" pitchFamily="34" charset="0"/>
              </a:rPr>
              <a:t>2011</a:t>
            </a:r>
            <a:r>
              <a:rPr lang="ja-JP" altLang="en-US" sz="900" b="1" u="sng">
                <a:latin typeface="Calibri" pitchFamily="34" charset="0"/>
              </a:rPr>
              <a:t>)</a:t>
            </a:r>
          </a:p>
          <a:p>
            <a:pPr>
              <a:spcBef>
                <a:spcPct val="50000"/>
              </a:spcBef>
            </a:pPr>
            <a:r>
              <a:rPr lang="ja-JP" altLang="en-US" sz="900" b="1">
                <a:latin typeface="Calibri" pitchFamily="34" charset="0"/>
              </a:rPr>
              <a:t>Flood</a:t>
            </a:r>
            <a:r>
              <a:rPr lang="en-US" altLang="ja-JP" sz="900" b="1">
                <a:latin typeface="Calibri" pitchFamily="34" charset="0"/>
              </a:rPr>
              <a:t>: </a:t>
            </a:r>
            <a:r>
              <a:rPr lang="ja-JP" altLang="en-US" sz="900" b="1">
                <a:latin typeface="Calibri" pitchFamily="34" charset="0"/>
              </a:rPr>
              <a:t> Niigata and Fukushima flood (</a:t>
            </a:r>
            <a:r>
              <a:rPr lang="en-US" altLang="ja-JP" sz="900" b="1">
                <a:latin typeface="Calibri" pitchFamily="34" charset="0"/>
              </a:rPr>
              <a:t>2004</a:t>
            </a:r>
            <a:r>
              <a:rPr lang="ja-JP" altLang="en-US" sz="900" b="1">
                <a:latin typeface="Calibri" pitchFamily="34" charset="0"/>
              </a:rPr>
              <a:t>) , Fukui flood (</a:t>
            </a:r>
            <a:r>
              <a:rPr lang="en-US" altLang="ja-JP" sz="900" b="1">
                <a:latin typeface="Calibri" pitchFamily="34" charset="0"/>
              </a:rPr>
              <a:t>2004</a:t>
            </a:r>
            <a:r>
              <a:rPr lang="ja-JP" altLang="en-US" sz="900" b="1">
                <a:latin typeface="Calibri" pitchFamily="34" charset="0"/>
              </a:rPr>
              <a:t>) </a:t>
            </a:r>
            <a:endParaRPr lang="en-US" sz="900">
              <a:latin typeface="Calibri" pitchFamily="34" charset="0"/>
            </a:endParaRPr>
          </a:p>
          <a:p>
            <a:pPr>
              <a:spcBef>
                <a:spcPct val="50000"/>
              </a:spcBef>
            </a:pPr>
            <a:r>
              <a:rPr lang="ja-JP" altLang="en-US" sz="900" b="1">
                <a:latin typeface="Calibri" pitchFamily="34" charset="0"/>
              </a:rPr>
              <a:t>Rescue</a:t>
            </a:r>
            <a:r>
              <a:rPr lang="en-US" altLang="ja-JP" sz="900" b="1">
                <a:latin typeface="Calibri" pitchFamily="34" charset="0"/>
              </a:rPr>
              <a:t>: </a:t>
            </a:r>
            <a:r>
              <a:rPr lang="ja-JP" altLang="en-US" sz="900" b="1">
                <a:latin typeface="Calibri" pitchFamily="34" charset="0"/>
              </a:rPr>
              <a:t> JR Fukuchiyama Line derailment accident (</a:t>
            </a:r>
            <a:r>
              <a:rPr lang="en-US" altLang="ja-JP" sz="900" b="1">
                <a:latin typeface="Calibri" pitchFamily="34" charset="0"/>
              </a:rPr>
              <a:t>2005</a:t>
            </a:r>
            <a:r>
              <a:rPr lang="ja-JP" altLang="en-US" sz="900" b="1">
                <a:latin typeface="Calibri" pitchFamily="34" charset="0"/>
              </a:rPr>
              <a:t>) , etc.  (total of 24 cases)</a:t>
            </a:r>
          </a:p>
        </p:txBody>
      </p:sp>
      <p:sp>
        <p:nvSpPr>
          <p:cNvPr id="5162" name="正方形/長方形 170"/>
          <p:cNvSpPr>
            <a:spLocks noChangeArrowheads="1"/>
          </p:cNvSpPr>
          <p:nvPr/>
        </p:nvSpPr>
        <p:spPr bwMode="auto">
          <a:xfrm>
            <a:off x="3482975" y="4786313"/>
            <a:ext cx="1350963" cy="366712"/>
          </a:xfrm>
          <a:prstGeom prst="rect">
            <a:avLst/>
          </a:prstGeom>
          <a:noFill/>
          <a:ln w="9525">
            <a:noFill/>
            <a:miter lim="800000"/>
            <a:headEnd/>
            <a:tailEnd/>
          </a:ln>
        </p:spPr>
        <p:txBody>
          <a:bodyPr wrap="none">
            <a:spAutoFit/>
          </a:bodyPr>
          <a:lstStyle/>
          <a:p>
            <a:r>
              <a:rPr lang="en-US" altLang="ja-JP">
                <a:latin typeface="Calibri" pitchFamily="34" charset="0"/>
              </a:rPr>
              <a:t>Prefecture A</a:t>
            </a:r>
          </a:p>
        </p:txBody>
      </p:sp>
      <p:sp>
        <p:nvSpPr>
          <p:cNvPr id="5163" name="AutoShape 58"/>
          <p:cNvSpPr>
            <a:spLocks noChangeArrowheads="1"/>
          </p:cNvSpPr>
          <p:nvPr/>
        </p:nvSpPr>
        <p:spPr bwMode="auto">
          <a:xfrm rot="5400000">
            <a:off x="8046244" y="4931569"/>
            <a:ext cx="236537" cy="231775"/>
          </a:xfrm>
          <a:prstGeom prst="irregularSeal1">
            <a:avLst/>
          </a:prstGeom>
          <a:solidFill>
            <a:srgbClr val="FF0000"/>
          </a:solidFill>
          <a:ln w="9525" algn="ctr">
            <a:solidFill>
              <a:srgbClr val="FF0000"/>
            </a:solidFill>
            <a:miter lim="800000"/>
            <a:headEnd/>
            <a:tailEnd/>
          </a:ln>
        </p:spPr>
        <p:txBody>
          <a:bodyPr wrap="none" anchor="ctr"/>
          <a:lstStyle/>
          <a:p>
            <a:endParaRPr lang="ja-JP" altLang="en-US" sz="1000">
              <a:latin typeface="Calibri" pitchFamily="34" charset="0"/>
            </a:endParaRPr>
          </a:p>
        </p:txBody>
      </p:sp>
      <p:sp>
        <p:nvSpPr>
          <p:cNvPr id="5164" name="AutoShape 33"/>
          <p:cNvSpPr>
            <a:spLocks noChangeAspect="1" noChangeArrowheads="1"/>
          </p:cNvSpPr>
          <p:nvPr/>
        </p:nvSpPr>
        <p:spPr bwMode="auto">
          <a:xfrm>
            <a:off x="6054725" y="2571750"/>
            <a:ext cx="3851275"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5165" name="AutoShape 34"/>
          <p:cNvSpPr>
            <a:spLocks noChangeAspect="1" noChangeArrowheads="1"/>
          </p:cNvSpPr>
          <p:nvPr/>
        </p:nvSpPr>
        <p:spPr bwMode="auto">
          <a:xfrm>
            <a:off x="6054725" y="2500313"/>
            <a:ext cx="3851275"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5166" name="AutoShape 74"/>
          <p:cNvSpPr>
            <a:spLocks noChangeArrowheads="1"/>
          </p:cNvSpPr>
          <p:nvPr/>
        </p:nvSpPr>
        <p:spPr bwMode="auto">
          <a:xfrm rot="-268978" flipH="1" flipV="1">
            <a:off x="7908925" y="5080000"/>
            <a:ext cx="257175" cy="393700"/>
          </a:xfrm>
          <a:prstGeom prst="curvedLeftArrow">
            <a:avLst>
              <a:gd name="adj1" fmla="val 43885"/>
              <a:gd name="adj2" fmla="val 87755"/>
              <a:gd name="adj3" fmla="val 33333"/>
            </a:avLst>
          </a:prstGeom>
          <a:solidFill>
            <a:schemeClr val="bg1"/>
          </a:solidFill>
          <a:ln w="15875">
            <a:solidFill>
              <a:schemeClr val="tx1"/>
            </a:solidFill>
            <a:miter lim="800000"/>
            <a:headEnd/>
            <a:tailEnd/>
          </a:ln>
        </p:spPr>
        <p:txBody>
          <a:bodyPr wrap="none" anchor="ctr"/>
          <a:lstStyle/>
          <a:p>
            <a:endParaRPr lang="ja-JP" altLang="en-US" sz="1000">
              <a:latin typeface="Calibri" pitchFamily="34" charset="0"/>
            </a:endParaRPr>
          </a:p>
        </p:txBody>
      </p:sp>
      <p:sp>
        <p:nvSpPr>
          <p:cNvPr id="5167" name="AutoShape 73"/>
          <p:cNvSpPr>
            <a:spLocks noChangeArrowheads="1"/>
          </p:cNvSpPr>
          <p:nvPr/>
        </p:nvSpPr>
        <p:spPr bwMode="auto">
          <a:xfrm rot="-1729985">
            <a:off x="8164513" y="4584700"/>
            <a:ext cx="193675" cy="487363"/>
          </a:xfrm>
          <a:prstGeom prst="curvedLeftArrow">
            <a:avLst>
              <a:gd name="adj1" fmla="val 60149"/>
              <a:gd name="adj2" fmla="val 120263"/>
              <a:gd name="adj3" fmla="val 33333"/>
            </a:avLst>
          </a:prstGeom>
          <a:solidFill>
            <a:schemeClr val="bg1"/>
          </a:solidFill>
          <a:ln w="15875">
            <a:solidFill>
              <a:schemeClr val="tx1"/>
            </a:solidFill>
            <a:miter lim="800000"/>
            <a:headEnd/>
            <a:tailEnd/>
          </a:ln>
        </p:spPr>
        <p:txBody>
          <a:bodyPr wrap="none" anchor="ctr"/>
          <a:lstStyle/>
          <a:p>
            <a:endParaRPr lang="ja-JP" altLang="en-US" sz="1000">
              <a:latin typeface="Calibri" pitchFamily="34" charset="0"/>
            </a:endParaRPr>
          </a:p>
        </p:txBody>
      </p:sp>
      <p:sp>
        <p:nvSpPr>
          <p:cNvPr id="158" name="左カーブ矢印 157"/>
          <p:cNvSpPr/>
          <p:nvPr/>
        </p:nvSpPr>
        <p:spPr>
          <a:xfrm rot="718107">
            <a:off x="8235950" y="4005263"/>
            <a:ext cx="989013" cy="1760537"/>
          </a:xfrm>
          <a:prstGeom prst="curvedLeftArrow">
            <a:avLst>
              <a:gd name="adj1" fmla="val 19348"/>
              <a:gd name="adj2" fmla="val 29809"/>
              <a:gd name="adj3" fmla="val 149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tx1"/>
              </a:solidFill>
            </a:endParaRPr>
          </a:p>
        </p:txBody>
      </p:sp>
      <p:sp>
        <p:nvSpPr>
          <p:cNvPr id="159" name="上カーブ矢印 158"/>
          <p:cNvSpPr/>
          <p:nvPr/>
        </p:nvSpPr>
        <p:spPr>
          <a:xfrm rot="20440951">
            <a:off x="6637338" y="5649913"/>
            <a:ext cx="1547812" cy="571500"/>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0" name="下カーブ矢印 159"/>
          <p:cNvSpPr/>
          <p:nvPr/>
        </p:nvSpPr>
        <p:spPr>
          <a:xfrm rot="20544710">
            <a:off x="6175375" y="4879975"/>
            <a:ext cx="1801813" cy="631825"/>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tx1"/>
              </a:solidFill>
            </a:endParaRPr>
          </a:p>
        </p:txBody>
      </p:sp>
      <p:sp>
        <p:nvSpPr>
          <p:cNvPr id="161" name="AutoShape 78"/>
          <p:cNvSpPr>
            <a:spLocks noChangeArrowheads="1"/>
          </p:cNvSpPr>
          <p:nvPr/>
        </p:nvSpPr>
        <p:spPr bwMode="auto">
          <a:xfrm>
            <a:off x="7666038" y="4165600"/>
            <a:ext cx="1228725" cy="1136650"/>
          </a:xfrm>
          <a:prstGeom prst="roundRect">
            <a:avLst>
              <a:gd name="adj" fmla="val 16667"/>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defRPr/>
            </a:pPr>
            <a:r>
              <a:rPr lang="ja-JP" altLang="en-US" sz="1000" b="1">
                <a:solidFill>
                  <a:schemeClr val="tx1"/>
                </a:solidFill>
              </a:rPr>
              <a:t>In </a:t>
            </a:r>
            <a:r>
              <a:rPr lang="en-US" altLang="ja-JP" sz="1000" b="1">
                <a:solidFill>
                  <a:schemeClr val="tx1"/>
                </a:solidFill>
              </a:rPr>
              <a:t>the event of a local disaster </a:t>
            </a:r>
            <a:r>
              <a:rPr lang="ja-JP" altLang="en-US" sz="1000" b="1">
                <a:solidFill>
                  <a:schemeClr val="tx1"/>
                </a:solidFill>
              </a:rPr>
              <a:t>teams are dispatched from neighboring prefectures</a:t>
            </a:r>
          </a:p>
        </p:txBody>
      </p:sp>
      <p:sp>
        <p:nvSpPr>
          <p:cNvPr id="162" name="AutoShape 78"/>
          <p:cNvSpPr>
            <a:spLocks noChangeArrowheads="1"/>
          </p:cNvSpPr>
          <p:nvPr/>
        </p:nvSpPr>
        <p:spPr bwMode="auto">
          <a:xfrm>
            <a:off x="7429500" y="5849938"/>
            <a:ext cx="1935163" cy="393700"/>
          </a:xfrm>
          <a:prstGeom prst="roundRect">
            <a:avLst>
              <a:gd name="adj" fmla="val 16667"/>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defRPr/>
            </a:pPr>
            <a:r>
              <a:rPr lang="en-US" altLang="ja-JP" sz="800" b="1">
                <a:solidFill>
                  <a:schemeClr val="tx1"/>
                </a:solidFill>
              </a:rPr>
              <a:t>For the Tokai Earthquake, teams were dispatched from all over the country</a:t>
            </a:r>
          </a:p>
        </p:txBody>
      </p:sp>
      <p:sp>
        <p:nvSpPr>
          <p:cNvPr id="44" name="AutoShape 78"/>
          <p:cNvSpPr>
            <a:spLocks noChangeArrowheads="1"/>
          </p:cNvSpPr>
          <p:nvPr/>
        </p:nvSpPr>
        <p:spPr bwMode="auto">
          <a:xfrm>
            <a:off x="6105525" y="1797050"/>
            <a:ext cx="3384550" cy="263525"/>
          </a:xfrm>
          <a:prstGeom prst="roundRect">
            <a:avLst>
              <a:gd name="adj" fmla="val 16667"/>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defRPr/>
            </a:pPr>
            <a:r>
              <a:rPr lang="ja-JP" altLang="en-US" sz="1000">
                <a:solidFill>
                  <a:srgbClr val="1F497D"/>
                </a:solidFill>
              </a:rPr>
              <a:t>　　(</a:t>
            </a:r>
            <a:r>
              <a:rPr lang="en-US" altLang="ja-JP" sz="1000">
                <a:solidFill>
                  <a:schemeClr val="tx1"/>
                </a:solidFill>
              </a:rPr>
              <a:t>Number of teams registered as of April 1, 2011</a:t>
            </a:r>
            <a:r>
              <a:rPr lang="ja-JP" altLang="en-US" sz="1000">
                <a:solidFill>
                  <a:schemeClr val="tx1"/>
                </a:solidFill>
              </a:rPr>
              <a:t>:  </a:t>
            </a:r>
            <a:r>
              <a:rPr lang="en-US" altLang="ja-JP" sz="1000">
                <a:solidFill>
                  <a:schemeClr val="tx1"/>
                </a:solidFill>
              </a:rPr>
              <a:t>4,354</a:t>
            </a:r>
            <a:r>
              <a:rPr lang="ja-JP" altLang="en-US" sz="1000">
                <a:solidFill>
                  <a:schemeClr val="tx1"/>
                </a:solidFill>
              </a:rPr>
              <a:t>)</a:t>
            </a:r>
            <a:endParaRPr lang="en-US" sz="1000">
              <a:solidFill>
                <a:schemeClr val="tx1"/>
              </a:solidFill>
              <a:ea typeface="ＭＳ Ｐゴシック" pitchFamily="50" charset="-128"/>
            </a:endParaRPr>
          </a:p>
        </p:txBody>
      </p:sp>
      <p:sp>
        <p:nvSpPr>
          <p:cNvPr id="5174" name="テキスト ボックス 137"/>
          <p:cNvSpPr txBox="1">
            <a:spLocks noChangeArrowheads="1"/>
          </p:cNvSpPr>
          <p:nvPr/>
        </p:nvSpPr>
        <p:spPr bwMode="auto">
          <a:xfrm>
            <a:off x="128588" y="5445125"/>
            <a:ext cx="3114675" cy="1235075"/>
          </a:xfrm>
          <a:prstGeom prst="rect">
            <a:avLst/>
          </a:prstGeom>
          <a:solidFill>
            <a:schemeClr val="bg1"/>
          </a:solidFill>
          <a:ln w="9525">
            <a:noFill/>
            <a:miter lim="800000"/>
            <a:headEnd/>
            <a:tailEnd/>
          </a:ln>
        </p:spPr>
        <p:txBody>
          <a:bodyPr>
            <a:spAutoFit/>
          </a:bodyPr>
          <a:lstStyle/>
          <a:p>
            <a:pPr>
              <a:lnSpc>
                <a:spcPct val="150000"/>
              </a:lnSpc>
            </a:pPr>
            <a:r>
              <a:rPr lang="ja-JP" altLang="en-US" sz="1000" b="1">
                <a:latin typeface="Calibri" pitchFamily="34" charset="0"/>
              </a:rPr>
              <a:t>Number of support agreements within prefectures: 47</a:t>
            </a:r>
            <a:endParaRPr lang="en-US" sz="1000">
              <a:latin typeface="Calibri" pitchFamily="34" charset="0"/>
            </a:endParaRPr>
          </a:p>
          <a:p>
            <a:pPr>
              <a:lnSpc>
                <a:spcPct val="150000"/>
              </a:lnSpc>
            </a:pPr>
            <a:r>
              <a:rPr lang="ja-JP" altLang="en-US" sz="1000" b="1">
                <a:latin typeface="Calibri" pitchFamily="34" charset="0"/>
              </a:rPr>
              <a:t>Number of agreements between municipalities </a:t>
            </a:r>
            <a:r>
              <a:rPr lang="en-US" altLang="ja-JP" sz="1000" b="1">
                <a:latin typeface="Calibri" pitchFamily="34" charset="0"/>
              </a:rPr>
              <a:t>solely within same prefecture: 1,739</a:t>
            </a:r>
            <a:endParaRPr lang="en-US" sz="1000">
              <a:latin typeface="Calibri" pitchFamily="34" charset="0"/>
            </a:endParaRPr>
          </a:p>
          <a:p>
            <a:pPr>
              <a:lnSpc>
                <a:spcPct val="150000"/>
              </a:lnSpc>
            </a:pPr>
            <a:r>
              <a:rPr lang="ja-JP" altLang="en-US" sz="1000" b="1">
                <a:latin typeface="Calibri" pitchFamily="34" charset="0"/>
              </a:rPr>
              <a:t>Number of agreements between municipalities outside of prefecture: 569 </a:t>
            </a:r>
            <a:endParaRPr lang="en-US" sz="1000">
              <a:latin typeface="Calibri" pitchFamily="34" charset="0"/>
            </a:endParaRPr>
          </a:p>
        </p:txBody>
      </p:sp>
      <p:sp>
        <p:nvSpPr>
          <p:cNvPr id="139" name="AutoShape 78"/>
          <p:cNvSpPr>
            <a:spLocks noChangeArrowheads="1"/>
          </p:cNvSpPr>
          <p:nvPr/>
        </p:nvSpPr>
        <p:spPr bwMode="auto">
          <a:xfrm>
            <a:off x="5407025" y="3184525"/>
            <a:ext cx="2282825" cy="473075"/>
          </a:xfrm>
          <a:prstGeom prst="roundRect">
            <a:avLst>
              <a:gd name="adj" fmla="val 16667"/>
            </a:avLst>
          </a:prstGeom>
          <a:ln w="6350"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spcBef>
                <a:spcPct val="50000"/>
              </a:spcBef>
              <a:defRPr/>
            </a:pPr>
            <a:r>
              <a:rPr lang="ja-JP" altLang="en-US" sz="1100" b="1">
                <a:solidFill>
                  <a:srgbClr val="000000"/>
                </a:solidFill>
              </a:rPr>
              <a:t>Request for support from governor of affected </a:t>
            </a:r>
            <a:r>
              <a:rPr lang="en-US" altLang="ja-JP" sz="1100" b="1">
                <a:solidFill>
                  <a:srgbClr val="000000"/>
                </a:solidFill>
              </a:rPr>
              <a:t>prefecture</a:t>
            </a:r>
          </a:p>
        </p:txBody>
      </p:sp>
      <p:sp>
        <p:nvSpPr>
          <p:cNvPr id="147" name="上矢印 146"/>
          <p:cNvSpPr/>
          <p:nvPr/>
        </p:nvSpPr>
        <p:spPr>
          <a:xfrm rot="635498">
            <a:off x="3756025" y="5594350"/>
            <a:ext cx="309563" cy="446088"/>
          </a:xfrm>
          <a:prstGeom prst="up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a:solidFill>
                  <a:schemeClr val="tx1"/>
                </a:solidFill>
              </a:ln>
            </a:endParaRPr>
          </a:p>
        </p:txBody>
      </p:sp>
      <p:sp>
        <p:nvSpPr>
          <p:cNvPr id="5177" name="テキスト ボックス 148"/>
          <p:cNvSpPr txBox="1">
            <a:spLocks noChangeArrowheads="1"/>
          </p:cNvSpPr>
          <p:nvPr/>
        </p:nvSpPr>
        <p:spPr bwMode="auto">
          <a:xfrm>
            <a:off x="3557588" y="6000750"/>
            <a:ext cx="1216025" cy="336550"/>
          </a:xfrm>
          <a:prstGeom prst="rect">
            <a:avLst/>
          </a:prstGeom>
          <a:noFill/>
          <a:ln w="9525">
            <a:noFill/>
            <a:miter lim="800000"/>
            <a:headEnd/>
            <a:tailEnd/>
          </a:ln>
        </p:spPr>
        <p:txBody>
          <a:bodyPr wrap="none">
            <a:spAutoFit/>
          </a:bodyPr>
          <a:lstStyle/>
          <a:p>
            <a:r>
              <a:rPr lang="en-US" altLang="ja-JP" sz="1600">
                <a:latin typeface="Calibri" pitchFamily="34" charset="0"/>
              </a:rPr>
              <a:t>Prefecture B</a:t>
            </a:r>
          </a:p>
        </p:txBody>
      </p:sp>
      <p:sp>
        <p:nvSpPr>
          <p:cNvPr id="5178" name="テキスト ボックス 142"/>
          <p:cNvSpPr txBox="1">
            <a:spLocks noChangeArrowheads="1"/>
          </p:cNvSpPr>
          <p:nvPr/>
        </p:nvSpPr>
        <p:spPr bwMode="auto">
          <a:xfrm>
            <a:off x="200025" y="6611938"/>
            <a:ext cx="2027238" cy="246062"/>
          </a:xfrm>
          <a:prstGeom prst="rect">
            <a:avLst/>
          </a:prstGeom>
          <a:noFill/>
          <a:ln w="9525">
            <a:noFill/>
            <a:miter lim="800000"/>
            <a:headEnd/>
            <a:tailEnd/>
          </a:ln>
        </p:spPr>
        <p:txBody>
          <a:bodyPr>
            <a:spAutoFit/>
          </a:bodyPr>
          <a:lstStyle/>
          <a:p>
            <a:r>
              <a:rPr lang="ja-JP" altLang="en-US" sz="1000" b="1">
                <a:latin typeface="Calibri" pitchFamily="34" charset="0"/>
              </a:rPr>
              <a:t>(</a:t>
            </a:r>
            <a:r>
              <a:rPr lang="en-US" altLang="ja-JP" sz="1000" b="1">
                <a:latin typeface="Calibri" pitchFamily="34" charset="0"/>
              </a:rPr>
              <a:t>as of </a:t>
            </a:r>
            <a:r>
              <a:rPr lang="ja-JP" altLang="en-US" sz="1000" b="1">
                <a:latin typeface="Calibri" pitchFamily="34" charset="0"/>
              </a:rPr>
              <a:t>April 1, 2010)</a:t>
            </a:r>
            <a:endParaRPr lang="en-US" sz="1000">
              <a:latin typeface="Calibri" pitchFamily="34" charset="0"/>
              <a:ea typeface="ＭＳ ゴシック" pitchFamily="49" charset="-128"/>
            </a:endParaRPr>
          </a:p>
        </p:txBody>
      </p:sp>
      <p:sp>
        <p:nvSpPr>
          <p:cNvPr id="5179" name="AutoShape 17"/>
          <p:cNvSpPr>
            <a:spLocks noChangeArrowheads="1"/>
          </p:cNvSpPr>
          <p:nvPr/>
        </p:nvSpPr>
        <p:spPr bwMode="auto">
          <a:xfrm>
            <a:off x="1841500" y="115888"/>
            <a:ext cx="6186488" cy="455612"/>
          </a:xfrm>
          <a:prstGeom prst="roundRect">
            <a:avLst>
              <a:gd name="adj" fmla="val 16667"/>
            </a:avLst>
          </a:prstGeom>
          <a:solidFill>
            <a:srgbClr val="CCFFFF"/>
          </a:solidFill>
          <a:ln w="9525">
            <a:solidFill>
              <a:srgbClr val="000000"/>
            </a:solidFill>
            <a:round/>
            <a:headEnd/>
            <a:tailEnd/>
          </a:ln>
        </p:spPr>
        <p:txBody>
          <a:bodyPr/>
          <a:lstStyle/>
          <a:p>
            <a:pPr algn="dist">
              <a:spcBef>
                <a:spcPct val="50000"/>
              </a:spcBef>
            </a:pPr>
            <a:r>
              <a:rPr lang="ja-JP" altLang="en-US" sz="2000" b="1">
                <a:ea typeface="ＭＳ ゴシック" pitchFamily="49" charset="-128"/>
              </a:rPr>
              <a:t>Fire Fighting Support Over a Wide Area</a:t>
            </a:r>
            <a:endParaRPr lang="en-US" sz="2000">
              <a:ea typeface="ＭＳ ゴシック" pitchFamily="49" charset="-128"/>
            </a:endParaRPr>
          </a:p>
        </p:txBody>
      </p:sp>
      <p:sp>
        <p:nvSpPr>
          <p:cNvPr id="5180" name="正方形/長方形 139"/>
          <p:cNvSpPr>
            <a:spLocks noChangeArrowheads="1"/>
          </p:cNvSpPr>
          <p:nvPr/>
        </p:nvSpPr>
        <p:spPr bwMode="auto">
          <a:xfrm>
            <a:off x="7113588" y="2060575"/>
            <a:ext cx="2592387" cy="336550"/>
          </a:xfrm>
          <a:prstGeom prst="rect">
            <a:avLst/>
          </a:prstGeom>
          <a:noFill/>
          <a:ln w="9525">
            <a:noFill/>
            <a:miter lim="800000"/>
            <a:headEnd/>
            <a:tailEnd/>
          </a:ln>
        </p:spPr>
        <p:txBody>
          <a:bodyPr>
            <a:spAutoFit/>
          </a:bodyPr>
          <a:lstStyle/>
          <a:p>
            <a:pPr>
              <a:spcBef>
                <a:spcPct val="50000"/>
              </a:spcBef>
            </a:pPr>
            <a:r>
              <a:rPr lang="en-US" sz="800">
                <a:latin typeface="Calibri" pitchFamily="34" charset="0"/>
              </a:rPr>
              <a:t>(As directed by the </a:t>
            </a:r>
            <a:r>
              <a:rPr lang="ja-JP" altLang="en-US" sz="800" b="1">
                <a:latin typeface="Calibri" pitchFamily="34" charset="0"/>
              </a:rPr>
              <a:t>Commissioner of </a:t>
            </a:r>
            <a:r>
              <a:rPr lang="en-US" altLang="ja-JP" sz="800" b="1">
                <a:latin typeface="Calibri" pitchFamily="34" charset="0"/>
              </a:rPr>
              <a:t>the Fire and Disaster Management Agency)</a:t>
            </a:r>
            <a:r>
              <a:rPr lang="en-US" altLang="ja-JP" sz="800">
                <a:latin typeface="Calibri" pitchFamily="34" charset="0"/>
              </a:rPr>
              <a:t> </a:t>
            </a:r>
            <a:endParaRPr lang="en-US" sz="800">
              <a:latin typeface="Calibri" pitchFamily="34" charset="0"/>
            </a:endParaRPr>
          </a:p>
        </p:txBody>
      </p:sp>
      <p:sp>
        <p:nvSpPr>
          <p:cNvPr id="5181"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-6</a:t>
            </a:r>
            <a:endParaRPr lang="en-US">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Text Box 9"/>
          <p:cNvSpPr txBox="1">
            <a:spLocks noChangeArrowheads="1"/>
          </p:cNvSpPr>
          <p:nvPr/>
        </p:nvSpPr>
        <p:spPr bwMode="auto">
          <a:xfrm>
            <a:off x="7977188" y="908050"/>
            <a:ext cx="1928812" cy="517525"/>
          </a:xfrm>
          <a:prstGeom prst="rect">
            <a:avLst/>
          </a:prstGeom>
          <a:noFill/>
          <a:ln w="9525">
            <a:noFill/>
            <a:miter lim="800000"/>
            <a:headEnd/>
            <a:tailEnd/>
          </a:ln>
        </p:spPr>
        <p:txBody>
          <a:bodyPr lIns="91429" tIns="45715" rIns="91429" bIns="45715">
            <a:spAutoFit/>
          </a:bodyPr>
          <a:lstStyle/>
          <a:p>
            <a:pPr eaLnBrk="0" hangingPunct="0">
              <a:spcBef>
                <a:spcPct val="50000"/>
              </a:spcBef>
            </a:pPr>
            <a:r>
              <a:rPr lang="en-US" altLang="ja-JP" sz="1400">
                <a:latin typeface="Calibri" pitchFamily="34" charset="0"/>
              </a:rPr>
              <a:t>From 2010 whitepaper on disaster prevention</a:t>
            </a:r>
            <a:endParaRPr lang="ja-JP" altLang="en-US" sz="1400">
              <a:latin typeface="Calibri" pitchFamily="34" charset="0"/>
            </a:endParaRPr>
          </a:p>
        </p:txBody>
      </p:sp>
      <p:sp>
        <p:nvSpPr>
          <p:cNvPr id="33802" name="Rectangle 3"/>
          <p:cNvSpPr>
            <a:spLocks noGrp="1" noChangeArrowheads="1"/>
          </p:cNvSpPr>
          <p:nvPr>
            <p:ph type="title"/>
          </p:nvPr>
        </p:nvSpPr>
        <p:spPr>
          <a:xfrm>
            <a:off x="0" y="260350"/>
            <a:ext cx="9906000" cy="785813"/>
          </a:xfrm>
        </p:spPr>
        <p:txBody>
          <a:bodyPr/>
          <a:lstStyle/>
          <a:p>
            <a:pPr eaLnBrk="1" hangingPunct="1"/>
            <a:r>
              <a:rPr lang="en-US" altLang="ja-JP" sz="3200" b="1" smtClean="0"/>
              <a:t>Disasters in Japan Compared to Rest of World</a:t>
            </a:r>
            <a:endParaRPr lang="ja-JP" altLang="en-US" sz="3200" b="1" smtClean="0"/>
          </a:p>
        </p:txBody>
      </p:sp>
      <p:sp>
        <p:nvSpPr>
          <p:cNvPr id="2" name="スライド番号プレースホルダー 1"/>
          <p:cNvSpPr>
            <a:spLocks noGrp="1"/>
          </p:cNvSpPr>
          <p:nvPr>
            <p:ph type="sldNum" sz="quarter" idx="12"/>
          </p:nvPr>
        </p:nvSpPr>
        <p:spPr>
          <a:xfrm>
            <a:off x="7329488" y="6381750"/>
            <a:ext cx="2311400" cy="365125"/>
          </a:xfrm>
        </p:spPr>
        <p:txBody>
          <a:bodyPr/>
          <a:lstStyle/>
          <a:p>
            <a:pPr>
              <a:defRPr/>
            </a:pPr>
            <a:r>
              <a:rPr lang="en-US" altLang="ja-JP">
                <a:latin typeface="Arial"/>
                <a:ea typeface="ＭＳ Ｐゴシック"/>
              </a:rPr>
              <a:t>11</a:t>
            </a:r>
            <a:endParaRPr dirty="0"/>
          </a:p>
        </p:txBody>
      </p:sp>
      <p:sp>
        <p:nvSpPr>
          <p:cNvPr id="33804"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II</a:t>
            </a:r>
            <a:r>
              <a:rPr lang="ja-JP" altLang="en-US" b="1" u="sng">
                <a:solidFill>
                  <a:srgbClr val="000000"/>
                </a:solidFill>
                <a:ea typeface="ＭＳ ゴシック" pitchFamily="49" charset="-128"/>
              </a:rPr>
              <a:t>-1</a:t>
            </a:r>
            <a:endParaRPr lang="en-US">
              <a:solidFill>
                <a:srgbClr val="000000"/>
              </a:solidFill>
              <a:ea typeface="ＭＳ ゴシック" pitchFamily="49" charset="-128"/>
            </a:endParaRPr>
          </a:p>
        </p:txBody>
      </p:sp>
      <p:graphicFrame>
        <p:nvGraphicFramePr>
          <p:cNvPr id="33797" name="グラフ 8"/>
          <p:cNvGraphicFramePr>
            <a:graphicFrameLocks/>
          </p:cNvGraphicFramePr>
          <p:nvPr/>
        </p:nvGraphicFramePr>
        <p:xfrm>
          <a:off x="992188" y="836613"/>
          <a:ext cx="3484562" cy="2406650"/>
        </p:xfrm>
        <a:graphic>
          <a:graphicData uri="http://schemas.openxmlformats.org/presentationml/2006/ole">
            <p:oleObj spid="_x0000_s33797" r:id="rId4" imgW="3487214" imgH="2402032" progId="Excel.Sheet.8">
              <p:embed/>
            </p:oleObj>
          </a:graphicData>
        </a:graphic>
      </p:graphicFrame>
      <p:graphicFrame>
        <p:nvGraphicFramePr>
          <p:cNvPr id="33798" name="グラフ 12"/>
          <p:cNvGraphicFramePr>
            <a:graphicFrameLocks/>
          </p:cNvGraphicFramePr>
          <p:nvPr/>
        </p:nvGraphicFramePr>
        <p:xfrm>
          <a:off x="5097463" y="836613"/>
          <a:ext cx="3187700" cy="2406650"/>
        </p:xfrm>
        <a:graphic>
          <a:graphicData uri="http://schemas.openxmlformats.org/presentationml/2006/ole">
            <p:oleObj spid="_x0000_s33798" r:id="rId5" imgW="3188484" imgH="2402032" progId="Excel.Sheet.8">
              <p:embed/>
            </p:oleObj>
          </a:graphicData>
        </a:graphic>
      </p:graphicFrame>
      <p:graphicFrame>
        <p:nvGraphicFramePr>
          <p:cNvPr id="33799" name="グラフ 13"/>
          <p:cNvGraphicFramePr>
            <a:graphicFrameLocks/>
          </p:cNvGraphicFramePr>
          <p:nvPr/>
        </p:nvGraphicFramePr>
        <p:xfrm>
          <a:off x="1157288" y="3665538"/>
          <a:ext cx="3198812" cy="2551112"/>
        </p:xfrm>
        <a:graphic>
          <a:graphicData uri="http://schemas.openxmlformats.org/presentationml/2006/ole">
            <p:oleObj spid="_x0000_s33799" r:id="rId6" imgW="3200677" imgH="2554445" progId="Excel.Sheet.8">
              <p:embed/>
            </p:oleObj>
          </a:graphicData>
        </a:graphic>
      </p:graphicFrame>
      <p:graphicFrame>
        <p:nvGraphicFramePr>
          <p:cNvPr id="33800" name="グラフ 14"/>
          <p:cNvGraphicFramePr>
            <a:graphicFrameLocks/>
          </p:cNvGraphicFramePr>
          <p:nvPr/>
        </p:nvGraphicFramePr>
        <p:xfrm>
          <a:off x="5024438" y="3644900"/>
          <a:ext cx="3341687" cy="2551113"/>
        </p:xfrm>
        <a:graphic>
          <a:graphicData uri="http://schemas.openxmlformats.org/presentationml/2006/ole">
            <p:oleObj spid="_x0000_s33800" r:id="rId7" imgW="3340898" imgH="2554445" progId="Excel.Sheet.8">
              <p:embed/>
            </p:oleObj>
          </a:graphicData>
        </a:graphic>
      </p:graphicFrame>
      <p:sp>
        <p:nvSpPr>
          <p:cNvPr id="16" name="正方形/長方形 15"/>
          <p:cNvSpPr/>
          <p:nvPr/>
        </p:nvSpPr>
        <p:spPr>
          <a:xfrm>
            <a:off x="1235075" y="2828925"/>
            <a:ext cx="3744913" cy="863600"/>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en-US" altLang="ja-JP" sz="1000">
                <a:solidFill>
                  <a:schemeClr val="tx1"/>
                </a:solidFill>
              </a:rPr>
              <a:t>Totals from 2000 to 2009. Prepared by the Cabinet Office based on seismic data from the Japanese Meteorological Agency for Japan, and the US Geological Survey (USGS) for the rest of the world.</a:t>
            </a:r>
            <a:endParaRPr lang="en-US" sz="1000">
              <a:solidFill>
                <a:schemeClr val="tx1"/>
              </a:solidFill>
              <a:ea typeface="ＭＳ Ｐゴシック" pitchFamily="50" charset="-128"/>
            </a:endParaRPr>
          </a:p>
        </p:txBody>
      </p:sp>
      <p:sp>
        <p:nvSpPr>
          <p:cNvPr id="19" name="正方形/長方形 18"/>
          <p:cNvSpPr/>
          <p:nvPr/>
        </p:nvSpPr>
        <p:spPr>
          <a:xfrm>
            <a:off x="1347788" y="5822950"/>
            <a:ext cx="3744912" cy="863600"/>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en-US" altLang="ja-JP" sz="1000">
                <a:solidFill>
                  <a:schemeClr val="tx1"/>
                </a:solidFill>
              </a:rPr>
              <a:t>Totals from 1979 to 2008. Prepared by the Cabinet Office based on data from the  Epidemiological Research Centre (CRED), Université catholique de Louvain (Belgium).</a:t>
            </a:r>
            <a:endParaRPr lang="en-US" sz="1000">
              <a:solidFill>
                <a:schemeClr val="tx1"/>
              </a:solidFill>
              <a:ea typeface="ＭＳ Ｐゴシック" pitchFamily="50" charset="-128"/>
            </a:endParaRPr>
          </a:p>
        </p:txBody>
      </p:sp>
      <p:sp>
        <p:nvSpPr>
          <p:cNvPr id="20" name="正方形/長方形 19"/>
          <p:cNvSpPr/>
          <p:nvPr/>
        </p:nvSpPr>
        <p:spPr>
          <a:xfrm>
            <a:off x="5097463" y="2924175"/>
            <a:ext cx="3959225" cy="8651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en-US" altLang="ja-JP" sz="1000">
                <a:solidFill>
                  <a:schemeClr val="tx1"/>
                </a:solidFill>
              </a:rPr>
              <a:t>Active volcanoes are those that have erupted within about the past 10,000 years. Prepared by the Cabinet Office based on volcano data from the Japanese Meteorological Agency for Japan, and the US Smithsonian Institute for the rest of the world.</a:t>
            </a:r>
            <a:endParaRPr lang="en-US" sz="1000">
              <a:solidFill>
                <a:schemeClr val="tx1"/>
              </a:solidFill>
              <a:ea typeface="ＭＳ Ｐゴシック" pitchFamily="50" charset="-128"/>
            </a:endParaRPr>
          </a:p>
        </p:txBody>
      </p:sp>
      <p:sp>
        <p:nvSpPr>
          <p:cNvPr id="21" name="正方形/長方形 20"/>
          <p:cNvSpPr/>
          <p:nvPr/>
        </p:nvSpPr>
        <p:spPr>
          <a:xfrm>
            <a:off x="5146675" y="5738813"/>
            <a:ext cx="3960813" cy="863600"/>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en-US" altLang="ja-JP" sz="1000">
                <a:solidFill>
                  <a:schemeClr val="tx1"/>
                </a:solidFill>
              </a:rPr>
              <a:t>Totals from 1979 to 2008. Prepared by the Cabinet Office based on data from CRED. </a:t>
            </a:r>
            <a:endParaRPr lang="en-US" sz="1000">
              <a:solidFill>
                <a:schemeClr val="tx1"/>
              </a:solidFill>
              <a:ea typeface="ＭＳ Ｐゴシック" pitchFamily="50" charset="-128"/>
            </a:endParaRPr>
          </a:p>
        </p:txBody>
      </p:sp>
      <p:sp>
        <p:nvSpPr>
          <p:cNvPr id="22" name="正方形/長方形 21"/>
          <p:cNvSpPr/>
          <p:nvPr/>
        </p:nvSpPr>
        <p:spPr>
          <a:xfrm>
            <a:off x="7323138" y="3943350"/>
            <a:ext cx="1800225" cy="790575"/>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ja-JP" altLang="en-US" sz="1000">
                <a:solidFill>
                  <a:schemeClr val="tx1"/>
                </a:solidFill>
                <a:latin typeface="Century" pitchFamily="18" charset="0"/>
              </a:rPr>
              <a:t>Japan</a:t>
            </a:r>
            <a:endParaRPr lang="en-US" sz="1000">
              <a:solidFill>
                <a:schemeClr val="tx1"/>
              </a:solidFill>
              <a:latin typeface="Century" pitchFamily="18" charset="0"/>
              <a:ea typeface="ＭＳ Ｐゴシック" pitchFamily="50" charset="-128"/>
            </a:endParaRPr>
          </a:p>
          <a:p>
            <a:pPr marL="342900" indent="-342900">
              <a:lnSpc>
                <a:spcPct val="110000"/>
              </a:lnSpc>
              <a:spcBef>
                <a:spcPct val="20000"/>
              </a:spcBef>
              <a:defRPr/>
            </a:pPr>
            <a:r>
              <a:rPr lang="ja-JP" altLang="en-US" sz="1000">
                <a:solidFill>
                  <a:schemeClr val="tx1"/>
                </a:solidFill>
                <a:latin typeface="Century" pitchFamily="18" charset="0"/>
              </a:rPr>
              <a:t> </a:t>
            </a:r>
            <a:r>
              <a:rPr lang="en-US" altLang="ja-JP" sz="1000">
                <a:solidFill>
                  <a:schemeClr val="tx1"/>
                </a:solidFill>
                <a:latin typeface="Century" pitchFamily="18" charset="0"/>
              </a:rPr>
              <a:t>206.8 (11.9%)</a:t>
            </a:r>
            <a:endParaRPr lang="en-US" sz="1000">
              <a:solidFill>
                <a:schemeClr val="tx1"/>
              </a:solidFill>
              <a:latin typeface="Century" pitchFamily="18" charset="0"/>
              <a:ea typeface="ＭＳ Ｐゴシック" pitchFamily="50" charset="-128"/>
            </a:endParaRPr>
          </a:p>
        </p:txBody>
      </p:sp>
      <p:sp>
        <p:nvSpPr>
          <p:cNvPr id="23" name="正方形/長方形 22"/>
          <p:cNvSpPr/>
          <p:nvPr/>
        </p:nvSpPr>
        <p:spPr>
          <a:xfrm>
            <a:off x="6470650" y="4635500"/>
            <a:ext cx="1800225" cy="792163"/>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defRPr/>
            </a:pPr>
            <a:r>
              <a:rPr lang="ja-JP" altLang="en-US" sz="1000">
                <a:solidFill>
                  <a:schemeClr val="tx1"/>
                </a:solidFill>
                <a:latin typeface="Century" pitchFamily="18" charset="0"/>
              </a:rPr>
              <a:t>    World</a:t>
            </a:r>
            <a:endParaRPr lang="en-US" sz="1000">
              <a:solidFill>
                <a:schemeClr val="tx1"/>
              </a:solidFill>
              <a:latin typeface="Century" pitchFamily="18" charset="0"/>
              <a:ea typeface="ＭＳ Ｐゴシック" pitchFamily="50" charset="-128"/>
            </a:endParaRPr>
          </a:p>
          <a:p>
            <a:pPr marL="342900" indent="-342900">
              <a:lnSpc>
                <a:spcPct val="110000"/>
              </a:lnSpc>
              <a:spcBef>
                <a:spcPct val="20000"/>
              </a:spcBef>
              <a:defRPr/>
            </a:pPr>
            <a:r>
              <a:rPr lang="ja-JP" altLang="en-US" sz="1000">
                <a:solidFill>
                  <a:schemeClr val="tx1"/>
                </a:solidFill>
                <a:latin typeface="Century" pitchFamily="18" charset="0"/>
              </a:rPr>
              <a:t>　</a:t>
            </a:r>
            <a:r>
              <a:rPr lang="en-US" altLang="ja-JP" sz="1000">
                <a:solidFill>
                  <a:schemeClr val="tx1"/>
                </a:solidFill>
                <a:latin typeface="Century" pitchFamily="18" charset="0"/>
              </a:rPr>
              <a:t>1,736.1</a:t>
            </a:r>
            <a:endParaRPr lang="en-US" sz="1000">
              <a:solidFill>
                <a:schemeClr val="tx1"/>
              </a:solidFill>
              <a:latin typeface="Century" pitchFamily="18" charset="0"/>
              <a:ea typeface="ＭＳ Ｐゴシック" pitchFamily="50" charset="-128"/>
            </a:endParaRPr>
          </a:p>
        </p:txBody>
      </p:sp>
      <p:sp>
        <p:nvSpPr>
          <p:cNvPr id="24" name="正方形/長方形 23"/>
          <p:cNvSpPr/>
          <p:nvPr/>
        </p:nvSpPr>
        <p:spPr>
          <a:xfrm>
            <a:off x="6354763" y="1762125"/>
            <a:ext cx="1800225" cy="792163"/>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World</a:t>
            </a:r>
            <a:endParaRPr sz="1050" dirty="0">
              <a:solidFill>
                <a:schemeClr val="tx1"/>
              </a:solidFill>
              <a:latin typeface="Century"/>
              <a:ea typeface="+mj-ea"/>
            </a:endParaRPr>
          </a:p>
          <a:p>
            <a:pPr marL="342900" indent="-342900">
              <a:lnSpc>
                <a:spcPct val="110000"/>
              </a:lnSpc>
              <a:spcBef>
                <a:spcPct val="20000"/>
              </a:spcBef>
              <a:spcAft>
                <a:spcPts val="0"/>
              </a:spcAft>
              <a:defRPr/>
            </a:pPr>
            <a:r>
              <a:rPr lang="ja-JP" altLang="en-US" sz="1050">
                <a:solidFill>
                  <a:schemeClr val="tx1"/>
                </a:solidFill>
                <a:latin typeface="Century"/>
                <a:ea typeface="+mj-ea"/>
              </a:rPr>
              <a:t>　</a:t>
            </a:r>
            <a:r>
              <a:rPr lang="en-US" altLang="ja-JP" sz="1050">
                <a:solidFill>
                  <a:schemeClr val="tx1"/>
                </a:solidFill>
                <a:latin typeface="Century"/>
                <a:ea typeface="+mj-ea"/>
              </a:rPr>
              <a:t>1,548</a:t>
            </a:r>
            <a:endParaRPr sz="1050" dirty="0">
              <a:solidFill>
                <a:schemeClr val="tx1"/>
              </a:solidFill>
              <a:latin typeface="Century"/>
              <a:ea typeface="+mj-ea"/>
            </a:endParaRPr>
          </a:p>
        </p:txBody>
      </p:sp>
      <p:sp>
        <p:nvSpPr>
          <p:cNvPr id="25" name="正方形/長方形 24"/>
          <p:cNvSpPr/>
          <p:nvPr/>
        </p:nvSpPr>
        <p:spPr>
          <a:xfrm>
            <a:off x="7258050" y="1125538"/>
            <a:ext cx="1800225" cy="790575"/>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Japan</a:t>
            </a:r>
            <a:endParaRPr sz="1050" dirty="0">
              <a:solidFill>
                <a:schemeClr val="tx1"/>
              </a:solidFill>
              <a:latin typeface="Century"/>
              <a:ea typeface="+mj-ea"/>
            </a:endParaRPr>
          </a:p>
          <a:p>
            <a:pPr marL="342900" indent="-342900">
              <a:lnSpc>
                <a:spcPct val="110000"/>
              </a:lnSpc>
              <a:spcBef>
                <a:spcPct val="20000"/>
              </a:spcBef>
              <a:spcAft>
                <a:spcPts val="0"/>
              </a:spcAft>
              <a:defRPr/>
            </a:pPr>
            <a:r>
              <a:rPr lang="en-US" altLang="ja-JP" sz="1050">
                <a:solidFill>
                  <a:schemeClr val="tx1"/>
                </a:solidFill>
                <a:latin typeface="Century"/>
                <a:ea typeface="+mj-ea"/>
              </a:rPr>
              <a:t>108 (7.0%)</a:t>
            </a:r>
            <a:endParaRPr sz="1050" dirty="0">
              <a:solidFill>
                <a:schemeClr val="tx1"/>
              </a:solidFill>
              <a:latin typeface="Century"/>
              <a:ea typeface="+mj-ea"/>
            </a:endParaRPr>
          </a:p>
        </p:txBody>
      </p:sp>
      <p:cxnSp>
        <p:nvCxnSpPr>
          <p:cNvPr id="27" name="直線コネクタ 26"/>
          <p:cNvCxnSpPr/>
          <p:nvPr/>
        </p:nvCxnSpPr>
        <p:spPr>
          <a:xfrm flipV="1">
            <a:off x="6824663" y="1412875"/>
            <a:ext cx="431800" cy="71438"/>
          </a:xfrm>
          <a:prstGeom prst="line">
            <a:avLst/>
          </a:prstGeom>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2492375" y="4619625"/>
            <a:ext cx="1800225" cy="792163"/>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World</a:t>
            </a:r>
            <a:endParaRPr sz="1050" dirty="0">
              <a:solidFill>
                <a:schemeClr val="tx1"/>
              </a:solidFill>
              <a:latin typeface="Century"/>
              <a:ea typeface="+mj-ea"/>
            </a:endParaRPr>
          </a:p>
          <a:p>
            <a:pPr marL="342900" indent="-342900">
              <a:lnSpc>
                <a:spcPct val="110000"/>
              </a:lnSpc>
              <a:spcBef>
                <a:spcPct val="20000"/>
              </a:spcBef>
              <a:spcAft>
                <a:spcPts val="0"/>
              </a:spcAft>
              <a:defRPr/>
            </a:pPr>
            <a:r>
              <a:rPr lang="ja-JP" altLang="en-US" sz="1050">
                <a:solidFill>
                  <a:schemeClr val="tx1"/>
                </a:solidFill>
                <a:latin typeface="Century"/>
                <a:ea typeface="+mj-ea"/>
              </a:rPr>
              <a:t>　</a:t>
            </a:r>
            <a:r>
              <a:rPr lang="en-US" altLang="ja-JP" sz="1050">
                <a:solidFill>
                  <a:schemeClr val="tx1"/>
                </a:solidFill>
                <a:latin typeface="Century"/>
                <a:ea typeface="+mj-ea"/>
              </a:rPr>
              <a:t>2,570</a:t>
            </a:r>
            <a:endParaRPr sz="1050" dirty="0">
              <a:solidFill>
                <a:schemeClr val="tx1"/>
              </a:solidFill>
              <a:latin typeface="Century"/>
              <a:ea typeface="+mj-ea"/>
            </a:endParaRPr>
          </a:p>
        </p:txBody>
      </p:sp>
      <p:sp>
        <p:nvSpPr>
          <p:cNvPr id="35" name="正方形/長方形 34"/>
          <p:cNvSpPr/>
          <p:nvPr/>
        </p:nvSpPr>
        <p:spPr>
          <a:xfrm>
            <a:off x="3368675" y="3933825"/>
            <a:ext cx="1800225" cy="790575"/>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Japan</a:t>
            </a:r>
            <a:endParaRPr sz="1050" dirty="0">
              <a:solidFill>
                <a:schemeClr val="tx1"/>
              </a:solidFill>
              <a:latin typeface="Century"/>
              <a:ea typeface="+mj-ea"/>
            </a:endParaRPr>
          </a:p>
          <a:p>
            <a:pPr marL="342900" indent="-342900">
              <a:lnSpc>
                <a:spcPct val="110000"/>
              </a:lnSpc>
              <a:spcBef>
                <a:spcPct val="20000"/>
              </a:spcBef>
              <a:spcAft>
                <a:spcPts val="0"/>
              </a:spcAft>
              <a:defRPr/>
            </a:pPr>
            <a:r>
              <a:rPr lang="ja-JP" altLang="en-US" sz="1050">
                <a:solidFill>
                  <a:schemeClr val="tx1"/>
                </a:solidFill>
                <a:latin typeface="Century"/>
                <a:ea typeface="+mj-ea"/>
              </a:rPr>
              <a:t>  </a:t>
            </a:r>
            <a:r>
              <a:rPr lang="en-US" altLang="ja-JP" sz="1050">
                <a:solidFill>
                  <a:schemeClr val="tx1"/>
                </a:solidFill>
                <a:latin typeface="Century"/>
                <a:ea typeface="+mj-ea"/>
              </a:rPr>
              <a:t>9 (0.3%)</a:t>
            </a:r>
            <a:endParaRPr sz="1050" dirty="0">
              <a:solidFill>
                <a:schemeClr val="tx1"/>
              </a:solidFill>
              <a:latin typeface="Century"/>
              <a:ea typeface="+mj-ea"/>
            </a:endParaRPr>
          </a:p>
        </p:txBody>
      </p:sp>
      <p:cxnSp>
        <p:nvCxnSpPr>
          <p:cNvPr id="37" name="直線コネクタ 36"/>
          <p:cNvCxnSpPr/>
          <p:nvPr/>
        </p:nvCxnSpPr>
        <p:spPr>
          <a:xfrm flipV="1">
            <a:off x="2865438" y="4221163"/>
            <a:ext cx="574675" cy="71437"/>
          </a:xfrm>
          <a:prstGeom prst="line">
            <a:avLst/>
          </a:prstGeom>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2479675" y="1736725"/>
            <a:ext cx="1800225" cy="792163"/>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World</a:t>
            </a:r>
            <a:endParaRPr sz="1050" dirty="0">
              <a:solidFill>
                <a:schemeClr val="tx1"/>
              </a:solidFill>
              <a:latin typeface="Century"/>
              <a:ea typeface="+mj-ea"/>
            </a:endParaRPr>
          </a:p>
          <a:p>
            <a:pPr marL="342900" indent="-342900">
              <a:lnSpc>
                <a:spcPct val="110000"/>
              </a:lnSpc>
              <a:spcBef>
                <a:spcPct val="20000"/>
              </a:spcBef>
              <a:spcAft>
                <a:spcPts val="0"/>
              </a:spcAft>
              <a:defRPr/>
            </a:pPr>
            <a:r>
              <a:rPr lang="ja-JP" altLang="en-US" sz="1050">
                <a:solidFill>
                  <a:schemeClr val="tx1"/>
                </a:solidFill>
                <a:latin typeface="Century"/>
                <a:ea typeface="+mj-ea"/>
              </a:rPr>
              <a:t>　</a:t>
            </a:r>
            <a:r>
              <a:rPr lang="en-US" altLang="ja-JP" sz="1050">
                <a:solidFill>
                  <a:schemeClr val="tx1"/>
                </a:solidFill>
                <a:latin typeface="Century"/>
                <a:ea typeface="+mj-ea"/>
              </a:rPr>
              <a:t>1,036</a:t>
            </a:r>
            <a:endParaRPr sz="1050" dirty="0">
              <a:solidFill>
                <a:schemeClr val="tx1"/>
              </a:solidFill>
              <a:latin typeface="Century"/>
              <a:ea typeface="+mj-ea"/>
            </a:endParaRPr>
          </a:p>
        </p:txBody>
      </p:sp>
      <p:sp>
        <p:nvSpPr>
          <p:cNvPr id="39" name="正方形/長方形 38"/>
          <p:cNvSpPr/>
          <p:nvPr/>
        </p:nvSpPr>
        <p:spPr>
          <a:xfrm>
            <a:off x="3297238" y="1125538"/>
            <a:ext cx="1800225" cy="790575"/>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110000"/>
              </a:lnSpc>
              <a:spcBef>
                <a:spcPct val="20000"/>
              </a:spcBef>
              <a:spcAft>
                <a:spcPts val="0"/>
              </a:spcAft>
              <a:defRPr/>
            </a:pPr>
            <a:r>
              <a:rPr lang="ja-JP" altLang="en-US" sz="1050">
                <a:solidFill>
                  <a:schemeClr val="tx1"/>
                </a:solidFill>
                <a:latin typeface="Century"/>
                <a:ea typeface="+mj-ea"/>
              </a:rPr>
              <a:t>   Japan</a:t>
            </a:r>
            <a:endParaRPr sz="1050" dirty="0">
              <a:solidFill>
                <a:schemeClr val="tx1"/>
              </a:solidFill>
              <a:latin typeface="Century"/>
              <a:ea typeface="+mj-ea"/>
            </a:endParaRPr>
          </a:p>
          <a:p>
            <a:pPr marL="342900" indent="-342900">
              <a:lnSpc>
                <a:spcPct val="110000"/>
              </a:lnSpc>
              <a:spcBef>
                <a:spcPct val="20000"/>
              </a:spcBef>
              <a:spcAft>
                <a:spcPts val="0"/>
              </a:spcAft>
              <a:defRPr/>
            </a:pPr>
            <a:r>
              <a:rPr lang="ja-JP" altLang="en-US" sz="1050">
                <a:solidFill>
                  <a:schemeClr val="tx1"/>
                </a:solidFill>
                <a:latin typeface="Century"/>
                <a:ea typeface="+mj-ea"/>
              </a:rPr>
              <a:t>   </a:t>
            </a:r>
            <a:r>
              <a:rPr lang="en-US" altLang="ja-JP" sz="1050">
                <a:solidFill>
                  <a:schemeClr val="tx1"/>
                </a:solidFill>
                <a:latin typeface="Century"/>
                <a:ea typeface="+mj-ea"/>
              </a:rPr>
              <a:t>212 (20.5%)</a:t>
            </a:r>
            <a:endParaRPr sz="1050" dirty="0">
              <a:solidFill>
                <a:schemeClr val="tx1"/>
              </a:solidFill>
              <a:latin typeface="Century"/>
              <a:ea typeface="+mj-ea"/>
            </a:endParaRPr>
          </a:p>
        </p:txBody>
      </p:sp>
      <p:sp>
        <p:nvSpPr>
          <p:cNvPr id="26" name="テキスト ボックス 25"/>
          <p:cNvSpPr txBox="1"/>
          <p:nvPr/>
        </p:nvSpPr>
        <p:spPr>
          <a:xfrm>
            <a:off x="776536" y="972000"/>
            <a:ext cx="4032448" cy="261610"/>
          </a:xfrm>
          <a:prstGeom prst="rect">
            <a:avLst/>
          </a:prstGeom>
          <a:solidFill>
            <a:srgbClr val="FFFFFF"/>
          </a:solidFill>
        </p:spPr>
        <p:txBody>
          <a:bodyPr wrap="square" rtlCol="0">
            <a:spAutoFit/>
          </a:bodyPr>
          <a:lstStyle/>
          <a:p>
            <a:r>
              <a:rPr lang="en-US" altLang="ja-JP" sz="1100" b="1" dirty="0" smtClean="0"/>
              <a:t>Number of earthquakes of magnitude 6 or greater</a:t>
            </a:r>
            <a:endParaRPr lang="ja-JP" altLang="ja-JP" sz="1100" b="1" dirty="0" smtClean="0"/>
          </a:p>
        </p:txBody>
      </p:sp>
      <p:sp>
        <p:nvSpPr>
          <p:cNvPr id="28" name="テキスト ボックス 27"/>
          <p:cNvSpPr txBox="1"/>
          <p:nvPr/>
        </p:nvSpPr>
        <p:spPr>
          <a:xfrm>
            <a:off x="5688000" y="1008000"/>
            <a:ext cx="2160240" cy="261610"/>
          </a:xfrm>
          <a:prstGeom prst="rect">
            <a:avLst/>
          </a:prstGeom>
          <a:solidFill>
            <a:srgbClr val="FFFFFF"/>
          </a:solidFill>
        </p:spPr>
        <p:txBody>
          <a:bodyPr wrap="square" rtlCol="0">
            <a:spAutoFit/>
          </a:bodyPr>
          <a:lstStyle/>
          <a:p>
            <a:r>
              <a:rPr lang="en-US" altLang="ja-JP" sz="1100" b="1" dirty="0" smtClean="0"/>
              <a:t>Number of active volcanoes</a:t>
            </a:r>
            <a:endParaRPr lang="ja-JP" altLang="ja-JP" sz="1100" b="1" dirty="0" smtClean="0"/>
          </a:p>
        </p:txBody>
      </p:sp>
      <p:sp>
        <p:nvSpPr>
          <p:cNvPr id="29" name="テキスト ボックス 28"/>
          <p:cNvSpPr txBox="1"/>
          <p:nvPr/>
        </p:nvSpPr>
        <p:spPr>
          <a:xfrm>
            <a:off x="1064568" y="3789040"/>
            <a:ext cx="2952328" cy="261610"/>
          </a:xfrm>
          <a:prstGeom prst="rect">
            <a:avLst/>
          </a:prstGeom>
          <a:solidFill>
            <a:srgbClr val="FFFFFF"/>
          </a:solidFill>
        </p:spPr>
        <p:txBody>
          <a:bodyPr wrap="square" rtlCol="0">
            <a:spAutoFit/>
          </a:bodyPr>
          <a:lstStyle/>
          <a:p>
            <a:r>
              <a:rPr lang="en-US" altLang="ja-JP" sz="1100" b="1" dirty="0" smtClean="0"/>
              <a:t>Number of disaster victims (‘000 people)</a:t>
            </a:r>
            <a:endParaRPr lang="ja-JP" altLang="ja-JP" sz="1100" b="1" dirty="0" smtClean="0"/>
          </a:p>
        </p:txBody>
      </p:sp>
      <p:sp>
        <p:nvSpPr>
          <p:cNvPr id="30" name="テキスト ボックス 29"/>
          <p:cNvSpPr txBox="1"/>
          <p:nvPr/>
        </p:nvSpPr>
        <p:spPr>
          <a:xfrm>
            <a:off x="5889104" y="3789040"/>
            <a:ext cx="2736304" cy="261610"/>
          </a:xfrm>
          <a:prstGeom prst="rect">
            <a:avLst/>
          </a:prstGeom>
          <a:solidFill>
            <a:srgbClr val="FFFFFF"/>
          </a:solidFill>
        </p:spPr>
        <p:txBody>
          <a:bodyPr wrap="square" rtlCol="0">
            <a:spAutoFit/>
          </a:bodyPr>
          <a:lstStyle/>
          <a:p>
            <a:r>
              <a:rPr lang="en-US" altLang="ja-JP" sz="1100" b="1" dirty="0" smtClean="0"/>
              <a:t>Cost of disasters (billions of dollars)</a:t>
            </a:r>
            <a:endParaRPr lang="ja-JP" altLang="ja-JP" sz="1100" b="1"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グラフ 30"/>
          <p:cNvGraphicFramePr>
            <a:graphicFrameLocks/>
          </p:cNvGraphicFramePr>
          <p:nvPr/>
        </p:nvGraphicFramePr>
        <p:xfrm>
          <a:off x="344488" y="981075"/>
          <a:ext cx="9228137" cy="5876925"/>
        </p:xfrm>
        <a:graphic>
          <a:graphicData uri="http://schemas.openxmlformats.org/presentationml/2006/ole">
            <p:oleObj spid="_x0000_s35841" r:id="rId4" imgW="9230144" imgH="5877053" progId="Excel.Sheet.8">
              <p:embed/>
            </p:oleObj>
          </a:graphicData>
        </a:graphic>
      </p:graphicFrame>
      <p:sp>
        <p:nvSpPr>
          <p:cNvPr id="35842" name="Rectangle 4"/>
          <p:cNvSpPr>
            <a:spLocks noChangeArrowheads="1"/>
          </p:cNvSpPr>
          <p:nvPr/>
        </p:nvSpPr>
        <p:spPr bwMode="auto">
          <a:xfrm>
            <a:off x="7477125" y="5373688"/>
            <a:ext cx="1285875" cy="546100"/>
          </a:xfrm>
          <a:prstGeom prst="rect">
            <a:avLst/>
          </a:prstGeom>
          <a:solidFill>
            <a:srgbClr val="CCFFCC"/>
          </a:solidFill>
          <a:ln w="9525">
            <a:noFill/>
            <a:miter lim="800000"/>
            <a:headEnd/>
            <a:tailEnd/>
          </a:ln>
        </p:spPr>
        <p:txBody>
          <a:bodyPr/>
          <a:lstStyle/>
          <a:p>
            <a:pPr algn="ctr"/>
            <a:r>
              <a:rPr lang="en-US" altLang="ja-JP" sz="1200"/>
              <a:t>Niigata Chuetsu Earthquake</a:t>
            </a:r>
            <a:endParaRPr lang="en-US" sz="1200"/>
          </a:p>
          <a:p>
            <a:pPr algn="ctr"/>
            <a:r>
              <a:rPr lang="ja-JP" altLang="en-US" sz="1000"/>
              <a:t>Dea</a:t>
            </a:r>
            <a:r>
              <a:rPr lang="en-US" altLang="ja-JP" sz="1000"/>
              <a:t>d: 68</a:t>
            </a:r>
            <a:r>
              <a:rPr lang="ja-JP" altLang="en-US" sz="1000"/>
              <a:t> </a:t>
            </a:r>
          </a:p>
        </p:txBody>
      </p:sp>
      <p:sp>
        <p:nvSpPr>
          <p:cNvPr id="35843" name="テキスト ボックス 6"/>
          <p:cNvSpPr txBox="1">
            <a:spLocks noChangeArrowheads="1"/>
          </p:cNvSpPr>
          <p:nvPr/>
        </p:nvSpPr>
        <p:spPr bwMode="auto">
          <a:xfrm>
            <a:off x="8121650" y="5876925"/>
            <a:ext cx="571500" cy="306388"/>
          </a:xfrm>
          <a:prstGeom prst="rect">
            <a:avLst/>
          </a:prstGeom>
          <a:noFill/>
          <a:ln w="9525">
            <a:noFill/>
            <a:miter lim="800000"/>
            <a:headEnd/>
            <a:tailEnd/>
          </a:ln>
        </p:spPr>
        <p:txBody>
          <a:bodyPr>
            <a:spAutoFit/>
          </a:bodyPr>
          <a:lstStyle/>
          <a:p>
            <a:pPr algn="ctr" eaLnBrk="0" hangingPunct="0"/>
            <a:r>
              <a:rPr lang="en-US" altLang="ja-JP" sz="1400">
                <a:latin typeface="HGPｺﾞｼｯｸE"/>
              </a:rPr>
              <a:t>327</a:t>
            </a:r>
            <a:endParaRPr lang="en-US" sz="1400">
              <a:latin typeface="HGPｺﾞｼｯｸE"/>
              <a:ea typeface="HGPｺﾞｼｯｸE"/>
              <a:cs typeface="HGPｺﾞｼｯｸE"/>
            </a:endParaRPr>
          </a:p>
        </p:txBody>
      </p:sp>
      <p:sp>
        <p:nvSpPr>
          <p:cNvPr id="35844" name="テキスト ボックス 7"/>
          <p:cNvSpPr txBox="1">
            <a:spLocks noChangeArrowheads="1"/>
          </p:cNvSpPr>
          <p:nvPr/>
        </p:nvSpPr>
        <p:spPr bwMode="auto">
          <a:xfrm>
            <a:off x="7185025" y="4149725"/>
            <a:ext cx="642938" cy="304800"/>
          </a:xfrm>
          <a:prstGeom prst="rect">
            <a:avLst/>
          </a:prstGeom>
          <a:noFill/>
          <a:ln w="9525">
            <a:noFill/>
            <a:miter lim="800000"/>
            <a:headEnd/>
            <a:tailEnd/>
          </a:ln>
        </p:spPr>
        <p:txBody>
          <a:bodyPr>
            <a:spAutoFit/>
          </a:bodyPr>
          <a:lstStyle/>
          <a:p>
            <a:pPr algn="ctr" eaLnBrk="0" hangingPunct="0"/>
            <a:r>
              <a:rPr lang="en-US" altLang="ja-JP" sz="1400">
                <a:latin typeface="HGPｺﾞｼｯｸE"/>
              </a:rPr>
              <a:t>6,482</a:t>
            </a:r>
            <a:endParaRPr lang="en-US" sz="1400">
              <a:latin typeface="HGPｺﾞｼｯｸE"/>
              <a:ea typeface="HGPｺﾞｼｯｸE"/>
              <a:cs typeface="HGPｺﾞｼｯｸE"/>
            </a:endParaRPr>
          </a:p>
        </p:txBody>
      </p:sp>
      <p:sp>
        <p:nvSpPr>
          <p:cNvPr id="35845" name="Rectangle 4"/>
          <p:cNvSpPr>
            <a:spLocks noChangeArrowheads="1"/>
          </p:cNvSpPr>
          <p:nvPr/>
        </p:nvSpPr>
        <p:spPr bwMode="auto">
          <a:xfrm flipH="1">
            <a:off x="5457825" y="4221163"/>
            <a:ext cx="1439863" cy="792162"/>
          </a:xfrm>
          <a:prstGeom prst="rect">
            <a:avLst/>
          </a:prstGeom>
          <a:solidFill>
            <a:srgbClr val="CCFFCC"/>
          </a:solidFill>
          <a:ln w="9525">
            <a:noFill/>
            <a:miter lim="800000"/>
            <a:headEnd/>
            <a:tailEnd/>
          </a:ln>
        </p:spPr>
        <p:txBody>
          <a:bodyPr/>
          <a:lstStyle/>
          <a:p>
            <a:pPr algn="ctr"/>
            <a:r>
              <a:rPr lang="en-US" altLang="ja-JP" sz="1200"/>
              <a:t>Great Hanshin-Awaji Earthquake</a:t>
            </a:r>
            <a:endParaRPr lang="en-US" sz="1200"/>
          </a:p>
          <a:p>
            <a:pPr algn="ctr"/>
            <a:r>
              <a:rPr lang="ja-JP" altLang="en-US" sz="1000"/>
              <a:t>Dea</a:t>
            </a:r>
            <a:r>
              <a:rPr lang="en-US" altLang="ja-JP" sz="1000"/>
              <a:t>d: 6,434</a:t>
            </a:r>
            <a:r>
              <a:rPr lang="ja-JP" altLang="en-US" sz="1000"/>
              <a:t> </a:t>
            </a:r>
            <a:endParaRPr lang="en-US" sz="1000"/>
          </a:p>
          <a:p>
            <a:pPr algn="ctr"/>
            <a:r>
              <a:rPr lang="en-US" altLang="ja-JP" sz="1000"/>
              <a:t>Missing: 3</a:t>
            </a:r>
            <a:endParaRPr lang="ja-JP" altLang="en-US" sz="1000"/>
          </a:p>
        </p:txBody>
      </p:sp>
      <p:sp>
        <p:nvSpPr>
          <p:cNvPr id="35846" name="テキスト ボックス 9"/>
          <p:cNvSpPr txBox="1">
            <a:spLocks noChangeArrowheads="1"/>
          </p:cNvSpPr>
          <p:nvPr/>
        </p:nvSpPr>
        <p:spPr bwMode="auto">
          <a:xfrm>
            <a:off x="2792413" y="4076700"/>
            <a:ext cx="642937" cy="304800"/>
          </a:xfrm>
          <a:prstGeom prst="rect">
            <a:avLst/>
          </a:prstGeom>
          <a:noFill/>
          <a:ln w="9525">
            <a:noFill/>
            <a:miter lim="800000"/>
            <a:headEnd/>
            <a:tailEnd/>
          </a:ln>
        </p:spPr>
        <p:txBody>
          <a:bodyPr>
            <a:spAutoFit/>
          </a:bodyPr>
          <a:lstStyle/>
          <a:p>
            <a:pPr algn="ctr" eaLnBrk="0" hangingPunct="0"/>
            <a:r>
              <a:rPr lang="en-US" altLang="ja-JP" sz="1400">
                <a:latin typeface="HGPｺﾞｼｯｸE"/>
              </a:rPr>
              <a:t>5,868</a:t>
            </a:r>
            <a:endParaRPr lang="en-US" sz="1400">
              <a:latin typeface="HGPｺﾞｼｯｸE"/>
              <a:ea typeface="HGPｺﾞｼｯｸE"/>
              <a:cs typeface="HGPｺﾞｼｯｸE"/>
            </a:endParaRPr>
          </a:p>
        </p:txBody>
      </p:sp>
      <p:sp>
        <p:nvSpPr>
          <p:cNvPr id="35847" name="Rectangle 4"/>
          <p:cNvSpPr>
            <a:spLocks noChangeArrowheads="1"/>
          </p:cNvSpPr>
          <p:nvPr/>
        </p:nvSpPr>
        <p:spPr bwMode="auto">
          <a:xfrm>
            <a:off x="3440113" y="4365625"/>
            <a:ext cx="1512887" cy="647700"/>
          </a:xfrm>
          <a:prstGeom prst="rect">
            <a:avLst/>
          </a:prstGeom>
          <a:solidFill>
            <a:srgbClr val="CCFFCC"/>
          </a:solidFill>
          <a:ln w="9525">
            <a:noFill/>
            <a:miter lim="800000"/>
            <a:headEnd/>
            <a:tailEnd/>
          </a:ln>
        </p:spPr>
        <p:txBody>
          <a:bodyPr/>
          <a:lstStyle/>
          <a:p>
            <a:pPr algn="ctr"/>
            <a:r>
              <a:rPr lang="en-US" altLang="ja-JP" sz="1200"/>
              <a:t>Ise Bay Typhoon</a:t>
            </a:r>
            <a:endParaRPr lang="en-US" sz="1200"/>
          </a:p>
          <a:p>
            <a:pPr algn="ctr"/>
            <a:r>
              <a:rPr lang="ja-JP" altLang="en-US" sz="1000"/>
              <a:t>Dea</a:t>
            </a:r>
            <a:r>
              <a:rPr lang="en-US" altLang="ja-JP" sz="1000"/>
              <a:t>d: 4,697</a:t>
            </a:r>
            <a:r>
              <a:rPr lang="ja-JP" altLang="en-US" sz="1000"/>
              <a:t> </a:t>
            </a:r>
            <a:endParaRPr lang="en-US" sz="1000"/>
          </a:p>
          <a:p>
            <a:pPr algn="ctr"/>
            <a:r>
              <a:rPr lang="en-US" altLang="ja-JP" sz="1000"/>
              <a:t>Missing: 401</a:t>
            </a:r>
            <a:endParaRPr lang="ja-JP" altLang="en-US" sz="1000"/>
          </a:p>
        </p:txBody>
      </p:sp>
      <p:sp>
        <p:nvSpPr>
          <p:cNvPr id="35848" name="Rectangle 4"/>
          <p:cNvSpPr>
            <a:spLocks noChangeArrowheads="1"/>
          </p:cNvSpPr>
          <p:nvPr/>
        </p:nvSpPr>
        <p:spPr bwMode="auto">
          <a:xfrm>
            <a:off x="2432050" y="3068638"/>
            <a:ext cx="1595438" cy="792162"/>
          </a:xfrm>
          <a:prstGeom prst="rect">
            <a:avLst/>
          </a:prstGeom>
          <a:solidFill>
            <a:srgbClr val="CCFFCC"/>
          </a:solidFill>
          <a:ln w="9525">
            <a:noFill/>
            <a:miter lim="800000"/>
            <a:headEnd/>
            <a:tailEnd/>
          </a:ln>
        </p:spPr>
        <p:txBody>
          <a:bodyPr lIns="36000" rIns="36000"/>
          <a:lstStyle/>
          <a:p>
            <a:pPr algn="ctr"/>
            <a:r>
              <a:rPr lang="en-US" altLang="ja-JP" sz="1200"/>
              <a:t>Nanki Flood, Typhoon No. 13, etc</a:t>
            </a:r>
            <a:endParaRPr lang="en-US" sz="1200"/>
          </a:p>
          <a:p>
            <a:pPr algn="ctr"/>
            <a:r>
              <a:rPr lang="ja-JP" altLang="en-US" sz="1000"/>
              <a:t>Dea</a:t>
            </a:r>
            <a:r>
              <a:rPr lang="en-US" altLang="ja-JP" sz="1000"/>
              <a:t>d: 2,144</a:t>
            </a:r>
            <a:r>
              <a:rPr lang="ja-JP" altLang="en-US" sz="1000"/>
              <a:t> </a:t>
            </a:r>
            <a:endParaRPr lang="en-US" sz="1000"/>
          </a:p>
          <a:p>
            <a:pPr algn="ctr"/>
            <a:r>
              <a:rPr lang="en-US" altLang="ja-JP" sz="1000"/>
              <a:t>Missing: 901</a:t>
            </a:r>
            <a:endParaRPr lang="ja-JP" altLang="en-US" sz="1000"/>
          </a:p>
        </p:txBody>
      </p:sp>
      <p:sp>
        <p:nvSpPr>
          <p:cNvPr id="35849" name="Rectangle 4"/>
          <p:cNvSpPr>
            <a:spLocks noChangeArrowheads="1"/>
          </p:cNvSpPr>
          <p:nvPr/>
        </p:nvSpPr>
        <p:spPr bwMode="auto">
          <a:xfrm>
            <a:off x="1208088" y="3213100"/>
            <a:ext cx="1146175" cy="571500"/>
          </a:xfrm>
          <a:prstGeom prst="rect">
            <a:avLst/>
          </a:prstGeom>
          <a:solidFill>
            <a:srgbClr val="CCFFCC"/>
          </a:solidFill>
          <a:ln w="9525">
            <a:noFill/>
            <a:miter lim="800000"/>
            <a:headEnd/>
            <a:tailEnd/>
          </a:ln>
        </p:spPr>
        <p:txBody>
          <a:bodyPr/>
          <a:lstStyle/>
          <a:p>
            <a:pPr algn="ctr"/>
            <a:r>
              <a:rPr lang="en-US" altLang="ja-JP" sz="900"/>
              <a:t>Fukui Earthquake</a:t>
            </a:r>
            <a:endParaRPr lang="en-US" sz="900"/>
          </a:p>
          <a:p>
            <a:pPr algn="ctr"/>
            <a:r>
              <a:rPr lang="en-US" altLang="ja-JP" sz="900"/>
              <a:t>Dead: 3,769</a:t>
            </a:r>
            <a:r>
              <a:rPr lang="ja-JP" altLang="en-US" sz="900"/>
              <a:t> </a:t>
            </a:r>
            <a:endParaRPr lang="en-US" sz="900"/>
          </a:p>
          <a:p>
            <a:pPr algn="ctr"/>
            <a:r>
              <a:rPr lang="en-US" altLang="ja-JP" sz="900"/>
              <a:t>Missing: 6</a:t>
            </a:r>
            <a:endParaRPr lang="ja-JP" altLang="en-US" sz="900"/>
          </a:p>
        </p:txBody>
      </p:sp>
      <p:cxnSp>
        <p:nvCxnSpPr>
          <p:cNvPr id="35850" name="直線矢印コネクタ 19"/>
          <p:cNvCxnSpPr>
            <a:cxnSpLocks noChangeShapeType="1"/>
          </p:cNvCxnSpPr>
          <p:nvPr/>
        </p:nvCxnSpPr>
        <p:spPr bwMode="auto">
          <a:xfrm flipH="1" flipV="1">
            <a:off x="2792413" y="4365625"/>
            <a:ext cx="641350" cy="174625"/>
          </a:xfrm>
          <a:prstGeom prst="straightConnector1">
            <a:avLst/>
          </a:prstGeom>
          <a:noFill/>
          <a:ln w="22225" cap="sq" algn="ctr">
            <a:solidFill>
              <a:srgbClr val="FF0000"/>
            </a:solidFill>
            <a:round/>
            <a:headEnd/>
            <a:tailEnd type="arrow" w="med" len="med"/>
          </a:ln>
        </p:spPr>
      </p:cxnSp>
      <p:cxnSp>
        <p:nvCxnSpPr>
          <p:cNvPr id="35851" name="直線矢印コネクタ 21"/>
          <p:cNvCxnSpPr>
            <a:cxnSpLocks noChangeShapeType="1"/>
          </p:cNvCxnSpPr>
          <p:nvPr/>
        </p:nvCxnSpPr>
        <p:spPr bwMode="auto">
          <a:xfrm>
            <a:off x="6824663" y="4221163"/>
            <a:ext cx="409575" cy="0"/>
          </a:xfrm>
          <a:prstGeom prst="straightConnector1">
            <a:avLst/>
          </a:prstGeom>
          <a:noFill/>
          <a:ln w="22225" cap="sq" algn="ctr">
            <a:solidFill>
              <a:srgbClr val="FF0000"/>
            </a:solidFill>
            <a:round/>
            <a:headEnd/>
            <a:tailEnd type="arrow" w="med" len="med"/>
          </a:ln>
        </p:spPr>
      </p:cxnSp>
      <p:cxnSp>
        <p:nvCxnSpPr>
          <p:cNvPr id="35852" name="直線矢印コネクタ 23"/>
          <p:cNvCxnSpPr>
            <a:cxnSpLocks noChangeShapeType="1"/>
          </p:cNvCxnSpPr>
          <p:nvPr/>
        </p:nvCxnSpPr>
        <p:spPr bwMode="auto">
          <a:xfrm>
            <a:off x="7945438" y="5913438"/>
            <a:ext cx="320675" cy="252412"/>
          </a:xfrm>
          <a:prstGeom prst="straightConnector1">
            <a:avLst/>
          </a:prstGeom>
          <a:noFill/>
          <a:ln w="22225" cap="sq" algn="ctr">
            <a:solidFill>
              <a:srgbClr val="FF0000"/>
            </a:solidFill>
            <a:round/>
            <a:headEnd/>
            <a:tailEnd type="arrow" w="med" len="med"/>
          </a:ln>
        </p:spPr>
      </p:cxnSp>
      <p:cxnSp>
        <p:nvCxnSpPr>
          <p:cNvPr id="35853" name="直線矢印コネクタ 25"/>
          <p:cNvCxnSpPr>
            <a:cxnSpLocks noChangeShapeType="1"/>
          </p:cNvCxnSpPr>
          <p:nvPr/>
        </p:nvCxnSpPr>
        <p:spPr bwMode="auto">
          <a:xfrm flipH="1">
            <a:off x="1462088" y="3811588"/>
            <a:ext cx="423862" cy="922337"/>
          </a:xfrm>
          <a:prstGeom prst="straightConnector1">
            <a:avLst/>
          </a:prstGeom>
          <a:noFill/>
          <a:ln w="22225" cap="sq" algn="ctr">
            <a:solidFill>
              <a:srgbClr val="FF0000"/>
            </a:solidFill>
            <a:round/>
            <a:headEnd/>
            <a:tailEnd type="arrow" w="med" len="med"/>
          </a:ln>
        </p:spPr>
      </p:cxnSp>
      <p:cxnSp>
        <p:nvCxnSpPr>
          <p:cNvPr id="35854" name="直線矢印コネクタ 27"/>
          <p:cNvCxnSpPr>
            <a:cxnSpLocks noChangeShapeType="1"/>
          </p:cNvCxnSpPr>
          <p:nvPr/>
        </p:nvCxnSpPr>
        <p:spPr bwMode="auto">
          <a:xfrm flipH="1">
            <a:off x="1104900" y="2997200"/>
            <a:ext cx="31750" cy="1355725"/>
          </a:xfrm>
          <a:prstGeom prst="straightConnector1">
            <a:avLst/>
          </a:prstGeom>
          <a:noFill/>
          <a:ln w="22225" cap="sq" algn="ctr">
            <a:solidFill>
              <a:srgbClr val="FF0000"/>
            </a:solidFill>
            <a:round/>
            <a:headEnd/>
            <a:tailEnd type="arrow" w="med" len="med"/>
          </a:ln>
        </p:spPr>
      </p:cxnSp>
      <p:cxnSp>
        <p:nvCxnSpPr>
          <p:cNvPr id="35855" name="直線矢印コネクタ 29"/>
          <p:cNvCxnSpPr>
            <a:cxnSpLocks noChangeShapeType="1"/>
          </p:cNvCxnSpPr>
          <p:nvPr/>
        </p:nvCxnSpPr>
        <p:spPr bwMode="auto">
          <a:xfrm flipH="1">
            <a:off x="2043113" y="3644900"/>
            <a:ext cx="822325" cy="1627188"/>
          </a:xfrm>
          <a:prstGeom prst="straightConnector1">
            <a:avLst/>
          </a:prstGeom>
          <a:noFill/>
          <a:ln w="22225" cap="sq" algn="ctr">
            <a:solidFill>
              <a:srgbClr val="FF0000"/>
            </a:solidFill>
            <a:round/>
            <a:headEnd/>
            <a:tailEnd type="arrow" w="med" len="med"/>
          </a:ln>
        </p:spPr>
      </p:cxnSp>
      <p:cxnSp>
        <p:nvCxnSpPr>
          <p:cNvPr id="35856" name="直線矢印コネクタ 25"/>
          <p:cNvCxnSpPr>
            <a:cxnSpLocks noChangeShapeType="1"/>
          </p:cNvCxnSpPr>
          <p:nvPr/>
        </p:nvCxnSpPr>
        <p:spPr bwMode="auto">
          <a:xfrm flipV="1">
            <a:off x="925513" y="5805488"/>
            <a:ext cx="282575" cy="246062"/>
          </a:xfrm>
          <a:prstGeom prst="straightConnector1">
            <a:avLst/>
          </a:prstGeom>
          <a:noFill/>
          <a:ln w="22225" cap="sq" algn="ctr">
            <a:solidFill>
              <a:srgbClr val="FF0000"/>
            </a:solidFill>
            <a:round/>
            <a:headEnd/>
            <a:tailEnd type="arrow" w="med" len="med"/>
          </a:ln>
        </p:spPr>
      </p:cxnSp>
      <p:sp>
        <p:nvSpPr>
          <p:cNvPr id="35857" name="Rectangle 4"/>
          <p:cNvSpPr>
            <a:spLocks noChangeArrowheads="1"/>
          </p:cNvSpPr>
          <p:nvPr/>
        </p:nvSpPr>
        <p:spPr bwMode="auto">
          <a:xfrm>
            <a:off x="0" y="5805488"/>
            <a:ext cx="928688" cy="792162"/>
          </a:xfrm>
          <a:prstGeom prst="rect">
            <a:avLst/>
          </a:prstGeom>
          <a:solidFill>
            <a:srgbClr val="CCFFCC"/>
          </a:solidFill>
          <a:ln w="9525">
            <a:noFill/>
            <a:miter lim="800000"/>
            <a:headEnd/>
            <a:tailEnd/>
          </a:ln>
        </p:spPr>
        <p:txBody>
          <a:bodyPr/>
          <a:lstStyle/>
          <a:p>
            <a:pPr algn="ctr"/>
            <a:r>
              <a:rPr lang="en-US" altLang="ja-JP" sz="1200"/>
              <a:t>Nankai Earthquake</a:t>
            </a:r>
            <a:endParaRPr lang="en-US" sz="1200"/>
          </a:p>
          <a:p>
            <a:pPr algn="ctr"/>
            <a:r>
              <a:rPr lang="ja-JP" altLang="en-US" sz="1000"/>
              <a:t>Dea</a:t>
            </a:r>
            <a:r>
              <a:rPr lang="en-US" altLang="ja-JP" sz="1000"/>
              <a:t>d: 1,330</a:t>
            </a:r>
            <a:r>
              <a:rPr lang="ja-JP" altLang="en-US" sz="1000"/>
              <a:t> </a:t>
            </a:r>
          </a:p>
        </p:txBody>
      </p:sp>
      <p:sp>
        <p:nvSpPr>
          <p:cNvPr id="35858" name="Rectangle 3"/>
          <p:cNvSpPr>
            <a:spLocks noChangeArrowheads="1"/>
          </p:cNvSpPr>
          <p:nvPr/>
        </p:nvSpPr>
        <p:spPr bwMode="auto">
          <a:xfrm>
            <a:off x="0" y="238125"/>
            <a:ext cx="9906000" cy="633413"/>
          </a:xfrm>
          <a:prstGeom prst="rect">
            <a:avLst/>
          </a:prstGeom>
          <a:noFill/>
          <a:ln w="9525">
            <a:noFill/>
            <a:miter lim="800000"/>
            <a:headEnd/>
            <a:tailEnd/>
          </a:ln>
        </p:spPr>
        <p:txBody>
          <a:bodyPr lIns="91398" tIns="45699" rIns="91398" bIns="45699" anchor="ctr"/>
          <a:lstStyle/>
          <a:p>
            <a:pPr algn="ctr"/>
            <a:r>
              <a:rPr lang="en-US" altLang="ja-JP" sz="2400"/>
              <a:t>Annual Deaths and Missing Persons Due to Natural Disasters</a:t>
            </a:r>
            <a:endParaRPr lang="en-US" sz="2400"/>
          </a:p>
        </p:txBody>
      </p:sp>
      <p:sp>
        <p:nvSpPr>
          <p:cNvPr id="35859" name="Text Box 9"/>
          <p:cNvSpPr txBox="1">
            <a:spLocks noChangeArrowheads="1"/>
          </p:cNvSpPr>
          <p:nvPr/>
        </p:nvSpPr>
        <p:spPr bwMode="auto">
          <a:xfrm>
            <a:off x="7977188" y="765175"/>
            <a:ext cx="1597025" cy="639763"/>
          </a:xfrm>
          <a:prstGeom prst="rect">
            <a:avLst/>
          </a:prstGeom>
          <a:solidFill>
            <a:schemeClr val="bg1">
              <a:alpha val="0"/>
            </a:schemeClr>
          </a:solidFill>
          <a:ln w="9525">
            <a:noFill/>
            <a:miter lim="800000"/>
            <a:headEnd/>
            <a:tailEnd/>
          </a:ln>
        </p:spPr>
        <p:txBody>
          <a:bodyPr lIns="91429" tIns="45715" rIns="91429" bIns="45715">
            <a:spAutoFit/>
          </a:bodyPr>
          <a:lstStyle/>
          <a:p>
            <a:pPr algn="r" eaLnBrk="0" hangingPunct="0">
              <a:spcBef>
                <a:spcPct val="50000"/>
              </a:spcBef>
            </a:pPr>
            <a:r>
              <a:rPr lang="en-US" altLang="ja-JP" sz="1200">
                <a:latin typeface="Calibri" pitchFamily="34" charset="0"/>
              </a:rPr>
              <a:t>(Taken from 2011 disaster prevention whitepaper)</a:t>
            </a:r>
            <a:endParaRPr lang="ja-JP" altLang="en-US" sz="1200">
              <a:latin typeface="Calibri" pitchFamily="34" charset="0"/>
            </a:endParaRPr>
          </a:p>
        </p:txBody>
      </p:sp>
      <p:sp>
        <p:nvSpPr>
          <p:cNvPr id="27" name="スライド番号プレースホルダ 26"/>
          <p:cNvSpPr>
            <a:spLocks noGrp="1"/>
          </p:cNvSpPr>
          <p:nvPr>
            <p:ph type="sldNum" sz="quarter" idx="12"/>
          </p:nvPr>
        </p:nvSpPr>
        <p:spPr>
          <a:xfrm>
            <a:off x="7400925" y="6492875"/>
            <a:ext cx="2311400" cy="365125"/>
          </a:xfrm>
        </p:spPr>
        <p:txBody>
          <a:bodyPr/>
          <a:lstStyle/>
          <a:p>
            <a:pPr>
              <a:defRPr/>
            </a:pPr>
            <a:r>
              <a:rPr lang="en-US" altLang="ja-JP">
                <a:latin typeface="Arial"/>
                <a:ea typeface="ＭＳ Ｐゴシック"/>
              </a:rPr>
              <a:t>12</a:t>
            </a:r>
            <a:endParaRPr dirty="0"/>
          </a:p>
        </p:txBody>
      </p:sp>
      <p:sp>
        <p:nvSpPr>
          <p:cNvPr id="35861" name="テキスト ボックス 6"/>
          <p:cNvSpPr txBox="1">
            <a:spLocks noChangeArrowheads="1"/>
          </p:cNvSpPr>
          <p:nvPr/>
        </p:nvSpPr>
        <p:spPr bwMode="auto">
          <a:xfrm>
            <a:off x="9201150" y="1844675"/>
            <a:ext cx="704850" cy="461963"/>
          </a:xfrm>
          <a:prstGeom prst="rect">
            <a:avLst/>
          </a:prstGeom>
          <a:solidFill>
            <a:schemeClr val="bg1">
              <a:alpha val="67058"/>
            </a:schemeClr>
          </a:solidFill>
          <a:ln w="9525">
            <a:noFill/>
            <a:miter lim="800000"/>
            <a:headEnd/>
            <a:tailEnd/>
          </a:ln>
        </p:spPr>
        <p:txBody>
          <a:bodyPr lIns="36000" tIns="36000" rIns="36000" bIns="0">
            <a:spAutoFit/>
          </a:bodyPr>
          <a:lstStyle/>
          <a:p>
            <a:pPr eaLnBrk="0" hangingPunct="0"/>
            <a:r>
              <a:rPr lang="ja-JP" altLang="en-US" sz="1400" dirty="0">
                <a:latin typeface="HGPｺﾞｼｯｸE"/>
              </a:rPr>
              <a:t>Deaths</a:t>
            </a:r>
            <a:r>
              <a:rPr lang="en-US" altLang="ja-JP" sz="1400" dirty="0">
                <a:latin typeface="HGPｺﾞｼｯｸE"/>
              </a:rPr>
              <a:t>: 15,270</a:t>
            </a:r>
            <a:endParaRPr lang="en-US" sz="1400" dirty="0">
              <a:latin typeface="HGPｺﾞｼｯｸE"/>
              <a:ea typeface="HGPｺﾞｼｯｸE"/>
              <a:cs typeface="HGPｺﾞｼｯｸE"/>
            </a:endParaRPr>
          </a:p>
        </p:txBody>
      </p:sp>
      <p:sp>
        <p:nvSpPr>
          <p:cNvPr id="35862" name="テキスト ボックス 6"/>
          <p:cNvSpPr txBox="1">
            <a:spLocks noChangeArrowheads="1"/>
          </p:cNvSpPr>
          <p:nvPr/>
        </p:nvSpPr>
        <p:spPr bwMode="auto">
          <a:xfrm>
            <a:off x="9201150" y="3284538"/>
            <a:ext cx="704850" cy="467239"/>
          </a:xfrm>
          <a:prstGeom prst="rect">
            <a:avLst/>
          </a:prstGeom>
          <a:solidFill>
            <a:schemeClr val="bg1">
              <a:alpha val="67058"/>
            </a:schemeClr>
          </a:solidFill>
          <a:ln w="9525">
            <a:noFill/>
            <a:miter lim="800000"/>
            <a:headEnd/>
            <a:tailEnd/>
          </a:ln>
        </p:spPr>
        <p:txBody>
          <a:bodyPr wrap="square" lIns="36000" tIns="36000" rIns="36000" bIns="0">
            <a:spAutoFit/>
          </a:bodyPr>
          <a:lstStyle/>
          <a:p>
            <a:pPr eaLnBrk="0" hangingPunct="0"/>
            <a:r>
              <a:rPr lang="en-US" altLang="ja-JP" sz="1400">
                <a:latin typeface="HGPｺﾞｼｯｸE"/>
              </a:rPr>
              <a:t>Missing: 8,499</a:t>
            </a:r>
            <a:endParaRPr lang="en-US" sz="1400">
              <a:latin typeface="HGPｺﾞｼｯｸE"/>
              <a:ea typeface="HGPｺﾞｼｯｸE"/>
              <a:cs typeface="HGPｺﾞｼｯｸE"/>
            </a:endParaRPr>
          </a:p>
        </p:txBody>
      </p:sp>
      <p:sp>
        <p:nvSpPr>
          <p:cNvPr id="35863" name="テキスト ボックス 16"/>
          <p:cNvSpPr txBox="1">
            <a:spLocks noChangeArrowheads="1"/>
          </p:cNvSpPr>
          <p:nvPr/>
        </p:nvSpPr>
        <p:spPr bwMode="auto">
          <a:xfrm>
            <a:off x="1065213" y="4005263"/>
            <a:ext cx="642937" cy="249237"/>
          </a:xfrm>
          <a:prstGeom prst="rect">
            <a:avLst/>
          </a:prstGeom>
          <a:noFill/>
          <a:ln w="9525">
            <a:noFill/>
            <a:miter lim="800000"/>
            <a:headEnd/>
            <a:tailEnd/>
          </a:ln>
        </p:spPr>
        <p:txBody>
          <a:bodyPr lIns="36000" tIns="36000" rIns="36000" bIns="0">
            <a:spAutoFit/>
          </a:bodyPr>
          <a:lstStyle/>
          <a:p>
            <a:pPr algn="ctr" eaLnBrk="0" hangingPunct="0"/>
            <a:r>
              <a:rPr lang="en-US" altLang="ja-JP" sz="1400">
                <a:latin typeface="HGPｺﾞｼｯｸE"/>
              </a:rPr>
              <a:t>6,062</a:t>
            </a:r>
            <a:endParaRPr lang="en-US" sz="1400">
              <a:latin typeface="HGPｺﾞｼｯｸE"/>
              <a:ea typeface="HGPｺﾞｼｯｸE"/>
              <a:cs typeface="HGPｺﾞｼｯｸE"/>
            </a:endParaRPr>
          </a:p>
        </p:txBody>
      </p:sp>
      <p:sp>
        <p:nvSpPr>
          <p:cNvPr id="35864" name="テキスト ボックス 14"/>
          <p:cNvSpPr txBox="1">
            <a:spLocks noChangeArrowheads="1"/>
          </p:cNvSpPr>
          <p:nvPr/>
        </p:nvSpPr>
        <p:spPr bwMode="auto">
          <a:xfrm>
            <a:off x="1281113" y="4437063"/>
            <a:ext cx="642937" cy="304800"/>
          </a:xfrm>
          <a:prstGeom prst="rect">
            <a:avLst/>
          </a:prstGeom>
          <a:noFill/>
          <a:ln w="9525">
            <a:noFill/>
            <a:miter lim="800000"/>
            <a:headEnd/>
            <a:tailEnd/>
          </a:ln>
        </p:spPr>
        <p:txBody>
          <a:bodyPr>
            <a:spAutoFit/>
          </a:bodyPr>
          <a:lstStyle/>
          <a:p>
            <a:pPr algn="ctr" eaLnBrk="0" hangingPunct="0"/>
            <a:r>
              <a:rPr lang="en-US" altLang="ja-JP" sz="1400">
                <a:latin typeface="HGPｺﾞｼｯｸE"/>
              </a:rPr>
              <a:t>4,897</a:t>
            </a:r>
            <a:endParaRPr lang="en-US" sz="1400">
              <a:latin typeface="HGPｺﾞｼｯｸE"/>
              <a:ea typeface="HGPｺﾞｼｯｸE"/>
              <a:cs typeface="HGPｺﾞｼｯｸE"/>
            </a:endParaRPr>
          </a:p>
        </p:txBody>
      </p:sp>
      <p:sp>
        <p:nvSpPr>
          <p:cNvPr id="35865" name="テキスト ボックス 12"/>
          <p:cNvSpPr txBox="1">
            <a:spLocks noChangeArrowheads="1"/>
          </p:cNvSpPr>
          <p:nvPr/>
        </p:nvSpPr>
        <p:spPr bwMode="auto">
          <a:xfrm>
            <a:off x="1928813" y="4868863"/>
            <a:ext cx="642937" cy="304800"/>
          </a:xfrm>
          <a:prstGeom prst="rect">
            <a:avLst/>
          </a:prstGeom>
          <a:noFill/>
          <a:ln w="9525">
            <a:noFill/>
            <a:miter lim="800000"/>
            <a:headEnd/>
            <a:tailEnd/>
          </a:ln>
        </p:spPr>
        <p:txBody>
          <a:bodyPr>
            <a:spAutoFit/>
          </a:bodyPr>
          <a:lstStyle/>
          <a:p>
            <a:pPr algn="ctr" eaLnBrk="0" hangingPunct="0"/>
            <a:r>
              <a:rPr lang="en-US" altLang="ja-JP" sz="1400">
                <a:latin typeface="HGPｺﾞｼｯｸE"/>
              </a:rPr>
              <a:t>3,212</a:t>
            </a:r>
            <a:endParaRPr lang="en-US" sz="1400">
              <a:latin typeface="HGPｺﾞｼｯｸE"/>
              <a:ea typeface="HGPｺﾞｼｯｸE"/>
              <a:cs typeface="HGPｺﾞｼｯｸE"/>
            </a:endParaRPr>
          </a:p>
        </p:txBody>
      </p:sp>
      <p:sp>
        <p:nvSpPr>
          <p:cNvPr id="35866" name="テキスト ボックス 1"/>
          <p:cNvSpPr txBox="1">
            <a:spLocks noChangeArrowheads="1"/>
          </p:cNvSpPr>
          <p:nvPr/>
        </p:nvSpPr>
        <p:spPr bwMode="auto">
          <a:xfrm>
            <a:off x="1928813" y="6650038"/>
            <a:ext cx="7977187" cy="244475"/>
          </a:xfrm>
          <a:prstGeom prst="rect">
            <a:avLst/>
          </a:prstGeom>
          <a:noFill/>
          <a:ln w="9525">
            <a:noFill/>
            <a:miter lim="800000"/>
            <a:headEnd/>
            <a:tailEnd/>
          </a:ln>
        </p:spPr>
        <p:txBody>
          <a:bodyPr>
            <a:spAutoFit/>
          </a:bodyPr>
          <a:lstStyle/>
          <a:p>
            <a:pPr eaLnBrk="0" hangingPunct="0"/>
            <a:r>
              <a:rPr lang="en-US" altLang="ja-JP" sz="1000"/>
              <a:t>Note: The number of deaths and missing persons in 2011 applies only to the Great East Japan Earthquake</a:t>
            </a:r>
            <a:r>
              <a:rPr lang="ja-JP" altLang="en-US" sz="1000"/>
              <a:t> (</a:t>
            </a:r>
            <a:r>
              <a:rPr lang="en-US" altLang="ja-JP" sz="1000"/>
              <a:t>current as of May 30, 2011)</a:t>
            </a:r>
            <a:r>
              <a:rPr lang="ja-JP" altLang="en-US" sz="1000"/>
              <a:t> </a:t>
            </a:r>
          </a:p>
        </p:txBody>
      </p:sp>
      <p:sp>
        <p:nvSpPr>
          <p:cNvPr id="35867"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II</a:t>
            </a:r>
            <a:r>
              <a:rPr lang="ja-JP" altLang="en-US" b="1" u="sng">
                <a:solidFill>
                  <a:srgbClr val="000000"/>
                </a:solidFill>
                <a:ea typeface="ＭＳ ゴシック" pitchFamily="49" charset="-128"/>
              </a:rPr>
              <a:t>-1</a:t>
            </a:r>
            <a:endParaRPr lang="en-US">
              <a:solidFill>
                <a:srgbClr val="000000"/>
              </a:solidFill>
              <a:ea typeface="ＭＳ ゴシック" pitchFamily="49" charset="-128"/>
            </a:endParaRPr>
          </a:p>
        </p:txBody>
      </p:sp>
      <p:sp>
        <p:nvSpPr>
          <p:cNvPr id="35868" name="Rectangle 4"/>
          <p:cNvSpPr>
            <a:spLocks noChangeArrowheads="1"/>
          </p:cNvSpPr>
          <p:nvPr/>
        </p:nvSpPr>
        <p:spPr bwMode="auto">
          <a:xfrm>
            <a:off x="1065213" y="2205038"/>
            <a:ext cx="1871662" cy="719137"/>
          </a:xfrm>
          <a:prstGeom prst="rect">
            <a:avLst/>
          </a:prstGeom>
          <a:solidFill>
            <a:srgbClr val="CCFFCC"/>
          </a:solidFill>
          <a:ln w="9525">
            <a:noFill/>
            <a:miter lim="800000"/>
            <a:headEnd/>
            <a:tailEnd/>
          </a:ln>
        </p:spPr>
        <p:txBody>
          <a:bodyPr/>
          <a:lstStyle/>
          <a:p>
            <a:pPr algn="ctr"/>
            <a:r>
              <a:rPr lang="en-US" altLang="ja-JP" sz="1200"/>
              <a:t>Mikawa Earthquake &amp; Makurazaki Typhoon</a:t>
            </a:r>
            <a:endParaRPr lang="en-US" sz="1200"/>
          </a:p>
          <a:p>
            <a:pPr algn="ctr"/>
            <a:r>
              <a:rPr lang="en-US" altLang="ja-JP" sz="1000"/>
              <a:t>Dead: 4,779</a:t>
            </a:r>
            <a:r>
              <a:rPr lang="ja-JP" altLang="en-US" sz="1000"/>
              <a:t> </a:t>
            </a:r>
            <a:endParaRPr lang="en-US" sz="1000"/>
          </a:p>
          <a:p>
            <a:pPr algn="ctr"/>
            <a:r>
              <a:rPr lang="en-US" altLang="ja-JP" sz="1000"/>
              <a:t>Missing: 1,283</a:t>
            </a:r>
            <a:endParaRPr lang="ja-JP" altLang="en-US" sz="1000"/>
          </a:p>
        </p:txBody>
      </p:sp>
      <p:graphicFrame>
        <p:nvGraphicFramePr>
          <p:cNvPr id="36043" name="Group 203"/>
          <p:cNvGraphicFramePr>
            <a:graphicFrameLocks noGrp="1"/>
          </p:cNvGraphicFramePr>
          <p:nvPr/>
        </p:nvGraphicFramePr>
        <p:xfrm>
          <a:off x="4160838" y="836613"/>
          <a:ext cx="4032250" cy="3188970"/>
        </p:xfrm>
        <a:graphic>
          <a:graphicData uri="http://schemas.openxmlformats.org/drawingml/2006/table">
            <a:tbl>
              <a:tblPr/>
              <a:tblGrid>
                <a:gridCol w="504825"/>
                <a:gridCol w="503237"/>
                <a:gridCol w="504825"/>
                <a:gridCol w="503238"/>
                <a:gridCol w="504825"/>
                <a:gridCol w="503237"/>
                <a:gridCol w="504825"/>
                <a:gridCol w="503238"/>
              </a:tblGrid>
              <a:tr h="160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Year</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People</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Year</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People</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Year</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People</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Year</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100" b="0" i="0" u="none" strike="noStrike" cap="none" normalizeH="0" baseline="0" smtClean="0">
                          <a:ln>
                            <a:noFill/>
                          </a:ln>
                          <a:solidFill>
                            <a:srgbClr val="000000"/>
                          </a:solidFill>
                          <a:effectLst/>
                          <a:latin typeface="Calibri" pitchFamily="34" charset="0"/>
                          <a:ea typeface="ＭＳ Ｐゴシック" pitchFamily="50" charset="-128"/>
                        </a:rPr>
                        <a:t>People</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1945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6,062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381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84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1946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1,504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575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148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71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307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232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109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1948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4,897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367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524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142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975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578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301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78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1,210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607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90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1,291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259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48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449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183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148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62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3,212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163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69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327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2,926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350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93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148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727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587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1989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96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177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765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85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123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41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1,515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324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101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2,120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213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2009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115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1959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5,868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273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438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2010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146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528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174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39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2011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15,270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r h="160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1961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902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1978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153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1995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6,482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c vMerge="1">
                  <a:txBody>
                    <a:bodyPr/>
                    <a:lstStyle/>
                    <a:p>
                      <a:endParaRPr lang="en-US"/>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rgbClr val="000000"/>
                          </a:solidFill>
                          <a:effectLst/>
                          <a:latin typeface="Calibri" pitchFamily="34" charset="0"/>
                          <a:ea typeface="ＭＳ Ｐゴシック" pitchFamily="50" charset="-128"/>
                        </a:rPr>
                        <a:t>8,499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6DDE8"/>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23917" y="4386985"/>
            <a:ext cx="2624360"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600" b="1">
                <a:solidFill>
                  <a:srgbClr val="FFFFFF"/>
                </a:solidFill>
              </a:rPr>
              <a:t>Summary of the disaster</a:t>
            </a:r>
            <a:endParaRPr lang="en-US" sz="1600">
              <a:solidFill>
                <a:srgbClr val="FFFFFF"/>
              </a:solidFill>
              <a:ea typeface="ＭＳ Ｐゴシック" pitchFamily="50" charset="-128"/>
            </a:endParaRPr>
          </a:p>
        </p:txBody>
      </p:sp>
      <p:sp>
        <p:nvSpPr>
          <p:cNvPr id="65540" name="Rectangle 89"/>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ja-JP" altLang="en-US"/>
          </a:p>
        </p:txBody>
      </p:sp>
      <p:sp>
        <p:nvSpPr>
          <p:cNvPr id="10" name="角丸四角形 9"/>
          <p:cNvSpPr/>
          <p:nvPr/>
        </p:nvSpPr>
        <p:spPr>
          <a:xfrm>
            <a:off x="229563" y="1359846"/>
            <a:ext cx="3051282"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600" b="1">
                <a:solidFill>
                  <a:srgbClr val="FFFFFF"/>
                </a:solidFill>
              </a:rPr>
              <a:t>Characteristics of the disaster</a:t>
            </a:r>
            <a:endParaRPr lang="en-US" sz="1600">
              <a:solidFill>
                <a:srgbClr val="FFFFFF"/>
              </a:solidFill>
              <a:ea typeface="ＭＳ Ｐゴシック" pitchFamily="50" charset="-128"/>
            </a:endParaRPr>
          </a:p>
        </p:txBody>
      </p:sp>
      <p:sp>
        <p:nvSpPr>
          <p:cNvPr id="13" name="角丸四角形 12"/>
          <p:cNvSpPr/>
          <p:nvPr/>
        </p:nvSpPr>
        <p:spPr>
          <a:xfrm>
            <a:off x="273050" y="1773238"/>
            <a:ext cx="9421813" cy="2493962"/>
          </a:xfrm>
          <a:prstGeom prst="roundRect">
            <a:avLst>
              <a:gd name="adj" fmla="val 4426"/>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1800"/>
              </a:lnSpc>
            </a:pPr>
            <a:r>
              <a:rPr lang="ja-JP" altLang="en-US" sz="1000">
                <a:solidFill>
                  <a:schemeClr val="tx1"/>
                </a:solidFill>
              </a:rPr>
              <a:t>○ </a:t>
            </a:r>
            <a:r>
              <a:rPr lang="en-US" altLang="ja-JP" sz="1000">
                <a:solidFill>
                  <a:schemeClr val="tx1"/>
                </a:solidFill>
              </a:rPr>
              <a:t>Largest recorded earthquake in Japanese history (magnitude 9.0). Immense destruction continued to occur along 3 faults covering an area about 450 km long and 200 km wide.</a:t>
            </a:r>
            <a:r>
              <a:rPr lang="ja-JP" altLang="en-US" sz="1000">
                <a:solidFill>
                  <a:schemeClr val="tx1"/>
                </a:solidFill>
              </a:rPr>
              <a:t> </a:t>
            </a:r>
            <a:r>
              <a:rPr lang="en-US" altLang="ja-JP" sz="1000">
                <a:solidFill>
                  <a:schemeClr val="tx1"/>
                </a:solidFill>
              </a:rPr>
              <a:t>The earthquake continued for over 6 minutes in Tohoku (in Sendai, where a seismic intensity of 6 was measured, there were 4 large quakes in that time).</a:t>
            </a:r>
            <a:endParaRPr lang="en-US" sz="1000">
              <a:solidFill>
                <a:schemeClr val="tx1"/>
              </a:solidFill>
              <a:ea typeface="ＭＳ Ｐゴシック" pitchFamily="50" charset="-128"/>
            </a:endParaRPr>
          </a:p>
          <a:p>
            <a:r>
              <a:rPr lang="en-US" altLang="ja-JP" sz="1000">
                <a:solidFill>
                  <a:schemeClr val="tx1"/>
                </a:solidFill>
              </a:rPr>
              <a:t>Note: The destruction of the faults started offshore from Miyagi prefecture and spread to areas offshore from Iwate, Fukushima and Ibaraki prefectures.</a:t>
            </a:r>
            <a:r>
              <a:rPr lang="ja-JP" altLang="en-US" sz="1000">
                <a:solidFill>
                  <a:schemeClr val="tx1"/>
                </a:solidFill>
              </a:rPr>
              <a:t>　</a:t>
            </a:r>
            <a:endParaRPr lang="en-US" sz="1000">
              <a:solidFill>
                <a:schemeClr val="tx1"/>
              </a:solidFill>
              <a:ea typeface="ＭＳ Ｐゴシック" pitchFamily="50" charset="-128"/>
            </a:endParaRPr>
          </a:p>
          <a:p>
            <a:pPr>
              <a:lnSpc>
                <a:spcPts val="500"/>
              </a:lnSpc>
            </a:pPr>
            <a:endParaRPr lang="en-US" sz="1000">
              <a:solidFill>
                <a:schemeClr val="tx1"/>
              </a:solidFill>
              <a:ea typeface="ＭＳ Ｐゴシック" pitchFamily="50" charset="-128"/>
            </a:endParaRPr>
          </a:p>
          <a:p>
            <a:pPr>
              <a:lnSpc>
                <a:spcPts val="1800"/>
              </a:lnSpc>
            </a:pPr>
            <a:r>
              <a:rPr lang="ja-JP" altLang="en-US" sz="1000">
                <a:solidFill>
                  <a:schemeClr val="tx1"/>
                </a:solidFill>
              </a:rPr>
              <a:t>○ </a:t>
            </a:r>
            <a:r>
              <a:rPr lang="en-US" altLang="ja-JP" sz="1000">
                <a:solidFill>
                  <a:schemeClr val="tx1"/>
                </a:solidFill>
              </a:rPr>
              <a:t>The human losses and physical damage caused by the tsunami were immense.</a:t>
            </a:r>
            <a:endParaRPr lang="ja-JP" altLang="en-US" sz="1000">
              <a:solidFill>
                <a:schemeClr val="tx1"/>
              </a:solidFill>
            </a:endParaRPr>
          </a:p>
          <a:p>
            <a:pPr>
              <a:lnSpc>
                <a:spcPts val="1800"/>
              </a:lnSpc>
            </a:pPr>
            <a:r>
              <a:rPr lang="ja-JP" altLang="en-US" sz="1000">
                <a:solidFill>
                  <a:schemeClr val="tx1"/>
                </a:solidFill>
              </a:rPr>
              <a:t>○ </a:t>
            </a:r>
            <a:r>
              <a:rPr lang="en-US" altLang="ja-JP" sz="1000">
                <a:solidFill>
                  <a:schemeClr val="tx1"/>
                </a:solidFill>
              </a:rPr>
              <a:t>Damage occurred in an extensive area </a:t>
            </a:r>
            <a:r>
              <a:rPr lang="ja-JP" altLang="en-US" sz="1000">
                <a:solidFill>
                  <a:schemeClr val="tx1"/>
                </a:solidFill>
              </a:rPr>
              <a:t>(</a:t>
            </a:r>
            <a:r>
              <a:rPr lang="en-US" altLang="ja-JP" sz="1000">
                <a:solidFill>
                  <a:schemeClr val="tx1"/>
                </a:solidFill>
              </a:rPr>
              <a:t>the worst human losses and physical damage occurred in the Tohoku region, but reached all over Eastern Japan).</a:t>
            </a:r>
            <a:endParaRPr lang="en-US" sz="1000">
              <a:solidFill>
                <a:schemeClr val="tx1"/>
              </a:solidFill>
              <a:ea typeface="ＭＳ Ｐゴシック" pitchFamily="50" charset="-128"/>
            </a:endParaRPr>
          </a:p>
          <a:p>
            <a:pPr>
              <a:lnSpc>
                <a:spcPts val="500"/>
              </a:lnSpc>
            </a:pPr>
            <a:endParaRPr lang="en-US" sz="1000">
              <a:solidFill>
                <a:schemeClr val="tx1"/>
              </a:solidFill>
              <a:ea typeface="ＭＳ Ｐゴシック" pitchFamily="50" charset="-128"/>
            </a:endParaRPr>
          </a:p>
          <a:p>
            <a:pPr>
              <a:lnSpc>
                <a:spcPts val="1800"/>
              </a:lnSpc>
            </a:pPr>
            <a:r>
              <a:rPr lang="ja-JP" altLang="en-US" sz="1000">
                <a:solidFill>
                  <a:schemeClr val="tx1"/>
                </a:solidFill>
              </a:rPr>
              <a:t>○ </a:t>
            </a:r>
            <a:r>
              <a:rPr lang="en-US" altLang="ja-JP" sz="1000">
                <a:solidFill>
                  <a:schemeClr val="tx1"/>
                </a:solidFill>
              </a:rPr>
              <a:t>As many as 550,000 people were evacuated </a:t>
            </a:r>
            <a:r>
              <a:rPr lang="ja-JP" altLang="en-US" sz="1000">
                <a:solidFill>
                  <a:schemeClr val="tx1"/>
                </a:solidFill>
              </a:rPr>
              <a:t>(</a:t>
            </a:r>
            <a:r>
              <a:rPr lang="en-US" altLang="ja-JP" sz="1000">
                <a:solidFill>
                  <a:schemeClr val="tx1"/>
                </a:solidFill>
              </a:rPr>
              <a:t>as of March 15), and many are still unable to return to their homes </a:t>
            </a:r>
            <a:r>
              <a:rPr lang="ja-JP" altLang="en-US" sz="1000">
                <a:solidFill>
                  <a:schemeClr val="tx1"/>
                </a:solidFill>
              </a:rPr>
              <a:t>(</a:t>
            </a:r>
            <a:r>
              <a:rPr lang="en-US" altLang="ja-JP" sz="1000">
                <a:solidFill>
                  <a:schemeClr val="tx1"/>
                </a:solidFill>
              </a:rPr>
              <a:t>70,077 people as of January 11, 2012</a:t>
            </a:r>
            <a:r>
              <a:rPr lang="ja-JP" altLang="en-US" sz="1000">
                <a:solidFill>
                  <a:schemeClr val="tx1"/>
                </a:solidFill>
              </a:rPr>
              <a:t>)</a:t>
            </a:r>
            <a:r>
              <a:rPr lang="en-US" altLang="ja-JP" sz="1000">
                <a:solidFill>
                  <a:schemeClr val="tx1"/>
                </a:solidFill>
              </a:rPr>
              <a:t>. </a:t>
            </a:r>
            <a:endParaRPr lang="en-US" sz="1000">
              <a:solidFill>
                <a:schemeClr val="tx1"/>
              </a:solidFill>
              <a:ea typeface="ＭＳ Ｐゴシック" pitchFamily="50" charset="-128"/>
            </a:endParaRPr>
          </a:p>
          <a:p>
            <a:pPr>
              <a:lnSpc>
                <a:spcPts val="500"/>
              </a:lnSpc>
            </a:pPr>
            <a:endParaRPr lang="en-US" sz="1000">
              <a:solidFill>
                <a:schemeClr val="tx1"/>
              </a:solidFill>
              <a:ea typeface="ＭＳ Ｐゴシック" pitchFamily="50" charset="-128"/>
            </a:endParaRPr>
          </a:p>
          <a:p>
            <a:pPr>
              <a:lnSpc>
                <a:spcPts val="1800"/>
              </a:lnSpc>
            </a:pPr>
            <a:r>
              <a:rPr lang="ja-JP" altLang="en-US" sz="1000">
                <a:solidFill>
                  <a:schemeClr val="tx1"/>
                </a:solidFill>
              </a:rPr>
              <a:t>○ </a:t>
            </a:r>
            <a:r>
              <a:rPr lang="en-US" altLang="ja-JP" sz="1000">
                <a:solidFill>
                  <a:schemeClr val="tx1"/>
                </a:solidFill>
              </a:rPr>
              <a:t>The tsunami caused the Fukushima Dai-ichi Nuclear Power Plant accident.</a:t>
            </a:r>
            <a:r>
              <a:rPr lang="ja-JP" altLang="en-US" sz="1000">
                <a:solidFill>
                  <a:schemeClr val="tx1"/>
                </a:solidFill>
              </a:rPr>
              <a:t> </a:t>
            </a:r>
            <a:endParaRPr lang="en-US" sz="1000">
              <a:solidFill>
                <a:schemeClr val="tx1"/>
              </a:solidFill>
              <a:ea typeface="ＭＳ Ｐゴシック" pitchFamily="50" charset="-128"/>
            </a:endParaRPr>
          </a:p>
          <a:p>
            <a:endParaRPr lang="en-US" sz="1000">
              <a:solidFill>
                <a:schemeClr val="tx1"/>
              </a:solidFill>
              <a:ea typeface="ＭＳ Ｐゴシック" pitchFamily="50" charset="-128"/>
            </a:endParaRPr>
          </a:p>
          <a:p>
            <a:pPr>
              <a:lnSpc>
                <a:spcPts val="1800"/>
              </a:lnSpc>
            </a:pPr>
            <a:r>
              <a:rPr lang="ja-JP" altLang="en-US" sz="1000">
                <a:solidFill>
                  <a:schemeClr val="tx1"/>
                </a:solidFill>
              </a:rPr>
              <a:t>○ </a:t>
            </a:r>
            <a:r>
              <a:rPr lang="en-US" altLang="ja-JP" sz="1000">
                <a:solidFill>
                  <a:schemeClr val="tx1"/>
                </a:solidFill>
              </a:rPr>
              <a:t>There have been 580 aftershocks to this point </a:t>
            </a:r>
            <a:r>
              <a:rPr lang="ja-JP" altLang="en-US" sz="1000">
                <a:solidFill>
                  <a:schemeClr val="tx1"/>
                </a:solidFill>
              </a:rPr>
              <a:t>(</a:t>
            </a:r>
            <a:r>
              <a:rPr lang="en-US" altLang="ja-JP" sz="1000">
                <a:solidFill>
                  <a:schemeClr val="tx1"/>
                </a:solidFill>
              </a:rPr>
              <a:t>magnitude 5.0 or greater).</a:t>
            </a:r>
            <a:endParaRPr lang="en-US" sz="1000">
              <a:solidFill>
                <a:schemeClr val="tx1"/>
              </a:solidFill>
              <a:ea typeface="ＭＳ Ｐゴシック" pitchFamily="50" charset="-128"/>
            </a:endParaRPr>
          </a:p>
        </p:txBody>
      </p:sp>
      <p:sp>
        <p:nvSpPr>
          <p:cNvPr id="14" name="角丸四角形 13"/>
          <p:cNvSpPr/>
          <p:nvPr/>
        </p:nvSpPr>
        <p:spPr>
          <a:xfrm>
            <a:off x="206739" y="620688"/>
            <a:ext cx="9441723" cy="675413"/>
          </a:xfrm>
          <a:prstGeom prst="roundRect">
            <a:avLst>
              <a:gd name="adj" fmla="val 142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anchor="ctr"/>
          <a:lstStyle/>
          <a:p>
            <a:pPr>
              <a:lnSpc>
                <a:spcPts val="2000"/>
              </a:lnSpc>
            </a:pPr>
            <a:r>
              <a:rPr lang="ja-JP" altLang="en-US" sz="1200" dirty="0">
                <a:solidFill>
                  <a:schemeClr val="tx1"/>
                </a:solidFill>
                <a:latin typeface="Arial" charset="0"/>
              </a:rPr>
              <a:t>　</a:t>
            </a:r>
            <a:r>
              <a:rPr lang="en-US" altLang="ja-JP" sz="1200" dirty="0">
                <a:solidFill>
                  <a:schemeClr val="tx1"/>
                </a:solidFill>
                <a:latin typeface="Arial" charset="0"/>
              </a:rPr>
              <a:t>The Great East Japan Earthquake struck on March 11, 2011 at 2:46 PM, with the epicenter in </a:t>
            </a:r>
            <a:r>
              <a:rPr lang="en-US" altLang="ja-JP" sz="1200" dirty="0" err="1">
                <a:solidFill>
                  <a:schemeClr val="tx1"/>
                </a:solidFill>
                <a:latin typeface="Arial" charset="0"/>
              </a:rPr>
              <a:t>Sanrikuoki</a:t>
            </a:r>
            <a:r>
              <a:rPr lang="en-US" altLang="ja-JP" sz="1200" dirty="0">
                <a:solidFill>
                  <a:schemeClr val="tx1"/>
                </a:solidFill>
                <a:latin typeface="Arial" charset="0"/>
              </a:rPr>
              <a:t> (magnitude 9.0; maximum seismic intensity of 7 in Kurihara City, Miyagi), causing immense damage throughout Eastern Japan.</a:t>
            </a:r>
            <a:endParaRPr lang="en-US" sz="1200" dirty="0">
              <a:solidFill>
                <a:schemeClr val="tx1"/>
              </a:solidFill>
              <a:latin typeface="Arial" charset="0"/>
              <a:ea typeface="ＭＳ Ｐゴシック" pitchFamily="50" charset="-128"/>
            </a:endParaRPr>
          </a:p>
        </p:txBody>
      </p:sp>
      <p:sp>
        <p:nvSpPr>
          <p:cNvPr id="15" name="テキスト ボックス 14"/>
          <p:cNvSpPr txBox="1"/>
          <p:nvPr/>
        </p:nvSpPr>
        <p:spPr>
          <a:xfrm>
            <a:off x="2936875" y="4471988"/>
            <a:ext cx="2093913" cy="365125"/>
          </a:xfrm>
          <a:prstGeom prst="rect">
            <a:avLst/>
          </a:prstGeom>
          <a:noFill/>
        </p:spPr>
        <p:txBody>
          <a:bodyPr>
            <a:spAutoFit/>
          </a:bodyPr>
          <a:lstStyle/>
          <a:p>
            <a:r>
              <a:rPr lang="ja-JP" altLang="en-US" sz="900">
                <a:latin typeface="Calibri" pitchFamily="34" charset="0"/>
              </a:rPr>
              <a:t> </a:t>
            </a:r>
            <a:r>
              <a:rPr lang="en-US" altLang="ja-JP" sz="900">
                <a:latin typeface="Calibri" pitchFamily="34" charset="0"/>
              </a:rPr>
              <a:t>(Source: Fire and Disaster Management Agency; current as of Jan. 11, 2012)</a:t>
            </a:r>
            <a:endParaRPr lang="en-US" sz="900">
              <a:latin typeface="Calibri" pitchFamily="34" charset="0"/>
            </a:endParaRPr>
          </a:p>
        </p:txBody>
      </p:sp>
      <p:graphicFrame>
        <p:nvGraphicFramePr>
          <p:cNvPr id="65633" name="Group 97"/>
          <p:cNvGraphicFramePr>
            <a:graphicFrameLocks noGrp="1"/>
          </p:cNvGraphicFramePr>
          <p:nvPr/>
        </p:nvGraphicFramePr>
        <p:xfrm>
          <a:off x="328613" y="4792663"/>
          <a:ext cx="4533900" cy="1788160"/>
        </p:xfrm>
        <a:graphic>
          <a:graphicData uri="http://schemas.openxmlformats.org/drawingml/2006/table">
            <a:tbl>
              <a:tblPr/>
              <a:tblGrid>
                <a:gridCol w="2206625"/>
                <a:gridCol w="779462"/>
                <a:gridCol w="779463"/>
                <a:gridCol w="768350"/>
              </a:tblGrid>
              <a:tr h="173038">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Calibri" pitchFamily="34" charset="0"/>
                          <a:ea typeface="ＭＳ Ｐゴシック" pitchFamily="50" charset="-128"/>
                        </a:rPr>
                        <a:t>Human losses</a:t>
                      </a:r>
                      <a:endParaRPr kumimoji="0" lang="en-US" sz="1200" b="1" i="0" u="none" strike="noStrike" cap="none" normalizeH="0" baseline="0" smtClean="0">
                        <a:ln>
                          <a:noFill/>
                        </a:ln>
                        <a:solidFill>
                          <a:schemeClr val="tx1"/>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chemeClr val="tx1"/>
                          </a:solidFill>
                          <a:effectLst/>
                          <a:latin typeface="Calibri" pitchFamily="34" charset="0"/>
                          <a:ea typeface="ＭＳ Ｐゴシック" pitchFamily="50" charset="-128"/>
                        </a:rPr>
                        <a:t>Iwate</a:t>
                      </a:r>
                      <a:endParaRPr kumimoji="0" lang="en-US" sz="1200" b="1" i="0" u="none" strike="noStrike" cap="none" normalizeH="0" baseline="0" smtClean="0">
                        <a:ln>
                          <a:noFill/>
                        </a:ln>
                        <a:solidFill>
                          <a:schemeClr val="tx1"/>
                        </a:solidFill>
                        <a:effectLst/>
                        <a:latin typeface="Calibri" pitchFamily="34" charset="0"/>
                        <a:ea typeface="ＭＳ Ｐゴシック" pitchFamily="50" charset="-128"/>
                      </a:endParaRPr>
                    </a:p>
                  </a:txBody>
                  <a:tcPr marL="0" marR="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Calibri" pitchFamily="34" charset="0"/>
                          <a:ea typeface="ＭＳ Ｐゴシック" pitchFamily="50" charset="-128"/>
                        </a:rPr>
                        <a:t>Miyagi</a:t>
                      </a:r>
                      <a:endParaRPr kumimoji="0" lang="en-US" sz="1200" b="1" i="0" u="none" strike="noStrike" cap="none" normalizeH="0" baseline="0" smtClean="0">
                        <a:ln>
                          <a:noFill/>
                        </a:ln>
                        <a:solidFill>
                          <a:schemeClr val="tx1"/>
                        </a:solidFill>
                        <a:effectLst/>
                        <a:latin typeface="Calibri" pitchFamily="34" charset="0"/>
                        <a:ea typeface="ＭＳ Ｐゴシック" pitchFamily="50" charset="-128"/>
                      </a:endParaRPr>
                    </a:p>
                  </a:txBody>
                  <a:tcPr marL="0" marR="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chemeClr val="tx1"/>
                          </a:solidFill>
                          <a:effectLst/>
                          <a:latin typeface="Calibri" pitchFamily="34" charset="0"/>
                          <a:ea typeface="ＭＳ Ｐゴシック" pitchFamily="50" charset="-128"/>
                        </a:rPr>
                        <a:t>Fukushima</a:t>
                      </a:r>
                      <a:endParaRPr kumimoji="0" lang="en-US" sz="1200" b="1" i="0" u="none" strike="noStrike" cap="none" normalizeH="0" baseline="0" smtClean="0">
                        <a:ln>
                          <a:noFill/>
                        </a:ln>
                        <a:solidFill>
                          <a:schemeClr val="tx1"/>
                        </a:solidFill>
                        <a:effectLst/>
                        <a:latin typeface="Calibri" pitchFamily="34" charset="0"/>
                        <a:ea typeface="ＭＳ Ｐゴシック" pitchFamily="50" charset="-128"/>
                      </a:endParaRPr>
                    </a:p>
                  </a:txBody>
                  <a:tcPr marL="0" marR="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155575">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Number of deaths: </a:t>
                      </a: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16,131</a:t>
                      </a: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 </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4,665</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9,472</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1,925</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r>
              <a:tr h="279400">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Number of people missing:  </a:t>
                      </a: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3,240</a:t>
                      </a: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 </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a:t>
                      </a: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as notified to the authorities)</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1,427</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1,805</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63</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5275">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Number of people injured: </a:t>
                      </a: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5,994</a:t>
                      </a:r>
                      <a:r>
                        <a:rPr kumimoji="0" lang="ja-JP" altLang="en-US" sz="1200" b="0" i="0" u="none" strike="noStrike" cap="none" normalizeH="0" baseline="0" smtClean="0">
                          <a:ln>
                            <a:noFill/>
                          </a:ln>
                          <a:solidFill>
                            <a:srgbClr val="000000"/>
                          </a:solidFill>
                          <a:effectLst/>
                          <a:latin typeface="Calibri" pitchFamily="34" charset="0"/>
                          <a:ea typeface="ＭＳ Ｐゴシック" pitchFamily="50" charset="-128"/>
                        </a:rPr>
                        <a:t> </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188</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4,015</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200" b="0" i="0" u="none" strike="noStrike" cap="none" normalizeH="0" baseline="0" smtClean="0">
                          <a:ln>
                            <a:noFill/>
                          </a:ln>
                          <a:solidFill>
                            <a:srgbClr val="000000"/>
                          </a:solidFill>
                          <a:effectLst/>
                          <a:latin typeface="Calibri" pitchFamily="34" charset="0"/>
                          <a:ea typeface="ＭＳ Ｐゴシック" pitchFamily="50" charset="-128"/>
                        </a:rPr>
                        <a:t>181</a:t>
                      </a:r>
                      <a:endParaRPr kumimoji="0" lang="en-US" sz="12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r>
            </a:tbl>
          </a:graphicData>
        </a:graphic>
      </p:graphicFrame>
      <p:graphicFrame>
        <p:nvGraphicFramePr>
          <p:cNvPr id="65642" name="Group 106"/>
          <p:cNvGraphicFramePr>
            <a:graphicFrameLocks noGrp="1"/>
          </p:cNvGraphicFramePr>
          <p:nvPr/>
        </p:nvGraphicFramePr>
        <p:xfrm>
          <a:off x="5106988" y="4483100"/>
          <a:ext cx="4683125" cy="1178560"/>
        </p:xfrm>
        <a:graphic>
          <a:graphicData uri="http://schemas.openxmlformats.org/drawingml/2006/table">
            <a:tbl>
              <a:tblPr/>
              <a:tblGrid>
                <a:gridCol w="2185987"/>
                <a:gridCol w="781050"/>
                <a:gridCol w="857250"/>
                <a:gridCol w="858838"/>
              </a:tblGrid>
              <a:tr h="284163">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ja-JP" sz="1000" b="1" i="0" u="none" strike="noStrike" cap="none" normalizeH="0" baseline="0" smtClean="0">
                          <a:ln>
                            <a:noFill/>
                          </a:ln>
                          <a:solidFill>
                            <a:srgbClr val="000000"/>
                          </a:solidFill>
                          <a:effectLst/>
                          <a:latin typeface="Calibri" pitchFamily="34" charset="0"/>
                          <a:ea typeface="ＭＳ Ｐゴシック" pitchFamily="50" charset="-128"/>
                        </a:rPr>
                        <a:t>Property damage</a:t>
                      </a:r>
                      <a:endParaRPr kumimoji="0" lang="en-US" sz="1000" b="1"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ＭＳ Ｐゴシック" pitchFamily="50" charset="-128"/>
                        </a:rPr>
                        <a:t>Iwate</a:t>
                      </a:r>
                    </a:p>
                  </a:txBody>
                  <a:tcPr marL="0" marR="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ＭＳ Ｐゴシック" pitchFamily="50" charset="-128"/>
                        </a:rPr>
                        <a:t>Miyagi</a:t>
                      </a:r>
                    </a:p>
                  </a:txBody>
                  <a:tcPr marL="0" marR="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ＭＳ Ｐゴシック" pitchFamily="50" charset="-128"/>
                        </a:rPr>
                        <a:t>Fukushima</a:t>
                      </a:r>
                    </a:p>
                  </a:txBody>
                  <a:tcPr marL="0" marR="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84163">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Completely destroyed: </a:t>
                      </a:r>
                      <a:r>
                        <a:rPr kumimoji="0" lang="ja-JP" altLang="en-US" sz="10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128,497</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20,184</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84,062</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19,781</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r h="284163">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Partially destroyed: 240,090</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  4,552</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136,712</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61,925</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284163">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Partially damaged: </a:t>
                      </a:r>
                      <a:r>
                        <a:rPr kumimoji="0" lang="ja-JP" altLang="en-US" sz="10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677,502</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7,316</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212,994</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 142,166</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bl>
          </a:graphicData>
        </a:graphic>
      </p:graphicFrame>
      <p:graphicFrame>
        <p:nvGraphicFramePr>
          <p:cNvPr id="65635" name="Group 99"/>
          <p:cNvGraphicFramePr>
            <a:graphicFrameLocks noGrp="1"/>
          </p:cNvGraphicFramePr>
          <p:nvPr/>
        </p:nvGraphicFramePr>
        <p:xfrm>
          <a:off x="5099050" y="6092825"/>
          <a:ext cx="4691063" cy="589280"/>
        </p:xfrm>
        <a:graphic>
          <a:graphicData uri="http://schemas.openxmlformats.org/drawingml/2006/table">
            <a:tbl>
              <a:tblPr/>
              <a:tblGrid>
                <a:gridCol w="2193925"/>
                <a:gridCol w="889000"/>
                <a:gridCol w="809625"/>
                <a:gridCol w="798513"/>
              </a:tblGrid>
              <a:tr h="292100">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000" b="1" i="0" u="none" strike="noStrike" cap="none" normalizeH="0" baseline="0" smtClean="0">
                          <a:ln>
                            <a:noFill/>
                          </a:ln>
                          <a:solidFill>
                            <a:srgbClr val="000000"/>
                          </a:solidFill>
                          <a:effectLst/>
                          <a:latin typeface="Calibri" pitchFamily="34" charset="0"/>
                          <a:ea typeface="ＭＳ Ｐゴシック" pitchFamily="50" charset="-128"/>
                        </a:rPr>
                        <a:t>Number of fires that occurred</a:t>
                      </a:r>
                      <a:endParaRPr kumimoji="0" lang="en-US" sz="1000" b="1"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000" b="1" i="0" u="none" strike="noStrike" cap="none" normalizeH="0" baseline="0" smtClean="0">
                          <a:ln>
                            <a:noFill/>
                          </a:ln>
                          <a:solidFill>
                            <a:srgbClr val="000000"/>
                          </a:solidFill>
                          <a:effectLst/>
                          <a:latin typeface="Calibri" pitchFamily="34" charset="0"/>
                          <a:ea typeface="ＭＳ Ｐゴシック" pitchFamily="50" charset="-128"/>
                        </a:rPr>
                        <a:t>Iwate</a:t>
                      </a:r>
                      <a:endParaRPr kumimoji="0" lang="en-US" sz="1000" b="1" i="0" u="none" strike="noStrike" cap="none" normalizeH="0" baseline="0" smtClean="0">
                        <a:ln>
                          <a:noFill/>
                        </a:ln>
                        <a:solidFill>
                          <a:srgbClr val="000000"/>
                        </a:solidFill>
                        <a:effectLst/>
                        <a:latin typeface="Arial" charset="0"/>
                        <a:ea typeface="ＭＳ Ｐゴシック" pitchFamily="50" charset="-128"/>
                      </a:endParaRPr>
                    </a:p>
                  </a:txBody>
                  <a:tcPr marL="0" marR="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000" b="1" i="0" u="none" strike="noStrike" cap="none" normalizeH="0" baseline="0" smtClean="0">
                          <a:ln>
                            <a:noFill/>
                          </a:ln>
                          <a:solidFill>
                            <a:srgbClr val="000000"/>
                          </a:solidFill>
                          <a:effectLst/>
                          <a:latin typeface="Calibri" pitchFamily="34" charset="0"/>
                          <a:ea typeface="ＭＳ Ｐゴシック" pitchFamily="50" charset="-128"/>
                        </a:rPr>
                        <a:t>Miyagi</a:t>
                      </a:r>
                      <a:endParaRPr kumimoji="0" lang="en-US" sz="1000" b="1" i="0" u="none" strike="noStrike" cap="none" normalizeH="0" baseline="0" smtClean="0">
                        <a:ln>
                          <a:noFill/>
                        </a:ln>
                        <a:solidFill>
                          <a:srgbClr val="000000"/>
                        </a:solidFill>
                        <a:effectLst/>
                        <a:latin typeface="Arial" charset="0"/>
                        <a:ea typeface="ＭＳ Ｐゴシック" pitchFamily="50" charset="-128"/>
                      </a:endParaRPr>
                    </a:p>
                  </a:txBody>
                  <a:tcPr marL="0" marR="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000" b="1" i="0" u="none" strike="noStrike" cap="none" normalizeH="0" baseline="0" smtClean="0">
                          <a:ln>
                            <a:noFill/>
                          </a:ln>
                          <a:solidFill>
                            <a:srgbClr val="000000"/>
                          </a:solidFill>
                          <a:effectLst/>
                          <a:latin typeface="Calibri" pitchFamily="34" charset="0"/>
                          <a:ea typeface="ＭＳ Ｐゴシック" pitchFamily="50" charset="-128"/>
                        </a:rPr>
                        <a:t>Fukushima</a:t>
                      </a:r>
                      <a:endParaRPr kumimoji="0" lang="en-US" sz="1000" b="1" i="0" u="none" strike="noStrike" cap="none" normalizeH="0" baseline="0" smtClean="0">
                        <a:ln>
                          <a:noFill/>
                        </a:ln>
                        <a:solidFill>
                          <a:srgbClr val="000000"/>
                        </a:solidFill>
                        <a:effectLst/>
                        <a:latin typeface="Arial" charset="0"/>
                        <a:ea typeface="ＭＳ Ｐゴシック" pitchFamily="50" charset="-128"/>
                      </a:endParaRPr>
                    </a:p>
                  </a:txBody>
                  <a:tcPr marL="0" marR="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284163">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286</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34  </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135</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c>
                  <a:txBody>
                    <a:bodyPr/>
                    <a:lstStyle/>
                    <a:p>
                      <a:pPr marL="0" marR="0" lvl="0" indent="0" algn="r" defTabSz="914400" rtl="0" eaLnBrk="1" fontAlgn="base" latinLnBrk="0" hangingPunct="1">
                        <a:lnSpc>
                          <a:spcPts val="16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pitchFamily="50" charset="-128"/>
                        </a:rPr>
                        <a:t>11</a:t>
                      </a:r>
                      <a:endParaRPr kumimoji="0" lang="en-US" sz="1000" b="0" i="0" u="none" strike="noStrike" cap="none" normalizeH="0" baseline="0" smtClean="0">
                        <a:ln>
                          <a:noFill/>
                        </a:ln>
                        <a:solidFill>
                          <a:srgbClr val="000000"/>
                        </a:solidFill>
                        <a:effectLst/>
                        <a:latin typeface="Arial" charset="0"/>
                        <a:ea typeface="ＭＳ Ｐゴシック" pitchFamily="50" charset="-128"/>
                      </a:endParaRPr>
                    </a:p>
                  </a:txBody>
                  <a:tcPr marL="99060" marR="99060"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DEE7D1"/>
                    </a:solidFill>
                  </a:tcPr>
                </a:tc>
              </a:tr>
            </a:tbl>
          </a:graphicData>
        </a:graphic>
      </p:graphicFrame>
      <p:sp>
        <p:nvSpPr>
          <p:cNvPr id="21" name="テキスト ボックス 20"/>
          <p:cNvSpPr txBox="1"/>
          <p:nvPr/>
        </p:nvSpPr>
        <p:spPr>
          <a:xfrm>
            <a:off x="5421313" y="5876925"/>
            <a:ext cx="4446587" cy="365125"/>
          </a:xfrm>
          <a:prstGeom prst="rect">
            <a:avLst/>
          </a:prstGeom>
          <a:noFill/>
        </p:spPr>
        <p:txBody>
          <a:bodyPr>
            <a:spAutoFit/>
          </a:bodyPr>
          <a:lstStyle/>
          <a:p>
            <a:pPr algn="r"/>
            <a:r>
              <a:rPr lang="ja-JP" altLang="en-US" sz="900">
                <a:latin typeface="ＭＳ Ｐゴシック" pitchFamily="50" charset="-128"/>
              </a:rPr>
              <a:t> </a:t>
            </a:r>
            <a:r>
              <a:rPr lang="en-US" altLang="ja-JP" sz="900"/>
              <a:t>(Source: Fire and Disaster Management Agency; current as of Jan. 11, 2012)</a:t>
            </a:r>
            <a:r>
              <a:rPr lang="ja-JP" altLang="en-US" sz="900"/>
              <a:t> </a:t>
            </a:r>
            <a:endParaRPr lang="en-US" sz="900"/>
          </a:p>
          <a:p>
            <a:pPr algn="r"/>
            <a:endParaRPr lang="en-US" sz="900"/>
          </a:p>
        </p:txBody>
      </p:sp>
      <p:sp>
        <p:nvSpPr>
          <p:cNvPr id="65621" name="テキスト ボックス 21"/>
          <p:cNvSpPr txBox="1">
            <a:spLocks noChangeArrowheads="1"/>
          </p:cNvSpPr>
          <p:nvPr/>
        </p:nvSpPr>
        <p:spPr bwMode="auto">
          <a:xfrm>
            <a:off x="4953000" y="6654800"/>
            <a:ext cx="4537075" cy="228600"/>
          </a:xfrm>
          <a:prstGeom prst="rect">
            <a:avLst/>
          </a:prstGeom>
          <a:noFill/>
          <a:ln w="9525">
            <a:noFill/>
            <a:miter lim="800000"/>
            <a:headEnd/>
            <a:tailEnd/>
          </a:ln>
        </p:spPr>
        <p:txBody>
          <a:bodyPr>
            <a:spAutoFit/>
          </a:bodyPr>
          <a:lstStyle/>
          <a:p>
            <a:r>
              <a:rPr lang="en-US" altLang="ja-JP" sz="900">
                <a:latin typeface="Calibri" pitchFamily="34" charset="0"/>
              </a:rPr>
              <a:t>Note: Many of the fires that broke out are thought to have been caused by the tsunami.</a:t>
            </a:r>
            <a:r>
              <a:rPr lang="ja-JP" altLang="en-US" sz="900">
                <a:latin typeface="Calibri" pitchFamily="34" charset="0"/>
              </a:rPr>
              <a:t>　</a:t>
            </a:r>
            <a:endParaRPr lang="en-US" sz="900">
              <a:latin typeface="Calibri" pitchFamily="34" charset="0"/>
            </a:endParaRPr>
          </a:p>
        </p:txBody>
      </p:sp>
      <p:sp>
        <p:nvSpPr>
          <p:cNvPr id="65622" name="テキスト ボックス 23"/>
          <p:cNvSpPr txBox="1">
            <a:spLocks noChangeArrowheads="1"/>
          </p:cNvSpPr>
          <p:nvPr/>
        </p:nvSpPr>
        <p:spPr bwMode="auto">
          <a:xfrm>
            <a:off x="0" y="6596062"/>
            <a:ext cx="5091113" cy="215444"/>
          </a:xfrm>
          <a:prstGeom prst="rect">
            <a:avLst/>
          </a:prstGeom>
          <a:noFill/>
          <a:ln w="9525">
            <a:noFill/>
            <a:miter lim="800000"/>
            <a:headEnd/>
            <a:tailEnd/>
          </a:ln>
        </p:spPr>
        <p:txBody>
          <a:bodyPr wrap="square">
            <a:spAutoFit/>
          </a:bodyPr>
          <a:lstStyle/>
          <a:p>
            <a:r>
              <a:rPr lang="en-US" altLang="ja-JP" sz="800" dirty="0">
                <a:latin typeface="Calibri" pitchFamily="34" charset="0"/>
              </a:rPr>
              <a:t>Note: The above figures were reported from each prefecture. Many municipalities are still being surveyed.</a:t>
            </a:r>
            <a:endParaRPr lang="en-US" sz="800" dirty="0">
              <a:latin typeface="Calibri" pitchFamily="34" charset="0"/>
            </a:endParaRPr>
          </a:p>
        </p:txBody>
      </p:sp>
      <p:sp>
        <p:nvSpPr>
          <p:cNvPr id="32" name="テキスト ボックス 31"/>
          <p:cNvSpPr txBox="1"/>
          <p:nvPr/>
        </p:nvSpPr>
        <p:spPr>
          <a:xfrm>
            <a:off x="5459413" y="4254500"/>
            <a:ext cx="4408487" cy="228600"/>
          </a:xfrm>
          <a:prstGeom prst="rect">
            <a:avLst/>
          </a:prstGeom>
          <a:noFill/>
        </p:spPr>
        <p:txBody>
          <a:bodyPr>
            <a:spAutoFit/>
          </a:bodyPr>
          <a:lstStyle/>
          <a:p>
            <a:pPr algn="r"/>
            <a:r>
              <a:rPr lang="ja-JP" altLang="en-US" sz="900">
                <a:latin typeface="ＭＳ Ｐゴシック" pitchFamily="50" charset="-128"/>
              </a:rPr>
              <a:t> </a:t>
            </a:r>
            <a:r>
              <a:rPr lang="en-US" altLang="ja-JP" sz="900"/>
              <a:t>(Source: Fire and Disaster Management Agency; current as of Jan. 11, 2012)</a:t>
            </a:r>
            <a:r>
              <a:rPr lang="ja-JP" altLang="en-US" sz="900">
                <a:latin typeface="ＭＳ Ｐゴシック" pitchFamily="50" charset="-128"/>
              </a:rPr>
              <a:t> </a:t>
            </a:r>
            <a:endParaRPr lang="en-US" sz="900">
              <a:latin typeface="ＭＳ Ｐゴシック" pitchFamily="50" charset="-128"/>
            </a:endParaRPr>
          </a:p>
        </p:txBody>
      </p:sp>
      <p:sp>
        <p:nvSpPr>
          <p:cNvPr id="65624" name="テキスト ボックス 32"/>
          <p:cNvSpPr txBox="1">
            <a:spLocks noChangeArrowheads="1"/>
          </p:cNvSpPr>
          <p:nvPr/>
        </p:nvSpPr>
        <p:spPr bwMode="auto">
          <a:xfrm>
            <a:off x="4964113" y="5646738"/>
            <a:ext cx="5059362" cy="365125"/>
          </a:xfrm>
          <a:prstGeom prst="rect">
            <a:avLst/>
          </a:prstGeom>
          <a:noFill/>
          <a:ln w="9525">
            <a:noFill/>
            <a:miter lim="800000"/>
            <a:headEnd/>
            <a:tailEnd/>
          </a:ln>
        </p:spPr>
        <p:txBody>
          <a:bodyPr>
            <a:spAutoFit/>
          </a:bodyPr>
          <a:lstStyle/>
          <a:p>
            <a:r>
              <a:rPr lang="en-US" altLang="ja-JP" sz="900">
                <a:latin typeface="Calibri" pitchFamily="34" charset="0"/>
              </a:rPr>
              <a:t>Note: These figures are from areas flooded and destroyed by the tsunami. Many municipalities are still being surveyed.</a:t>
            </a:r>
            <a:endParaRPr lang="en-US" sz="900">
              <a:latin typeface="Calibri" pitchFamily="34" charset="0"/>
            </a:endParaRPr>
          </a:p>
        </p:txBody>
      </p:sp>
      <p:sp>
        <p:nvSpPr>
          <p:cNvPr id="6" name="テキスト ボックス 5"/>
          <p:cNvSpPr txBox="1"/>
          <p:nvPr/>
        </p:nvSpPr>
        <p:spPr>
          <a:xfrm>
            <a:off x="5030788" y="4017963"/>
            <a:ext cx="3667125" cy="139700"/>
          </a:xfrm>
          <a:prstGeom prst="rect">
            <a:avLst/>
          </a:prstGeom>
          <a:noFill/>
        </p:spPr>
        <p:txBody>
          <a:bodyPr tIns="0" bIns="0">
            <a:spAutoFit/>
          </a:bodyPr>
          <a:lstStyle/>
          <a:p>
            <a:pPr>
              <a:lnSpc>
                <a:spcPts val="1100"/>
              </a:lnSpc>
            </a:pPr>
            <a:r>
              <a:rPr lang="en-US" altLang="ja-JP" sz="900">
                <a:latin typeface="Calibri" pitchFamily="34" charset="0"/>
              </a:rPr>
              <a:t>Source: </a:t>
            </a:r>
            <a:r>
              <a:rPr lang="ja-JP" altLang="ja-JP" sz="900">
                <a:latin typeface="Calibri" pitchFamily="34" charset="0"/>
              </a:rPr>
              <a:t>Meteorological Agency</a:t>
            </a:r>
            <a:r>
              <a:rPr lang="ja-JP" altLang="en-US" sz="900">
                <a:latin typeface="Calibri" pitchFamily="34" charset="0"/>
              </a:rPr>
              <a:t>; </a:t>
            </a:r>
            <a:r>
              <a:rPr lang="en-US" altLang="ja-JP" sz="900">
                <a:latin typeface="Calibri" pitchFamily="34" charset="0"/>
              </a:rPr>
              <a:t>current as of January 10, 2012</a:t>
            </a:r>
            <a:endParaRPr lang="en-US" sz="900">
              <a:latin typeface="Calibri" pitchFamily="34" charset="0"/>
            </a:endParaRPr>
          </a:p>
        </p:txBody>
      </p:sp>
      <p:sp>
        <p:nvSpPr>
          <p:cNvPr id="7" name="スライド番号プレースホルダー 6"/>
          <p:cNvSpPr>
            <a:spLocks noGrp="1"/>
          </p:cNvSpPr>
          <p:nvPr>
            <p:ph type="sldNum" sz="quarter" idx="12"/>
          </p:nvPr>
        </p:nvSpPr>
        <p:spPr>
          <a:xfrm>
            <a:off x="7215188" y="6602413"/>
            <a:ext cx="2311400" cy="365125"/>
          </a:xfrm>
        </p:spPr>
        <p:txBody>
          <a:bodyPr/>
          <a:lstStyle/>
          <a:p>
            <a:pPr>
              <a:defRPr/>
            </a:pPr>
            <a:r>
              <a:rPr lang="en-US" altLang="ja-JP">
                <a:latin typeface="Arial"/>
                <a:ea typeface="ＭＳ Ｐゴシック"/>
              </a:rPr>
              <a:t>13</a:t>
            </a:r>
            <a:endParaRPr dirty="0"/>
          </a:p>
        </p:txBody>
      </p:sp>
      <p:sp>
        <p:nvSpPr>
          <p:cNvPr id="65627"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II</a:t>
            </a:r>
            <a:r>
              <a:rPr lang="ja-JP" altLang="en-US" b="1" u="sng">
                <a:solidFill>
                  <a:srgbClr val="000000"/>
                </a:solidFill>
                <a:ea typeface="ＭＳ ゴシック" pitchFamily="49" charset="-128"/>
              </a:rPr>
              <a:t>-2</a:t>
            </a:r>
            <a:endParaRPr lang="en-US">
              <a:solidFill>
                <a:srgbClr val="000000"/>
              </a:solidFill>
              <a:ea typeface="ＭＳ ゴシック" pitchFamily="49" charset="-128"/>
            </a:endParaRPr>
          </a:p>
        </p:txBody>
      </p:sp>
      <p:sp>
        <p:nvSpPr>
          <p:cNvPr id="65628" name="AutoShape 17"/>
          <p:cNvSpPr>
            <a:spLocks noChangeArrowheads="1"/>
          </p:cNvSpPr>
          <p:nvPr/>
        </p:nvSpPr>
        <p:spPr bwMode="auto">
          <a:xfrm>
            <a:off x="560512" y="72000"/>
            <a:ext cx="9113713" cy="471909"/>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en-US" altLang="ja-JP" sz="1400" b="1" dirty="0"/>
              <a:t>Damage and Fire Fighting Activities During the Great East Japan Earthquake (1</a:t>
            </a:r>
            <a:r>
              <a:rPr lang="en-US" altLang="ja-JP" sz="1400" b="1" dirty="0" smtClean="0"/>
              <a:t>) </a:t>
            </a:r>
            <a:r>
              <a:rPr lang="en-US" altLang="ja-JP" sz="1400" b="1" dirty="0"/>
              <a:t>(</a:t>
            </a:r>
            <a:r>
              <a:rPr lang="en-US" altLang="ja-JP" sz="1400" b="1" dirty="0">
                <a:ea typeface="ＭＳ ゴシック" pitchFamily="49" charset="-128"/>
              </a:rPr>
              <a:t>damage situation</a:t>
            </a:r>
            <a:r>
              <a:rPr lang="ja-JP" altLang="en-US" sz="1400" b="1" dirty="0">
                <a:ea typeface="ＭＳ ゴシック" pitchFamily="49" charset="-128"/>
              </a:rPr>
              <a:t>) </a:t>
            </a:r>
            <a:endParaRPr lang="en-US" sz="1400" b="1" dirty="0">
              <a:ea typeface="ＭＳ ゴシック" pitchFamily="49"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89"/>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ja-JP" altLang="en-US"/>
          </a:p>
        </p:txBody>
      </p:sp>
      <p:sp>
        <p:nvSpPr>
          <p:cNvPr id="13" name="角丸四角形 12"/>
          <p:cNvSpPr/>
          <p:nvPr/>
        </p:nvSpPr>
        <p:spPr>
          <a:xfrm>
            <a:off x="258763" y="3141663"/>
            <a:ext cx="9302750" cy="1150937"/>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000"/>
              </a:lnSpc>
              <a:spcBef>
                <a:spcPts val="300"/>
              </a:spcBef>
            </a:pPr>
            <a:r>
              <a:rPr lang="en-US" altLang="ja-JP" sz="1000">
                <a:solidFill>
                  <a:schemeClr val="tx1"/>
                </a:solidFill>
              </a:rPr>
              <a:t>Fire Bell Continued to Ring: 11 f</a:t>
            </a:r>
            <a:r>
              <a:rPr lang="ja-JP" altLang="ja-JP" sz="1000">
                <a:solidFill>
                  <a:schemeClr val="tx1"/>
                </a:solidFill>
              </a:rPr>
              <a:t>ire </a:t>
            </a:r>
            <a:r>
              <a:rPr lang="ja-JP" altLang="en-US" sz="1000">
                <a:solidFill>
                  <a:schemeClr val="tx1"/>
                </a:solidFill>
              </a:rPr>
              <a:t>B</a:t>
            </a:r>
            <a:r>
              <a:rPr lang="ja-JP" altLang="ja-JP" sz="1000">
                <a:solidFill>
                  <a:schemeClr val="tx1"/>
                </a:solidFill>
              </a:rPr>
              <a:t>rigade</a:t>
            </a:r>
            <a:r>
              <a:rPr lang="en-US" altLang="ja-JP" sz="1000">
                <a:solidFill>
                  <a:schemeClr val="tx1"/>
                </a:solidFill>
              </a:rPr>
              <a:t> Members Dead or Missing</a:t>
            </a:r>
            <a:r>
              <a:rPr lang="ja-JP" altLang="en-US" sz="1000">
                <a:solidFill>
                  <a:schemeClr val="tx1"/>
                </a:solidFill>
              </a:rPr>
              <a:t>                         </a:t>
            </a:r>
            <a:r>
              <a:rPr lang="en-US" altLang="ja-JP" sz="1000">
                <a:solidFill>
                  <a:schemeClr val="tx1"/>
                </a:solidFill>
              </a:rPr>
              <a:t>(Mainichi Shimbun, March 23)</a:t>
            </a:r>
            <a:r>
              <a:rPr lang="ja-JP" altLang="ja-JP" sz="1000">
                <a:solidFill>
                  <a:schemeClr val="tx1"/>
                </a:solidFill>
              </a:rPr>
              <a:t> </a:t>
            </a:r>
            <a:endParaRPr lang="en-US" sz="1000">
              <a:solidFill>
                <a:schemeClr val="tx1"/>
              </a:solidFill>
              <a:ea typeface="ＭＳ Ｐゴシック" pitchFamily="50" charset="-128"/>
            </a:endParaRPr>
          </a:p>
          <a:p>
            <a:pPr>
              <a:lnSpc>
                <a:spcPts val="2000"/>
              </a:lnSpc>
              <a:spcBef>
                <a:spcPts val="300"/>
              </a:spcBef>
            </a:pPr>
            <a:r>
              <a:rPr lang="en-US" altLang="ja-JP" sz="1000">
                <a:solidFill>
                  <a:schemeClr val="tx1"/>
                </a:solidFill>
                <a:cs typeface="Arial" charset="0"/>
              </a:rPr>
              <a:t>Members of the second brigade (Chief: Hiroshi Koshida; 28 members) in Otsuchi-cho in Iwate prefecture, where over 2,000 people died or are missing due to the Great East Japan Earthquake, closed the tide wall gate and remained on the coast until the very end in an effort to evacuate citizens. As a result of carrying out their duties, 4 members died and 7 are missing. One member, Fujio Koshida, continued to ring the fire bell, which is a symbol of the brigade, and was eventually swept away by the tsunami.</a:t>
            </a:r>
            <a:endParaRPr lang="en-US" sz="1000">
              <a:solidFill>
                <a:schemeClr val="tx1"/>
              </a:solidFill>
              <a:ea typeface="ＭＳ Ｐゴシック" pitchFamily="50" charset="-128"/>
            </a:endParaRPr>
          </a:p>
        </p:txBody>
      </p:sp>
      <p:sp>
        <p:nvSpPr>
          <p:cNvPr id="19" name="角丸四角形 18"/>
          <p:cNvSpPr/>
          <p:nvPr/>
        </p:nvSpPr>
        <p:spPr>
          <a:xfrm>
            <a:off x="273050" y="4365625"/>
            <a:ext cx="9288463" cy="1281113"/>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000"/>
              </a:lnSpc>
              <a:spcBef>
                <a:spcPts val="300"/>
              </a:spcBef>
            </a:pPr>
            <a:r>
              <a:rPr lang="ja-JP" altLang="en-US" sz="1200">
                <a:solidFill>
                  <a:schemeClr val="tx1"/>
                </a:solidFill>
              </a:rPr>
              <a:t>　</a:t>
            </a:r>
            <a:r>
              <a:rPr lang="en-US" altLang="ja-JP" sz="1200">
                <a:solidFill>
                  <a:schemeClr val="tx1"/>
                </a:solidFill>
              </a:rPr>
              <a:t>Dispatched Immediately After Earthquake: 26 Fire Brigade Members Dead or Missing</a:t>
            </a:r>
            <a:r>
              <a:rPr lang="ja-JP" altLang="en-US" sz="1200">
                <a:solidFill>
                  <a:schemeClr val="tx1"/>
                </a:solidFill>
              </a:rPr>
              <a:t> </a:t>
            </a:r>
            <a:r>
              <a:rPr lang="en-US" altLang="ja-JP" sz="1200">
                <a:solidFill>
                  <a:schemeClr val="tx1"/>
                </a:solidFill>
              </a:rPr>
              <a:t>(Yomiuri Shimbun, Morning Edition, March 28)</a:t>
            </a:r>
            <a:endParaRPr lang="en-US" sz="1200">
              <a:solidFill>
                <a:schemeClr val="tx1"/>
              </a:solidFill>
              <a:ea typeface="ＭＳ Ｐゴシック" pitchFamily="50" charset="-128"/>
            </a:endParaRPr>
          </a:p>
          <a:p>
            <a:pPr>
              <a:lnSpc>
                <a:spcPts val="1700"/>
              </a:lnSpc>
              <a:spcBef>
                <a:spcPts val="300"/>
              </a:spcBef>
            </a:pPr>
            <a:r>
              <a:rPr lang="ja-JP" altLang="en-US" sz="1200">
                <a:solidFill>
                  <a:schemeClr val="tx1"/>
                </a:solidFill>
              </a:rPr>
              <a:t>　</a:t>
            </a:r>
            <a:r>
              <a:rPr lang="en-US" altLang="ja-JP" sz="1200">
                <a:solidFill>
                  <a:schemeClr val="tx1"/>
                </a:solidFill>
                <a:cs typeface="Arial" charset="0"/>
              </a:rPr>
              <a:t>The members of the Takata Fire Brigade (about 120 members) of Rikuzentakata City, Iwate, closed tide wall gates in 5 locations immediately after the earthquake. However, the great tsunami overwhelmed the tide walls, sweeping away members involved in evacuating residents. Twenty-six members died or are missing. The remaining members, who are proud of being the defenders of the area, continued clearing debris and searching for missing people soon after mourning the loss of their colleagues. </a:t>
            </a:r>
            <a:endParaRPr lang="en-US" sz="1200">
              <a:solidFill>
                <a:schemeClr val="tx1"/>
              </a:solidFill>
              <a:ea typeface="ＭＳ Ｐゴシック" pitchFamily="50" charset="-128"/>
            </a:endParaRPr>
          </a:p>
        </p:txBody>
      </p:sp>
      <p:sp>
        <p:nvSpPr>
          <p:cNvPr id="20" name="角丸四角形 19"/>
          <p:cNvSpPr/>
          <p:nvPr/>
        </p:nvSpPr>
        <p:spPr>
          <a:xfrm>
            <a:off x="287338" y="5718175"/>
            <a:ext cx="9274175" cy="1095375"/>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000"/>
              </a:lnSpc>
              <a:spcBef>
                <a:spcPts val="300"/>
              </a:spcBef>
            </a:pPr>
            <a:r>
              <a:rPr lang="ja-JP" altLang="en-US" sz="1100">
                <a:solidFill>
                  <a:schemeClr val="tx1"/>
                </a:solidFill>
              </a:rPr>
              <a:t>　</a:t>
            </a:r>
            <a:r>
              <a:rPr lang="en-US" altLang="ja-JP" sz="1100">
                <a:solidFill>
                  <a:schemeClr val="tx1"/>
                </a:solidFill>
              </a:rPr>
              <a:t>Fire Brigade Member Held Mic and Announced Evacuation Until Very End  </a:t>
            </a:r>
            <a:r>
              <a:rPr lang="ja-JP" altLang="ja-JP" sz="1100">
                <a:solidFill>
                  <a:schemeClr val="tx1"/>
                </a:solidFill>
              </a:rPr>
              <a:t>(</a:t>
            </a:r>
            <a:r>
              <a:rPr lang="ja-JP" altLang="en-US" sz="1100">
                <a:solidFill>
                  <a:schemeClr val="tx1"/>
                </a:solidFill>
              </a:rPr>
              <a:t>T</a:t>
            </a:r>
            <a:r>
              <a:rPr lang="en-US" altLang="ja-JP" sz="1100">
                <a:solidFill>
                  <a:schemeClr val="tx1"/>
                </a:solidFill>
              </a:rPr>
              <a:t>okyo Shimbun, Morning Edition, March 21)</a:t>
            </a:r>
            <a:r>
              <a:rPr lang="ja-JP" altLang="ja-JP" sz="1100">
                <a:solidFill>
                  <a:schemeClr val="tx1"/>
                </a:solidFill>
              </a:rPr>
              <a:t> </a:t>
            </a:r>
            <a:endParaRPr lang="en-US" sz="1100">
              <a:solidFill>
                <a:schemeClr val="tx1"/>
              </a:solidFill>
              <a:ea typeface="ＭＳ Ｐゴシック" pitchFamily="50" charset="-128"/>
            </a:endParaRPr>
          </a:p>
          <a:p>
            <a:pPr>
              <a:lnSpc>
                <a:spcPts val="1800"/>
              </a:lnSpc>
              <a:spcBef>
                <a:spcPts val="300"/>
              </a:spcBef>
            </a:pPr>
            <a:r>
              <a:rPr lang="en-US" altLang="ja-JP" sz="1100">
                <a:solidFill>
                  <a:schemeClr val="tx1"/>
                </a:solidFill>
                <a:cs typeface="Arial" charset="0"/>
              </a:rPr>
              <a:t>A member of the fire brigade, who announced to residents to “please escape to higher ground” via loudspeaker on the day of the earthquake, was swallowed up by the tsunami. It would be the final announcement of Ayumu Sakurai (46) of Natorishi, Iwate. The fire engine he was in was swept away and crushed, and the three members in it were found dead. Mr. Sakurai, who was in the passenger seat, was still gripping a microphone in his right hand.</a:t>
            </a:r>
            <a:endParaRPr lang="en-US" sz="1100">
              <a:solidFill>
                <a:schemeClr val="tx1"/>
              </a:solidFill>
              <a:ea typeface="ＭＳ Ｐゴシック" pitchFamily="50" charset="-128"/>
            </a:endParaRPr>
          </a:p>
        </p:txBody>
      </p:sp>
      <p:sp>
        <p:nvSpPr>
          <p:cNvPr id="4" name="正方形/長方形 3"/>
          <p:cNvSpPr/>
          <p:nvPr/>
        </p:nvSpPr>
        <p:spPr>
          <a:xfrm>
            <a:off x="273050" y="2852738"/>
            <a:ext cx="5472113"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ja-JP" sz="1400">
                <a:solidFill>
                  <a:schemeClr val="tx1"/>
                </a:solidFill>
              </a:rPr>
              <a:t>Comments: Examples of reports of activities by </a:t>
            </a:r>
            <a:r>
              <a:rPr lang="ja-JP" altLang="en-US" sz="1400">
                <a:solidFill>
                  <a:schemeClr val="tx1"/>
                </a:solidFill>
              </a:rPr>
              <a:t>fire brigade </a:t>
            </a:r>
            <a:r>
              <a:rPr lang="en-US" altLang="ja-JP" sz="1400">
                <a:solidFill>
                  <a:schemeClr val="tx1"/>
                </a:solidFill>
              </a:rPr>
              <a:t>members</a:t>
            </a:r>
            <a:endParaRPr lang="en-US" sz="1400">
              <a:solidFill>
                <a:schemeClr val="tx1"/>
              </a:solidFill>
              <a:ea typeface="ＭＳ Ｐゴシック" pitchFamily="50" charset="-128"/>
            </a:endParaRPr>
          </a:p>
        </p:txBody>
      </p:sp>
      <p:sp>
        <p:nvSpPr>
          <p:cNvPr id="39944" name="テキスト ボックス 11"/>
          <p:cNvSpPr txBox="1">
            <a:spLocks noChangeArrowheads="1"/>
          </p:cNvSpPr>
          <p:nvPr/>
        </p:nvSpPr>
        <p:spPr bwMode="auto">
          <a:xfrm>
            <a:off x="8607425" y="6021388"/>
            <a:ext cx="779463" cy="107950"/>
          </a:xfrm>
          <a:prstGeom prst="rect">
            <a:avLst/>
          </a:prstGeom>
          <a:noFill/>
          <a:ln w="9525">
            <a:noFill/>
            <a:miter lim="800000"/>
            <a:headEnd/>
            <a:tailEnd/>
          </a:ln>
        </p:spPr>
        <p:txBody>
          <a:bodyPr lIns="0" tIns="0" rIns="0" bIns="0">
            <a:spAutoFit/>
          </a:bodyPr>
          <a:lstStyle/>
          <a:p>
            <a:pPr algn="ctr"/>
            <a:r>
              <a:rPr lang="ja-JP" altLang="en-US" sz="700"/>
              <a:t>さくらいあゆむ</a:t>
            </a:r>
            <a:endParaRPr lang="en-US" sz="700"/>
          </a:p>
        </p:txBody>
      </p:sp>
      <p:sp>
        <p:nvSpPr>
          <p:cNvPr id="39946" name="テキスト ボックス 14"/>
          <p:cNvSpPr txBox="1">
            <a:spLocks noChangeArrowheads="1"/>
          </p:cNvSpPr>
          <p:nvPr/>
        </p:nvSpPr>
        <p:spPr bwMode="auto">
          <a:xfrm>
            <a:off x="315913" y="906463"/>
            <a:ext cx="3341687" cy="228600"/>
          </a:xfrm>
          <a:prstGeom prst="rect">
            <a:avLst/>
          </a:prstGeom>
          <a:noFill/>
          <a:ln w="9525">
            <a:noFill/>
            <a:miter lim="800000"/>
            <a:headEnd/>
            <a:tailEnd/>
          </a:ln>
        </p:spPr>
        <p:txBody>
          <a:bodyPr bIns="0">
            <a:spAutoFit/>
          </a:bodyPr>
          <a:lstStyle/>
          <a:p>
            <a:r>
              <a:rPr lang="en-US" altLang="ja-JP" sz="1200" b="1"/>
              <a:t>Main injuries/damage to fire departments</a:t>
            </a:r>
            <a:endParaRPr lang="en-US" sz="1200"/>
          </a:p>
        </p:txBody>
      </p:sp>
      <p:sp>
        <p:nvSpPr>
          <p:cNvPr id="39947" name="テキスト ボックス 15"/>
          <p:cNvSpPr txBox="1">
            <a:spLocks noChangeArrowheads="1"/>
          </p:cNvSpPr>
          <p:nvPr/>
        </p:nvSpPr>
        <p:spPr bwMode="auto">
          <a:xfrm>
            <a:off x="5343525" y="906463"/>
            <a:ext cx="2994025" cy="258762"/>
          </a:xfrm>
          <a:prstGeom prst="rect">
            <a:avLst/>
          </a:prstGeom>
          <a:noFill/>
          <a:ln w="9525">
            <a:noFill/>
            <a:miter lim="800000"/>
            <a:headEnd/>
            <a:tailEnd/>
          </a:ln>
        </p:spPr>
        <p:txBody>
          <a:bodyPr bIns="0">
            <a:spAutoFit/>
          </a:bodyPr>
          <a:lstStyle/>
          <a:p>
            <a:r>
              <a:rPr lang="en-US" altLang="ja-JP" sz="1400" b="1"/>
              <a:t>Main injuries to </a:t>
            </a:r>
            <a:r>
              <a:rPr lang="ja-JP" altLang="en-US" sz="1400" b="1"/>
              <a:t>fire </a:t>
            </a:r>
            <a:r>
              <a:rPr lang="en-US" altLang="ja-JP" sz="1400" b="1"/>
              <a:t>brigades</a:t>
            </a:r>
            <a:endParaRPr lang="en-US" sz="1400"/>
          </a:p>
        </p:txBody>
      </p:sp>
      <p:sp>
        <p:nvSpPr>
          <p:cNvPr id="17" name="テキスト ボックス 16"/>
          <p:cNvSpPr txBox="1"/>
          <p:nvPr/>
        </p:nvSpPr>
        <p:spPr>
          <a:xfrm>
            <a:off x="3314700" y="931863"/>
            <a:ext cx="1871663" cy="261937"/>
          </a:xfrm>
          <a:prstGeom prst="rect">
            <a:avLst/>
          </a:prstGeom>
          <a:noFill/>
        </p:spPr>
        <p:txBody>
          <a:bodyPr>
            <a:spAutoFit/>
          </a:bodyPr>
          <a:lstStyle/>
          <a:p>
            <a:pPr algn="r">
              <a:defRPr/>
            </a:pPr>
            <a:r>
              <a:rPr sz="1100">
                <a:latin typeface="+mj-ea"/>
                <a:ea typeface="ＭＳ Ｐゴシック" charset="-128"/>
                <a:cs typeface="+mn-cs"/>
              </a:rPr>
              <a:t>(as of April 1, 2011)</a:t>
            </a:r>
            <a:endParaRPr sz="1100" dirty="0">
              <a:latin typeface="+mj-ea"/>
              <a:ea typeface="+mj-ea"/>
              <a:cs typeface="+mn-cs"/>
            </a:endParaRPr>
          </a:p>
        </p:txBody>
      </p:sp>
      <p:sp>
        <p:nvSpPr>
          <p:cNvPr id="18" name="テキスト ボックス 17"/>
          <p:cNvSpPr txBox="1"/>
          <p:nvPr/>
        </p:nvSpPr>
        <p:spPr>
          <a:xfrm>
            <a:off x="7839075" y="931863"/>
            <a:ext cx="1871663" cy="261937"/>
          </a:xfrm>
          <a:prstGeom prst="rect">
            <a:avLst/>
          </a:prstGeom>
          <a:noFill/>
        </p:spPr>
        <p:txBody>
          <a:bodyPr>
            <a:spAutoFit/>
          </a:bodyPr>
          <a:lstStyle/>
          <a:p>
            <a:pPr algn="r">
              <a:defRPr/>
            </a:pPr>
            <a:r>
              <a:rPr sz="1100">
                <a:latin typeface="+mj-ea"/>
                <a:ea typeface="ＭＳ Ｐゴシック" charset="-128"/>
                <a:cs typeface="+mn-cs"/>
              </a:rPr>
              <a:t>(as of April 1, 2011)</a:t>
            </a:r>
            <a:endParaRPr sz="1100" dirty="0">
              <a:latin typeface="+mj-ea"/>
              <a:ea typeface="+mj-ea"/>
              <a:cs typeface="+mn-cs"/>
            </a:endParaRPr>
          </a:p>
        </p:txBody>
      </p:sp>
      <p:sp>
        <p:nvSpPr>
          <p:cNvPr id="21" name="テキスト ボックス 20"/>
          <p:cNvSpPr txBox="1"/>
          <p:nvPr/>
        </p:nvSpPr>
        <p:spPr>
          <a:xfrm>
            <a:off x="273050" y="2205038"/>
            <a:ext cx="9632950" cy="625475"/>
          </a:xfrm>
          <a:prstGeom prst="rect">
            <a:avLst/>
          </a:prstGeom>
          <a:noFill/>
        </p:spPr>
        <p:txBody>
          <a:bodyPr>
            <a:spAutoFit/>
          </a:bodyPr>
          <a:lstStyle/>
          <a:p>
            <a:pPr>
              <a:lnSpc>
                <a:spcPts val="1400"/>
              </a:lnSpc>
            </a:pPr>
            <a:r>
              <a:rPr lang="en-US" altLang="ja-JP" sz="800"/>
              <a:t>Note: The above figures have been verified as of this time by reports from the fire department headquarters of Aomori, Iwate, Miyagi, Fukushima, Ibaraki, Tochigi and Chiba with regard to the full-time fire departments, and from Iwate, Miyagi and Fukushima with regard to fire brigades. Some municipalities are still being surveyed with regard to fire brigades, so the figures are unknown. </a:t>
            </a:r>
            <a:endParaRPr lang="en-US" sz="800"/>
          </a:p>
          <a:p>
            <a:pPr>
              <a:lnSpc>
                <a:spcPts val="1400"/>
              </a:lnSpc>
            </a:pPr>
            <a:r>
              <a:rPr lang="en-US" altLang="ja-JP" sz="800"/>
              <a:t>*A helicopter from the Miyagi Disaster Prevention Air Corp was swept away by the tsunami while parked in a Sendai Fire Department heliport (Wakabayashi District, Sendai City), and is no longer usable.</a:t>
            </a:r>
            <a:endParaRPr lang="en-US" sz="800"/>
          </a:p>
        </p:txBody>
      </p:sp>
      <p:sp>
        <p:nvSpPr>
          <p:cNvPr id="22" name="角丸四角形 21"/>
          <p:cNvSpPr/>
          <p:nvPr/>
        </p:nvSpPr>
        <p:spPr>
          <a:xfrm>
            <a:off x="297919" y="567730"/>
            <a:ext cx="6503778"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600" b="1">
                <a:solidFill>
                  <a:srgbClr val="FFFFFF"/>
                </a:solidFill>
              </a:rPr>
              <a:t>Main damage/injuries to fire fighting organizations in stricken prefectures</a:t>
            </a:r>
            <a:endParaRPr lang="en-US" sz="1600">
              <a:solidFill>
                <a:srgbClr val="FFFFFF"/>
              </a:solidFill>
              <a:ea typeface="ＭＳ Ｐゴシック" pitchFamily="50" charset="-128"/>
            </a:endParaRPr>
          </a:p>
        </p:txBody>
      </p:sp>
      <p:graphicFrame>
        <p:nvGraphicFramePr>
          <p:cNvPr id="39997" name="Group 61"/>
          <p:cNvGraphicFramePr>
            <a:graphicFrameLocks noGrp="1"/>
          </p:cNvGraphicFramePr>
          <p:nvPr/>
        </p:nvGraphicFramePr>
        <p:xfrm>
          <a:off x="273050" y="1200150"/>
          <a:ext cx="4914900" cy="1042280"/>
        </p:xfrm>
        <a:graphic>
          <a:graphicData uri="http://schemas.openxmlformats.org/drawingml/2006/table">
            <a:tbl>
              <a:tblPr/>
              <a:tblGrid>
                <a:gridCol w="1638300"/>
                <a:gridCol w="3276600"/>
              </a:tblGrid>
              <a:tr h="155575">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chemeClr val="tx1"/>
                          </a:solidFill>
                          <a:effectLst/>
                          <a:latin typeface="Calibri" pitchFamily="34" charset="0"/>
                          <a:ea typeface="ＭＳ Ｐゴシック" pitchFamily="50" charset="-128"/>
                        </a:rPr>
                        <a:t>Fire fighters</a:t>
                      </a:r>
                      <a:endParaRPr kumimoji="0" lang="en-US" sz="800" b="1" i="0" u="none" strike="noStrike" cap="none" normalizeH="0" baseline="0" smtClean="0">
                        <a:ln>
                          <a:noFill/>
                        </a:ln>
                        <a:solidFill>
                          <a:schemeClr val="tx1"/>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chemeClr val="tx1"/>
                          </a:solidFill>
                          <a:effectLst/>
                          <a:latin typeface="Calibri" pitchFamily="34" charset="0"/>
                          <a:ea typeface="ＭＳ Ｐゴシック" pitchFamily="50" charset="-128"/>
                        </a:rPr>
                        <a:t>Deaths: 23; missing: 4</a:t>
                      </a:r>
                      <a:endParaRPr kumimoji="0" lang="en-US" sz="800" b="1" i="0" u="none" strike="noStrike" cap="none" normalizeH="0" baseline="0" smtClean="0">
                        <a:ln>
                          <a:noFill/>
                        </a:ln>
                        <a:solidFill>
                          <a:schemeClr val="tx1"/>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63538">
                <a:tc>
                  <a:txBody>
                    <a:bodyPr/>
                    <a:lstStyle/>
                    <a:p>
                      <a:pPr marL="0" marR="0" lvl="0" indent="0" algn="l" defTabSz="914400" rtl="0" eaLnBrk="1" fontAlgn="base" latinLnBrk="0" hangingPunct="1">
                        <a:lnSpc>
                          <a:spcPts val="14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Buildings </a:t>
                      </a:r>
                      <a:r>
                        <a:rPr kumimoji="0" lang="ja-JP" altLang="en-US" sz="800" b="0" i="0" u="none" strike="noStrike" cap="none" normalizeH="0" baseline="0" smtClean="0">
                          <a:ln>
                            <a:noFill/>
                          </a:ln>
                          <a:solidFill>
                            <a:srgbClr val="000000"/>
                          </a:solidFill>
                          <a:effectLst/>
                          <a:latin typeface="Calibri" pitchFamily="34" charset="0"/>
                          <a:ea typeface="ＭＳ Ｐゴシック" pitchFamily="50" charset="-128"/>
                        </a:rPr>
                        <a:t>(</a:t>
                      </a: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totally/partially destroyed, or partially damaged)</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marT="36000" marB="3600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ts val="14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Fire headquarters/stations: 130</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Branches/Dispatch locations: 135</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marT="36000" marB="3600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r>
              <a:tr h="295275">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Trucks etc.</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Trucks: 77; </a:t>
                      </a:r>
                      <a:r>
                        <a:rPr kumimoji="0" lang="ja-JP" altLang="en-US" sz="8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boats: 2; helicopter: 1*</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bl>
          </a:graphicData>
        </a:graphic>
      </p:graphicFrame>
      <p:graphicFrame>
        <p:nvGraphicFramePr>
          <p:cNvPr id="39999" name="Group 63"/>
          <p:cNvGraphicFramePr>
            <a:graphicFrameLocks noGrp="1"/>
          </p:cNvGraphicFramePr>
          <p:nvPr/>
        </p:nvGraphicFramePr>
        <p:xfrm>
          <a:off x="5330825" y="1193800"/>
          <a:ext cx="4354513" cy="1049655"/>
        </p:xfrm>
        <a:graphic>
          <a:graphicData uri="http://schemas.openxmlformats.org/drawingml/2006/table">
            <a:tbl>
              <a:tblPr/>
              <a:tblGrid>
                <a:gridCol w="1468438"/>
                <a:gridCol w="2886075"/>
              </a:tblGrid>
              <a:tr h="301625">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chemeClr val="tx1"/>
                          </a:solidFill>
                          <a:effectLst/>
                          <a:latin typeface="Calibri" pitchFamily="34" charset="0"/>
                          <a:ea typeface="ＭＳ Ｐゴシック" pitchFamily="50" charset="-128"/>
                        </a:rPr>
                        <a:t>Fire brigade members</a:t>
                      </a:r>
                      <a:endParaRPr kumimoji="0" lang="en-US" sz="800" b="1" i="0" u="none" strike="noStrike" cap="none" normalizeH="0" baseline="0" smtClean="0">
                        <a:ln>
                          <a:noFill/>
                        </a:ln>
                        <a:solidFill>
                          <a:schemeClr val="tx1"/>
                        </a:solidFill>
                        <a:effectLst/>
                        <a:latin typeface="Calibri" pitchFamily="34" charset="0"/>
                        <a:ea typeface="ＭＳ Ｐゴシック" pitchFamily="50" charset="-128"/>
                      </a:endParaRPr>
                    </a:p>
                  </a:txBody>
                  <a:tcPr marL="99060" marR="9906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chemeClr val="tx1"/>
                          </a:solidFill>
                          <a:effectLst/>
                          <a:latin typeface="Calibri" pitchFamily="34" charset="0"/>
                          <a:ea typeface="ＭＳ Ｐゴシック" pitchFamily="50" charset="-128"/>
                        </a:rPr>
                        <a:t>Deaths: 241; missing: 12</a:t>
                      </a:r>
                      <a:endParaRPr kumimoji="0" lang="en-US" sz="800" b="1" i="0" u="none" strike="noStrike" cap="none" normalizeH="0" baseline="0" smtClean="0">
                        <a:ln>
                          <a:noFill/>
                        </a:ln>
                        <a:solidFill>
                          <a:schemeClr val="tx1"/>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434975">
                <a:tc>
                  <a:txBody>
                    <a:bodyPr/>
                    <a:lstStyle/>
                    <a:p>
                      <a:pPr marL="0" marR="0" lvl="0" indent="0" algn="l" defTabSz="914400" rtl="0" eaLnBrk="1" fontAlgn="base" latinLnBrk="0" hangingPunct="1">
                        <a:lnSpc>
                          <a:spcPts val="14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Buildings (no longer usable)</a:t>
                      </a:r>
                      <a:r>
                        <a:rPr kumimoji="0" lang="ja-JP" altLang="en-US" sz="800" b="0" i="0" u="none" strike="noStrike" cap="none" normalizeH="0" baseline="0" smtClean="0">
                          <a:ln>
                            <a:noFill/>
                          </a:ln>
                          <a:solidFill>
                            <a:srgbClr val="000000"/>
                          </a:solidFill>
                          <a:effectLst/>
                          <a:latin typeface="Calibri" pitchFamily="34" charset="0"/>
                          <a:ea typeface="ＭＳ Ｐゴシック" pitchFamily="50" charset="-128"/>
                        </a:rPr>
                        <a:t> </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marT="36000" marB="3600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ts val="14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Fire brigade facilities </a:t>
                      </a:r>
                      <a:r>
                        <a:rPr kumimoji="0" lang="ja-JP" altLang="en-US" sz="800" b="0" i="0" u="none" strike="noStrike" cap="none" normalizeH="0" baseline="0" smtClean="0">
                          <a:ln>
                            <a:noFill/>
                          </a:ln>
                          <a:solidFill>
                            <a:srgbClr val="000000"/>
                          </a:solidFill>
                          <a:effectLst/>
                          <a:latin typeface="Calibri" pitchFamily="34" charset="0"/>
                          <a:ea typeface="ＭＳ Ｐゴシック" pitchFamily="50" charset="-128"/>
                        </a:rPr>
                        <a:t> (</a:t>
                      </a: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fire stations etc.): 412</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marT="36000" marB="3600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DCF"/>
                    </a:solidFill>
                  </a:tcPr>
                </a:tc>
              </a:tr>
              <a:tr h="301625">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Trucks etc.</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ts val="1700"/>
                        </a:lnSpc>
                        <a:spcBef>
                          <a:spcPct val="0"/>
                        </a:spcBef>
                        <a:spcAft>
                          <a:spcPct val="0"/>
                        </a:spcAft>
                        <a:buClrTx/>
                        <a:buSzTx/>
                        <a:buFontTx/>
                        <a:buNone/>
                        <a:tabLst/>
                      </a:pPr>
                      <a:r>
                        <a:rPr kumimoji="0" lang="en-US" altLang="ja-JP" sz="800" b="0" i="0" u="none" strike="noStrike" cap="none" normalizeH="0" baseline="0" smtClean="0">
                          <a:ln>
                            <a:noFill/>
                          </a:ln>
                          <a:solidFill>
                            <a:srgbClr val="000000"/>
                          </a:solidFill>
                          <a:effectLst/>
                          <a:latin typeface="Calibri" pitchFamily="34" charset="0"/>
                          <a:ea typeface="ＭＳ Ｐゴシック" pitchFamily="50" charset="-128"/>
                        </a:rPr>
                        <a:t>257</a:t>
                      </a:r>
                      <a:endParaRPr kumimoji="0" lang="en-US" sz="800" b="0" i="0" u="none" strike="noStrike" cap="none" normalizeH="0" baseline="0" smtClean="0">
                        <a:ln>
                          <a:noFill/>
                        </a:ln>
                        <a:solidFill>
                          <a:srgbClr val="000000"/>
                        </a:solidFill>
                        <a:effectLst/>
                        <a:latin typeface="Calibri" pitchFamily="34" charset="0"/>
                        <a:ea typeface="ＭＳ Ｐゴシック" pitchFamily="50" charset="-128"/>
                      </a:endParaRPr>
                    </a:p>
                  </a:txBody>
                  <a:tcPr marL="99060" marR="9906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bl>
          </a:graphicData>
        </a:graphic>
      </p:graphicFrame>
      <p:sp>
        <p:nvSpPr>
          <p:cNvPr id="39982" name="AutoShape 17"/>
          <p:cNvSpPr>
            <a:spLocks noChangeArrowheads="1"/>
          </p:cNvSpPr>
          <p:nvPr/>
        </p:nvSpPr>
        <p:spPr bwMode="auto">
          <a:xfrm>
            <a:off x="849313" y="19050"/>
            <a:ext cx="8802687" cy="457200"/>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en-US" altLang="ja-JP" sz="1400" b="1"/>
              <a:t>Damage and Fire Fighting Activities During the Great East Japan Earthquake (2)</a:t>
            </a:r>
            <a:r>
              <a:rPr lang="en-US" altLang="ja-JP" sz="1400" b="1">
                <a:ea typeface="ＭＳ ゴシック" pitchFamily="49" charset="-128"/>
              </a:rPr>
              <a:t> (injuries/damage to fire fighting organizations in main stricken prefectures)</a:t>
            </a:r>
            <a:r>
              <a:rPr lang="ja-JP" altLang="en-US" sz="1400" b="1">
                <a:ea typeface="ＭＳ ゴシック" pitchFamily="49" charset="-128"/>
              </a:rPr>
              <a:t> </a:t>
            </a:r>
            <a:endParaRPr lang="en-US" sz="1400" b="1">
              <a:ea typeface="ＭＳ ゴシック" pitchFamily="49" charset="-128"/>
            </a:endParaRPr>
          </a:p>
        </p:txBody>
      </p:sp>
      <p:sp>
        <p:nvSpPr>
          <p:cNvPr id="26" name="スライド番号プレースホルダー 1"/>
          <p:cNvSpPr>
            <a:spLocks noGrp="1"/>
          </p:cNvSpPr>
          <p:nvPr>
            <p:ph type="sldNum" sz="quarter" idx="12"/>
          </p:nvPr>
        </p:nvSpPr>
        <p:spPr>
          <a:xfrm>
            <a:off x="8840788" y="6519863"/>
            <a:ext cx="1065212" cy="365125"/>
          </a:xfrm>
        </p:spPr>
        <p:txBody>
          <a:bodyPr/>
          <a:lstStyle/>
          <a:p>
            <a:pPr>
              <a:defRPr/>
            </a:pPr>
            <a:r>
              <a:rPr lang="en-US" altLang="ja-JP">
                <a:latin typeface="Arial"/>
                <a:ea typeface="ＭＳ Ｐゴシック"/>
              </a:rPr>
              <a:t>14</a:t>
            </a:r>
            <a:endParaRPr dirty="0"/>
          </a:p>
        </p:txBody>
      </p:sp>
      <p:sp>
        <p:nvSpPr>
          <p:cNvPr id="39984" name="Rectangle 1037"/>
          <p:cNvSpPr>
            <a:spLocks noChangeArrowheads="1"/>
          </p:cNvSpPr>
          <p:nvPr/>
        </p:nvSpPr>
        <p:spPr bwMode="auto">
          <a:xfrm>
            <a:off x="0" y="0"/>
            <a:ext cx="3487738" cy="5492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II</a:t>
            </a:r>
            <a:r>
              <a:rPr lang="ja-JP" altLang="en-US" b="1" u="sng">
                <a:solidFill>
                  <a:srgbClr val="000000"/>
                </a:solidFill>
                <a:ea typeface="ＭＳ ゴシック" pitchFamily="49" charset="-128"/>
              </a:rPr>
              <a:t>-2</a:t>
            </a:r>
            <a:endParaRPr lang="en-US">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11" name="Rectangle 89"/>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ja-JP" altLang="en-US"/>
          </a:p>
        </p:txBody>
      </p:sp>
      <p:sp>
        <p:nvSpPr>
          <p:cNvPr id="63512" name="Rectangle 3"/>
          <p:cNvSpPr>
            <a:spLocks noChangeArrowheads="1"/>
          </p:cNvSpPr>
          <p:nvPr/>
        </p:nvSpPr>
        <p:spPr bwMode="auto">
          <a:xfrm>
            <a:off x="4535488" y="3284538"/>
            <a:ext cx="5256212" cy="739775"/>
          </a:xfrm>
          <a:prstGeom prst="rect">
            <a:avLst/>
          </a:prstGeom>
          <a:noFill/>
          <a:ln w="9525">
            <a:noFill/>
            <a:round/>
            <a:headEnd/>
            <a:tailEnd/>
          </a:ln>
        </p:spPr>
        <p:txBody>
          <a:bodyPr lIns="90000" tIns="46800" rIns="90000" bIns="46800">
            <a:spAutoFit/>
          </a:bodyPr>
          <a:lstStyle/>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900">
                <a:solidFill>
                  <a:srgbClr val="000000"/>
                </a:solidFill>
                <a:latin typeface="Calibri" pitchFamily="34" charset="0"/>
              </a:rPr>
              <a:t>・ </a:t>
            </a:r>
            <a:r>
              <a:rPr lang="ja-JP" altLang="en-GB" sz="900">
                <a:solidFill>
                  <a:srgbClr val="000000"/>
                </a:solidFill>
                <a:latin typeface="Calibri" pitchFamily="34" charset="0"/>
              </a:rPr>
              <a:t>To ensure </a:t>
            </a:r>
            <a:r>
              <a:rPr lang="en-GB" altLang="ja-JP" sz="900">
                <a:solidFill>
                  <a:srgbClr val="000000"/>
                </a:solidFill>
                <a:latin typeface="Calibri" pitchFamily="34" charset="0"/>
              </a:rPr>
              <a:t>national support for the fire fighting system, and to implement life saving activities, etc. effectively and quickly in the event of a large-scale or special disaster such as an earthquake. </a:t>
            </a:r>
            <a:endParaRPr lang="en-US" sz="900">
              <a:solidFill>
                <a:srgbClr val="000000"/>
              </a:solidFill>
              <a:latin typeface="Calibri" pitchFamily="34" charset="0"/>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900">
                <a:solidFill>
                  <a:srgbClr val="000000"/>
                </a:solidFill>
                <a:latin typeface="Calibri" pitchFamily="34" charset="0"/>
              </a:rPr>
              <a:t>　 </a:t>
            </a:r>
            <a:endParaRPr lang="en-US" sz="900">
              <a:solidFill>
                <a:srgbClr val="000000"/>
              </a:solidFill>
              <a:latin typeface="Calibri" pitchFamily="34" charset="0"/>
            </a:endParaRPr>
          </a:p>
        </p:txBody>
      </p:sp>
      <p:sp>
        <p:nvSpPr>
          <p:cNvPr id="63513" name="Rectangle 4"/>
          <p:cNvSpPr>
            <a:spLocks noChangeArrowheads="1"/>
          </p:cNvSpPr>
          <p:nvPr/>
        </p:nvSpPr>
        <p:spPr bwMode="auto">
          <a:xfrm>
            <a:off x="4510088" y="4149725"/>
            <a:ext cx="5281612" cy="1158875"/>
          </a:xfrm>
          <a:prstGeom prst="rect">
            <a:avLst/>
          </a:prstGeom>
          <a:noFill/>
          <a:ln w="9525">
            <a:noFill/>
            <a:round/>
            <a:headEnd/>
            <a:tailEnd/>
          </a:ln>
        </p:spPr>
        <p:txBody>
          <a:bodyPr lIns="90000" tIns="46800" rIns="90000" bIns="46800">
            <a:spAutoFit/>
          </a:bodyPr>
          <a:lstStyle/>
          <a:p>
            <a:pPr>
              <a:lnSpc>
                <a:spcPts val="14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a:solidFill>
                  <a:srgbClr val="000000"/>
                </a:solidFill>
                <a:latin typeface="Calibri" pitchFamily="34" charset="0"/>
              </a:rPr>
              <a:t>・Emergency response teams were established in 1995 based on lessons learned from the Great Hanshin-Awaji Earthquake. Registrations began with the Tokyo Fire Department and the fire departments of other major cities.</a:t>
            </a:r>
            <a:r>
              <a:rPr lang="en-US" sz="800">
                <a:solidFill>
                  <a:srgbClr val="000000"/>
                </a:solidFill>
                <a:latin typeface="Calibri" pitchFamily="34" charset="0"/>
              </a:rPr>
              <a:t> </a:t>
            </a:r>
          </a:p>
          <a:p>
            <a:pPr>
              <a:lnSpc>
                <a:spcPts val="14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a:solidFill>
                  <a:srgbClr val="000000"/>
                </a:solidFill>
                <a:latin typeface="Calibri" pitchFamily="34" charset="0"/>
              </a:rPr>
              <a:t>・ </a:t>
            </a:r>
            <a:r>
              <a:rPr lang="en-US" altLang="ja-JP" sz="800">
                <a:solidFill>
                  <a:srgbClr val="000000"/>
                </a:solidFill>
                <a:latin typeface="Calibri" pitchFamily="34" charset="0"/>
              </a:rPr>
              <a:t>According to the June 2003 revision of the Fire Organization Act, emergency response teams are clearly positioned from a legal standpoint, and can be dispatched based on orders from the Commissioner of the Fire and Disaster Management Agency.</a:t>
            </a:r>
            <a:endParaRPr lang="en-US" sz="800">
              <a:solidFill>
                <a:srgbClr val="000000"/>
              </a:solidFill>
              <a:latin typeface="Calibri" pitchFamily="34" charset="0"/>
            </a:endParaRPr>
          </a:p>
          <a:p>
            <a:pPr>
              <a:lnSpc>
                <a:spcPts val="14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a:solidFill>
                  <a:srgbClr val="000000"/>
                </a:solidFill>
                <a:latin typeface="Calibri" pitchFamily="34" charset="0"/>
              </a:rPr>
              <a:t>　</a:t>
            </a:r>
            <a:endParaRPr lang="en-US" sz="800">
              <a:solidFill>
                <a:srgbClr val="000000"/>
              </a:solidFill>
              <a:latin typeface="Calibri" pitchFamily="34" charset="0"/>
            </a:endParaRPr>
          </a:p>
        </p:txBody>
      </p:sp>
      <p:sp>
        <p:nvSpPr>
          <p:cNvPr id="63514" name="Rectangle 5"/>
          <p:cNvSpPr>
            <a:spLocks noChangeArrowheads="1"/>
          </p:cNvSpPr>
          <p:nvPr/>
        </p:nvSpPr>
        <p:spPr bwMode="auto">
          <a:xfrm>
            <a:off x="4497388" y="5445125"/>
            <a:ext cx="5294312" cy="1171575"/>
          </a:xfrm>
          <a:prstGeom prst="rect">
            <a:avLst/>
          </a:prstGeom>
          <a:noFill/>
          <a:ln w="9525">
            <a:noFill/>
            <a:round/>
            <a:headEnd/>
            <a:tailEnd/>
          </a:ln>
        </p:spPr>
        <p:txBody>
          <a:bodyPr lIns="90000" tIns="46800" rIns="90000" bIns="46800">
            <a:spAutoFit/>
          </a:bodyPr>
          <a:lstStyle/>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dirty="0">
                <a:solidFill>
                  <a:srgbClr val="000000"/>
                </a:solidFill>
                <a:latin typeface="Calibri" pitchFamily="34" charset="0"/>
              </a:rPr>
              <a:t>・ </a:t>
            </a:r>
            <a:r>
              <a:rPr lang="ja-JP" altLang="en-GB" sz="800" dirty="0">
                <a:solidFill>
                  <a:srgbClr val="000000"/>
                </a:solidFill>
                <a:latin typeface="Calibri" pitchFamily="34" charset="0"/>
              </a:rPr>
              <a:t>The Minister of Internal Affairs and Communication </a:t>
            </a:r>
            <a:r>
              <a:rPr lang="en-GB" altLang="ja-JP" sz="800" dirty="0">
                <a:solidFill>
                  <a:srgbClr val="000000"/>
                </a:solidFill>
                <a:latin typeface="Calibri" pitchFamily="34" charset="0"/>
              </a:rPr>
              <a:t>will establish a general plan for organizing and maintaining facilities. The Commissioner of the Fire and Disaster Management Agency will then register teams based on the plan.</a:t>
            </a:r>
            <a:r>
              <a:rPr lang="ja-JP" altLang="en-US" sz="800" dirty="0">
                <a:solidFill>
                  <a:srgbClr val="000000"/>
                </a:solidFill>
                <a:latin typeface="Calibri" pitchFamily="34" charset="0"/>
              </a:rPr>
              <a:t>　</a:t>
            </a:r>
            <a:endParaRPr lang="en-US" sz="800" dirty="0">
              <a:solidFill>
                <a:srgbClr val="000000"/>
              </a:solidFill>
              <a:latin typeface="Calibri" pitchFamily="34" charset="0"/>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dirty="0">
                <a:solidFill>
                  <a:srgbClr val="000000"/>
                </a:solidFill>
                <a:latin typeface="Calibri" pitchFamily="34" charset="0"/>
              </a:rPr>
              <a:t>・</a:t>
            </a:r>
            <a:r>
              <a:rPr lang="en-US" altLang="ja-JP" sz="800" dirty="0">
                <a:solidFill>
                  <a:srgbClr val="000000"/>
                </a:solidFill>
                <a:latin typeface="Calibri" pitchFamily="34" charset="0"/>
              </a:rPr>
              <a:t>In the event of a large-scale or special disaster, teams will be dispatched by request or order from The Commissioner of the Fire and Disaster Management Agency.</a:t>
            </a:r>
            <a:r>
              <a:rPr lang="ja-JP" altLang="en-US" sz="800" dirty="0">
                <a:solidFill>
                  <a:srgbClr val="000000"/>
                </a:solidFill>
                <a:latin typeface="Calibri" pitchFamily="34" charset="0"/>
              </a:rPr>
              <a:t>　 </a:t>
            </a: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800" dirty="0">
                <a:solidFill>
                  <a:srgbClr val="000000"/>
                </a:solidFill>
                <a:latin typeface="Calibri" pitchFamily="34" charset="0"/>
              </a:rPr>
              <a:t>・ </a:t>
            </a:r>
            <a:r>
              <a:rPr lang="en-US" sz="800" dirty="0">
                <a:latin typeface="Calibri" pitchFamily="34" charset="0"/>
              </a:rPr>
              <a:t>As of April, 2011, 783 out of 798 fire departments nationwide were registered.</a:t>
            </a:r>
          </a:p>
        </p:txBody>
      </p:sp>
      <p:sp>
        <p:nvSpPr>
          <p:cNvPr id="19" name="角丸四角形 18"/>
          <p:cNvSpPr/>
          <p:nvPr/>
        </p:nvSpPr>
        <p:spPr>
          <a:xfrm>
            <a:off x="4406940" y="2492896"/>
            <a:ext cx="3031690"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a:t>Emergency response teams</a:t>
            </a:r>
            <a:endParaRPr sz="1600" dirty="0"/>
          </a:p>
        </p:txBody>
      </p:sp>
      <p:sp>
        <p:nvSpPr>
          <p:cNvPr id="4" name="正方形/長方形 3"/>
          <p:cNvSpPr/>
          <p:nvPr/>
        </p:nvSpPr>
        <p:spPr>
          <a:xfrm>
            <a:off x="4579938" y="2973388"/>
            <a:ext cx="1036637" cy="2873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a:solidFill>
                  <a:schemeClr val="tx1"/>
                </a:solidFill>
              </a:rPr>
              <a:t>Objective</a:t>
            </a:r>
            <a:endParaRPr lang="en-US" sz="1000">
              <a:solidFill>
                <a:schemeClr val="tx1"/>
              </a:solidFill>
              <a:ea typeface="ＭＳ Ｐゴシック" pitchFamily="50" charset="-128"/>
            </a:endParaRPr>
          </a:p>
        </p:txBody>
      </p:sp>
      <p:sp>
        <p:nvSpPr>
          <p:cNvPr id="20" name="正方形/長方形 19"/>
          <p:cNvSpPr/>
          <p:nvPr/>
        </p:nvSpPr>
        <p:spPr>
          <a:xfrm>
            <a:off x="4551363" y="3860800"/>
            <a:ext cx="1689100" cy="2889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900">
                <a:solidFill>
                  <a:schemeClr val="tx1"/>
                </a:solidFill>
              </a:rPr>
              <a:t>Details of Establishment</a:t>
            </a:r>
            <a:endParaRPr lang="en-US" sz="900">
              <a:solidFill>
                <a:schemeClr val="tx1"/>
              </a:solidFill>
              <a:ea typeface="ＭＳ Ｐゴシック" pitchFamily="50" charset="-128"/>
            </a:endParaRPr>
          </a:p>
        </p:txBody>
      </p:sp>
      <p:sp>
        <p:nvSpPr>
          <p:cNvPr id="21" name="正方形/長方形 20"/>
          <p:cNvSpPr/>
          <p:nvPr/>
        </p:nvSpPr>
        <p:spPr>
          <a:xfrm>
            <a:off x="4579938" y="5157788"/>
            <a:ext cx="1165225" cy="2873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a:solidFill>
                  <a:schemeClr val="tx1"/>
                </a:solidFill>
              </a:rPr>
              <a:t>Summary</a:t>
            </a:r>
            <a:endParaRPr lang="en-US" sz="900">
              <a:solidFill>
                <a:schemeClr val="tx1"/>
              </a:solidFill>
              <a:ea typeface="ＭＳ Ｐゴシック" pitchFamily="50" charset="-128"/>
            </a:endParaRPr>
          </a:p>
        </p:txBody>
      </p:sp>
      <p:sp>
        <p:nvSpPr>
          <p:cNvPr id="13" name="角丸四角形 12"/>
          <p:cNvSpPr/>
          <p:nvPr/>
        </p:nvSpPr>
        <p:spPr>
          <a:xfrm>
            <a:off x="258763" y="620713"/>
            <a:ext cx="9415462" cy="1655762"/>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36000"/>
          <a:lstStyle/>
          <a:p>
            <a:pPr>
              <a:buFontTx/>
              <a:buChar char="•"/>
              <a:defRPr/>
            </a:pPr>
            <a:r>
              <a:rPr lang="ja-JP" altLang="en-US" sz="1200">
                <a:solidFill>
                  <a:srgbClr val="000000"/>
                </a:solidFill>
              </a:rPr>
              <a:t> Immediately after the earthquake occurred, emergency response teams from the other 44 prefectures were instructed to dispatch to the three prefectures that were directly affected: Iwate, Miyagi, and Fukushima. (This was the first time teams were dispatched based on instructions).　 </a:t>
            </a:r>
            <a:endParaRPr lang="en-US" sz="1200">
              <a:solidFill>
                <a:srgbClr val="FFFFFF"/>
              </a:solidFill>
              <a:ea typeface="ＭＳ Ｐゴシック" pitchFamily="50" charset="-128"/>
            </a:endParaRPr>
          </a:p>
          <a:p>
            <a:pPr>
              <a:buFontTx/>
              <a:buChar char="•"/>
              <a:defRPr/>
            </a:pPr>
            <a:r>
              <a:rPr lang="ja-JP" altLang="en-US" sz="1200">
                <a:solidFill>
                  <a:srgbClr val="000000"/>
                </a:solidFill>
              </a:rPr>
              <a:t> For a period of 88 days, from March 11, 2011 until activities finished on June 6, the total number of personnel dispatched reached 28,620, equivalent to one in every five or six of fire fight</a:t>
            </a:r>
            <a:r>
              <a:rPr lang="en-US" altLang="ja-JP" sz="1200">
                <a:solidFill>
                  <a:srgbClr val="000000"/>
                </a:solidFill>
              </a:rPr>
              <a:t>ers nationwide.</a:t>
            </a:r>
            <a:endParaRPr lang="en-US" sz="1200">
              <a:solidFill>
                <a:srgbClr val="FFFFFF"/>
              </a:solidFill>
              <a:ea typeface="ＭＳ Ｐゴシック" pitchFamily="50" charset="-128"/>
            </a:endParaRPr>
          </a:p>
          <a:p>
            <a:pPr>
              <a:buFontTx/>
              <a:buChar char="•"/>
              <a:defRPr/>
            </a:pPr>
            <a:r>
              <a:rPr lang="ja-JP" altLang="en-US" sz="1200">
                <a:solidFill>
                  <a:srgbClr val="000000"/>
                </a:solidFill>
              </a:rPr>
              <a:t>The air force engaged in activities such as life-saving operations, aerial fire fighting and information gathering, while land forces engaged in activities such as fire fighting, rescue and first-aid. To this point, the total number of people rescued stands at 5,064 (including those rescued in cooperation with local fire departments).</a:t>
            </a:r>
            <a:endParaRPr lang="en-US" sz="1200">
              <a:solidFill>
                <a:srgbClr val="FFFFFF"/>
              </a:solidFill>
              <a:ea typeface="ＭＳ Ｐゴシック" pitchFamily="50" charset="-128"/>
            </a:endParaRPr>
          </a:p>
          <a:p>
            <a:pPr>
              <a:defRPr/>
            </a:pPr>
            <a:endParaRPr lang="en-US" sz="1200">
              <a:solidFill>
                <a:schemeClr val="tx1"/>
              </a:solidFill>
              <a:ea typeface="ＭＳ Ｐゴシック" pitchFamily="50" charset="-128"/>
            </a:endParaRPr>
          </a:p>
        </p:txBody>
      </p:sp>
      <p:grpSp>
        <p:nvGrpSpPr>
          <p:cNvPr id="63522" name="グループ化 25"/>
          <p:cNvGrpSpPr>
            <a:grpSpLocks/>
          </p:cNvGrpSpPr>
          <p:nvPr/>
        </p:nvGrpSpPr>
        <p:grpSpPr bwMode="auto">
          <a:xfrm>
            <a:off x="661988" y="4221163"/>
            <a:ext cx="3775075" cy="2595562"/>
            <a:chOff x="390393" y="157274"/>
            <a:chExt cx="3944628" cy="3089686"/>
          </a:xfrm>
        </p:grpSpPr>
        <p:sp>
          <p:nvSpPr>
            <p:cNvPr id="30" name="テキスト ボックス 8"/>
            <p:cNvSpPr txBox="1"/>
            <p:nvPr/>
          </p:nvSpPr>
          <p:spPr>
            <a:xfrm>
              <a:off x="390393" y="1793769"/>
              <a:ext cx="1222536" cy="687857"/>
            </a:xfrm>
            <a:prstGeom prst="rect">
              <a:avLst/>
            </a:prstGeom>
            <a:solidFill>
              <a:sysClr val="window" lastClr="FFFFFF"/>
            </a:solid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0"/>
                </a:spcBef>
                <a:spcAft>
                  <a:spcPts val="0"/>
                </a:spcAft>
                <a:defRPr/>
              </a:pPr>
              <a:r>
                <a:rPr lang="en-US" altLang="ja-JP" b="1" kern="0">
                  <a:solidFill>
                    <a:sysClr val="windowText" lastClr="000000"/>
                  </a:solidFill>
                </a:rPr>
                <a:t>March 18</a:t>
              </a:r>
              <a:r>
                <a:rPr lang="ja-JP" altLang="en-US" b="1" kern="0">
                  <a:solidFill>
                    <a:sysClr val="windowText" lastClr="000000"/>
                  </a:solidFill>
                </a:rPr>
                <a:t>　</a:t>
              </a:r>
              <a:endParaRPr dirty="0">
                <a:ea typeface="ＭＳ Ｐゴシック"/>
              </a:endParaRPr>
            </a:p>
            <a:p>
              <a:pPr>
                <a:spcBef>
                  <a:spcPts val="0"/>
                </a:spcBef>
                <a:spcAft>
                  <a:spcPts val="0"/>
                </a:spcAft>
                <a:defRPr/>
              </a:pPr>
              <a:r>
                <a:rPr b="1" kern="0">
                  <a:ea typeface="ＭＳ Ｐゴシック"/>
                </a:rPr>
                <a:t>Maximum: 6,099 people (1,558 teams)</a:t>
              </a:r>
              <a:endParaRPr dirty="0">
                <a:ea typeface="ＭＳ Ｐゴシック"/>
              </a:endParaRPr>
            </a:p>
            <a:p>
              <a:pPr>
                <a:spcBef>
                  <a:spcPts val="0"/>
                </a:spcBef>
                <a:spcAft>
                  <a:spcPts val="0"/>
                </a:spcAft>
                <a:defRPr/>
              </a:pPr>
              <a:r>
                <a:rPr lang="en-US" altLang="ja-JP" b="1" kern="0">
                  <a:solidFill>
                    <a:sysClr val="windowText" lastClr="000000"/>
                  </a:solidFill>
                </a:rPr>
                <a:t>      (1,558</a:t>
              </a:r>
              <a:r>
                <a:rPr lang="ja-JP" altLang="en-US" b="1" kern="0">
                  <a:solidFill>
                    <a:sysClr val="windowText" lastClr="000000"/>
                  </a:solidFill>
                </a:rPr>
                <a:t>隊</a:t>
              </a:r>
              <a:r>
                <a:rPr lang="en-US" altLang="ja-JP" b="1" kern="0">
                  <a:solidFill>
                    <a:sysClr val="windowText" lastClr="000000"/>
                  </a:solidFill>
                </a:rPr>
                <a:t>)</a:t>
              </a:r>
              <a:endParaRPr dirty="0">
                <a:ea typeface="ＭＳ Ｐゴシック"/>
              </a:endParaRPr>
            </a:p>
          </p:txBody>
        </p:sp>
        <p:sp>
          <p:nvSpPr>
            <p:cNvPr id="29" name="テキスト ボックス 6"/>
            <p:cNvSpPr txBox="1"/>
            <p:nvPr/>
          </p:nvSpPr>
          <p:spPr>
            <a:xfrm>
              <a:off x="1002490" y="157274"/>
              <a:ext cx="3286085" cy="238104"/>
            </a:xfrm>
            <a:prstGeom prst="rect">
              <a:avLst/>
            </a:prstGeom>
            <a:solidFill>
              <a:sysClr val="window" lastClr="FFFFFF"/>
            </a:solidFill>
            <a:ln w="9525" cmpd="sng">
              <a:noFill/>
            </a:ln>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0"/>
                </a:spcBef>
                <a:spcAft>
                  <a:spcPts val="0"/>
                </a:spcAft>
                <a:defRPr/>
              </a:pPr>
              <a:r>
                <a:rPr lang="ja-JP" altLang="en-US" sz="1400" kern="0">
                  <a:solidFill>
                    <a:sysClr val="windowText" lastClr="000000"/>
                  </a:solidFill>
                  <a:latin typeface="HGPｺﾞｼｯｸE"/>
                </a:rPr>
                <a:t>緊急消防援助隊　出動人員の推移</a:t>
              </a:r>
            </a:p>
          </p:txBody>
        </p:sp>
        <p:cxnSp>
          <p:nvCxnSpPr>
            <p:cNvPr id="63534" name="直線矢印コネクタ 31"/>
            <p:cNvCxnSpPr>
              <a:cxnSpLocks noChangeShapeType="1"/>
            </p:cNvCxnSpPr>
            <p:nvPr/>
          </p:nvCxnSpPr>
          <p:spPr bwMode="auto">
            <a:xfrm flipV="1">
              <a:off x="666738" y="447079"/>
              <a:ext cx="28577" cy="1416844"/>
            </a:xfrm>
            <a:prstGeom prst="straightConnector1">
              <a:avLst/>
            </a:prstGeom>
            <a:noFill/>
            <a:ln w="9525" algn="ctr">
              <a:solidFill>
                <a:srgbClr val="17375E"/>
              </a:solidFill>
              <a:round/>
              <a:headEnd/>
              <a:tailEnd type="arrow" w="med" len="med"/>
            </a:ln>
          </p:spPr>
        </p:cxnSp>
        <p:sp>
          <p:nvSpPr>
            <p:cNvPr id="33" name="テキスト ボックス 15"/>
            <p:cNvSpPr txBox="1"/>
            <p:nvPr/>
          </p:nvSpPr>
          <p:spPr>
            <a:xfrm rot="18699369">
              <a:off x="3724164" y="2680892"/>
              <a:ext cx="848482" cy="283654"/>
            </a:xfrm>
            <a:prstGeom prst="rect">
              <a:avLst/>
            </a:prstGeom>
            <a:solidFill>
              <a:sysClr val="window" lastClr="FFFFFF"/>
            </a:solidFill>
            <a:ln w="9525" cmpd="sng">
              <a:noFill/>
            </a:ln>
            <a:effectLst/>
          </p:spPr>
          <p:txBody>
            <a:bodyPr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0"/>
                </a:spcBef>
                <a:spcAft>
                  <a:spcPts val="0"/>
                </a:spcAft>
                <a:defRPr/>
              </a:pPr>
              <a:r>
                <a:rPr lang="en-US" altLang="ja-JP" sz="1050" kern="0">
                  <a:solidFill>
                    <a:sysClr val="windowText" lastClr="000000"/>
                  </a:solidFill>
                </a:rPr>
                <a:t>March 6</a:t>
              </a:r>
              <a:endParaRPr sz="1050" dirty="0">
                <a:ea typeface="ＭＳ Ｐゴシック"/>
              </a:endParaRPr>
            </a:p>
          </p:txBody>
        </p:sp>
        <p:sp>
          <p:nvSpPr>
            <p:cNvPr id="35" name="テキスト ボックス 22"/>
            <p:cNvSpPr txBox="1"/>
            <p:nvPr/>
          </p:nvSpPr>
          <p:spPr>
            <a:xfrm>
              <a:off x="2719349" y="1640701"/>
              <a:ext cx="1615672" cy="561246"/>
            </a:xfrm>
            <a:prstGeom prst="rect">
              <a:avLst/>
            </a:prstGeom>
            <a:solidFill>
              <a:sysClr val="window" lastClr="FFFFFF"/>
            </a:solid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0"/>
                </a:spcBef>
                <a:spcAft>
                  <a:spcPts val="0"/>
                </a:spcAft>
                <a:defRPr/>
              </a:pPr>
              <a:r>
                <a:rPr lang="en-US" altLang="ja-JP" b="1" kern="0">
                  <a:solidFill>
                    <a:sysClr val="windowText" lastClr="000000"/>
                  </a:solidFill>
                </a:rPr>
                <a:t>As of June 6, 2011:83</a:t>
              </a:r>
              <a:r>
                <a:rPr lang="ja-JP" altLang="en-US" b="1" kern="0">
                  <a:solidFill>
                    <a:sysClr val="windowText" lastClr="000000"/>
                  </a:solidFill>
                </a:rPr>
                <a:t> people</a:t>
              </a:r>
              <a:endParaRPr dirty="0">
                <a:ea typeface="ＭＳ Ｐゴシック"/>
              </a:endParaRPr>
            </a:p>
            <a:p>
              <a:pPr>
                <a:spcBef>
                  <a:spcPts val="0"/>
                </a:spcBef>
                <a:spcAft>
                  <a:spcPts val="0"/>
                </a:spcAft>
                <a:defRPr/>
              </a:pPr>
              <a:r>
                <a:rPr lang="en-US" altLang="ja-JP" b="1" kern="0">
                  <a:solidFill>
                    <a:sysClr val="windowText" lastClr="000000"/>
                  </a:solidFill>
                </a:rPr>
                <a:t>                        (28</a:t>
              </a:r>
              <a:r>
                <a:rPr lang="ja-JP" altLang="en-US" b="1" kern="0">
                  <a:solidFill>
                    <a:sysClr val="windowText" lastClr="000000"/>
                  </a:solidFill>
                </a:rPr>
                <a:t> teams</a:t>
              </a:r>
              <a:r>
                <a:rPr lang="en-US" altLang="ja-JP" b="1" kern="0">
                  <a:solidFill>
                    <a:sysClr val="windowText" lastClr="000000"/>
                  </a:solidFill>
                </a:rPr>
                <a:t>)</a:t>
              </a:r>
              <a:endParaRPr dirty="0">
                <a:ea typeface="ＭＳ Ｐゴシック"/>
              </a:endParaRPr>
            </a:p>
          </p:txBody>
        </p:sp>
        <p:sp>
          <p:nvSpPr>
            <p:cNvPr id="36" name="テキスト ボックス 27"/>
            <p:cNvSpPr txBox="1"/>
            <p:nvPr/>
          </p:nvSpPr>
          <p:spPr>
            <a:xfrm>
              <a:off x="1480225" y="644821"/>
              <a:ext cx="2756927" cy="848482"/>
            </a:xfrm>
            <a:prstGeom prst="rect">
              <a:avLst/>
            </a:prstGeom>
            <a:solidFill>
              <a:sysClr val="window" lastClr="FFFFFF"/>
            </a:solidFill>
            <a:ln w="9525" cmpd="sng">
              <a:noFill/>
            </a:ln>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0"/>
                </a:spcBef>
                <a:spcAft>
                  <a:spcPts val="0"/>
                </a:spcAft>
                <a:defRPr/>
              </a:pPr>
              <a:r>
                <a:rPr lang="ja-JP" altLang="en-US" sz="1600" b="1" kern="0">
                  <a:solidFill>
                    <a:sysClr val="windowText" lastClr="000000"/>
                  </a:solidFill>
                </a:rPr>
                <a:t>  </a:t>
              </a:r>
              <a:r>
                <a:rPr lang="en-US" altLang="ja-JP" b="1" kern="0">
                  <a:solidFill>
                    <a:sysClr val="windowText" lastClr="000000"/>
                  </a:solidFill>
                </a:rPr>
                <a:t>Current as of </a:t>
              </a:r>
              <a:r>
                <a:rPr lang="ja-JP" altLang="en-US" b="1" kern="0">
                  <a:solidFill>
                    <a:sysClr val="windowText" lastClr="000000"/>
                  </a:solidFill>
                </a:rPr>
                <a:t>April 6</a:t>
              </a:r>
              <a:r>
                <a:rPr lang="en-US" altLang="ja-JP" b="1" kern="0">
                  <a:solidFill>
                    <a:sysClr val="windowText" lastClr="000000"/>
                  </a:solidFill>
                </a:rPr>
                <a:t>2011</a:t>
              </a:r>
            </a:p>
            <a:p>
              <a:pPr>
                <a:spcBef>
                  <a:spcPts val="0"/>
                </a:spcBef>
                <a:spcAft>
                  <a:spcPts val="0"/>
                </a:spcAft>
                <a:defRPr/>
              </a:pPr>
              <a:r>
                <a:rPr lang="ja-JP" altLang="en-US" b="1" kern="0">
                  <a:solidFill>
                    <a:sysClr val="windowText" lastClr="000000"/>
                  </a:solidFill>
                </a:rPr>
                <a:t>  Total dispatched: 28,620 (7,577 teams)</a:t>
              </a:r>
              <a:endParaRPr dirty="0">
                <a:ea typeface="ＭＳ Ｐゴシック"/>
              </a:endParaRPr>
            </a:p>
            <a:p>
              <a:pPr>
                <a:spcBef>
                  <a:spcPts val="0"/>
                </a:spcBef>
                <a:spcAft>
                  <a:spcPts val="0"/>
                </a:spcAft>
                <a:defRPr/>
              </a:pPr>
              <a:r>
                <a:rPr lang="ja-JP" altLang="en-US" b="1" kern="0">
                  <a:solidFill>
                    <a:sysClr val="windowText" lastClr="000000"/>
                  </a:solidFill>
                </a:rPr>
                <a:t>  Extended personnel: 104,093 (27,544 teams)</a:t>
              </a:r>
              <a:endParaRPr dirty="0">
                <a:ea typeface="ＭＳ Ｐゴシック"/>
              </a:endParaRPr>
            </a:p>
          </p:txBody>
        </p:sp>
        <p:cxnSp>
          <p:nvCxnSpPr>
            <p:cNvPr id="63538" name="直線矢印コネクタ 37"/>
            <p:cNvCxnSpPr>
              <a:cxnSpLocks noChangeShapeType="1"/>
            </p:cNvCxnSpPr>
            <p:nvPr/>
          </p:nvCxnSpPr>
          <p:spPr bwMode="auto">
            <a:xfrm>
              <a:off x="3843223" y="2122012"/>
              <a:ext cx="191611" cy="309226"/>
            </a:xfrm>
            <a:prstGeom prst="straightConnector1">
              <a:avLst/>
            </a:prstGeom>
            <a:noFill/>
            <a:ln w="9525" algn="ctr">
              <a:solidFill>
                <a:srgbClr val="17375E"/>
              </a:solidFill>
              <a:round/>
              <a:headEnd/>
              <a:tailEnd type="arrow" w="med" len="med"/>
            </a:ln>
          </p:spPr>
        </p:cxnSp>
      </p:grpSp>
      <p:pic>
        <p:nvPicPr>
          <p:cNvPr id="63523" name="Picture 3"/>
          <p:cNvPicPr>
            <a:picLocks noChangeAspect="1" noChangeArrowheads="1"/>
          </p:cNvPicPr>
          <p:nvPr/>
        </p:nvPicPr>
        <p:blipFill>
          <a:blip r:embed="rId4" cstate="print"/>
          <a:srcRect/>
          <a:stretch>
            <a:fillRect/>
          </a:stretch>
        </p:blipFill>
        <p:spPr bwMode="auto">
          <a:xfrm>
            <a:off x="246063" y="2355850"/>
            <a:ext cx="3743325" cy="1871663"/>
          </a:xfrm>
          <a:prstGeom prst="rect">
            <a:avLst/>
          </a:prstGeom>
          <a:noFill/>
          <a:ln w="9525">
            <a:noFill/>
            <a:miter lim="800000"/>
            <a:headEnd/>
            <a:tailEnd/>
          </a:ln>
        </p:spPr>
      </p:pic>
      <p:graphicFrame>
        <p:nvGraphicFramePr>
          <p:cNvPr id="63510" name="グラフ 24"/>
          <p:cNvGraphicFramePr>
            <a:graphicFrameLocks/>
          </p:cNvGraphicFramePr>
          <p:nvPr/>
        </p:nvGraphicFramePr>
        <p:xfrm>
          <a:off x="0" y="4171950"/>
          <a:ext cx="4741863" cy="2686050"/>
        </p:xfrm>
        <a:graphic>
          <a:graphicData uri="http://schemas.openxmlformats.org/presentationml/2006/ole">
            <p:oleObj spid="_x0000_s63510" name="Worksheet" r:id="rId5" imgW="4743099" imgH="2682472" progId="Excel.Sheet.8">
              <p:embed/>
            </p:oleObj>
          </a:graphicData>
        </a:graphic>
      </p:graphicFrame>
      <p:sp>
        <p:nvSpPr>
          <p:cNvPr id="247" name="円/楕円 246"/>
          <p:cNvSpPr/>
          <p:nvPr/>
        </p:nvSpPr>
        <p:spPr>
          <a:xfrm>
            <a:off x="876300" y="4324350"/>
            <a:ext cx="128588" cy="119063"/>
          </a:xfrm>
          <a:prstGeom prst="ellipse">
            <a:avLst/>
          </a:prstGeom>
          <a:solidFill>
            <a:srgbClr val="FF0000"/>
          </a:solidFill>
          <a:ln w="25400" cap="flat" cmpd="sng" algn="ctr">
            <a:solidFill>
              <a:srgbClr val="FF0000"/>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kern="0">
              <a:solidFill>
                <a:srgbClr val="FF0000"/>
              </a:solidFill>
            </a:endParaRPr>
          </a:p>
        </p:txBody>
      </p:sp>
      <p:sp>
        <p:nvSpPr>
          <p:cNvPr id="63525" name="円/楕円 247"/>
          <p:cNvSpPr>
            <a:spLocks noChangeArrowheads="1"/>
          </p:cNvSpPr>
          <p:nvPr/>
        </p:nvSpPr>
        <p:spPr bwMode="auto">
          <a:xfrm>
            <a:off x="4149725" y="6130925"/>
            <a:ext cx="109538" cy="114300"/>
          </a:xfrm>
          <a:prstGeom prst="ellipse">
            <a:avLst/>
          </a:prstGeom>
          <a:solidFill>
            <a:srgbClr val="FF0000"/>
          </a:solidFill>
          <a:ln w="25400" algn="ctr">
            <a:solidFill>
              <a:srgbClr val="FF0000"/>
            </a:solidFill>
            <a:round/>
            <a:headEnd/>
            <a:tailEnd/>
          </a:ln>
        </p:spPr>
        <p:txBody>
          <a:bodyPr/>
          <a:lstStyle/>
          <a:p>
            <a:endParaRPr lang="ja-JP" altLang="en-US" sz="1000">
              <a:solidFill>
                <a:srgbClr val="FF0000"/>
              </a:solidFill>
              <a:latin typeface="Calibri" pitchFamily="34" charset="0"/>
            </a:endParaRPr>
          </a:p>
        </p:txBody>
      </p:sp>
      <p:sp>
        <p:nvSpPr>
          <p:cNvPr id="63526" name="AutoShape 17"/>
          <p:cNvSpPr>
            <a:spLocks noChangeArrowheads="1"/>
          </p:cNvSpPr>
          <p:nvPr/>
        </p:nvSpPr>
        <p:spPr bwMode="auto">
          <a:xfrm>
            <a:off x="849313" y="0"/>
            <a:ext cx="8824912" cy="455613"/>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en-US" altLang="ja-JP" sz="1400" b="1">
                <a:latin typeface="Calibri" pitchFamily="34" charset="0"/>
                <a:ea typeface="ＭＳ ゴシック" pitchFamily="49" charset="-128"/>
              </a:rPr>
              <a:t>Damage and Fire Fighting Activities During the Great East Japan Earthquake (3) (fire fighting support form other prefectures for the disaster-stricken prefectures) </a:t>
            </a:r>
            <a:endParaRPr lang="en-US" sz="1400">
              <a:latin typeface="Calibri" pitchFamily="34" charset="0"/>
              <a:ea typeface="ＭＳ ゴシック" pitchFamily="49" charset="-128"/>
            </a:endParaRPr>
          </a:p>
        </p:txBody>
      </p:sp>
      <p:sp>
        <p:nvSpPr>
          <p:cNvPr id="5" name="正方形/長方形 4"/>
          <p:cNvSpPr/>
          <p:nvPr/>
        </p:nvSpPr>
        <p:spPr>
          <a:xfrm>
            <a:off x="1771650" y="4632325"/>
            <a:ext cx="2217738" cy="88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529" name="テキスト ボックス 2"/>
          <p:cNvSpPr txBox="1">
            <a:spLocks noChangeArrowheads="1"/>
          </p:cNvSpPr>
          <p:nvPr/>
        </p:nvSpPr>
        <p:spPr bwMode="auto">
          <a:xfrm>
            <a:off x="1856656" y="4581128"/>
            <a:ext cx="2500312" cy="861774"/>
          </a:xfrm>
          <a:prstGeom prst="rect">
            <a:avLst/>
          </a:prstGeom>
          <a:solidFill>
            <a:schemeClr val="bg1"/>
          </a:solidFill>
          <a:ln w="9525">
            <a:solidFill>
              <a:schemeClr val="tx1"/>
            </a:solidFill>
            <a:prstDash val="dash"/>
            <a:miter lim="800000"/>
            <a:headEnd/>
            <a:tailEnd/>
          </a:ln>
        </p:spPr>
        <p:txBody>
          <a:bodyPr wrap="square">
            <a:spAutoFit/>
          </a:bodyPr>
          <a:lstStyle/>
          <a:p>
            <a:r>
              <a:rPr lang="en-US" sz="1000" dirty="0">
                <a:latin typeface="Calibri" pitchFamily="34" charset="0"/>
              </a:rPr>
              <a:t>Time period: March 11 to June 6, 2011 (88 days)</a:t>
            </a:r>
          </a:p>
          <a:p>
            <a:r>
              <a:rPr lang="en-US" sz="1000" dirty="0">
                <a:latin typeface="Calibri" pitchFamily="34" charset="0"/>
              </a:rPr>
              <a:t>Total personnel: 28,620 (7,577 teams)</a:t>
            </a:r>
          </a:p>
          <a:p>
            <a:r>
              <a:rPr lang="en-US" sz="1000" dirty="0">
                <a:latin typeface="Calibri" pitchFamily="34" charset="0"/>
              </a:rPr>
              <a:t>Extended personnel: 104,093 (27,544 teams)</a:t>
            </a:r>
          </a:p>
        </p:txBody>
      </p:sp>
      <p:sp>
        <p:nvSpPr>
          <p:cNvPr id="63530" name="スライド番号プレースホルダー 1"/>
          <p:cNvSpPr txBox="1">
            <a:spLocks noGrp="1"/>
          </p:cNvSpPr>
          <p:nvPr/>
        </p:nvSpPr>
        <p:spPr bwMode="auto">
          <a:xfrm>
            <a:off x="8697913" y="6381750"/>
            <a:ext cx="992187" cy="365125"/>
          </a:xfrm>
          <a:prstGeom prst="rect">
            <a:avLst/>
          </a:prstGeom>
          <a:noFill/>
          <a:ln w="9525">
            <a:noFill/>
            <a:miter lim="800000"/>
            <a:headEnd/>
            <a:tailEnd/>
          </a:ln>
        </p:spPr>
        <p:txBody>
          <a:bodyPr anchor="ctr"/>
          <a:lstStyle/>
          <a:p>
            <a:pPr algn="r"/>
            <a:r>
              <a:rPr lang="en-US" altLang="ja-JP" sz="900">
                <a:solidFill>
                  <a:srgbClr val="898989"/>
                </a:solidFill>
                <a:latin typeface="Calibri" pitchFamily="34" charset="0"/>
              </a:rPr>
              <a:t>15</a:t>
            </a:r>
            <a:endParaRPr lang="en-US" sz="900">
              <a:solidFill>
                <a:srgbClr val="898989"/>
              </a:solidFill>
              <a:latin typeface="Calibri" pitchFamily="34" charset="0"/>
            </a:endParaRPr>
          </a:p>
        </p:txBody>
      </p:sp>
      <p:sp>
        <p:nvSpPr>
          <p:cNvPr id="63531" name="Rectangle 1037"/>
          <p:cNvSpPr>
            <a:spLocks noChangeArrowheads="1"/>
          </p:cNvSpPr>
          <p:nvPr/>
        </p:nvSpPr>
        <p:spPr bwMode="auto">
          <a:xfrm>
            <a:off x="0" y="0"/>
            <a:ext cx="3487738" cy="5492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II</a:t>
            </a:r>
            <a:r>
              <a:rPr lang="ja-JP" altLang="en-US" b="1" u="sng">
                <a:solidFill>
                  <a:srgbClr val="000000"/>
                </a:solidFill>
                <a:ea typeface="ＭＳ ゴシック" pitchFamily="49" charset="-128"/>
              </a:rPr>
              <a:t>-2</a:t>
            </a:r>
            <a:endParaRPr lang="en-US">
              <a:solidFill>
                <a:srgbClr val="000000"/>
              </a:solidFill>
              <a:ea typeface="ＭＳ ゴシック" pitchFamily="49" charset="-128"/>
            </a:endParaRPr>
          </a:p>
        </p:txBody>
      </p:sp>
      <p:sp>
        <p:nvSpPr>
          <p:cNvPr id="31" name="テキスト ボックス 30"/>
          <p:cNvSpPr txBox="1"/>
          <p:nvPr/>
        </p:nvSpPr>
        <p:spPr>
          <a:xfrm>
            <a:off x="1208584" y="4149080"/>
            <a:ext cx="3168352" cy="369332"/>
          </a:xfrm>
          <a:prstGeom prst="rect">
            <a:avLst/>
          </a:prstGeom>
          <a:solidFill>
            <a:srgbClr val="FFFFFF"/>
          </a:solidFill>
        </p:spPr>
        <p:txBody>
          <a:bodyPr wrap="square" rtlCol="0">
            <a:spAutoFit/>
          </a:bodyPr>
          <a:lstStyle/>
          <a:p>
            <a:r>
              <a:rPr lang="en-US" altLang="ja-JP" sz="900" dirty="0" smtClean="0"/>
              <a:t>Changes over time in emergency response teams and dispatched personnel</a:t>
            </a:r>
            <a:endParaRPr kumimoji="1" lang="ja-JP" altLang="en-US" sz="900" b="1" dirty="0" smtClean="0"/>
          </a:p>
        </p:txBody>
      </p:sp>
      <p:sp>
        <p:nvSpPr>
          <p:cNvPr id="32" name="テキスト ボックス 31"/>
          <p:cNvSpPr txBox="1"/>
          <p:nvPr/>
        </p:nvSpPr>
        <p:spPr>
          <a:xfrm>
            <a:off x="180000" y="6300000"/>
            <a:ext cx="4320480" cy="540000"/>
          </a:xfrm>
          <a:prstGeom prst="rect">
            <a:avLst/>
          </a:prstGeom>
          <a:solidFill>
            <a:srgbClr val="FFFFFF"/>
          </a:solidFill>
        </p:spPr>
        <p:txBody>
          <a:bodyPr wrap="square" rtlCol="0">
            <a:spAutoFit/>
          </a:bodyPr>
          <a:lstStyle/>
          <a:p>
            <a:r>
              <a:rPr lang="en-US" altLang="ja-JP" sz="900" dirty="0" smtClean="0"/>
              <a:t>3/12        3/19      3/26      4/2        4/9      4/16       4/23    4/30      5/7     5/14    6/6</a:t>
            </a:r>
            <a:endParaRPr lang="ja-JP" altLang="ja-JP" sz="9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ph idx="1"/>
          </p:nvPr>
        </p:nvGraphicFramePr>
        <p:xfrm>
          <a:off x="1712913" y="1628775"/>
          <a:ext cx="6403975" cy="4525963"/>
        </p:xfrm>
        <a:graphic>
          <a:graphicData uri="http://schemas.openxmlformats.org/presentationml/2006/ole">
            <p:oleObj spid="_x0000_s37890" name="Acrobat Document" r:id="rId4" imgW="10693080" imgH="7568280" progId="AcroExch.Document.7">
              <p:embed/>
            </p:oleObj>
          </a:graphicData>
        </a:graphic>
      </p:graphicFrame>
      <p:sp useBgFill="1">
        <p:nvSpPr>
          <p:cNvPr id="37891" name="タイトル 1"/>
          <p:cNvSpPr txBox="1">
            <a:spLocks/>
          </p:cNvSpPr>
          <p:nvPr/>
        </p:nvSpPr>
        <p:spPr bwMode="auto">
          <a:xfrm>
            <a:off x="660400" y="427038"/>
            <a:ext cx="8915400" cy="554037"/>
          </a:xfrm>
          <a:prstGeom prst="rect">
            <a:avLst/>
          </a:prstGeom>
          <a:ln w="9525">
            <a:noFill/>
            <a:miter lim="800000"/>
            <a:headEnd/>
            <a:tailEnd/>
          </a:ln>
        </p:spPr>
        <p:txBody>
          <a:bodyPr anchor="ctr"/>
          <a:lstStyle/>
          <a:p>
            <a:pPr algn="ctr"/>
            <a:endParaRPr lang="ja-JP" altLang="en-US" sz="2000">
              <a:latin typeface="Calibri" pitchFamily="34" charset="0"/>
            </a:endParaRPr>
          </a:p>
        </p:txBody>
      </p:sp>
      <p:sp>
        <p:nvSpPr>
          <p:cNvPr id="10" name="コンテンツ プレースホルダ 2"/>
          <p:cNvSpPr txBox="1">
            <a:spLocks/>
          </p:cNvSpPr>
          <p:nvPr/>
        </p:nvSpPr>
        <p:spPr>
          <a:xfrm>
            <a:off x="584200" y="6308725"/>
            <a:ext cx="9050338" cy="360363"/>
          </a:xfrm>
          <a:prstGeom prst="rect">
            <a:avLst/>
          </a:prstGeom>
          <a:solidFill>
            <a:schemeClr val="bg1"/>
          </a:solidFill>
        </p:spPr>
        <p:txBody>
          <a:bodyPr>
            <a:normAutofit fontScale="70000" lnSpcReduction="20000"/>
          </a:bodyPr>
          <a:lstStyle/>
          <a:p>
            <a:pPr marL="342900" indent="-342900">
              <a:spcBef>
                <a:spcPct val="20000"/>
              </a:spcBef>
              <a:spcAft>
                <a:spcPts val="0"/>
              </a:spcAft>
              <a:defRPr/>
            </a:pPr>
            <a:r>
              <a:rPr lang="ja-JP" altLang="en-US" sz="3200">
                <a:latin typeface="Calibri"/>
                <a:ea typeface="+mn-ea"/>
                <a:cs typeface="+mn-cs"/>
              </a:rPr>
              <a:t>　</a:t>
            </a:r>
          </a:p>
        </p:txBody>
      </p:sp>
      <p:sp>
        <p:nvSpPr>
          <p:cNvPr id="36" name="Rectangle 16"/>
          <p:cNvSpPr>
            <a:spLocks noChangeArrowheads="1"/>
          </p:cNvSpPr>
          <p:nvPr/>
        </p:nvSpPr>
        <p:spPr bwMode="auto">
          <a:xfrm>
            <a:off x="18926" y="20811"/>
            <a:ext cx="9566532" cy="432048"/>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a:solidFill>
                  <a:srgbClr val="FFFFFF"/>
                </a:solidFill>
                <a:latin typeface="Calibri" pitchFamily="34" charset="0"/>
              </a:rPr>
              <a:t>[Photograph] Disaster Example (1):</a:t>
            </a:r>
            <a:r>
              <a:rPr lang="ja-JP" altLang="en-US" sz="2000">
                <a:solidFill>
                  <a:srgbClr val="FFFFFF"/>
                </a:solidFill>
                <a:latin typeface="Calibri" pitchFamily="34" charset="0"/>
              </a:rPr>
              <a:t> </a:t>
            </a:r>
            <a:r>
              <a:rPr lang="en-US" altLang="ja-JP" sz="2000">
                <a:solidFill>
                  <a:srgbClr val="FFFFFF"/>
                </a:solidFill>
                <a:latin typeface="Calibri" pitchFamily="34" charset="0"/>
              </a:rPr>
              <a:t>Tsunami Reaches Shore </a:t>
            </a:r>
            <a:r>
              <a:rPr lang="ja-JP" altLang="en-US" sz="2000">
                <a:solidFill>
                  <a:srgbClr val="FFFFFF"/>
                </a:solidFill>
                <a:latin typeface="Calibri" pitchFamily="34" charset="0"/>
              </a:rPr>
              <a:t>(</a:t>
            </a:r>
            <a:r>
              <a:rPr lang="en-US" altLang="ja-JP" sz="2000">
                <a:solidFill>
                  <a:srgbClr val="FFFFFF"/>
                </a:solidFill>
                <a:latin typeface="Calibri" pitchFamily="34" charset="0"/>
              </a:rPr>
              <a:t>Taro, Miyako City</a:t>
            </a:r>
            <a:r>
              <a:rPr lang="ja-JP" altLang="en-US" sz="2000">
                <a:solidFill>
                  <a:srgbClr val="FFFFFF"/>
                </a:solidFill>
                <a:latin typeface="Calibri" pitchFamily="34" charset="0"/>
              </a:rPr>
              <a:t>) </a:t>
            </a:r>
            <a:endParaRPr lang="en-US" sz="2000">
              <a:solidFill>
                <a:srgbClr val="FFFFFF"/>
              </a:solidFill>
              <a:latin typeface="Calibri" pitchFamily="34" charset="0"/>
            </a:endParaRPr>
          </a:p>
        </p:txBody>
      </p:sp>
      <p:sp>
        <p:nvSpPr>
          <p:cNvPr id="2" name="コンテンツ プレースホルダ 2"/>
          <p:cNvSpPr txBox="1">
            <a:spLocks/>
          </p:cNvSpPr>
          <p:nvPr/>
        </p:nvSpPr>
        <p:spPr>
          <a:xfrm>
            <a:off x="350838" y="908050"/>
            <a:ext cx="9361487" cy="360363"/>
          </a:xfrm>
          <a:prstGeom prst="rect">
            <a:avLst/>
          </a:prstGeom>
          <a:solidFill>
            <a:schemeClr val="bg1"/>
          </a:solidFill>
        </p:spPr>
        <p:txBody>
          <a:bodyPr>
            <a:normAutofit fontScale="70000" lnSpcReduction="20000"/>
          </a:bodyPr>
          <a:lstStyle/>
          <a:p>
            <a:pPr marL="342900" indent="-342900">
              <a:spcBef>
                <a:spcPct val="20000"/>
              </a:spcBef>
              <a:spcAft>
                <a:spcPts val="0"/>
              </a:spcAft>
              <a:defRPr/>
            </a:pPr>
            <a:r>
              <a:rPr lang="ja-JP" altLang="en-US" sz="3200">
                <a:latin typeface="Calibri"/>
                <a:ea typeface="+mn-ea"/>
                <a:cs typeface="+mn-cs"/>
              </a:rPr>
              <a:t>　</a:t>
            </a:r>
          </a:p>
        </p:txBody>
      </p:sp>
      <p:sp>
        <p:nvSpPr>
          <p:cNvPr id="9"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16</a:t>
            </a:r>
            <a:endParaRPr dirty="0"/>
          </a:p>
        </p:txBody>
      </p:sp>
      <p:sp>
        <p:nvSpPr>
          <p:cNvPr id="8" name="テキスト ボックス 7"/>
          <p:cNvSpPr txBox="1"/>
          <p:nvPr/>
        </p:nvSpPr>
        <p:spPr>
          <a:xfrm>
            <a:off x="2864768" y="1772816"/>
            <a:ext cx="3944888" cy="261610"/>
          </a:xfrm>
          <a:prstGeom prst="rect">
            <a:avLst/>
          </a:prstGeom>
          <a:solidFill>
            <a:schemeClr val="bg1"/>
          </a:solidFill>
        </p:spPr>
        <p:txBody>
          <a:bodyPr wrap="square" rtlCol="0">
            <a:spAutoFit/>
          </a:bodyPr>
          <a:lstStyle/>
          <a:p>
            <a:r>
              <a:rPr lang="en-US" altLang="ja-JP" sz="1050" dirty="0" smtClean="0"/>
              <a:t>Example of tsunami reaching the shore (Taro, Miyako City)</a:t>
            </a:r>
            <a:endParaRPr lang="ja-JP" altLang="ja-JP" sz="105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6"/>
          <p:cNvSpPr>
            <a:spLocks noChangeArrowheads="1"/>
          </p:cNvSpPr>
          <p:nvPr/>
        </p:nvSpPr>
        <p:spPr bwMode="auto">
          <a:xfrm>
            <a:off x="253273" y="44624"/>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a:solidFill>
                  <a:srgbClr val="FFFFFF"/>
                </a:solidFill>
                <a:latin typeface="Calibri" pitchFamily="34" charset="0"/>
              </a:rPr>
              <a:t>[Photograph] Disaster Example (2) </a:t>
            </a:r>
            <a:r>
              <a:rPr lang="ja-JP" altLang="en-US" sz="2400">
                <a:solidFill>
                  <a:srgbClr val="FFFFFF"/>
                </a:solidFill>
                <a:latin typeface="Calibri" pitchFamily="34" charset="0"/>
              </a:rPr>
              <a:t>(</a:t>
            </a:r>
            <a:r>
              <a:rPr lang="en-US" altLang="ja-JP" sz="2400">
                <a:solidFill>
                  <a:srgbClr val="FFFFFF"/>
                </a:solidFill>
                <a:latin typeface="Calibri" pitchFamily="34" charset="0"/>
              </a:rPr>
              <a:t>Kuwagasaki, Miyako City</a:t>
            </a:r>
            <a:r>
              <a:rPr lang="ja-JP" altLang="en-US" sz="2400">
                <a:solidFill>
                  <a:srgbClr val="FFFFFF"/>
                </a:solidFill>
                <a:latin typeface="Calibri" pitchFamily="34" charset="0"/>
              </a:rPr>
              <a:t>) </a:t>
            </a:r>
            <a:endParaRPr lang="en-US" sz="2400">
              <a:solidFill>
                <a:srgbClr val="FFFFFF"/>
              </a:solidFill>
              <a:latin typeface="Calibri" pitchFamily="34" charset="0"/>
            </a:endParaRPr>
          </a:p>
        </p:txBody>
      </p:sp>
      <p:pic>
        <p:nvPicPr>
          <p:cNvPr id="67588" name="図 1"/>
          <p:cNvPicPr>
            <a:picLocks noChangeAspect="1"/>
          </p:cNvPicPr>
          <p:nvPr/>
        </p:nvPicPr>
        <p:blipFill>
          <a:blip r:embed="rId3" cstate="print"/>
          <a:srcRect/>
          <a:stretch>
            <a:fillRect/>
          </a:stretch>
        </p:blipFill>
        <p:spPr bwMode="auto">
          <a:xfrm>
            <a:off x="5014913" y="3632200"/>
            <a:ext cx="4149725" cy="2873375"/>
          </a:xfrm>
          <a:prstGeom prst="rect">
            <a:avLst/>
          </a:prstGeom>
          <a:noFill/>
          <a:ln w="9525">
            <a:noFill/>
            <a:miter lim="800000"/>
            <a:headEnd/>
            <a:tailEnd/>
          </a:ln>
        </p:spPr>
      </p:pic>
      <p:sp>
        <p:nvSpPr>
          <p:cNvPr id="67589" name="テキスト ボックス 9"/>
          <p:cNvSpPr txBox="1">
            <a:spLocks noChangeArrowheads="1"/>
          </p:cNvSpPr>
          <p:nvPr/>
        </p:nvSpPr>
        <p:spPr bwMode="auto">
          <a:xfrm>
            <a:off x="6032500" y="6505575"/>
            <a:ext cx="3132138" cy="304800"/>
          </a:xfrm>
          <a:prstGeom prst="rect">
            <a:avLst/>
          </a:prstGeom>
          <a:noFill/>
          <a:ln w="9525">
            <a:noFill/>
            <a:miter lim="800000"/>
            <a:headEnd/>
            <a:tailEnd/>
          </a:ln>
        </p:spPr>
        <p:txBody>
          <a:bodyPr>
            <a:spAutoFit/>
          </a:bodyPr>
          <a:lstStyle/>
          <a:p>
            <a:r>
              <a:rPr lang="en-US" altLang="ja-JP" sz="1400">
                <a:latin typeface="Calibri" pitchFamily="34" charset="0"/>
              </a:rPr>
              <a:t>Photographs taken April 13, 2011</a:t>
            </a:r>
            <a:endParaRPr lang="ja-JP" altLang="en-US" sz="1400">
              <a:latin typeface="Calibri" pitchFamily="34" charset="0"/>
            </a:endParaRPr>
          </a:p>
        </p:txBody>
      </p:sp>
      <p:pic>
        <p:nvPicPr>
          <p:cNvPr id="67590" name="Picture 2"/>
          <p:cNvPicPr>
            <a:picLocks noChangeAspect="1" noChangeArrowheads="1"/>
          </p:cNvPicPr>
          <p:nvPr/>
        </p:nvPicPr>
        <p:blipFill>
          <a:blip r:embed="rId4" cstate="print"/>
          <a:srcRect/>
          <a:stretch>
            <a:fillRect/>
          </a:stretch>
        </p:blipFill>
        <p:spPr bwMode="auto">
          <a:xfrm>
            <a:off x="619125" y="620713"/>
            <a:ext cx="4151313" cy="2873375"/>
          </a:xfrm>
          <a:prstGeom prst="rect">
            <a:avLst/>
          </a:prstGeom>
          <a:noFill/>
          <a:ln w="9525">
            <a:noFill/>
            <a:miter lim="800000"/>
            <a:headEnd/>
            <a:tailEnd/>
          </a:ln>
        </p:spPr>
      </p:pic>
      <p:pic>
        <p:nvPicPr>
          <p:cNvPr id="67591" name="図 2"/>
          <p:cNvPicPr>
            <a:picLocks noChangeAspect="1"/>
          </p:cNvPicPr>
          <p:nvPr/>
        </p:nvPicPr>
        <p:blipFill>
          <a:blip r:embed="rId5" cstate="print"/>
          <a:srcRect/>
          <a:stretch>
            <a:fillRect/>
          </a:stretch>
        </p:blipFill>
        <p:spPr bwMode="auto">
          <a:xfrm>
            <a:off x="5021263" y="620713"/>
            <a:ext cx="4152900" cy="2873375"/>
          </a:xfrm>
          <a:prstGeom prst="rect">
            <a:avLst/>
          </a:prstGeom>
          <a:noFill/>
          <a:ln w="9525">
            <a:noFill/>
            <a:miter lim="800000"/>
            <a:headEnd/>
            <a:tailEnd/>
          </a:ln>
        </p:spPr>
      </p:pic>
      <p:pic>
        <p:nvPicPr>
          <p:cNvPr id="67592" name="図 3"/>
          <p:cNvPicPr>
            <a:picLocks noChangeAspect="1"/>
          </p:cNvPicPr>
          <p:nvPr/>
        </p:nvPicPr>
        <p:blipFill>
          <a:blip r:embed="rId6" cstate="print"/>
          <a:srcRect/>
          <a:stretch>
            <a:fillRect/>
          </a:stretch>
        </p:blipFill>
        <p:spPr bwMode="auto">
          <a:xfrm>
            <a:off x="625475" y="3640138"/>
            <a:ext cx="4148138" cy="2871787"/>
          </a:xfrm>
          <a:prstGeom prst="rect">
            <a:avLst/>
          </a:prstGeom>
          <a:noFill/>
          <a:ln w="9525">
            <a:noFill/>
            <a:miter lim="800000"/>
            <a:headEnd/>
            <a:tailEnd/>
          </a:ln>
        </p:spPr>
      </p:pic>
      <p:sp>
        <p:nvSpPr>
          <p:cNvPr id="8"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17</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8"/>
          <p:cNvSpPr>
            <a:spLocks noGrp="1"/>
          </p:cNvSpPr>
          <p:nvPr>
            <p:ph type="title"/>
          </p:nvPr>
        </p:nvSpPr>
        <p:spPr>
          <a:xfrm>
            <a:off x="1208088" y="1341438"/>
            <a:ext cx="8420100" cy="2447925"/>
          </a:xfrm>
        </p:spPr>
        <p:txBody>
          <a:bodyPr/>
          <a:lstStyle/>
          <a:p>
            <a:pPr eaLnBrk="1" hangingPunct="1"/>
            <a:r>
              <a:rPr lang="en-US" altLang="ja-JP" sz="2000" cap="none" dirty="0" smtClean="0"/>
              <a:t>I. Municipal Disaster Prevention System</a:t>
            </a:r>
            <a:br>
              <a:rPr lang="en-US" altLang="ja-JP" sz="2000" cap="none" dirty="0" smtClean="0"/>
            </a:br>
            <a:r>
              <a:rPr lang="ja-JP" altLang="en-US" sz="2000" b="0" cap="none" dirty="0" smtClean="0"/>
              <a:t> </a:t>
            </a:r>
            <a:r>
              <a:rPr lang="en-US" altLang="ja-JP" sz="2000" b="0" cap="none" dirty="0" smtClean="0"/>
              <a:t>1.</a:t>
            </a:r>
            <a:r>
              <a:rPr lang="ja-JP" altLang="en-US" sz="2000" b="0" cap="none" dirty="0" smtClean="0"/>
              <a:t> </a:t>
            </a:r>
            <a:r>
              <a:rPr lang="en-US" altLang="ja-JP" sz="2000" b="0" cap="none" dirty="0" smtClean="0"/>
              <a:t>Position in Disaster Countermeasures Basic </a:t>
            </a:r>
            <a:r>
              <a:rPr lang="en-US" altLang="ja-JP" sz="2000" b="0" cap="none" dirty="0" smtClean="0"/>
              <a:t>Act  			 </a:t>
            </a:r>
            <a:r>
              <a:rPr lang="en-US" altLang="ja-JP" sz="2000" b="0" cap="none" dirty="0" smtClean="0"/>
              <a:t>..........1</a:t>
            </a:r>
            <a:br>
              <a:rPr lang="en-US" altLang="ja-JP" sz="2000" b="0" cap="none" dirty="0" smtClean="0"/>
            </a:br>
            <a:r>
              <a:rPr lang="ja-JP" altLang="en-US" sz="2000" b="0" cap="none" dirty="0" smtClean="0"/>
              <a:t> </a:t>
            </a:r>
            <a:r>
              <a:rPr lang="en-US" altLang="ja-JP" sz="2000" b="0" cap="none" dirty="0" smtClean="0"/>
              <a:t>2.</a:t>
            </a:r>
            <a:r>
              <a:rPr lang="ja-JP" altLang="en-US" sz="2000" b="0" cap="none" dirty="0" smtClean="0"/>
              <a:t> </a:t>
            </a:r>
            <a:r>
              <a:rPr lang="en-US" altLang="ja-JP" sz="2000" b="0" cap="none" dirty="0" smtClean="0"/>
              <a:t>Division of Roles Under the Disaster Countermeasures Basic </a:t>
            </a:r>
            <a:r>
              <a:rPr lang="en-US" altLang="ja-JP" sz="2000" b="0" cap="none" dirty="0" smtClean="0"/>
              <a:t>Act	</a:t>
            </a:r>
            <a:r>
              <a:rPr lang="ja-JP" altLang="en-US" sz="2000" b="0" cap="none" dirty="0" smtClean="0"/>
              <a:t> </a:t>
            </a:r>
            <a:r>
              <a:rPr lang="en-US" altLang="ja-JP" sz="2000" b="0" cap="none" dirty="0" smtClean="0"/>
              <a:t>..........2</a:t>
            </a:r>
            <a:br>
              <a:rPr lang="en-US" altLang="ja-JP" sz="2000" b="0" cap="none" dirty="0" smtClean="0"/>
            </a:br>
            <a:r>
              <a:rPr lang="ja-JP" altLang="en-US" sz="2000" b="0" cap="none" dirty="0" smtClean="0"/>
              <a:t> </a:t>
            </a:r>
            <a:r>
              <a:rPr lang="en-US" altLang="ja-JP" sz="2000" b="0" cap="none" dirty="0" smtClean="0"/>
              <a:t>3.</a:t>
            </a:r>
            <a:r>
              <a:rPr lang="ja-JP" altLang="en-US" sz="2000" b="0" cap="none" dirty="0" smtClean="0"/>
              <a:t> </a:t>
            </a:r>
            <a:r>
              <a:rPr lang="en-US" altLang="ja-JP" sz="2000" b="0" cap="none" dirty="0" smtClean="0"/>
              <a:t>Municipal Organizations and </a:t>
            </a:r>
            <a:r>
              <a:rPr lang="en-US" altLang="ja-JP" sz="2000" b="0" cap="none" dirty="0" smtClean="0"/>
              <a:t>Roles				...........3</a:t>
            </a:r>
            <a:r>
              <a:rPr lang="en-US" altLang="ja-JP" sz="2000" b="0" cap="none" dirty="0" smtClean="0"/>
              <a:t/>
            </a:r>
            <a:br>
              <a:rPr lang="en-US" altLang="ja-JP" sz="2000" b="0" cap="none" dirty="0" smtClean="0"/>
            </a:br>
            <a:r>
              <a:rPr lang="ja-JP" altLang="en-US" sz="2000" b="0" cap="none" dirty="0" smtClean="0"/>
              <a:t> </a:t>
            </a:r>
            <a:r>
              <a:rPr lang="en-US" altLang="ja-JP" sz="2000" b="0" cap="none" dirty="0" smtClean="0"/>
              <a:t>4.</a:t>
            </a:r>
            <a:r>
              <a:rPr lang="ja-JP" altLang="en-US" sz="2000" b="0" cap="none" dirty="0" smtClean="0"/>
              <a:t> </a:t>
            </a:r>
            <a:r>
              <a:rPr lang="en-US" altLang="ja-JP" sz="2000" b="0" cap="none" dirty="0" smtClean="0"/>
              <a:t>Overview of Municipal Fire Fighting Organizations Etc. </a:t>
            </a:r>
            <a:r>
              <a:rPr lang="en-US" altLang="ja-JP" sz="2000" b="0" cap="none" dirty="0" smtClean="0"/>
              <a:t>		..........</a:t>
            </a:r>
            <a:r>
              <a:rPr lang="ja-JP" altLang="en-US" sz="2000" b="0" cap="none" dirty="0" smtClean="0"/>
              <a:t> </a:t>
            </a:r>
            <a:r>
              <a:rPr lang="en-US" altLang="ja-JP" sz="2000" b="0" cap="none" dirty="0" smtClean="0"/>
              <a:t>4</a:t>
            </a:r>
            <a:br>
              <a:rPr lang="en-US" altLang="ja-JP" sz="2000" b="0" cap="none" dirty="0" smtClean="0"/>
            </a:br>
            <a:r>
              <a:rPr lang="ja-JP" altLang="en-US" sz="2000" b="0" cap="none" dirty="0" smtClean="0"/>
              <a:t> </a:t>
            </a:r>
            <a:r>
              <a:rPr lang="en-US" altLang="ja-JP" sz="2000" b="0" cap="none" dirty="0" smtClean="0"/>
              <a:t>5.</a:t>
            </a:r>
            <a:r>
              <a:rPr lang="ja-JP" altLang="en-US" sz="2000" b="0" cap="none" dirty="0" smtClean="0"/>
              <a:t> </a:t>
            </a:r>
            <a:r>
              <a:rPr lang="en-US" altLang="ja-JP" sz="2000" b="0" cap="none" dirty="0" smtClean="0"/>
              <a:t>Voluntary Fire Prevention Organizations </a:t>
            </a:r>
            <a:r>
              <a:rPr lang="en-US" altLang="ja-JP" sz="2000" b="0" cap="none" dirty="0" smtClean="0"/>
              <a:t>				...........</a:t>
            </a:r>
            <a:r>
              <a:rPr lang="en-US" altLang="ja-JP" sz="2000" b="0" cap="none" dirty="0" smtClean="0"/>
              <a:t>7</a:t>
            </a:r>
            <a:br>
              <a:rPr lang="en-US" altLang="ja-JP" sz="2000" b="0" cap="none" dirty="0" smtClean="0"/>
            </a:br>
            <a:r>
              <a:rPr lang="ja-JP" altLang="en-US" sz="2000" b="0" cap="none" dirty="0" smtClean="0"/>
              <a:t> </a:t>
            </a:r>
            <a:r>
              <a:rPr lang="en-US" altLang="ja-JP" sz="2000" b="0" cap="none" dirty="0" smtClean="0"/>
              <a:t>6.</a:t>
            </a:r>
            <a:r>
              <a:rPr lang="ja-JP" altLang="en-US" sz="2000" b="0" cap="none" dirty="0" smtClean="0"/>
              <a:t> </a:t>
            </a:r>
            <a:r>
              <a:rPr lang="en-US" altLang="ja-JP" sz="2000" b="0" cap="none" dirty="0" smtClean="0"/>
              <a:t>Fire Fighting Support Over a Wide Area and Emergency Response </a:t>
            </a:r>
            <a:r>
              <a:rPr lang="en-US" altLang="ja-JP" sz="2000" b="0" cap="none" dirty="0" smtClean="0"/>
              <a:t>Teams									</a:t>
            </a:r>
            <a:r>
              <a:rPr lang="ja-JP" altLang="en-US" sz="2000" b="0" cap="none" dirty="0" smtClean="0"/>
              <a:t> </a:t>
            </a:r>
            <a:r>
              <a:rPr lang="en-US" altLang="ja-JP" sz="2000" b="0" cap="none" dirty="0" smtClean="0"/>
              <a:t>...........9</a:t>
            </a:r>
            <a:endParaRPr lang="en-US" sz="2000" b="0" cap="none" dirty="0" smtClean="0">
              <a:ea typeface="ＭＳ Ｐゴシック" pitchFamily="50" charset="-128"/>
            </a:endParaRPr>
          </a:p>
        </p:txBody>
      </p:sp>
      <p:sp>
        <p:nvSpPr>
          <p:cNvPr id="18434" name="タイトル 1"/>
          <p:cNvSpPr>
            <a:spLocks noGrp="1"/>
          </p:cNvSpPr>
          <p:nvPr/>
        </p:nvSpPr>
        <p:spPr bwMode="auto">
          <a:xfrm>
            <a:off x="838200" y="404813"/>
            <a:ext cx="8229600" cy="706437"/>
          </a:xfrm>
          <a:prstGeom prst="rect">
            <a:avLst/>
          </a:prstGeom>
          <a:noFill/>
          <a:ln w="9525">
            <a:noFill/>
            <a:miter lim="800000"/>
            <a:headEnd/>
            <a:tailEnd/>
          </a:ln>
        </p:spPr>
        <p:txBody>
          <a:bodyPr anchor="ctr"/>
          <a:lstStyle/>
          <a:p>
            <a:pPr algn="ctr"/>
            <a:r>
              <a:rPr lang="ja-JP" altLang="en-US" sz="3600"/>
              <a:t>Table of Contents</a:t>
            </a:r>
            <a:endParaRPr lang="en-US" sz="3600">
              <a:latin typeface="Calibri" pitchFamily="34" charset="0"/>
            </a:endParaRPr>
          </a:p>
        </p:txBody>
      </p:sp>
      <p:sp>
        <p:nvSpPr>
          <p:cNvPr id="18435" name="タイトル 8"/>
          <p:cNvSpPr txBox="1">
            <a:spLocks/>
          </p:cNvSpPr>
          <p:nvPr/>
        </p:nvSpPr>
        <p:spPr bwMode="auto">
          <a:xfrm>
            <a:off x="1136650" y="4076700"/>
            <a:ext cx="8420100" cy="1800225"/>
          </a:xfrm>
          <a:prstGeom prst="rect">
            <a:avLst/>
          </a:prstGeom>
          <a:noFill/>
          <a:ln w="9525">
            <a:noFill/>
            <a:miter lim="800000"/>
            <a:headEnd/>
            <a:tailEnd/>
          </a:ln>
        </p:spPr>
        <p:txBody>
          <a:bodyPr/>
          <a:lstStyle/>
          <a:p>
            <a:r>
              <a:rPr lang="en-US" altLang="ja-JP" sz="2000" b="1" dirty="0">
                <a:latin typeface="Calibri" pitchFamily="34" charset="0"/>
              </a:rPr>
              <a:t>II. Activities During the Great East Japan Earthquake</a:t>
            </a:r>
            <a:r>
              <a:rPr lang="ja-JP" altLang="en-US" sz="2000" b="1" dirty="0">
                <a:latin typeface="Calibri" pitchFamily="34" charset="0"/>
              </a:rPr>
              <a:t>　</a:t>
            </a:r>
            <a:endParaRPr lang="en-US" sz="2000" dirty="0">
              <a:latin typeface="Calibri" pitchFamily="34" charset="0"/>
              <a:ea typeface="ＭＳ ゴシック" pitchFamily="49" charset="-128"/>
            </a:endParaRPr>
          </a:p>
          <a:p>
            <a:r>
              <a:rPr lang="ja-JP" altLang="en-US" sz="2000" dirty="0">
                <a:latin typeface="Calibri" pitchFamily="34" charset="0"/>
              </a:rPr>
              <a:t>　</a:t>
            </a:r>
            <a:r>
              <a:rPr lang="en-US" altLang="ja-JP" sz="2000" dirty="0">
                <a:latin typeface="Calibri" pitchFamily="34" charset="0"/>
              </a:rPr>
              <a:t>1. Natural Disasters in Japan </a:t>
            </a:r>
            <a:r>
              <a:rPr lang="en-US" altLang="ja-JP" sz="2000" dirty="0" smtClean="0">
                <a:latin typeface="Calibri" pitchFamily="34" charset="0"/>
              </a:rPr>
              <a:t>					..........</a:t>
            </a:r>
            <a:r>
              <a:rPr lang="en-US" altLang="ja-JP" sz="2000" dirty="0">
                <a:latin typeface="Calibri" pitchFamily="34" charset="0"/>
              </a:rPr>
              <a:t>11</a:t>
            </a:r>
          </a:p>
          <a:p>
            <a:r>
              <a:rPr lang="ja-JP" altLang="en-US" sz="2000" dirty="0">
                <a:latin typeface="Calibri" pitchFamily="34" charset="0"/>
              </a:rPr>
              <a:t>　</a:t>
            </a:r>
            <a:r>
              <a:rPr lang="en-US" altLang="ja-JP" sz="2000" dirty="0">
                <a:latin typeface="Calibri" pitchFamily="34" charset="0"/>
              </a:rPr>
              <a:t>2. Damage and Fire Fighting Activities During the Great East Japan Earthquake </a:t>
            </a:r>
            <a:r>
              <a:rPr lang="en-US" altLang="ja-JP" sz="2000" dirty="0" smtClean="0">
                <a:latin typeface="Calibri" pitchFamily="34" charset="0"/>
              </a:rPr>
              <a:t>							               ...........</a:t>
            </a:r>
            <a:r>
              <a:rPr lang="en-US" altLang="ja-JP" sz="2000" dirty="0">
                <a:latin typeface="Calibri" pitchFamily="34" charset="0"/>
              </a:rPr>
              <a:t>13</a:t>
            </a:r>
          </a:p>
          <a:p>
            <a:r>
              <a:rPr lang="ja-JP" altLang="en-US" sz="2000" dirty="0">
                <a:latin typeface="Calibri" pitchFamily="34" charset="0"/>
              </a:rPr>
              <a:t>　</a:t>
            </a:r>
            <a:r>
              <a:rPr lang="en-US" altLang="ja-JP" sz="2000" dirty="0">
                <a:latin typeface="Calibri" pitchFamily="34" charset="0"/>
              </a:rPr>
              <a:t>3. Damage Data </a:t>
            </a:r>
            <a:r>
              <a:rPr lang="en-US" altLang="ja-JP" sz="2000" dirty="0" smtClean="0">
                <a:latin typeface="Calibri" pitchFamily="34" charset="0"/>
              </a:rPr>
              <a:t>					               ...........</a:t>
            </a:r>
            <a:r>
              <a:rPr lang="en-US" altLang="ja-JP" sz="2000" dirty="0">
                <a:latin typeface="Calibri" pitchFamily="34" charset="0"/>
              </a:rPr>
              <a:t>16</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19440" y="19794"/>
            <a:ext cx="9441723" cy="428628"/>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a:solidFill>
                  <a:srgbClr val="FFFFFF"/>
                </a:solidFill>
                <a:latin typeface="Calibri" pitchFamily="34" charset="0"/>
              </a:rPr>
              <a:t>[Photograph] Disaster Example (3) </a:t>
            </a:r>
            <a:r>
              <a:rPr lang="ja-JP" altLang="en-US" sz="2000">
                <a:solidFill>
                  <a:srgbClr val="FFFFFF"/>
                </a:solidFill>
              </a:rPr>
              <a:t>(</a:t>
            </a:r>
            <a:r>
              <a:rPr lang="en-US" altLang="ja-JP" sz="2000">
                <a:solidFill>
                  <a:srgbClr val="FFFFFF"/>
                </a:solidFill>
              </a:rPr>
              <a:t>Activities Undertaken by Fire Brigades</a:t>
            </a:r>
            <a:r>
              <a:rPr lang="ja-JP" altLang="en-US" sz="2000">
                <a:solidFill>
                  <a:srgbClr val="FFFFFF"/>
                </a:solidFill>
                <a:latin typeface="Calibri" pitchFamily="34" charset="0"/>
              </a:rPr>
              <a:t>) </a:t>
            </a:r>
            <a:endParaRPr lang="en-US" sz="2000">
              <a:solidFill>
                <a:srgbClr val="FFFFFF"/>
              </a:solidFill>
              <a:latin typeface="Calibri" pitchFamily="34" charset="0"/>
            </a:endParaRPr>
          </a:p>
        </p:txBody>
      </p:sp>
      <p:sp>
        <p:nvSpPr>
          <p:cNvPr id="69636" name="テキスト ボックス 13"/>
          <p:cNvSpPr txBox="1">
            <a:spLocks noChangeArrowheads="1"/>
          </p:cNvSpPr>
          <p:nvPr/>
        </p:nvSpPr>
        <p:spPr bwMode="auto">
          <a:xfrm>
            <a:off x="508000" y="3536950"/>
            <a:ext cx="3352800" cy="261938"/>
          </a:xfrm>
          <a:prstGeom prst="rect">
            <a:avLst/>
          </a:prstGeom>
          <a:noFill/>
          <a:ln w="9525">
            <a:noFill/>
            <a:miter lim="800000"/>
            <a:headEnd/>
            <a:tailEnd/>
          </a:ln>
        </p:spPr>
        <p:txBody>
          <a:bodyPr>
            <a:spAutoFit/>
          </a:bodyPr>
          <a:lstStyle/>
          <a:p>
            <a:r>
              <a:rPr lang="en-US" altLang="ja-JP" sz="1100">
                <a:latin typeface="Calibri" pitchFamily="34" charset="0"/>
              </a:rPr>
              <a:t>Fire breaks out</a:t>
            </a:r>
            <a:endParaRPr lang="ja-JP" altLang="en-US" sz="1100">
              <a:latin typeface="Calibri" pitchFamily="34" charset="0"/>
            </a:endParaRPr>
          </a:p>
        </p:txBody>
      </p:sp>
      <p:sp>
        <p:nvSpPr>
          <p:cNvPr id="69637" name="テキスト ボックス 19"/>
          <p:cNvSpPr txBox="1">
            <a:spLocks noChangeArrowheads="1"/>
          </p:cNvSpPr>
          <p:nvPr/>
        </p:nvSpPr>
        <p:spPr bwMode="auto">
          <a:xfrm>
            <a:off x="5235575" y="3543300"/>
            <a:ext cx="4059238" cy="261938"/>
          </a:xfrm>
          <a:prstGeom prst="rect">
            <a:avLst/>
          </a:prstGeom>
          <a:noFill/>
          <a:ln w="9525">
            <a:noFill/>
            <a:miter lim="800000"/>
            <a:headEnd/>
            <a:tailEnd/>
          </a:ln>
        </p:spPr>
        <p:txBody>
          <a:bodyPr>
            <a:spAutoFit/>
          </a:bodyPr>
          <a:lstStyle/>
          <a:p>
            <a:r>
              <a:rPr lang="en-US" altLang="ja-JP" sz="1100">
                <a:latin typeface="Calibri" pitchFamily="34" charset="0"/>
              </a:rPr>
              <a:t>Fire brigade fighting a fire</a:t>
            </a:r>
            <a:endParaRPr lang="ja-JP" altLang="en-US" sz="1100">
              <a:latin typeface="Calibri" pitchFamily="34" charset="0"/>
            </a:endParaRPr>
          </a:p>
        </p:txBody>
      </p:sp>
      <p:pic>
        <p:nvPicPr>
          <p:cNvPr id="16" name="Picture 2"/>
          <p:cNvPicPr>
            <a:picLocks noChangeAspect="1" noChangeArrowheads="1"/>
          </p:cNvPicPr>
          <p:nvPr/>
        </p:nvPicPr>
        <p:blipFill>
          <a:blip r:embed="rId3" cstate="print"/>
          <a:srcRect/>
          <a:stretch>
            <a:fillRect/>
          </a:stretch>
        </p:blipFill>
        <p:spPr bwMode="auto">
          <a:xfrm>
            <a:off x="354619" y="882090"/>
            <a:ext cx="4355989" cy="2687423"/>
          </a:xfrm>
          <a:prstGeom prst="rect">
            <a:avLst/>
          </a:prstGeom>
          <a:noFill/>
          <a:ln w="9525">
            <a:noFill/>
            <a:miter lim="800000"/>
            <a:headEnd/>
            <a:tailEnd/>
          </a:ln>
          <a:effectLst>
            <a:softEdge rad="31750"/>
          </a:effectLst>
        </p:spPr>
      </p:pic>
      <p:pic>
        <p:nvPicPr>
          <p:cNvPr id="22" name="Picture 2"/>
          <p:cNvPicPr>
            <a:picLocks noChangeArrowheads="1"/>
          </p:cNvPicPr>
          <p:nvPr/>
        </p:nvPicPr>
        <p:blipFill>
          <a:blip r:embed="rId4" cstate="screen"/>
          <a:srcRect/>
          <a:stretch>
            <a:fillRect/>
          </a:stretch>
        </p:blipFill>
        <p:spPr bwMode="auto">
          <a:xfrm>
            <a:off x="4957861" y="842963"/>
            <a:ext cx="4588277" cy="2712505"/>
          </a:xfrm>
          <a:prstGeom prst="rect">
            <a:avLst/>
          </a:prstGeom>
          <a:noFill/>
          <a:ln w="9525">
            <a:noFill/>
            <a:miter lim="800000"/>
            <a:headEnd/>
            <a:tailEnd/>
          </a:ln>
          <a:effectLst>
            <a:softEdge rad="31750"/>
          </a:effectLst>
        </p:spPr>
      </p:pic>
      <p:pic>
        <p:nvPicPr>
          <p:cNvPr id="69640" name="Picture 3" descr="D:\user\001634\Desktop\御進講\写真\無題11.jpg"/>
          <p:cNvPicPr preferRelativeResize="0">
            <a:picLocks noChangeAspect="1" noChangeArrowheads="1"/>
          </p:cNvPicPr>
          <p:nvPr/>
        </p:nvPicPr>
        <p:blipFill>
          <a:blip r:embed="rId5" cstate="print"/>
          <a:srcRect/>
          <a:stretch>
            <a:fillRect/>
          </a:stretch>
        </p:blipFill>
        <p:spPr bwMode="auto">
          <a:xfrm>
            <a:off x="379413" y="3824288"/>
            <a:ext cx="4262437" cy="2555875"/>
          </a:xfrm>
          <a:prstGeom prst="rect">
            <a:avLst/>
          </a:prstGeom>
          <a:noFill/>
          <a:ln w="9525">
            <a:noFill/>
            <a:miter lim="800000"/>
            <a:headEnd/>
            <a:tailEnd/>
          </a:ln>
        </p:spPr>
      </p:pic>
      <p:pic>
        <p:nvPicPr>
          <p:cNvPr id="69641" name="Picture 5" descr="D:\user\001634\Desktop\御進講\写真\無題13.jpg"/>
          <p:cNvPicPr preferRelativeResize="0">
            <a:picLocks noChangeAspect="1" noChangeArrowheads="1"/>
          </p:cNvPicPr>
          <p:nvPr/>
        </p:nvPicPr>
        <p:blipFill>
          <a:blip r:embed="rId6" cstate="print"/>
          <a:srcRect/>
          <a:stretch>
            <a:fillRect/>
          </a:stretch>
        </p:blipFill>
        <p:spPr bwMode="auto">
          <a:xfrm>
            <a:off x="5008563" y="3786188"/>
            <a:ext cx="4546600" cy="2593975"/>
          </a:xfrm>
          <a:prstGeom prst="rect">
            <a:avLst/>
          </a:prstGeom>
          <a:noFill/>
          <a:ln w="9525">
            <a:noFill/>
            <a:miter lim="800000"/>
            <a:headEnd/>
            <a:tailEnd/>
          </a:ln>
        </p:spPr>
      </p:pic>
      <p:sp>
        <p:nvSpPr>
          <p:cNvPr id="69642" name="テキスト ボックス 20"/>
          <p:cNvSpPr txBox="1">
            <a:spLocks noChangeArrowheads="1"/>
          </p:cNvSpPr>
          <p:nvPr/>
        </p:nvSpPr>
        <p:spPr bwMode="auto">
          <a:xfrm>
            <a:off x="371475" y="6380163"/>
            <a:ext cx="3900488" cy="428625"/>
          </a:xfrm>
          <a:prstGeom prst="rect">
            <a:avLst/>
          </a:prstGeom>
          <a:noFill/>
          <a:ln w="9525">
            <a:noFill/>
            <a:miter lim="800000"/>
            <a:headEnd/>
            <a:tailEnd/>
          </a:ln>
        </p:spPr>
        <p:txBody>
          <a:bodyPr>
            <a:spAutoFit/>
          </a:bodyPr>
          <a:lstStyle/>
          <a:p>
            <a:r>
              <a:rPr lang="en-US" altLang="ja-JP" sz="1100">
                <a:latin typeface="Calibri" pitchFamily="34" charset="0"/>
              </a:rPr>
              <a:t>Searching for survivors in Nikkeshi, Soma City, March 19 (courtesy of Outsu City fire department)</a:t>
            </a:r>
            <a:endParaRPr lang="ja-JP" altLang="en-US" sz="1100">
              <a:latin typeface="Calibri" pitchFamily="34" charset="0"/>
            </a:endParaRPr>
          </a:p>
        </p:txBody>
      </p:sp>
      <p:sp>
        <p:nvSpPr>
          <p:cNvPr id="69643" name="テキスト ボックス 21"/>
          <p:cNvSpPr txBox="1">
            <a:spLocks noChangeArrowheads="1"/>
          </p:cNvSpPr>
          <p:nvPr/>
        </p:nvSpPr>
        <p:spPr bwMode="auto">
          <a:xfrm>
            <a:off x="4994275" y="6380163"/>
            <a:ext cx="4351338" cy="428625"/>
          </a:xfrm>
          <a:prstGeom prst="rect">
            <a:avLst/>
          </a:prstGeom>
          <a:noFill/>
          <a:ln w="9525">
            <a:noFill/>
            <a:miter lim="800000"/>
            <a:headEnd/>
            <a:tailEnd/>
          </a:ln>
        </p:spPr>
        <p:txBody>
          <a:bodyPr>
            <a:spAutoFit/>
          </a:bodyPr>
          <a:lstStyle/>
          <a:p>
            <a:r>
              <a:rPr lang="en-US" altLang="ja-JP" sz="1100">
                <a:latin typeface="Calibri" pitchFamily="34" charset="0"/>
              </a:rPr>
              <a:t>A search in Tairausuiso, Iwaki City, March 14 (courtesy of Shizuoka Fire Department)</a:t>
            </a:r>
            <a:endParaRPr lang="ja-JP" altLang="en-US" sz="1100">
              <a:latin typeface="Calibri" pitchFamily="34" charset="0"/>
            </a:endParaRPr>
          </a:p>
        </p:txBody>
      </p:sp>
      <p:sp>
        <p:nvSpPr>
          <p:cNvPr id="13"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18</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Grp="1" noChangeAspect="1" noChangeArrowheads="1"/>
          </p:cNvPicPr>
          <p:nvPr>
            <p:ph idx="1"/>
          </p:nvPr>
        </p:nvPicPr>
        <p:blipFill>
          <a:blip r:embed="rId3" cstate="print"/>
          <a:srcRect/>
          <a:stretch>
            <a:fillRect/>
          </a:stretch>
        </p:blipFill>
        <p:spPr>
          <a:xfrm>
            <a:off x="428625" y="692150"/>
            <a:ext cx="5722938" cy="3951288"/>
          </a:xfrm>
        </p:spPr>
      </p:pic>
      <p:pic>
        <p:nvPicPr>
          <p:cNvPr id="71682" name="Picture 5"/>
          <p:cNvPicPr>
            <a:picLocks noChangeAspect="1" noChangeArrowheads="1"/>
          </p:cNvPicPr>
          <p:nvPr/>
        </p:nvPicPr>
        <p:blipFill>
          <a:blip r:embed="rId4" cstate="print"/>
          <a:srcRect/>
          <a:stretch>
            <a:fillRect/>
          </a:stretch>
        </p:blipFill>
        <p:spPr bwMode="auto">
          <a:xfrm>
            <a:off x="4521200" y="3284538"/>
            <a:ext cx="5138738" cy="3087687"/>
          </a:xfrm>
          <a:prstGeom prst="rect">
            <a:avLst/>
          </a:prstGeom>
          <a:noFill/>
          <a:ln w="9525">
            <a:noFill/>
            <a:miter lim="800000"/>
            <a:headEnd/>
            <a:tailEnd/>
          </a:ln>
        </p:spPr>
      </p:pic>
      <p:sp>
        <p:nvSpPr>
          <p:cNvPr id="2" name="Rectangle 16"/>
          <p:cNvSpPr>
            <a:spLocks noChangeArrowheads="1"/>
          </p:cNvSpPr>
          <p:nvPr/>
        </p:nvSpPr>
        <p:spPr bwMode="auto">
          <a:xfrm>
            <a:off x="232140" y="122612"/>
            <a:ext cx="9441723" cy="558109"/>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a:solidFill>
                  <a:srgbClr val="FFFFFF"/>
                </a:solidFill>
                <a:latin typeface="Calibri" pitchFamily="34" charset="0"/>
              </a:rPr>
              <a:t>[Photograph] Disaster Example (4) </a:t>
            </a:r>
            <a:r>
              <a:rPr lang="ja-JP" altLang="en-US" sz="2400">
                <a:solidFill>
                  <a:srgbClr val="FFFFFF"/>
                </a:solidFill>
              </a:rPr>
              <a:t>(</a:t>
            </a:r>
            <a:r>
              <a:rPr lang="en-US" altLang="ja-JP" sz="2400">
                <a:solidFill>
                  <a:srgbClr val="FFFFFF"/>
                </a:solidFill>
              </a:rPr>
              <a:t>Damage Due to Tsunami)</a:t>
            </a:r>
            <a:r>
              <a:rPr lang="ja-JP" altLang="en-US" sz="2400">
                <a:solidFill>
                  <a:srgbClr val="FFFFFF"/>
                </a:solidFill>
              </a:rPr>
              <a:t> </a:t>
            </a:r>
            <a:endParaRPr lang="en-US" sz="2400">
              <a:solidFill>
                <a:srgbClr val="FFFFFF"/>
              </a:solidFill>
              <a:latin typeface="Calibri" pitchFamily="34" charset="0"/>
            </a:endParaRPr>
          </a:p>
        </p:txBody>
      </p:sp>
      <p:sp>
        <p:nvSpPr>
          <p:cNvPr id="6"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19</a:t>
            </a:r>
            <a:endParaRPr dirty="0"/>
          </a:p>
        </p:txBody>
      </p:sp>
      <p:sp>
        <p:nvSpPr>
          <p:cNvPr id="7" name="テキスト ボックス 6"/>
          <p:cNvSpPr txBox="1"/>
          <p:nvPr/>
        </p:nvSpPr>
        <p:spPr>
          <a:xfrm>
            <a:off x="272480" y="4365104"/>
            <a:ext cx="3240360" cy="253916"/>
          </a:xfrm>
          <a:prstGeom prst="rect">
            <a:avLst/>
          </a:prstGeom>
          <a:solidFill>
            <a:srgbClr val="FFFFFF"/>
          </a:solidFill>
        </p:spPr>
        <p:txBody>
          <a:bodyPr wrap="square" rtlCol="0">
            <a:spAutoFit/>
          </a:bodyPr>
          <a:lstStyle/>
          <a:p>
            <a:r>
              <a:rPr lang="en-US" altLang="ja-JP" sz="1050" dirty="0" smtClean="0"/>
              <a:t>Damage done to </a:t>
            </a:r>
            <a:r>
              <a:rPr lang="en-US" altLang="ja-JP" sz="1050" dirty="0" err="1" smtClean="0"/>
              <a:t>Kesennuma</a:t>
            </a:r>
            <a:r>
              <a:rPr lang="en-US" altLang="ja-JP" sz="1050" dirty="0" smtClean="0"/>
              <a:t> Koyo High School </a:t>
            </a:r>
            <a:endParaRPr lang="ja-JP" altLang="ja-JP" sz="1050"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p:cNvPicPr>
            <a:picLocks noGrp="1" noChangeAspect="1" noChangeArrowheads="1"/>
          </p:cNvPicPr>
          <p:nvPr>
            <p:ph idx="1"/>
          </p:nvPr>
        </p:nvPicPr>
        <p:blipFill>
          <a:blip r:embed="rId3" cstate="print"/>
          <a:srcRect/>
          <a:stretch>
            <a:fillRect/>
          </a:stretch>
        </p:blipFill>
        <p:spPr>
          <a:xfrm>
            <a:off x="200025" y="765175"/>
            <a:ext cx="6164263" cy="3444875"/>
          </a:xfrm>
        </p:spPr>
      </p:pic>
      <p:pic>
        <p:nvPicPr>
          <p:cNvPr id="73730" name="Picture 5"/>
          <p:cNvPicPr>
            <a:picLocks noChangeAspect="1" noChangeArrowheads="1"/>
          </p:cNvPicPr>
          <p:nvPr/>
        </p:nvPicPr>
        <p:blipFill>
          <a:blip r:embed="rId4" cstate="print"/>
          <a:srcRect/>
          <a:stretch>
            <a:fillRect/>
          </a:stretch>
        </p:blipFill>
        <p:spPr bwMode="auto">
          <a:xfrm>
            <a:off x="4160838" y="2781300"/>
            <a:ext cx="5332412" cy="3667125"/>
          </a:xfrm>
          <a:prstGeom prst="rect">
            <a:avLst/>
          </a:prstGeom>
          <a:noFill/>
          <a:ln w="63500">
            <a:solidFill>
              <a:schemeClr val="bg1"/>
            </a:solidFill>
            <a:miter lim="800000"/>
            <a:headEnd/>
            <a:tailEnd/>
          </a:ln>
        </p:spPr>
      </p:pic>
      <p:sp>
        <p:nvSpPr>
          <p:cNvPr id="2" name="Rectangle 16"/>
          <p:cNvSpPr>
            <a:spLocks noChangeArrowheads="1"/>
          </p:cNvSpPr>
          <p:nvPr/>
        </p:nvSpPr>
        <p:spPr bwMode="auto">
          <a:xfrm>
            <a:off x="219440" y="19424"/>
            <a:ext cx="9441723" cy="55811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a:solidFill>
                  <a:srgbClr val="FFFFFF"/>
                </a:solidFill>
                <a:latin typeface="Calibri" pitchFamily="34" charset="0"/>
              </a:rPr>
              <a:t>[Photograph]</a:t>
            </a:r>
            <a:r>
              <a:rPr lang="ja-JP" altLang="en-US" sz="2400" dirty="0">
                <a:solidFill>
                  <a:srgbClr val="FFFFFF"/>
                </a:solidFill>
              </a:rPr>
              <a:t> </a:t>
            </a:r>
            <a:r>
              <a:rPr lang="en-US" altLang="ja-JP" sz="2400" dirty="0">
                <a:solidFill>
                  <a:srgbClr val="FFFFFF"/>
                </a:solidFill>
              </a:rPr>
              <a:t>Disaster Example (5) (Around JR </a:t>
            </a:r>
            <a:r>
              <a:rPr lang="en-US" altLang="ja-JP" sz="2400" dirty="0" err="1" smtClean="0">
                <a:solidFill>
                  <a:srgbClr val="FFFFFF"/>
                </a:solidFill>
              </a:rPr>
              <a:t>Ofunato</a:t>
            </a:r>
            <a:r>
              <a:rPr lang="en-US" altLang="ja-JP" sz="2400" dirty="0" smtClean="0">
                <a:solidFill>
                  <a:srgbClr val="FFFFFF"/>
                </a:solidFill>
              </a:rPr>
              <a:t> </a:t>
            </a:r>
            <a:r>
              <a:rPr lang="en-US" altLang="ja-JP" sz="2400" dirty="0">
                <a:solidFill>
                  <a:srgbClr val="FFFFFF"/>
                </a:solidFill>
              </a:rPr>
              <a:t>Station)</a:t>
            </a:r>
            <a:endParaRPr lang="en-US" sz="2400" dirty="0">
              <a:solidFill>
                <a:srgbClr val="FFFFFF"/>
              </a:solidFill>
              <a:latin typeface="Calibri" pitchFamily="34" charset="0"/>
            </a:endParaRPr>
          </a:p>
        </p:txBody>
      </p:sp>
      <p:sp>
        <p:nvSpPr>
          <p:cNvPr id="6"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20</a:t>
            </a:r>
            <a:endParaRPr dirty="0"/>
          </a:p>
        </p:txBody>
      </p:sp>
      <p:sp>
        <p:nvSpPr>
          <p:cNvPr id="7" name="テキスト ボックス 6"/>
          <p:cNvSpPr txBox="1"/>
          <p:nvPr/>
        </p:nvSpPr>
        <p:spPr>
          <a:xfrm>
            <a:off x="272480" y="836712"/>
            <a:ext cx="2952328" cy="261610"/>
          </a:xfrm>
          <a:prstGeom prst="rect">
            <a:avLst/>
          </a:prstGeom>
          <a:solidFill>
            <a:srgbClr val="FFFFFF"/>
          </a:solidFill>
        </p:spPr>
        <p:txBody>
          <a:bodyPr wrap="square" rtlCol="0">
            <a:spAutoFit/>
          </a:bodyPr>
          <a:lstStyle/>
          <a:p>
            <a:r>
              <a:rPr lang="en-US" altLang="ja-JP" sz="1100" dirty="0" smtClean="0"/>
              <a:t>The situation 26 days after the earthquake</a:t>
            </a:r>
            <a:endParaRPr kumimoji="1" lang="ja-JP" altLang="en-US" sz="1100" b="1" dirty="0" smtClean="0"/>
          </a:p>
        </p:txBody>
      </p:sp>
      <p:sp>
        <p:nvSpPr>
          <p:cNvPr id="8" name="テキスト ボックス 7"/>
          <p:cNvSpPr txBox="1"/>
          <p:nvPr/>
        </p:nvSpPr>
        <p:spPr>
          <a:xfrm>
            <a:off x="344488" y="3933056"/>
            <a:ext cx="2592288" cy="261610"/>
          </a:xfrm>
          <a:prstGeom prst="rect">
            <a:avLst/>
          </a:prstGeom>
          <a:solidFill>
            <a:srgbClr val="FFFFFF"/>
          </a:solidFill>
        </p:spPr>
        <p:txBody>
          <a:bodyPr wrap="square" rtlCol="0">
            <a:spAutoFit/>
          </a:bodyPr>
          <a:lstStyle/>
          <a:p>
            <a:r>
              <a:rPr lang="en-US" altLang="ja-JP" sz="1100" dirty="0" smtClean="0"/>
              <a:t>Around JR </a:t>
            </a:r>
            <a:r>
              <a:rPr lang="en-US" altLang="ja-JP" sz="1100" dirty="0" err="1" smtClean="0"/>
              <a:t>Ofunato</a:t>
            </a:r>
            <a:r>
              <a:rPr lang="en-US" altLang="ja-JP" sz="1100" dirty="0" smtClean="0"/>
              <a:t> Station</a:t>
            </a:r>
            <a:endParaRPr kumimoji="1" lang="ja-JP" altLang="en-US" sz="1100" b="1" dirty="0" smtClean="0"/>
          </a:p>
        </p:txBody>
      </p:sp>
      <p:sp>
        <p:nvSpPr>
          <p:cNvPr id="9" name="テキスト ボックス 8"/>
          <p:cNvSpPr txBox="1"/>
          <p:nvPr/>
        </p:nvSpPr>
        <p:spPr>
          <a:xfrm>
            <a:off x="4232920" y="6165304"/>
            <a:ext cx="3600400" cy="261610"/>
          </a:xfrm>
          <a:prstGeom prst="rect">
            <a:avLst/>
          </a:prstGeom>
          <a:solidFill>
            <a:srgbClr val="FFFFFF"/>
          </a:solidFill>
        </p:spPr>
        <p:txBody>
          <a:bodyPr wrap="square" rtlCol="0">
            <a:spAutoFit/>
          </a:bodyPr>
          <a:lstStyle/>
          <a:p>
            <a:r>
              <a:rPr lang="en-US" altLang="ja-JP" sz="1100" dirty="0" smtClean="0"/>
              <a:t>The Situation around JR </a:t>
            </a:r>
            <a:r>
              <a:rPr lang="en-US" altLang="ja-JP" sz="1100" dirty="0" err="1" smtClean="0"/>
              <a:t>Ofunato</a:t>
            </a:r>
            <a:r>
              <a:rPr lang="en-US" altLang="ja-JP" sz="1100" dirty="0" smtClean="0"/>
              <a:t> Station (from South)</a:t>
            </a:r>
            <a:endParaRPr kumimoji="1" lang="ja-JP" altLang="en-US" sz="1100" b="1"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508000" y="749300"/>
            <a:ext cx="8915400" cy="490538"/>
          </a:xfrm>
        </p:spPr>
        <p:txBody>
          <a:bodyPr rtlCol="0">
            <a:normAutofit fontScale="90000"/>
          </a:bodyPr>
          <a:lstStyle/>
          <a:p>
            <a:pPr eaLnBrk="1" fontAlgn="auto" hangingPunct="1">
              <a:spcAft>
                <a:spcPts val="0"/>
              </a:spcAft>
              <a:defRPr/>
            </a:pPr>
            <a:endParaRPr lang="ja-JP" altLang="en-US" sz="2800" smtClean="0"/>
          </a:p>
        </p:txBody>
      </p:sp>
      <p:pic>
        <p:nvPicPr>
          <p:cNvPr id="75778" name="Picture 4"/>
          <p:cNvPicPr>
            <a:picLocks noGrp="1" noChangeAspect="1" noChangeArrowheads="1"/>
          </p:cNvPicPr>
          <p:nvPr>
            <p:ph idx="1"/>
          </p:nvPr>
        </p:nvPicPr>
        <p:blipFill>
          <a:blip r:embed="rId3" cstate="print"/>
          <a:srcRect/>
          <a:stretch>
            <a:fillRect/>
          </a:stretch>
        </p:blipFill>
        <p:spPr>
          <a:xfrm>
            <a:off x="233363" y="692150"/>
            <a:ext cx="9634537" cy="5189538"/>
          </a:xfrm>
        </p:spPr>
      </p:pic>
      <p:sp>
        <p:nvSpPr>
          <p:cNvPr id="75779" name="Rectangle 6"/>
          <p:cNvSpPr>
            <a:spLocks/>
          </p:cNvSpPr>
          <p:nvPr/>
        </p:nvSpPr>
        <p:spPr bwMode="auto">
          <a:xfrm>
            <a:off x="273050" y="5561013"/>
            <a:ext cx="4751388" cy="490537"/>
          </a:xfrm>
          <a:prstGeom prst="rect">
            <a:avLst/>
          </a:prstGeom>
          <a:noFill/>
          <a:ln w="9525">
            <a:noFill/>
            <a:miter lim="800000"/>
            <a:headEnd/>
            <a:tailEnd/>
          </a:ln>
        </p:spPr>
        <p:txBody>
          <a:bodyPr anchor="ctr"/>
          <a:lstStyle/>
          <a:p>
            <a:pPr algn="ctr"/>
            <a:r>
              <a:rPr lang="en-US" altLang="ja-JP" sz="2400">
                <a:latin typeface="Calibri" pitchFamily="34" charset="0"/>
              </a:rPr>
              <a:t>Before disaster (October 18, 2010)</a:t>
            </a:r>
            <a:endParaRPr lang="ja-JP" altLang="en-US" sz="2400">
              <a:latin typeface="Calibri" pitchFamily="34" charset="0"/>
            </a:endParaRPr>
          </a:p>
        </p:txBody>
      </p:sp>
      <p:sp>
        <p:nvSpPr>
          <p:cNvPr id="75780" name="Rectangle 7"/>
          <p:cNvSpPr>
            <a:spLocks/>
          </p:cNvSpPr>
          <p:nvPr/>
        </p:nvSpPr>
        <p:spPr bwMode="auto">
          <a:xfrm>
            <a:off x="5097463" y="5561013"/>
            <a:ext cx="4535487" cy="490537"/>
          </a:xfrm>
          <a:prstGeom prst="rect">
            <a:avLst/>
          </a:prstGeom>
          <a:noFill/>
          <a:ln w="9525">
            <a:noFill/>
            <a:miter lim="800000"/>
            <a:headEnd/>
            <a:tailEnd/>
          </a:ln>
        </p:spPr>
        <p:txBody>
          <a:bodyPr anchor="ctr"/>
          <a:lstStyle/>
          <a:p>
            <a:pPr algn="ctr"/>
            <a:r>
              <a:rPr lang="en-US" altLang="ja-JP" sz="2400">
                <a:latin typeface="Calibri" pitchFamily="34" charset="0"/>
              </a:rPr>
              <a:t>After disaster (March 13, 2011</a:t>
            </a:r>
            <a:r>
              <a:rPr lang="ja-JP" altLang="en-US" sz="2400">
                <a:latin typeface="Calibri" pitchFamily="34" charset="0"/>
              </a:rPr>
              <a:t>) </a:t>
            </a:r>
          </a:p>
        </p:txBody>
      </p:sp>
      <p:sp>
        <p:nvSpPr>
          <p:cNvPr id="2" name="Rectangle 16"/>
          <p:cNvSpPr>
            <a:spLocks noChangeArrowheads="1"/>
          </p:cNvSpPr>
          <p:nvPr/>
        </p:nvSpPr>
        <p:spPr bwMode="auto">
          <a:xfrm>
            <a:off x="219440" y="19424"/>
            <a:ext cx="9441723" cy="55811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dirty="0">
                <a:solidFill>
                  <a:srgbClr val="FFFFFF"/>
                </a:solidFill>
                <a:latin typeface="Calibri" pitchFamily="34" charset="0"/>
              </a:rPr>
              <a:t>[Photograph]</a:t>
            </a:r>
            <a:r>
              <a:rPr lang="ja-JP" altLang="en-US" dirty="0">
                <a:solidFill>
                  <a:srgbClr val="FFFFFF"/>
                </a:solidFill>
              </a:rPr>
              <a:t> </a:t>
            </a:r>
            <a:r>
              <a:rPr lang="en-US" altLang="ja-JP" dirty="0">
                <a:solidFill>
                  <a:srgbClr val="FFFFFF"/>
                </a:solidFill>
              </a:rPr>
              <a:t>Disaster Example (6):  Situation Before &amp; After Disaster </a:t>
            </a:r>
            <a:endParaRPr lang="en-US" altLang="ja-JP" dirty="0" smtClean="0">
              <a:solidFill>
                <a:srgbClr val="FFFFFF"/>
              </a:solidFill>
            </a:endParaRPr>
          </a:p>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ja-JP" altLang="en-US" dirty="0" smtClean="0">
                <a:solidFill>
                  <a:srgbClr val="FFFFFF"/>
                </a:solidFill>
              </a:rPr>
              <a:t>(</a:t>
            </a:r>
            <a:r>
              <a:rPr lang="en-US" altLang="ja-JP" dirty="0" err="1">
                <a:solidFill>
                  <a:srgbClr val="FFFFFF"/>
                </a:solidFill>
              </a:rPr>
              <a:t>Rikuzentakata</a:t>
            </a:r>
            <a:r>
              <a:rPr lang="en-US" altLang="ja-JP" dirty="0">
                <a:solidFill>
                  <a:srgbClr val="FFFFFF"/>
                </a:solidFill>
              </a:rPr>
              <a:t> City, Iwate Prefecture</a:t>
            </a:r>
            <a:r>
              <a:rPr lang="ja-JP" altLang="en-US" dirty="0">
                <a:solidFill>
                  <a:srgbClr val="FFFFFF"/>
                </a:solidFill>
              </a:rPr>
              <a:t>) </a:t>
            </a:r>
            <a:endParaRPr lang="en-US" dirty="0">
              <a:solidFill>
                <a:srgbClr val="FFFFFF"/>
              </a:solidFill>
            </a:endParaRPr>
          </a:p>
        </p:txBody>
      </p:sp>
      <p:sp>
        <p:nvSpPr>
          <p:cNvPr id="7" name="スライド番号プレースホルダー 1"/>
          <p:cNvSpPr>
            <a:spLocks noGrp="1"/>
          </p:cNvSpPr>
          <p:nvPr>
            <p:ph type="sldNum" sz="quarter" idx="12"/>
          </p:nvPr>
        </p:nvSpPr>
        <p:spPr>
          <a:xfrm>
            <a:off x="8697913" y="6381750"/>
            <a:ext cx="992187" cy="365125"/>
          </a:xfrm>
        </p:spPr>
        <p:txBody>
          <a:bodyPr/>
          <a:lstStyle/>
          <a:p>
            <a:pPr>
              <a:defRPr/>
            </a:pPr>
            <a:r>
              <a:rPr lang="en-US" altLang="ja-JP">
                <a:latin typeface="Arial"/>
                <a:ea typeface="ＭＳ Ｐゴシック"/>
              </a:rPr>
              <a:t>21</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19440" y="19050"/>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a:solidFill>
                  <a:srgbClr val="FFFFFF"/>
                </a:solidFill>
                <a:latin typeface="Calibri" pitchFamily="34" charset="0"/>
              </a:rPr>
              <a:t>[Photograph] Extent of Flooding by Tsunami Due to Great East Japan Earthquake (1)</a:t>
            </a:r>
            <a:r>
              <a:rPr lang="ja-JP" altLang="en-US" sz="2000">
                <a:solidFill>
                  <a:srgbClr val="FFFFFF"/>
                </a:solidFill>
                <a:latin typeface="Calibri" pitchFamily="34" charset="0"/>
              </a:rPr>
              <a:t>　</a:t>
            </a:r>
            <a:endParaRPr lang="en-US" sz="2000">
              <a:solidFill>
                <a:srgbClr val="FFFFFF"/>
              </a:solidFill>
              <a:latin typeface="Calibri" pitchFamily="34" charset="0"/>
            </a:endParaRPr>
          </a:p>
        </p:txBody>
      </p:sp>
      <p:sp>
        <p:nvSpPr>
          <p:cNvPr id="77828" name="Rectangle 89"/>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ja-JP" altLang="en-US">
              <a:latin typeface="Calibri" pitchFamily="34" charset="0"/>
            </a:endParaRPr>
          </a:p>
        </p:txBody>
      </p:sp>
      <p:pic>
        <p:nvPicPr>
          <p:cNvPr id="77829" name="Picture 2" descr="D:\user\001634\Desktop\御進講\写真\000059842.jpg"/>
          <p:cNvPicPr>
            <a:picLocks noChangeAspect="1" noChangeArrowheads="1"/>
          </p:cNvPicPr>
          <p:nvPr/>
        </p:nvPicPr>
        <p:blipFill>
          <a:blip r:embed="rId3" cstate="print"/>
          <a:srcRect/>
          <a:stretch>
            <a:fillRect/>
          </a:stretch>
        </p:blipFill>
        <p:spPr bwMode="auto">
          <a:xfrm>
            <a:off x="155575" y="581025"/>
            <a:ext cx="4719638" cy="6161088"/>
          </a:xfrm>
          <a:prstGeom prst="rect">
            <a:avLst/>
          </a:prstGeom>
          <a:noFill/>
          <a:ln w="9525">
            <a:noFill/>
            <a:miter lim="800000"/>
            <a:headEnd/>
            <a:tailEnd/>
          </a:ln>
        </p:spPr>
      </p:pic>
      <p:pic>
        <p:nvPicPr>
          <p:cNvPr id="77830" name="Picture 3" descr="D:\user\001634\Desktop\御進講\写真\000059844.jpg"/>
          <p:cNvPicPr>
            <a:picLocks noChangeAspect="1" noChangeArrowheads="1"/>
          </p:cNvPicPr>
          <p:nvPr/>
        </p:nvPicPr>
        <p:blipFill>
          <a:blip r:embed="rId4" cstate="print"/>
          <a:srcRect/>
          <a:stretch>
            <a:fillRect/>
          </a:stretch>
        </p:blipFill>
        <p:spPr bwMode="auto">
          <a:xfrm>
            <a:off x="4953000" y="574675"/>
            <a:ext cx="4725988" cy="6167438"/>
          </a:xfrm>
          <a:prstGeom prst="rect">
            <a:avLst/>
          </a:prstGeom>
          <a:noFill/>
          <a:ln w="9525">
            <a:noFill/>
            <a:miter lim="800000"/>
            <a:headEnd/>
            <a:tailEnd/>
          </a:ln>
        </p:spPr>
      </p:pic>
      <p:sp>
        <p:nvSpPr>
          <p:cNvPr id="77831" name="テキスト ボックス 3"/>
          <p:cNvSpPr txBox="1">
            <a:spLocks noChangeArrowheads="1"/>
          </p:cNvSpPr>
          <p:nvPr/>
        </p:nvSpPr>
        <p:spPr bwMode="auto">
          <a:xfrm>
            <a:off x="350838" y="620713"/>
            <a:ext cx="2027237" cy="476250"/>
          </a:xfrm>
          <a:prstGeom prst="rect">
            <a:avLst/>
          </a:prstGeom>
          <a:solidFill>
            <a:schemeClr val="bg1"/>
          </a:solidFill>
          <a:ln w="19050">
            <a:solidFill>
              <a:schemeClr val="tx1"/>
            </a:solidFill>
            <a:miter lim="800000"/>
            <a:headEnd/>
            <a:tailEnd/>
          </a:ln>
        </p:spPr>
        <p:txBody>
          <a:bodyPr>
            <a:spAutoFit/>
          </a:bodyPr>
          <a:lstStyle/>
          <a:p>
            <a:pPr algn="ctr"/>
            <a:r>
              <a:rPr lang="en-US" altLang="ja-JP" sz="1200">
                <a:latin typeface="Calibri" pitchFamily="34" charset="0"/>
              </a:rPr>
              <a:t>Map showing extent of flooding </a:t>
            </a:r>
            <a:r>
              <a:rPr lang="ja-JP" altLang="en-US" sz="1200">
                <a:latin typeface="Calibri" pitchFamily="34" charset="0"/>
              </a:rPr>
              <a:t>(</a:t>
            </a:r>
            <a:r>
              <a:rPr lang="en-US" altLang="ja-JP" sz="1200">
                <a:latin typeface="Calibri" pitchFamily="34" charset="0"/>
              </a:rPr>
              <a:t>Iwate</a:t>
            </a:r>
            <a:r>
              <a:rPr lang="ja-JP" altLang="en-US" sz="1200">
                <a:latin typeface="Calibri" pitchFamily="34" charset="0"/>
              </a:rPr>
              <a:t>) </a:t>
            </a:r>
          </a:p>
        </p:txBody>
      </p:sp>
      <p:sp>
        <p:nvSpPr>
          <p:cNvPr id="77832" name="テキスト ボックス 9"/>
          <p:cNvSpPr txBox="1">
            <a:spLocks noChangeArrowheads="1"/>
          </p:cNvSpPr>
          <p:nvPr/>
        </p:nvSpPr>
        <p:spPr bwMode="auto">
          <a:xfrm>
            <a:off x="5186363" y="620713"/>
            <a:ext cx="2652712" cy="476250"/>
          </a:xfrm>
          <a:prstGeom prst="rect">
            <a:avLst/>
          </a:prstGeom>
          <a:solidFill>
            <a:schemeClr val="bg1"/>
          </a:solidFill>
          <a:ln w="19050">
            <a:solidFill>
              <a:schemeClr val="tx1"/>
            </a:solidFill>
            <a:miter lim="800000"/>
            <a:headEnd/>
            <a:tailEnd/>
          </a:ln>
        </p:spPr>
        <p:txBody>
          <a:bodyPr>
            <a:spAutoFit/>
          </a:bodyPr>
          <a:lstStyle/>
          <a:p>
            <a:pPr algn="ctr"/>
            <a:r>
              <a:rPr lang="en-US" altLang="ja-JP" sz="1200">
                <a:latin typeface="Calibri" pitchFamily="34" charset="0"/>
              </a:rPr>
              <a:t>Map showing extent of flooding</a:t>
            </a:r>
            <a:r>
              <a:rPr lang="ja-JP" altLang="en-US" sz="1200">
                <a:latin typeface="Calibri" pitchFamily="34" charset="0"/>
              </a:rPr>
              <a:t> (</a:t>
            </a:r>
            <a:r>
              <a:rPr lang="en-US" altLang="ja-JP" sz="1200">
                <a:latin typeface="Calibri" pitchFamily="34" charset="0"/>
              </a:rPr>
              <a:t>Iwate and Miyagi</a:t>
            </a:r>
            <a:r>
              <a:rPr lang="ja-JP" altLang="en-US" sz="1200">
                <a:latin typeface="Calibri" pitchFamily="34" charset="0"/>
              </a:rPr>
              <a:t>) </a:t>
            </a:r>
          </a:p>
        </p:txBody>
      </p:sp>
      <p:pic>
        <p:nvPicPr>
          <p:cNvPr id="77833" name="Picture 3" descr="D:\user\001634\Desktop\御進講\写真\hokkaido.gif"/>
          <p:cNvPicPr>
            <a:picLocks noChangeAspect="1" noChangeArrowheads="1"/>
          </p:cNvPicPr>
          <p:nvPr/>
        </p:nvPicPr>
        <p:blipFill>
          <a:blip r:embed="rId5" cstate="print"/>
          <a:srcRect/>
          <a:stretch>
            <a:fillRect/>
          </a:stretch>
        </p:blipFill>
        <p:spPr bwMode="auto">
          <a:xfrm>
            <a:off x="3584575" y="4508500"/>
            <a:ext cx="1211263" cy="1873250"/>
          </a:xfrm>
          <a:prstGeom prst="rect">
            <a:avLst/>
          </a:prstGeom>
          <a:noFill/>
          <a:ln w="9525">
            <a:noFill/>
            <a:miter lim="800000"/>
            <a:headEnd/>
            <a:tailEnd/>
          </a:ln>
        </p:spPr>
      </p:pic>
      <p:sp>
        <p:nvSpPr>
          <p:cNvPr id="7" name="正方形/長方形 6"/>
          <p:cNvSpPr/>
          <p:nvPr/>
        </p:nvSpPr>
        <p:spPr>
          <a:xfrm rot="1313463">
            <a:off x="4635500" y="5441950"/>
            <a:ext cx="101600"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77835" name="Picture 3" descr="D:\user\001634\Desktop\御進講\写真\hokkaido.gif"/>
          <p:cNvPicPr>
            <a:picLocks noChangeAspect="1" noChangeArrowheads="1"/>
          </p:cNvPicPr>
          <p:nvPr/>
        </p:nvPicPr>
        <p:blipFill>
          <a:blip r:embed="rId5" cstate="print"/>
          <a:srcRect/>
          <a:stretch>
            <a:fillRect/>
          </a:stretch>
        </p:blipFill>
        <p:spPr bwMode="auto">
          <a:xfrm>
            <a:off x="8497888" y="4508500"/>
            <a:ext cx="1214437" cy="1873250"/>
          </a:xfrm>
          <a:prstGeom prst="rect">
            <a:avLst/>
          </a:prstGeom>
          <a:noFill/>
          <a:ln w="9525">
            <a:noFill/>
            <a:miter lim="800000"/>
            <a:headEnd/>
            <a:tailEnd/>
          </a:ln>
        </p:spPr>
      </p:pic>
      <p:sp>
        <p:nvSpPr>
          <p:cNvPr id="13" name="正方形/長方形 12"/>
          <p:cNvSpPr/>
          <p:nvPr/>
        </p:nvSpPr>
        <p:spPr>
          <a:xfrm rot="1313463">
            <a:off x="9423400" y="5508625"/>
            <a:ext cx="100013"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スライド番号プレースホルダー 1"/>
          <p:cNvSpPr>
            <a:spLocks noGrp="1"/>
          </p:cNvSpPr>
          <p:nvPr>
            <p:ph type="sldNum" sz="quarter" idx="12"/>
          </p:nvPr>
        </p:nvSpPr>
        <p:spPr>
          <a:xfrm>
            <a:off x="8913813" y="6492875"/>
            <a:ext cx="992187" cy="365125"/>
          </a:xfrm>
        </p:spPr>
        <p:txBody>
          <a:bodyPr/>
          <a:lstStyle/>
          <a:p>
            <a:pPr>
              <a:defRPr/>
            </a:pPr>
            <a:r>
              <a:rPr lang="en-US" altLang="ja-JP">
                <a:latin typeface="Arial"/>
                <a:ea typeface="ＭＳ Ｐゴシック"/>
              </a:rPr>
              <a:t>22</a:t>
            </a:r>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9"/>
          <p:cNvSpPr>
            <a:spLocks noChangeArrowheads="1"/>
          </p:cNvSpPr>
          <p:nvPr/>
        </p:nvSpPr>
        <p:spPr bwMode="auto">
          <a:xfrm>
            <a:off x="0" y="-212725"/>
            <a:ext cx="184150" cy="369888"/>
          </a:xfrm>
          <a:prstGeom prst="rect">
            <a:avLst/>
          </a:prstGeom>
          <a:noFill/>
          <a:ln w="9525">
            <a:noFill/>
            <a:miter lim="800000"/>
            <a:headEnd/>
            <a:tailEnd/>
          </a:ln>
        </p:spPr>
        <p:txBody>
          <a:bodyPr wrap="none" anchor="ctr">
            <a:spAutoFit/>
          </a:bodyPr>
          <a:lstStyle/>
          <a:p>
            <a:endParaRPr lang="ja-JP" altLang="en-US">
              <a:latin typeface="Calibri" pitchFamily="34" charset="0"/>
            </a:endParaRPr>
          </a:p>
        </p:txBody>
      </p:sp>
      <p:pic>
        <p:nvPicPr>
          <p:cNvPr id="79874" name="Picture 2" descr="D:\user\001634\Desktop\浸水範囲概況図(小縮尺).jpg"/>
          <p:cNvPicPr>
            <a:picLocks noChangeAspect="1" noChangeArrowheads="1"/>
          </p:cNvPicPr>
          <p:nvPr/>
        </p:nvPicPr>
        <p:blipFill>
          <a:blip r:embed="rId3" cstate="print"/>
          <a:srcRect/>
          <a:stretch>
            <a:fillRect/>
          </a:stretch>
        </p:blipFill>
        <p:spPr bwMode="auto">
          <a:xfrm>
            <a:off x="4913313" y="458788"/>
            <a:ext cx="4992687" cy="6399212"/>
          </a:xfrm>
          <a:prstGeom prst="rect">
            <a:avLst/>
          </a:prstGeom>
          <a:noFill/>
          <a:ln w="9525">
            <a:noFill/>
            <a:miter lim="800000"/>
            <a:headEnd/>
            <a:tailEnd/>
          </a:ln>
        </p:spPr>
      </p:pic>
      <p:pic>
        <p:nvPicPr>
          <p:cNvPr id="79875" name="Picture 2" descr="D:\user\001634\Desktop\御進講\000059847.jpg"/>
          <p:cNvPicPr>
            <a:picLocks noChangeAspect="1" noChangeArrowheads="1"/>
          </p:cNvPicPr>
          <p:nvPr/>
        </p:nvPicPr>
        <p:blipFill>
          <a:blip r:embed="rId4" cstate="print"/>
          <a:srcRect/>
          <a:stretch>
            <a:fillRect/>
          </a:stretch>
        </p:blipFill>
        <p:spPr bwMode="auto">
          <a:xfrm>
            <a:off x="117475" y="584200"/>
            <a:ext cx="4656138" cy="6078538"/>
          </a:xfrm>
          <a:prstGeom prst="rect">
            <a:avLst/>
          </a:prstGeom>
          <a:noFill/>
          <a:ln w="9525">
            <a:noFill/>
            <a:miter lim="800000"/>
            <a:headEnd/>
            <a:tailEnd/>
          </a:ln>
        </p:spPr>
      </p:pic>
      <p:sp>
        <p:nvSpPr>
          <p:cNvPr id="79876" name="テキスト ボックス 8"/>
          <p:cNvSpPr txBox="1">
            <a:spLocks noChangeArrowheads="1"/>
          </p:cNvSpPr>
          <p:nvPr/>
        </p:nvSpPr>
        <p:spPr bwMode="auto">
          <a:xfrm>
            <a:off x="2576737" y="692696"/>
            <a:ext cx="2016224" cy="476250"/>
          </a:xfrm>
          <a:prstGeom prst="rect">
            <a:avLst/>
          </a:prstGeom>
          <a:solidFill>
            <a:schemeClr val="bg1"/>
          </a:solidFill>
          <a:ln w="12700">
            <a:solidFill>
              <a:schemeClr val="tx1"/>
            </a:solidFill>
            <a:miter lim="800000"/>
            <a:headEnd/>
            <a:tailEnd/>
          </a:ln>
        </p:spPr>
        <p:txBody>
          <a:bodyPr wrap="square">
            <a:spAutoFit/>
          </a:bodyPr>
          <a:lstStyle/>
          <a:p>
            <a:pPr algn="ctr"/>
            <a:r>
              <a:rPr lang="en-US" altLang="ja-JP" sz="1200" dirty="0">
                <a:latin typeface="Arial" pitchFamily="34" charset="0"/>
                <a:cs typeface="Arial" pitchFamily="34" charset="0"/>
              </a:rPr>
              <a:t>Map showing extent of flooding</a:t>
            </a:r>
            <a:r>
              <a:rPr lang="ja-JP" altLang="en-US" sz="1200" dirty="0">
                <a:latin typeface="Arial" pitchFamily="34" charset="0"/>
                <a:cs typeface="Arial" pitchFamily="34" charset="0"/>
              </a:rPr>
              <a:t> (</a:t>
            </a:r>
            <a:r>
              <a:rPr lang="en-US" altLang="ja-JP" sz="1200" dirty="0">
                <a:latin typeface="Arial" pitchFamily="34" charset="0"/>
                <a:cs typeface="Arial" pitchFamily="34" charset="0"/>
              </a:rPr>
              <a:t>Miyagi</a:t>
            </a:r>
            <a:r>
              <a:rPr lang="ja-JP" altLang="en-US" sz="1200" dirty="0">
                <a:latin typeface="Arial" pitchFamily="34" charset="0"/>
                <a:cs typeface="Arial" pitchFamily="34" charset="0"/>
              </a:rPr>
              <a:t>) </a:t>
            </a:r>
          </a:p>
        </p:txBody>
      </p:sp>
      <p:pic>
        <p:nvPicPr>
          <p:cNvPr id="79877" name="Picture 3" descr="D:\user\001634\Desktop\御進講\写真\hokkaido.gif"/>
          <p:cNvPicPr>
            <a:picLocks noChangeAspect="1" noChangeArrowheads="1"/>
          </p:cNvPicPr>
          <p:nvPr/>
        </p:nvPicPr>
        <p:blipFill>
          <a:blip r:embed="rId5" cstate="print"/>
          <a:srcRect/>
          <a:stretch>
            <a:fillRect/>
          </a:stretch>
        </p:blipFill>
        <p:spPr bwMode="auto">
          <a:xfrm>
            <a:off x="3505200" y="4465638"/>
            <a:ext cx="1214438" cy="1871662"/>
          </a:xfrm>
          <a:prstGeom prst="rect">
            <a:avLst/>
          </a:prstGeom>
          <a:noFill/>
          <a:ln w="9525">
            <a:noFill/>
            <a:miter lim="800000"/>
            <a:headEnd/>
            <a:tailEnd/>
          </a:ln>
        </p:spPr>
      </p:pic>
      <p:sp>
        <p:nvSpPr>
          <p:cNvPr id="10" name="正方形/長方形 9"/>
          <p:cNvSpPr/>
          <p:nvPr/>
        </p:nvSpPr>
        <p:spPr>
          <a:xfrm rot="328783">
            <a:off x="4284663" y="5686425"/>
            <a:ext cx="98425"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79879" name="Picture 3" descr="D:\user\001634\Desktop\御進講\写真\hokkaido.gif"/>
          <p:cNvPicPr>
            <a:picLocks noChangeAspect="1" noChangeArrowheads="1"/>
          </p:cNvPicPr>
          <p:nvPr/>
        </p:nvPicPr>
        <p:blipFill>
          <a:blip r:embed="rId5" cstate="print"/>
          <a:srcRect/>
          <a:stretch>
            <a:fillRect/>
          </a:stretch>
        </p:blipFill>
        <p:spPr bwMode="auto">
          <a:xfrm>
            <a:off x="8242300" y="2436813"/>
            <a:ext cx="1214438" cy="1871662"/>
          </a:xfrm>
          <a:prstGeom prst="rect">
            <a:avLst/>
          </a:prstGeom>
          <a:noFill/>
          <a:ln w="9525">
            <a:noFill/>
            <a:miter lim="800000"/>
            <a:headEnd/>
            <a:tailEnd/>
          </a:ln>
        </p:spPr>
      </p:pic>
      <p:sp>
        <p:nvSpPr>
          <p:cNvPr id="12" name="正方形/長方形 11"/>
          <p:cNvSpPr/>
          <p:nvPr/>
        </p:nvSpPr>
        <p:spPr>
          <a:xfrm rot="328783">
            <a:off x="8856663" y="3756025"/>
            <a:ext cx="212725" cy="320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 name="Rectangle 16"/>
          <p:cNvSpPr>
            <a:spLocks noChangeArrowheads="1"/>
          </p:cNvSpPr>
          <p:nvPr/>
        </p:nvSpPr>
        <p:spPr bwMode="auto">
          <a:xfrm>
            <a:off x="219440" y="19472"/>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a:solidFill>
                  <a:srgbClr val="FFFFFF"/>
                </a:solidFill>
                <a:latin typeface="Calibri" pitchFamily="34" charset="0"/>
              </a:rPr>
              <a:t>[Photograph] Extent of Flooding by Tsunami Due to Great East Japan Earthquake (2)</a:t>
            </a:r>
            <a:endParaRPr lang="en-US" sz="2000">
              <a:solidFill>
                <a:srgbClr val="FFFFFF"/>
              </a:solidFill>
              <a:latin typeface="Calibri" pitchFamily="34" charset="0"/>
            </a:endParaRPr>
          </a:p>
        </p:txBody>
      </p:sp>
      <p:sp>
        <p:nvSpPr>
          <p:cNvPr id="11" name="スライド番号プレースホルダー 1"/>
          <p:cNvSpPr>
            <a:spLocks noGrp="1"/>
          </p:cNvSpPr>
          <p:nvPr>
            <p:ph type="sldNum" sz="quarter" idx="12"/>
          </p:nvPr>
        </p:nvSpPr>
        <p:spPr>
          <a:xfrm>
            <a:off x="8697913" y="6492875"/>
            <a:ext cx="992187" cy="365125"/>
          </a:xfrm>
        </p:spPr>
        <p:txBody>
          <a:bodyPr/>
          <a:lstStyle/>
          <a:p>
            <a:pPr>
              <a:defRPr/>
            </a:pPr>
            <a:r>
              <a:rPr lang="en-US" altLang="ja-JP">
                <a:latin typeface="Arial"/>
                <a:ea typeface="ＭＳ Ｐゴシック"/>
              </a:rPr>
              <a:t>23</a:t>
            </a:r>
            <a:endParaRPr dirty="0"/>
          </a:p>
        </p:txBody>
      </p:sp>
      <p:sp>
        <p:nvSpPr>
          <p:cNvPr id="13" name="テキスト ボックス 12"/>
          <p:cNvSpPr txBox="1"/>
          <p:nvPr/>
        </p:nvSpPr>
        <p:spPr>
          <a:xfrm>
            <a:off x="5169024" y="692696"/>
            <a:ext cx="1944216" cy="430887"/>
          </a:xfrm>
          <a:prstGeom prst="rect">
            <a:avLst/>
          </a:prstGeom>
          <a:solidFill>
            <a:srgbClr val="FFFFFF"/>
          </a:solidFill>
          <a:ln w="12700">
            <a:solidFill>
              <a:schemeClr val="tx1"/>
            </a:solidFill>
          </a:ln>
        </p:spPr>
        <p:txBody>
          <a:bodyPr wrap="square" rtlCol="0">
            <a:spAutoFit/>
          </a:bodyPr>
          <a:lstStyle/>
          <a:p>
            <a:r>
              <a:rPr lang="en-US" altLang="ja-JP" sz="1100" dirty="0" smtClean="0"/>
              <a:t>Map showing extent of flooding in south Sendai</a:t>
            </a:r>
            <a:endParaRPr kumimoji="1" lang="ja-JP" altLang="en-US" sz="11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タイトル 1"/>
          <p:cNvSpPr>
            <a:spLocks noGrp="1"/>
          </p:cNvSpPr>
          <p:nvPr>
            <p:ph type="title" idx="4294967295"/>
          </p:nvPr>
        </p:nvSpPr>
        <p:spPr>
          <a:xfrm>
            <a:off x="495300" y="274638"/>
            <a:ext cx="8915400" cy="850900"/>
          </a:xfrm>
        </p:spPr>
        <p:txBody>
          <a:bodyPr/>
          <a:lstStyle/>
          <a:p>
            <a:r>
              <a:rPr lang="ja-JP" altLang="en-US" sz="3200" dirty="0" smtClean="0"/>
              <a:t>Position in Disaster Countermeasures Basic Act</a:t>
            </a:r>
            <a:endParaRPr lang="en-US" sz="3200" dirty="0" smtClean="0">
              <a:ea typeface="ＭＳ Ｐゴシック" pitchFamily="50" charset="-128"/>
            </a:endParaRPr>
          </a:p>
        </p:txBody>
      </p:sp>
      <p:sp>
        <p:nvSpPr>
          <p:cNvPr id="19458" name="コンテンツ プレースホルダ 2"/>
          <p:cNvSpPr>
            <a:spLocks noGrp="1"/>
          </p:cNvSpPr>
          <p:nvPr>
            <p:ph idx="4294967295"/>
          </p:nvPr>
        </p:nvSpPr>
        <p:spPr>
          <a:xfrm>
            <a:off x="495300" y="980728"/>
            <a:ext cx="8915400" cy="5327997"/>
          </a:xfrm>
        </p:spPr>
        <p:txBody>
          <a:bodyPr/>
          <a:lstStyle/>
          <a:p>
            <a:pPr>
              <a:buClr>
                <a:schemeClr val="tx1"/>
              </a:buClr>
            </a:pPr>
            <a:r>
              <a:rPr lang="ja-JP" altLang="en-US" sz="1800" dirty="0" smtClean="0"/>
              <a:t>To protect national land as well as the life, body and property of citizens from disasters such as earthquakes, wind and flood damage, under the Disaster Countermeasure Basic Act, a central disaster prevention council is to be established nationally, and local disaster prevention councils are to be established in prefectures and municipalities. The purpose of these councils is to promote the creation and smooth implementation of disaster plans in order to effectively and appropriately deal with disasters, emergencies, and recovery. The central disaster prevention council is in charge of creating a basic disaster prevention plan, while the local disaster prevention councils are in charge of creating local disaster prevention plans.</a:t>
            </a:r>
            <a:endParaRPr lang="en-US" sz="1800" dirty="0" smtClean="0">
              <a:ea typeface="ＭＳ Ｐゴシック" pitchFamily="50" charset="-128"/>
            </a:endParaRPr>
          </a:p>
          <a:p>
            <a:pPr>
              <a:buClr>
                <a:schemeClr val="tx1"/>
              </a:buClr>
            </a:pPr>
            <a:r>
              <a:rPr lang="ja-JP" altLang="en-US" sz="1800" dirty="0" smtClean="0"/>
              <a:t>If there is a need for emergency measures in the event of a disaster, disaster countermeasures are to be supported by establishing a major disaster countermeasures headquarters on a national level if a major disaster occurs, and an emergency disaster countermeasures headquarters if an remarkably unusual and catastrophic disaster occurs, while prefectures and municipalities are to establish disaster countermeasures headquarters in order to promote disaster countermeasures.</a:t>
            </a:r>
            <a:endParaRPr lang="en-US" sz="1800" dirty="0" smtClean="0">
              <a:ea typeface="ＭＳ Ｐゴシック" pitchFamily="50" charset="-128"/>
            </a:endParaRPr>
          </a:p>
          <a:p>
            <a:pPr>
              <a:buClr>
                <a:schemeClr val="tx1"/>
              </a:buClr>
            </a:pPr>
            <a:r>
              <a:rPr lang="ja-JP" altLang="en-US" sz="1800" dirty="0" smtClean="0"/>
              <a:t>If a disaster actually occurs, prefectures and municipalities are to implement the necessary emergency measures to protect the lives, bodies and property of citizens, as well as to ensure the safety of the area. </a:t>
            </a:r>
            <a:r>
              <a:rPr lang="ja-JP" altLang="en-US" sz="1800" u="sng" dirty="0" smtClean="0">
                <a:solidFill>
                  <a:srgbClr val="FF0000"/>
                </a:solidFill>
              </a:rPr>
              <a:t>In particular, as the fundamental local public body, municipalities are to establish evacuation orders and hazard areas, and to take measures for dispatching teams for fire and flood prevention</a:t>
            </a:r>
            <a:r>
              <a:rPr lang="ja-JP" altLang="en-US" sz="1800" u="sng" dirty="0" smtClean="0"/>
              <a:t>.</a:t>
            </a:r>
            <a:endParaRPr lang="en-US" sz="1800" dirty="0" smtClean="0">
              <a:ea typeface="ＭＳ Ｐゴシック" pitchFamily="50" charset="-128"/>
            </a:endParaRPr>
          </a:p>
          <a:p>
            <a:pPr>
              <a:buFont typeface="Arial" charset="0"/>
              <a:buNone/>
            </a:pPr>
            <a:endParaRPr lang="en-US" sz="1800" dirty="0" smtClean="0">
              <a:ea typeface="ＭＳ Ｐゴシック" pitchFamily="50" charset="-128"/>
            </a:endParaRPr>
          </a:p>
        </p:txBody>
      </p:sp>
      <p:sp>
        <p:nvSpPr>
          <p:cNvPr id="4" name="スライド番号プレースホルダ 3"/>
          <p:cNvSpPr txBox="1">
            <a:spLocks noGrp="1"/>
          </p:cNvSpPr>
          <p:nvPr/>
        </p:nvSpPr>
        <p:spPr>
          <a:xfrm>
            <a:off x="7099300" y="6356350"/>
            <a:ext cx="2311400" cy="365125"/>
          </a:xfrm>
          <a:prstGeom prst="rect">
            <a:avLst/>
          </a:prstGeom>
          <a:noFill/>
        </p:spPr>
        <p:txBody>
          <a:bodyPr anchor="ctr"/>
          <a:lstStyle/>
          <a:p>
            <a:pPr algn="r">
              <a:defRPr/>
            </a:pPr>
            <a:r>
              <a:rPr lang="en-US" altLang="ja-JP" sz="1200">
                <a:solidFill>
                  <a:schemeClr val="tx1">
                    <a:tint val="75000"/>
                  </a:schemeClr>
                </a:solidFill>
                <a:latin typeface="Arial"/>
                <a:ea typeface="ＭＳ Ｐゴシック"/>
                <a:cs typeface="+mn-cs"/>
              </a:rPr>
              <a:t>1</a:t>
            </a:r>
            <a:endParaRPr sz="1200" dirty="0">
              <a:solidFill>
                <a:schemeClr val="tx1">
                  <a:tint val="75000"/>
                </a:schemeClr>
              </a:solidFill>
              <a:ea typeface="ＭＳ Ｐゴシック" charset="-128"/>
              <a:cs typeface="+mn-cs"/>
            </a:endParaRPr>
          </a:p>
        </p:txBody>
      </p:sp>
      <p:sp>
        <p:nvSpPr>
          <p:cNvPr id="19460"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I-1</a:t>
            </a:r>
            <a:endParaRPr lang="en-US">
              <a:solidFill>
                <a:srgbClr val="000000"/>
              </a:solidFill>
              <a:ea typeface="ＭＳ ゴシック"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p:cNvSpPr>
            <a:spLocks noGrp="1"/>
          </p:cNvSpPr>
          <p:nvPr>
            <p:ph type="title" idx="4294967295"/>
          </p:nvPr>
        </p:nvSpPr>
        <p:spPr>
          <a:xfrm>
            <a:off x="495300" y="274638"/>
            <a:ext cx="8915400" cy="274637"/>
          </a:xfrm>
        </p:spPr>
        <p:txBody>
          <a:bodyPr/>
          <a:lstStyle/>
          <a:p>
            <a:r>
              <a:rPr lang="ja-JP" altLang="en-US" sz="2400" smtClean="0"/>
              <a:t>Division of Roles Under the Disaster Countermeasures Basic Act</a:t>
            </a:r>
            <a:endParaRPr lang="en-US" sz="2400" smtClean="0">
              <a:ea typeface="ＭＳ Ｐゴシック" pitchFamily="50" charset="-128"/>
            </a:endParaRPr>
          </a:p>
        </p:txBody>
      </p:sp>
      <p:sp>
        <p:nvSpPr>
          <p:cNvPr id="4" name="スライド番号プレースホルダ 3"/>
          <p:cNvSpPr txBox="1">
            <a:spLocks noGrp="1"/>
          </p:cNvSpPr>
          <p:nvPr/>
        </p:nvSpPr>
        <p:spPr>
          <a:xfrm>
            <a:off x="7105650" y="6356350"/>
            <a:ext cx="2311400" cy="365125"/>
          </a:xfrm>
          <a:prstGeom prst="rect">
            <a:avLst/>
          </a:prstGeom>
          <a:noFill/>
        </p:spPr>
        <p:txBody>
          <a:bodyPr anchor="ctr"/>
          <a:lstStyle/>
          <a:p>
            <a:pPr algn="r">
              <a:defRPr/>
            </a:pPr>
            <a:r>
              <a:rPr lang="en-US" altLang="ja-JP" sz="1200">
                <a:solidFill>
                  <a:schemeClr val="tx1">
                    <a:tint val="75000"/>
                  </a:schemeClr>
                </a:solidFill>
                <a:latin typeface="Arial"/>
                <a:ea typeface="ＭＳ Ｐゴシック"/>
                <a:cs typeface="+mn-cs"/>
              </a:rPr>
              <a:t>2</a:t>
            </a:r>
            <a:endParaRPr sz="1200" dirty="0">
              <a:solidFill>
                <a:schemeClr val="tx1">
                  <a:tint val="75000"/>
                </a:schemeClr>
              </a:solidFill>
              <a:ea typeface="ＭＳ Ｐゴシック" charset="-128"/>
              <a:cs typeface="+mn-cs"/>
            </a:endParaRPr>
          </a:p>
        </p:txBody>
      </p:sp>
      <p:graphicFrame>
        <p:nvGraphicFramePr>
          <p:cNvPr id="20505" name="Group 25"/>
          <p:cNvGraphicFramePr>
            <a:graphicFrameLocks noGrp="1"/>
          </p:cNvGraphicFramePr>
          <p:nvPr/>
        </p:nvGraphicFramePr>
        <p:xfrm>
          <a:off x="344488" y="1341438"/>
          <a:ext cx="9288462" cy="5336541"/>
        </p:xfrm>
        <a:graphic>
          <a:graphicData uri="http://schemas.openxmlformats.org/drawingml/2006/table">
            <a:tbl>
              <a:tblPr/>
              <a:tblGrid>
                <a:gridCol w="2395537"/>
                <a:gridCol w="3436938"/>
                <a:gridCol w="3455987"/>
              </a:tblGrid>
              <a:tr h="385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smtClean="0">
                          <a:ln>
                            <a:noFill/>
                          </a:ln>
                          <a:solidFill>
                            <a:schemeClr val="tx1"/>
                          </a:solidFill>
                          <a:effectLst/>
                          <a:latin typeface="Calibri" pitchFamily="34" charset="0"/>
                          <a:ea typeface="ＭＳ Ｐゴシック" pitchFamily="50" charset="-128"/>
                        </a:rPr>
                        <a:t>Central </a:t>
                      </a:r>
                      <a:r>
                        <a:rPr kumimoji="0" lang="en-US" altLang="ja-JP" sz="1400" b="1" i="0" u="none" strike="noStrike" cap="none" normalizeH="0" baseline="0" smtClean="0">
                          <a:ln>
                            <a:noFill/>
                          </a:ln>
                          <a:solidFill>
                            <a:schemeClr val="tx1"/>
                          </a:solidFill>
                          <a:effectLst/>
                          <a:latin typeface="Calibri" pitchFamily="34" charset="0"/>
                          <a:ea typeface="ＭＳ Ｐゴシック" pitchFamily="50" charset="-128"/>
                        </a:rPr>
                        <a:t>government</a:t>
                      </a:r>
                      <a:endParaRPr kumimoji="0" lang="en-US" sz="1400" b="1" i="0" u="none" strike="noStrike" cap="none" normalizeH="0" baseline="0" smtClean="0">
                        <a:ln>
                          <a:noFill/>
                        </a:ln>
                        <a:solidFill>
                          <a:schemeClr val="tx1"/>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smtClean="0">
                          <a:ln>
                            <a:noFill/>
                          </a:ln>
                          <a:solidFill>
                            <a:schemeClr val="tx1"/>
                          </a:solidFill>
                          <a:effectLst/>
                          <a:latin typeface="Calibri" pitchFamily="34" charset="0"/>
                          <a:ea typeface="ＭＳ Ｐゴシック" pitchFamily="50" charset="-128"/>
                        </a:rPr>
                        <a:t>Prefectur</a:t>
                      </a:r>
                      <a:r>
                        <a:rPr kumimoji="0" lang="en-US" altLang="ja-JP" sz="1400" b="1" i="0" u="none" strike="noStrike" cap="none" normalizeH="0" baseline="0" smtClean="0">
                          <a:ln>
                            <a:noFill/>
                          </a:ln>
                          <a:solidFill>
                            <a:schemeClr val="tx1"/>
                          </a:solidFill>
                          <a:effectLst/>
                          <a:latin typeface="Calibri" pitchFamily="34" charset="0"/>
                          <a:ea typeface="ＭＳ Ｐゴシック" pitchFamily="50" charset="-128"/>
                        </a:rPr>
                        <a:t>es</a:t>
                      </a:r>
                      <a:endParaRPr kumimoji="0" lang="en-US" sz="1400" b="1" i="0" u="none" strike="noStrike" cap="none" normalizeH="0" baseline="0" smtClean="0">
                        <a:ln>
                          <a:noFill/>
                        </a:ln>
                        <a:solidFill>
                          <a:schemeClr val="tx1"/>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smtClean="0">
                          <a:ln>
                            <a:noFill/>
                          </a:ln>
                          <a:solidFill>
                            <a:schemeClr val="tx1"/>
                          </a:solidFill>
                          <a:effectLst/>
                          <a:latin typeface="Calibri" pitchFamily="34" charset="0"/>
                          <a:ea typeface="ＭＳ Ｐゴシック" pitchFamily="50" charset="-128"/>
                        </a:rPr>
                        <a:t>Municipal</a:t>
                      </a:r>
                      <a:r>
                        <a:rPr kumimoji="0" lang="en-US" altLang="ja-JP" sz="1400" b="1" i="0" u="none" strike="noStrike" cap="none" normalizeH="0" baseline="0" smtClean="0">
                          <a:ln>
                            <a:noFill/>
                          </a:ln>
                          <a:solidFill>
                            <a:schemeClr val="tx1"/>
                          </a:solidFill>
                          <a:effectLst/>
                          <a:latin typeface="Calibri" pitchFamily="34" charset="0"/>
                          <a:ea typeface="ＭＳ Ｐゴシック" pitchFamily="50" charset="-128"/>
                        </a:rPr>
                        <a:t>ities</a:t>
                      </a:r>
                      <a:endParaRPr kumimoji="0" lang="en-US" sz="1400" b="1" i="0" u="none" strike="noStrike" cap="none" normalizeH="0" baseline="0" smtClean="0">
                        <a:ln>
                          <a:noFill/>
                        </a:ln>
                        <a:solidFill>
                          <a:schemeClr val="tx1"/>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r>
              <a:tr h="2268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smtClean="0">
                          <a:ln>
                            <a:noFill/>
                          </a:ln>
                          <a:solidFill>
                            <a:schemeClr val="tx1"/>
                          </a:solidFill>
                          <a:effectLst/>
                          <a:latin typeface="Calibri" pitchFamily="34" charset="0"/>
                          <a:ea typeface="ＭＳ Ｐゴシック" pitchFamily="50" charset="-128"/>
                        </a:rPr>
                        <a:t>Performs tasks such as creating and generally coordinating disaster prevention plans, establishing disaster prevention infrastructure such as dams and seawalls, and communicating disaster predictions and information.</a:t>
                      </a:r>
                      <a:endParaRPr kumimoji="0" lang="en-US" sz="14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smtClean="0">
                          <a:ln>
                            <a:noFill/>
                          </a:ln>
                          <a:solidFill>
                            <a:schemeClr val="tx1"/>
                          </a:solidFill>
                          <a:effectLst/>
                          <a:latin typeface="Calibri" pitchFamily="34" charset="0"/>
                          <a:ea typeface="ＭＳ Ｐゴシック" pitchFamily="50" charset="-128"/>
                        </a:rPr>
                        <a:t>Performs tasks such as creating and generally coordinating disaster prevention plans, requesting the implementation of emergency measures to the relevant ministries and agencies, and supporting and coordinating the implementation of municipal duties and affairs.</a:t>
                      </a:r>
                      <a:endParaRPr kumimoji="0" lang="en-US" sz="14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smtClean="0">
                          <a:ln>
                            <a:noFill/>
                          </a:ln>
                          <a:solidFill>
                            <a:schemeClr val="tx1"/>
                          </a:solidFill>
                          <a:effectLst/>
                          <a:latin typeface="Calibri" pitchFamily="34" charset="0"/>
                          <a:ea typeface="ＭＳ Ｐゴシック" pitchFamily="50" charset="-128"/>
                        </a:rPr>
                        <a:t>Performs tasks such as establishing a disaster prevention plan and preparing emergency supplies to protect residents, and organizing and maintaining fire services and flood prevention teams.</a:t>
                      </a:r>
                      <a:endParaRPr kumimoji="0" lang="en-US" sz="14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none" strike="noStrike" cap="none" normalizeH="0" baseline="0" smtClean="0">
                          <a:ln>
                            <a:noFill/>
                          </a:ln>
                          <a:solidFill>
                            <a:srgbClr val="FF0000"/>
                          </a:solidFill>
                          <a:effectLst/>
                          <a:latin typeface="Calibri" pitchFamily="34" charset="0"/>
                          <a:ea typeface="ＭＳ Ｐゴシック" pitchFamily="50" charset="-128"/>
                          <a:sym typeface="Wingdings" pitchFamily="2" charset="2"/>
                        </a:rPr>
                        <a:t></a:t>
                      </a:r>
                      <a:r>
                        <a:rPr kumimoji="0" lang="en-US" altLang="ja-JP" sz="1400" b="1" i="0" u="none" strike="noStrike" cap="none" normalizeH="0" baseline="0" smtClean="0">
                          <a:ln>
                            <a:noFill/>
                          </a:ln>
                          <a:solidFill>
                            <a:srgbClr val="FF0000"/>
                          </a:solidFill>
                          <a:effectLst/>
                          <a:latin typeface="Calibri" pitchFamily="34" charset="0"/>
                          <a:ea typeface="ＭＳ Ｐゴシック" pitchFamily="50" charset="-128"/>
                        </a:rPr>
                        <a:t> Grants municipal mayors the authority to establish evacuation instructions and hazard areas, and to provide funds for public emergencies, etc. [Municipalities have the primary obligation to deal with disasters.]</a:t>
                      </a:r>
                      <a:endParaRPr kumimoji="0" lang="en-US" sz="14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r>
              <a:tr h="2376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Inspect, maintain and stockpile materials and supplies necessary for disaster prevention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Improve the maintenance of organizations  for communicating disaster predictions and information</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Collect and communicate disaster-related information</a:t>
                      </a:r>
                      <a:endParaRPr kumimoji="0" lang="en-US" sz="10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Inspect, maintain and stockpile materials and supplies necessary for disaster prevention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Improve the maintenance of organizations  for communicating disaster predictions and information</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Collect and communicate disaster-related information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Submit reports to the central government summarizing the disaster situation and measures taken in response</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Communicate disaster-related forecasts and warnings to the central government </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Mayor provides coordinates efforts so that emergency measures are implemented accurately and smoothly</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Request the implementation of emergency measures to the relevant organizations (ministries and agencies etc.)</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Perform emergency measures in the event that a municipality is unable to do so</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Obligated to respond to requests for emergency measures from other prefectural governors</a:t>
                      </a:r>
                      <a:endParaRPr kumimoji="0" lang="en-US" sz="10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Inspect, maintain and stockpile materials and supplies necessary for disaster prevention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Improve the maintenance of organizations  for communicating disaster predictions and information</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Collect and communicate disaster-related information</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Submit reports to the prefecture summarizing the disaster situation and measures taken in response</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Communicate disaster-related forecasts and warnings to citizens</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Prepare and order the dispatch of teams to fight fires and prevent floods</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Implement necessary emergency measures to defend against the occurrence and spread of a disaster</a:t>
                      </a:r>
                      <a:endParaRPr kumimoji="0" lang="en-US" sz="1000" b="0" i="0" u="none" strike="noStrike" cap="none" normalizeH="0" baseline="0" smtClean="0">
                        <a:ln>
                          <a:noFill/>
                        </a:ln>
                        <a:solidFill>
                          <a:schemeClr val="tx1"/>
                        </a:solidFill>
                        <a:effectLst/>
                        <a:latin typeface="Calibri"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chemeClr val="tx1"/>
                          </a:solidFill>
                          <a:effectLst/>
                          <a:latin typeface="Calibri" pitchFamily="34" charset="0"/>
                          <a:ea typeface="ＭＳ Ｐゴシック" pitchFamily="50" charset="-128"/>
                        </a:rPr>
                        <a:t>○ Obligated to respond to requests for emergency measures from other municipal mayors</a:t>
                      </a:r>
                      <a:endParaRPr kumimoji="0" lang="en-US" sz="1000" b="0" i="0" u="none" strike="noStrike" cap="none" normalizeH="0" baseline="0" smtClean="0">
                        <a:ln>
                          <a:noFill/>
                        </a:ln>
                        <a:solidFill>
                          <a:srgbClr val="FF0000"/>
                        </a:solidFill>
                        <a:effectLst/>
                        <a:latin typeface="Calibri" pitchFamily="34" charset="0"/>
                        <a:ea typeface="ＭＳ Ｐゴシック" pitchFamily="50" charset="-128"/>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20501" name="コンテンツ プレースホルダ 2"/>
          <p:cNvSpPr>
            <a:spLocks noGrp="1"/>
          </p:cNvSpPr>
          <p:nvPr>
            <p:ph idx="4294967295"/>
          </p:nvPr>
        </p:nvSpPr>
        <p:spPr>
          <a:xfrm>
            <a:off x="560388" y="620713"/>
            <a:ext cx="8915400" cy="576262"/>
          </a:xfrm>
        </p:spPr>
        <p:txBody>
          <a:bodyPr/>
          <a:lstStyle/>
          <a:p>
            <a:pPr>
              <a:buClr>
                <a:schemeClr val="tx1"/>
              </a:buClr>
            </a:pPr>
            <a:r>
              <a:rPr lang="ja-JP" altLang="ja-JP" sz="900" smtClean="0"/>
              <a:t>In Japan, municipalities are unambiguously in charge of disaster prevention duties (Disaster Countermeasures Basic Act), while prefectures and the state are positioned as backup and support organizations. At the national level, disaster prevention is headed by the Cabinet Office, and the ministries and agencies involved are wide ranging, and include: the National Police Agency; the Fire and Disaster Management Agency; the Ministry of Land, Infrastructure, Transport, and Tourism; the Geographical Survey Institute; the Meteorological Agency; the Ministry of Education, Culture, Sports, Science, and Technology; the Ministry of Health, Labour and Welfare; and the Ministry of Defense.</a:t>
            </a:r>
          </a:p>
        </p:txBody>
      </p:sp>
      <p:sp>
        <p:nvSpPr>
          <p:cNvPr id="20502"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-2</a:t>
            </a:r>
            <a:endParaRPr lang="en-US">
              <a:solidFill>
                <a:srgbClr val="000000"/>
              </a:solidFill>
              <a:ea typeface="ＭＳ ゴシック" pitchFamily="49"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1"/>
          <p:cNvSpPr>
            <a:spLocks noGrp="1"/>
          </p:cNvSpPr>
          <p:nvPr>
            <p:ph type="title" idx="4294967295"/>
          </p:nvPr>
        </p:nvSpPr>
        <p:spPr>
          <a:xfrm>
            <a:off x="495300" y="274638"/>
            <a:ext cx="8915400" cy="850900"/>
          </a:xfrm>
        </p:spPr>
        <p:txBody>
          <a:bodyPr/>
          <a:lstStyle/>
          <a:p>
            <a:r>
              <a:rPr lang="ja-JP" altLang="en-US" smtClean="0"/>
              <a:t>Municipality Organizations and Roles</a:t>
            </a:r>
            <a:endParaRPr lang="en-US" smtClean="0">
              <a:ea typeface="ＭＳ Ｐゴシック" pitchFamily="50" charset="-128"/>
            </a:endParaRPr>
          </a:p>
        </p:txBody>
      </p:sp>
      <p:sp>
        <p:nvSpPr>
          <p:cNvPr id="21506" name="コンテンツ プレースホルダ 2"/>
          <p:cNvSpPr>
            <a:spLocks noGrp="1"/>
          </p:cNvSpPr>
          <p:nvPr>
            <p:ph idx="4294967295"/>
          </p:nvPr>
        </p:nvSpPr>
        <p:spPr>
          <a:xfrm>
            <a:off x="495300" y="1125538"/>
            <a:ext cx="8915400" cy="5183187"/>
          </a:xfrm>
        </p:spPr>
        <p:txBody>
          <a:bodyPr/>
          <a:lstStyle/>
          <a:p>
            <a:pPr>
              <a:buClr>
                <a:schemeClr val="tx1"/>
              </a:buClr>
            </a:pPr>
            <a:r>
              <a:rPr lang="ja-JP" altLang="en-US" sz="2000" smtClean="0"/>
              <a:t>Municipalities</a:t>
            </a:r>
            <a:r>
              <a:rPr lang="ja-JP" altLang="en-US" sz="2000" b="1" smtClean="0">
                <a:solidFill>
                  <a:srgbClr val="FF0000"/>
                </a:solidFill>
              </a:rPr>
              <a:t> have the primary obligation to deal with disasters</a:t>
            </a:r>
            <a:r>
              <a:rPr lang="ja-JP" altLang="en-US" sz="2000" smtClean="0"/>
              <a:t>, and should provide </a:t>
            </a:r>
            <a:r>
              <a:rPr lang="en-US" altLang="ja-JP" sz="2000" smtClean="0"/>
              <a:t>fire fighting organizations to perform appropriate duties. </a:t>
            </a:r>
            <a:endParaRPr lang="en-US" sz="2000" smtClean="0">
              <a:ea typeface="ＭＳ Ｐゴシック" pitchFamily="50" charset="-128"/>
            </a:endParaRPr>
          </a:p>
          <a:p>
            <a:pPr>
              <a:buClr>
                <a:srgbClr val="FF0000"/>
              </a:buClr>
            </a:pPr>
            <a:r>
              <a:rPr lang="ja-JP" altLang="en-US" sz="2000" smtClean="0">
                <a:solidFill>
                  <a:srgbClr val="FF0000"/>
                </a:solidFill>
              </a:rPr>
              <a:t>Full-time fire fighting organizations</a:t>
            </a:r>
          </a:p>
          <a:p>
            <a:pPr>
              <a:buClr>
                <a:schemeClr val="tx1"/>
              </a:buClr>
            </a:pPr>
            <a:r>
              <a:rPr lang="ja-JP" altLang="en-US" sz="2000" smtClean="0"/>
              <a:t>Full-time </a:t>
            </a:r>
            <a:r>
              <a:rPr lang="en-US" altLang="ja-JP" sz="2000" smtClean="0"/>
              <a:t>fire fighting organizations are fire department headquarters and fire stations established by municipalities where full-time staff are employed.</a:t>
            </a:r>
            <a:endParaRPr lang="en-US" sz="2000" smtClean="0">
              <a:ea typeface="ＭＳ Ｐゴシック" pitchFamily="50" charset="-128"/>
            </a:endParaRPr>
          </a:p>
          <a:p>
            <a:pPr>
              <a:buClr>
                <a:srgbClr val="FF0000"/>
              </a:buClr>
            </a:pPr>
            <a:r>
              <a:rPr lang="ja-JP" altLang="en-US" sz="2000" smtClean="0">
                <a:solidFill>
                  <a:srgbClr val="FF0000"/>
                </a:solidFill>
              </a:rPr>
              <a:t>Part-time fire fighting organizations (fire brigades) </a:t>
            </a:r>
          </a:p>
          <a:p>
            <a:pPr>
              <a:buClr>
                <a:schemeClr val="tx1"/>
              </a:buClr>
            </a:pPr>
            <a:r>
              <a:rPr lang="ja-JP" altLang="en-US" sz="2000" smtClean="0"/>
              <a:t>Fire brigades are part-time </a:t>
            </a:r>
            <a:r>
              <a:rPr lang="en-US" altLang="ja-JP" sz="2000" smtClean="0"/>
              <a:t>fire fighting organizations in municipalities where members participate in fire fighting and disaster activities in addition to having regular jobs based on a spirit of local patriotism in which one protects one's own area.</a:t>
            </a:r>
            <a:endParaRPr lang="en-US" sz="2000" smtClean="0">
              <a:ea typeface="ＭＳ Ｐゴシック" pitchFamily="50" charset="-128"/>
            </a:endParaRPr>
          </a:p>
          <a:p>
            <a:pPr>
              <a:buClr>
                <a:srgbClr val="FF0000"/>
              </a:buClr>
            </a:pPr>
            <a:r>
              <a:rPr lang="ja-JP" altLang="en-US" sz="2000" smtClean="0">
                <a:solidFill>
                  <a:srgbClr val="FF0000"/>
                </a:solidFill>
              </a:rPr>
              <a:t>Voluntary Disaster Prevention Organizations</a:t>
            </a:r>
          </a:p>
          <a:p>
            <a:pPr>
              <a:buClr>
                <a:schemeClr val="tx1"/>
              </a:buClr>
            </a:pPr>
            <a:r>
              <a:rPr lang="ja-JP" altLang="en-US" sz="2000" smtClean="0"/>
              <a:t>Voluntary disaster prevention organizations are organized based on the conscious cooperation of local residents. Under ordinary circumstances, these organizations disseminate disaster prevention knowledge and implement disaster prevention training. During a disaster, they perform tasks such as collecting information, preventing fires and extinguishing fires in the early stage</a:t>
            </a:r>
            <a:r>
              <a:rPr lang="en-US" altLang="ja-JP" sz="2000" smtClean="0"/>
              <a:t>s, and conducting evacuations.</a:t>
            </a:r>
            <a:endParaRPr lang="en-US" sz="2000" smtClean="0">
              <a:ea typeface="ＭＳ Ｐゴシック" pitchFamily="50" charset="-128"/>
            </a:endParaRPr>
          </a:p>
        </p:txBody>
      </p:sp>
      <p:sp>
        <p:nvSpPr>
          <p:cNvPr id="4" name="スライド番号プレースホルダ 3"/>
          <p:cNvSpPr txBox="1">
            <a:spLocks noGrp="1"/>
          </p:cNvSpPr>
          <p:nvPr/>
        </p:nvSpPr>
        <p:spPr>
          <a:xfrm>
            <a:off x="7099300" y="6356350"/>
            <a:ext cx="2311400" cy="365125"/>
          </a:xfrm>
          <a:prstGeom prst="rect">
            <a:avLst/>
          </a:prstGeom>
          <a:noFill/>
        </p:spPr>
        <p:txBody>
          <a:bodyPr anchor="ctr"/>
          <a:lstStyle/>
          <a:p>
            <a:pPr algn="r">
              <a:defRPr/>
            </a:pPr>
            <a:r>
              <a:rPr lang="en-US" altLang="ja-JP" sz="1200">
                <a:solidFill>
                  <a:schemeClr val="tx1">
                    <a:tint val="75000"/>
                  </a:schemeClr>
                </a:solidFill>
                <a:latin typeface="Arial"/>
                <a:ea typeface="ＭＳ Ｐゴシック"/>
                <a:cs typeface="+mn-cs"/>
              </a:rPr>
              <a:t>3</a:t>
            </a:r>
            <a:endParaRPr sz="1200" dirty="0">
              <a:solidFill>
                <a:schemeClr val="tx1">
                  <a:tint val="75000"/>
                </a:schemeClr>
              </a:solidFill>
              <a:ea typeface="ＭＳ Ｐゴシック" charset="-128"/>
              <a:cs typeface="+mn-cs"/>
            </a:endParaRPr>
          </a:p>
        </p:txBody>
      </p:sp>
      <p:sp>
        <p:nvSpPr>
          <p:cNvPr id="21508"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-3</a:t>
            </a:r>
            <a:endParaRPr lang="en-US">
              <a:solidFill>
                <a:srgbClr val="000000"/>
              </a:solidFill>
              <a:ea typeface="ＭＳ ゴシック" pitchFamily="49"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8"/>
          <p:cNvSpPr>
            <a:spLocks noChangeArrowheads="1"/>
          </p:cNvSpPr>
          <p:nvPr/>
        </p:nvSpPr>
        <p:spPr bwMode="auto">
          <a:xfrm>
            <a:off x="4697413" y="1474788"/>
            <a:ext cx="2376487" cy="1077912"/>
          </a:xfrm>
          <a:prstGeom prst="rect">
            <a:avLst/>
          </a:prstGeom>
          <a:noFill/>
          <a:ln w="9525">
            <a:noFill/>
            <a:miter lim="800000"/>
            <a:headEnd/>
            <a:tailEnd/>
          </a:ln>
        </p:spPr>
        <p:txBody>
          <a:bodyPr wrap="none" lIns="91153" tIns="45573" rIns="91153" bIns="45573" anchor="ctr"/>
          <a:lstStyle/>
          <a:p>
            <a:pPr algn="ctr" defTabSz="987425"/>
            <a:endParaRPr lang="ja-JP" altLang="en-US" sz="3200">
              <a:solidFill>
                <a:srgbClr val="0070C0"/>
              </a:solidFill>
            </a:endParaRPr>
          </a:p>
        </p:txBody>
      </p:sp>
      <p:sp>
        <p:nvSpPr>
          <p:cNvPr id="3077" name="スライド番号プレースホルダ 17"/>
          <p:cNvSpPr>
            <a:spLocks noGrp="1"/>
          </p:cNvSpPr>
          <p:nvPr>
            <p:ph type="sldNum" sz="quarter" idx="12"/>
          </p:nvPr>
        </p:nvSpPr>
        <p:spPr bwMode="auto">
          <a:xfrm>
            <a:off x="7400925" y="6308725"/>
            <a:ext cx="2311400" cy="365125"/>
          </a:xfrm>
          <a:extLst>
            <a:ext uri="{909E8E84-426E-40DD-AFC4-6F175D3DCCD1}"/>
            <a:ext uri="{91240B29-F687-4F45-9708-019B960494DF}"/>
          </a:extLst>
        </p:spPr>
        <p:txBody>
          <a:bodyPr wrap="square" numCol="1" anchorCtr="0" compatLnSpc="1">
            <a:prstTxWarp prst="textNoShape">
              <a:avLst/>
            </a:prstTxWarp>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defRPr/>
            </a:pPr>
            <a:r>
              <a:rPr lang="en-US" altLang="ja-JP">
                <a:solidFill>
                  <a:schemeClr val="tx1">
                    <a:tint val="75000"/>
                  </a:schemeClr>
                </a:solidFill>
                <a:latin typeface="Arial"/>
                <a:ea typeface="ＭＳ Ｐゴシック"/>
              </a:rPr>
              <a:t>4</a:t>
            </a:r>
          </a:p>
        </p:txBody>
      </p:sp>
      <p:sp>
        <p:nvSpPr>
          <p:cNvPr id="22531" name="AutoShape 2"/>
          <p:cNvSpPr>
            <a:spLocks noChangeArrowheads="1"/>
          </p:cNvSpPr>
          <p:nvPr/>
        </p:nvSpPr>
        <p:spPr bwMode="auto">
          <a:xfrm rot="10800000">
            <a:off x="1928813" y="4638675"/>
            <a:ext cx="6122987" cy="18923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9525" algn="ctr">
            <a:solidFill>
              <a:schemeClr val="tx1"/>
            </a:solidFill>
            <a:miter lim="800000"/>
            <a:headEnd/>
            <a:tailEnd/>
          </a:ln>
        </p:spPr>
        <p:txBody>
          <a:bodyPr wrap="none" anchor="ctr"/>
          <a:lstStyle/>
          <a:p>
            <a:endParaRPr lang="en-US"/>
          </a:p>
        </p:txBody>
      </p:sp>
      <p:sp>
        <p:nvSpPr>
          <p:cNvPr id="22532" name="AutoShape 3"/>
          <p:cNvSpPr>
            <a:spLocks noChangeArrowheads="1"/>
          </p:cNvSpPr>
          <p:nvPr/>
        </p:nvSpPr>
        <p:spPr bwMode="auto">
          <a:xfrm>
            <a:off x="4305300" y="1484313"/>
            <a:ext cx="1512888" cy="1133475"/>
          </a:xfrm>
          <a:prstGeom prst="triangle">
            <a:avLst>
              <a:gd name="adj" fmla="val 51301"/>
            </a:avLst>
          </a:prstGeom>
          <a:solidFill>
            <a:srgbClr val="FF0000">
              <a:alpha val="20000"/>
            </a:srgbClr>
          </a:solidFill>
          <a:ln w="9525" algn="ctr">
            <a:solidFill>
              <a:schemeClr val="tx1"/>
            </a:solidFill>
            <a:miter lim="800000"/>
            <a:headEnd/>
            <a:tailEnd/>
          </a:ln>
        </p:spPr>
        <p:txBody>
          <a:bodyPr wrap="none" anchor="ctr"/>
          <a:lstStyle/>
          <a:p>
            <a:endParaRPr lang="ja-JP" altLang="en-US">
              <a:solidFill>
                <a:srgbClr val="EEECE1"/>
              </a:solidFill>
            </a:endParaRPr>
          </a:p>
        </p:txBody>
      </p:sp>
      <p:sp>
        <p:nvSpPr>
          <p:cNvPr id="22533" name="AutoShape 4"/>
          <p:cNvSpPr>
            <a:spLocks noChangeArrowheads="1"/>
          </p:cNvSpPr>
          <p:nvPr/>
        </p:nvSpPr>
        <p:spPr bwMode="auto">
          <a:xfrm rot="10800000">
            <a:off x="3224213" y="2962275"/>
            <a:ext cx="3530600" cy="13509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9525" algn="ctr">
            <a:solidFill>
              <a:schemeClr val="tx1"/>
            </a:solidFill>
            <a:miter lim="800000"/>
            <a:headEnd/>
            <a:tailEnd/>
          </a:ln>
        </p:spPr>
        <p:txBody>
          <a:bodyPr wrap="none" anchor="ctr"/>
          <a:lstStyle/>
          <a:p>
            <a:endParaRPr lang="en-US"/>
          </a:p>
        </p:txBody>
      </p:sp>
      <p:sp>
        <p:nvSpPr>
          <p:cNvPr id="22534" name="AutoShape 17"/>
          <p:cNvSpPr>
            <a:spLocks/>
          </p:cNvSpPr>
          <p:nvPr/>
        </p:nvSpPr>
        <p:spPr bwMode="auto">
          <a:xfrm>
            <a:off x="2505075" y="1428750"/>
            <a:ext cx="1155700" cy="2879725"/>
          </a:xfrm>
          <a:prstGeom prst="leftBrace">
            <a:avLst>
              <a:gd name="adj1" fmla="val 25690"/>
              <a:gd name="adj2" fmla="val 31745"/>
            </a:avLst>
          </a:prstGeom>
          <a:noFill/>
          <a:ln w="19050">
            <a:solidFill>
              <a:schemeClr val="tx1"/>
            </a:solidFill>
            <a:round/>
            <a:headEnd/>
            <a:tailEnd/>
          </a:ln>
        </p:spPr>
        <p:txBody>
          <a:bodyPr wrap="none" anchor="ctr"/>
          <a:lstStyle/>
          <a:p>
            <a:endParaRPr lang="ja-JP" altLang="en-US">
              <a:solidFill>
                <a:srgbClr val="EEECE1"/>
              </a:solidFill>
            </a:endParaRPr>
          </a:p>
        </p:txBody>
      </p:sp>
      <p:sp>
        <p:nvSpPr>
          <p:cNvPr id="22535" name="Rectangle 18"/>
          <p:cNvSpPr>
            <a:spLocks noChangeArrowheads="1"/>
          </p:cNvSpPr>
          <p:nvPr/>
        </p:nvSpPr>
        <p:spPr bwMode="auto">
          <a:xfrm>
            <a:off x="4262438" y="1562100"/>
            <a:ext cx="2378075" cy="1077913"/>
          </a:xfrm>
          <a:prstGeom prst="rect">
            <a:avLst/>
          </a:prstGeom>
          <a:noFill/>
          <a:ln w="9525">
            <a:noFill/>
            <a:miter lim="800000"/>
            <a:headEnd/>
            <a:tailEnd/>
          </a:ln>
        </p:spPr>
        <p:txBody>
          <a:bodyPr wrap="none" lIns="91153" tIns="45573" rIns="91153" bIns="45573" anchor="ctr"/>
          <a:lstStyle/>
          <a:p>
            <a:pPr algn="ctr" defTabSz="987425"/>
            <a:endParaRPr lang="ja-JP" altLang="en-US" sz="3200">
              <a:solidFill>
                <a:srgbClr val="0070C0"/>
              </a:solidFill>
            </a:endParaRPr>
          </a:p>
        </p:txBody>
      </p:sp>
      <p:sp>
        <p:nvSpPr>
          <p:cNvPr id="22536" name="Rectangle 21"/>
          <p:cNvSpPr>
            <a:spLocks noChangeArrowheads="1"/>
          </p:cNvSpPr>
          <p:nvPr/>
        </p:nvSpPr>
        <p:spPr bwMode="auto">
          <a:xfrm>
            <a:off x="636588" y="1976438"/>
            <a:ext cx="1727200" cy="719137"/>
          </a:xfrm>
          <a:prstGeom prst="rect">
            <a:avLst/>
          </a:prstGeom>
          <a:noFill/>
          <a:ln w="38100">
            <a:solidFill>
              <a:srgbClr val="FF6600"/>
            </a:solidFill>
            <a:miter lim="800000"/>
            <a:headEnd/>
            <a:tailEnd/>
          </a:ln>
        </p:spPr>
        <p:txBody>
          <a:bodyPr wrap="none" lIns="91153" tIns="45573" rIns="91153" bIns="45573" anchor="ctr"/>
          <a:lstStyle/>
          <a:p>
            <a:pPr algn="ctr" defTabSz="987425"/>
            <a:r>
              <a:rPr lang="ja-JP" altLang="en-US">
                <a:solidFill>
                  <a:srgbClr val="0070C0"/>
                </a:solidFill>
              </a:rPr>
              <a:t>Fire fighting </a:t>
            </a:r>
          </a:p>
          <a:p>
            <a:pPr algn="ctr" defTabSz="987425"/>
            <a:r>
              <a:rPr lang="ja-JP" altLang="en-US">
                <a:solidFill>
                  <a:srgbClr val="0070C0"/>
                </a:solidFill>
              </a:rPr>
              <a:t>organizations</a:t>
            </a:r>
          </a:p>
        </p:txBody>
      </p:sp>
      <p:sp>
        <p:nvSpPr>
          <p:cNvPr id="22537" name="テキスト ボックス 21"/>
          <p:cNvSpPr txBox="1">
            <a:spLocks noChangeArrowheads="1"/>
          </p:cNvSpPr>
          <p:nvPr/>
        </p:nvSpPr>
        <p:spPr bwMode="auto">
          <a:xfrm>
            <a:off x="3873500" y="1635125"/>
            <a:ext cx="2632075" cy="785813"/>
          </a:xfrm>
          <a:prstGeom prst="rect">
            <a:avLst/>
          </a:prstGeom>
          <a:noFill/>
          <a:ln w="9525">
            <a:noFill/>
            <a:miter lim="800000"/>
            <a:headEnd/>
            <a:tailEnd/>
          </a:ln>
        </p:spPr>
        <p:txBody>
          <a:bodyPr anchor="ctr"/>
          <a:lstStyle/>
          <a:p>
            <a:pPr algn="ctr" eaLnBrk="0" hangingPunct="0">
              <a:lnSpc>
                <a:spcPct val="150000"/>
              </a:lnSpc>
            </a:pPr>
            <a:r>
              <a:rPr lang="en-US" altLang="ja-JP" sz="1200" dirty="0">
                <a:solidFill>
                  <a:srgbClr val="000000"/>
                </a:solidFill>
                <a:latin typeface="Calibri" pitchFamily="34" charset="0"/>
              </a:rPr>
              <a:t>Full-time fire fighting  organizations:</a:t>
            </a:r>
            <a:endParaRPr lang="en-US" sz="1200" dirty="0">
              <a:solidFill>
                <a:srgbClr val="000000"/>
              </a:solidFill>
              <a:latin typeface="Calibri" pitchFamily="34" charset="0"/>
            </a:endParaRPr>
          </a:p>
          <a:p>
            <a:pPr algn="ctr" eaLnBrk="0" hangingPunct="0">
              <a:lnSpc>
                <a:spcPct val="150000"/>
              </a:lnSpc>
            </a:pPr>
            <a:r>
              <a:rPr lang="ja-JP" altLang="en-US" sz="1200" dirty="0">
                <a:solidFill>
                  <a:srgbClr val="000000"/>
                </a:solidFill>
                <a:latin typeface="Calibri" pitchFamily="34" charset="0"/>
              </a:rPr>
              <a:t>About 159,000 members</a:t>
            </a:r>
          </a:p>
        </p:txBody>
      </p:sp>
      <p:sp>
        <p:nvSpPr>
          <p:cNvPr id="22538" name="テキスト ボックス 22"/>
          <p:cNvSpPr txBox="1">
            <a:spLocks noChangeArrowheads="1"/>
          </p:cNvSpPr>
          <p:nvPr/>
        </p:nvSpPr>
        <p:spPr bwMode="auto">
          <a:xfrm>
            <a:off x="3440113" y="3432175"/>
            <a:ext cx="3330575" cy="428625"/>
          </a:xfrm>
          <a:prstGeom prst="rect">
            <a:avLst/>
          </a:prstGeom>
          <a:noFill/>
          <a:ln w="9525">
            <a:noFill/>
            <a:miter lim="800000"/>
            <a:headEnd/>
            <a:tailEnd/>
          </a:ln>
        </p:spPr>
        <p:txBody>
          <a:bodyPr anchor="ctr"/>
          <a:lstStyle/>
          <a:p>
            <a:pPr algn="ctr" eaLnBrk="0" hangingPunct="0">
              <a:lnSpc>
                <a:spcPct val="150000"/>
              </a:lnSpc>
            </a:pPr>
            <a:r>
              <a:rPr lang="ja-JP" altLang="en-US" sz="1400">
                <a:solidFill>
                  <a:srgbClr val="000000"/>
                </a:solidFill>
                <a:latin typeface="Calibri" pitchFamily="34" charset="0"/>
              </a:rPr>
              <a:t>Fire brigades</a:t>
            </a:r>
            <a:r>
              <a:rPr lang="en-US" altLang="ja-JP" sz="1400">
                <a:solidFill>
                  <a:srgbClr val="000000"/>
                </a:solidFill>
                <a:latin typeface="Calibri" pitchFamily="34" charset="0"/>
              </a:rPr>
              <a:t>:</a:t>
            </a:r>
            <a:r>
              <a:rPr lang="ja-JP" altLang="en-US" sz="1400">
                <a:solidFill>
                  <a:srgbClr val="000000"/>
                </a:solidFill>
                <a:latin typeface="Calibri" pitchFamily="34" charset="0"/>
              </a:rPr>
              <a:t>　</a:t>
            </a:r>
            <a:endParaRPr lang="en-US" sz="1400">
              <a:solidFill>
                <a:srgbClr val="000000"/>
              </a:solidFill>
              <a:latin typeface="Calibri" pitchFamily="34" charset="0"/>
            </a:endParaRPr>
          </a:p>
          <a:p>
            <a:pPr algn="ctr" eaLnBrk="0" hangingPunct="0">
              <a:lnSpc>
                <a:spcPct val="150000"/>
              </a:lnSpc>
            </a:pPr>
            <a:r>
              <a:rPr lang="en-US" altLang="ja-JP" sz="1400">
                <a:solidFill>
                  <a:srgbClr val="000000"/>
                </a:solidFill>
                <a:latin typeface="Calibri" pitchFamily="34" charset="0"/>
              </a:rPr>
              <a:t>about 880,000 members</a:t>
            </a:r>
          </a:p>
        </p:txBody>
      </p:sp>
      <p:sp>
        <p:nvSpPr>
          <p:cNvPr id="22539" name="テキスト ボックス 23"/>
          <p:cNvSpPr txBox="1">
            <a:spLocks noChangeArrowheads="1"/>
          </p:cNvSpPr>
          <p:nvPr/>
        </p:nvSpPr>
        <p:spPr bwMode="auto">
          <a:xfrm>
            <a:off x="3470275" y="4643438"/>
            <a:ext cx="3794125" cy="1571625"/>
          </a:xfrm>
          <a:prstGeom prst="rect">
            <a:avLst/>
          </a:prstGeom>
          <a:noFill/>
          <a:ln w="9525">
            <a:noFill/>
            <a:miter lim="800000"/>
            <a:headEnd/>
            <a:tailEnd/>
          </a:ln>
        </p:spPr>
        <p:txBody>
          <a:bodyPr anchor="ctr"/>
          <a:lstStyle/>
          <a:p>
            <a:pPr algn="ctr" eaLnBrk="0" hangingPunct="0">
              <a:lnSpc>
                <a:spcPct val="150000"/>
              </a:lnSpc>
            </a:pPr>
            <a:r>
              <a:rPr lang="ja-JP" altLang="en-US" sz="1400">
                <a:solidFill>
                  <a:srgbClr val="000000"/>
                </a:solidFill>
                <a:latin typeface="Calibri" pitchFamily="34" charset="0"/>
              </a:rPr>
              <a:t>Voluntary disaster prevention organizations</a:t>
            </a:r>
            <a:r>
              <a:rPr lang="en-US" altLang="ja-JP" sz="1400">
                <a:solidFill>
                  <a:srgbClr val="000000"/>
                </a:solidFill>
                <a:latin typeface="Calibri" pitchFamily="34" charset="0"/>
              </a:rPr>
              <a:t>:</a:t>
            </a:r>
            <a:endParaRPr lang="en-US" sz="1400">
              <a:solidFill>
                <a:srgbClr val="000000"/>
              </a:solidFill>
              <a:latin typeface="Calibri" pitchFamily="34" charset="0"/>
            </a:endParaRPr>
          </a:p>
          <a:p>
            <a:pPr algn="ctr" eaLnBrk="0" hangingPunct="0">
              <a:lnSpc>
                <a:spcPct val="150000"/>
              </a:lnSpc>
            </a:pPr>
            <a:r>
              <a:rPr lang="en-US" altLang="ja-JP" sz="1400">
                <a:solidFill>
                  <a:srgbClr val="000000"/>
                </a:solidFill>
                <a:latin typeface="Calibri" pitchFamily="34" charset="0"/>
              </a:rPr>
              <a:t>about 37.98 million people</a:t>
            </a:r>
          </a:p>
        </p:txBody>
      </p:sp>
      <p:sp>
        <p:nvSpPr>
          <p:cNvPr id="36" name="四角形吹き出し 35"/>
          <p:cNvSpPr/>
          <p:nvPr/>
        </p:nvSpPr>
        <p:spPr>
          <a:xfrm>
            <a:off x="6394450" y="2924175"/>
            <a:ext cx="2630488" cy="714375"/>
          </a:xfrm>
          <a:prstGeom prst="wedgeRectCallout">
            <a:avLst>
              <a:gd name="adj1" fmla="val -49670"/>
              <a:gd name="adj2" fmla="val 88498"/>
            </a:avLst>
          </a:prstGeom>
          <a:solidFill>
            <a:srgbClr val="FFCC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a:solidFill>
                  <a:srgbClr val="000000"/>
                </a:solidFill>
              </a:rPr>
              <a:t>Including about 20,000 females</a:t>
            </a:r>
          </a:p>
        </p:txBody>
      </p:sp>
      <p:sp>
        <p:nvSpPr>
          <p:cNvPr id="22541" name="テキスト ボックス 16"/>
          <p:cNvSpPr txBox="1">
            <a:spLocks noChangeArrowheads="1"/>
          </p:cNvSpPr>
          <p:nvPr/>
        </p:nvSpPr>
        <p:spPr bwMode="auto">
          <a:xfrm>
            <a:off x="6610350" y="1412875"/>
            <a:ext cx="3022600" cy="1335088"/>
          </a:xfrm>
          <a:prstGeom prst="rect">
            <a:avLst/>
          </a:prstGeom>
          <a:noFill/>
          <a:ln w="9525">
            <a:solidFill>
              <a:schemeClr val="tx1"/>
            </a:solidFill>
            <a:prstDash val="sysDot"/>
            <a:miter lim="800000"/>
            <a:headEnd/>
            <a:tailEnd/>
          </a:ln>
        </p:spPr>
        <p:txBody>
          <a:bodyPr rIns="36000">
            <a:spAutoFit/>
          </a:bodyPr>
          <a:lstStyle/>
          <a:p>
            <a:pPr eaLnBrk="0" hangingPunct="0">
              <a:spcAft>
                <a:spcPts val="600"/>
              </a:spcAft>
            </a:pPr>
            <a:r>
              <a:rPr lang="en-US" altLang="ja-JP" sz="1600">
                <a:latin typeface="Calibri" pitchFamily="34" charset="0"/>
              </a:rPr>
              <a:t>Current as of </a:t>
            </a:r>
            <a:r>
              <a:rPr lang="ja-JP" altLang="en-US" sz="1600">
                <a:latin typeface="Calibri" pitchFamily="34" charset="0"/>
              </a:rPr>
              <a:t>April 1</a:t>
            </a:r>
            <a:r>
              <a:rPr lang="en-US" altLang="ja-JP" sz="1600">
                <a:latin typeface="Calibri" pitchFamily="34" charset="0"/>
              </a:rPr>
              <a:t>, 2011</a:t>
            </a:r>
            <a:endParaRPr lang="en-US" sz="1600">
              <a:latin typeface="Calibri" pitchFamily="34" charset="0"/>
            </a:endParaRPr>
          </a:p>
          <a:p>
            <a:pPr eaLnBrk="0" hangingPunct="0"/>
            <a:r>
              <a:rPr lang="ja-JP" altLang="en-US" sz="1200">
                <a:latin typeface="Calibri" pitchFamily="34" charset="0"/>
              </a:rPr>
              <a:t>(</a:t>
            </a:r>
            <a:r>
              <a:rPr lang="en-US" altLang="ja-JP" sz="1200">
                <a:latin typeface="Calibri" pitchFamily="34" charset="0"/>
              </a:rPr>
              <a:t>Data for Iwate, Miyagi and Fukushima prefectures were compiled according to the figures from the previous year (as of April 1, 2010) due to the impact of the Great East Japan Earthquake.)</a:t>
            </a:r>
            <a:endParaRPr lang="en-US" sz="1200">
              <a:latin typeface="Calibri" pitchFamily="34" charset="0"/>
            </a:endParaRPr>
          </a:p>
        </p:txBody>
      </p:sp>
      <p:sp>
        <p:nvSpPr>
          <p:cNvPr id="22542" name="テキスト ボックス 26"/>
          <p:cNvSpPr txBox="1">
            <a:spLocks noChangeArrowheads="1"/>
          </p:cNvSpPr>
          <p:nvPr/>
        </p:nvSpPr>
        <p:spPr bwMode="auto">
          <a:xfrm>
            <a:off x="387350" y="2786063"/>
            <a:ext cx="2422525" cy="642937"/>
          </a:xfrm>
          <a:prstGeom prst="rect">
            <a:avLst/>
          </a:prstGeom>
          <a:noFill/>
          <a:ln w="9525">
            <a:solidFill>
              <a:srgbClr val="92D050"/>
            </a:solidFill>
            <a:miter lim="800000"/>
            <a:headEnd/>
            <a:tailEnd/>
          </a:ln>
        </p:spPr>
        <p:txBody>
          <a:bodyPr anchor="ctr"/>
          <a:lstStyle/>
          <a:p>
            <a:pPr eaLnBrk="0" hangingPunct="0"/>
            <a:r>
              <a:rPr lang="ja-JP" altLang="en-US" sz="1400">
                <a:solidFill>
                  <a:srgbClr val="000000"/>
                </a:solidFill>
                <a:latin typeface="Calibri" pitchFamily="34" charset="0"/>
              </a:rPr>
              <a:t>Activities under the jurisdiction of fire chiefs in the districts of all regions </a:t>
            </a:r>
          </a:p>
        </p:txBody>
      </p:sp>
      <p:sp>
        <p:nvSpPr>
          <p:cNvPr id="22" name="テキスト ボックス 21"/>
          <p:cNvSpPr txBox="1"/>
          <p:nvPr/>
        </p:nvSpPr>
        <p:spPr>
          <a:xfrm>
            <a:off x="415925" y="5229225"/>
            <a:ext cx="2808288" cy="857250"/>
          </a:xfrm>
          <a:prstGeom prst="rect">
            <a:avLst/>
          </a:prstGeom>
          <a:solidFill>
            <a:schemeClr val="accent2">
              <a:lumMod val="20000"/>
              <a:lumOff val="80000"/>
            </a:schemeClr>
          </a:solidFill>
          <a:ln>
            <a:solidFill>
              <a:schemeClr val="tx1"/>
            </a:solidFill>
          </a:ln>
        </p:spPr>
        <p:txBody>
          <a:bodyPr anchor="ctr"/>
          <a:lstStyle/>
          <a:p>
            <a:pPr>
              <a:defRPr/>
            </a:pPr>
            <a:r>
              <a:rPr lang="ja-JP" altLang="en-US" sz="2000">
                <a:solidFill>
                  <a:srgbClr val="000000"/>
                </a:solidFill>
                <a:latin typeface="Calibri" pitchFamily="34" charset="0"/>
              </a:rPr>
              <a:t>Voluntarily respond to disasters in own region</a:t>
            </a:r>
          </a:p>
        </p:txBody>
      </p:sp>
      <p:sp>
        <p:nvSpPr>
          <p:cNvPr id="22544" name="Rectangle 1033"/>
          <p:cNvSpPr>
            <a:spLocks noChangeArrowheads="1"/>
          </p:cNvSpPr>
          <p:nvPr/>
        </p:nvSpPr>
        <p:spPr bwMode="auto">
          <a:xfrm>
            <a:off x="0" y="166688"/>
            <a:ext cx="9906000" cy="762000"/>
          </a:xfrm>
          <a:prstGeom prst="rect">
            <a:avLst/>
          </a:prstGeom>
          <a:noFill/>
          <a:ln w="9525">
            <a:noFill/>
            <a:miter lim="800000"/>
            <a:headEnd/>
            <a:tailEnd/>
          </a:ln>
        </p:spPr>
        <p:txBody>
          <a:bodyPr lIns="92065" tIns="46032" rIns="92065" bIns="46032" anchor="ctr"/>
          <a:lstStyle/>
          <a:p>
            <a:pPr algn="ctr"/>
            <a:r>
              <a:rPr lang="ja-JP" altLang="en-US" sz="2400">
                <a:solidFill>
                  <a:srgbClr val="000000"/>
                </a:solidFill>
              </a:rPr>
              <a:t>Overview of </a:t>
            </a:r>
            <a:r>
              <a:rPr lang="en-US" altLang="ja-JP" sz="2400">
                <a:solidFill>
                  <a:srgbClr val="000000"/>
                </a:solidFill>
              </a:rPr>
              <a:t>Municipal Fire Fighting Organizations Etc.</a:t>
            </a:r>
            <a:endParaRPr lang="en-US" sz="2400">
              <a:solidFill>
                <a:srgbClr val="000000"/>
              </a:solidFill>
            </a:endParaRPr>
          </a:p>
        </p:txBody>
      </p:sp>
      <p:sp>
        <p:nvSpPr>
          <p:cNvPr id="22545"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–4</a:t>
            </a:r>
            <a:endParaRPr lang="en-US">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Text Box 6"/>
          <p:cNvSpPr txBox="1">
            <a:spLocks noChangeArrowheads="1"/>
          </p:cNvSpPr>
          <p:nvPr/>
        </p:nvSpPr>
        <p:spPr bwMode="auto">
          <a:xfrm>
            <a:off x="9691688" y="6502400"/>
            <a:ext cx="176212" cy="349250"/>
          </a:xfrm>
          <a:prstGeom prst="rect">
            <a:avLst/>
          </a:prstGeom>
          <a:noFill/>
          <a:ln w="9525">
            <a:noFill/>
            <a:miter lim="800000"/>
            <a:headEnd/>
            <a:tailEnd/>
          </a:ln>
        </p:spPr>
        <p:txBody>
          <a:bodyPr wrap="none" lIns="87189" tIns="43596" rIns="87189" bIns="43596">
            <a:spAutoFit/>
          </a:bodyPr>
          <a:lstStyle/>
          <a:p>
            <a:pPr algn="ctr" defTabSz="873125" eaLnBrk="0" hangingPunct="0">
              <a:spcBef>
                <a:spcPct val="50000"/>
              </a:spcBef>
            </a:pPr>
            <a:endParaRPr kumimoji="0" lang="ja-JP" altLang="ja-JP" sz="1700">
              <a:solidFill>
                <a:srgbClr val="EEECE1"/>
              </a:solidFill>
              <a:latin typeface="Times New Roman" pitchFamily="18" charset="0"/>
            </a:endParaRPr>
          </a:p>
        </p:txBody>
      </p:sp>
      <p:sp>
        <p:nvSpPr>
          <p:cNvPr id="23560" name="AutoShape 10"/>
          <p:cNvSpPr>
            <a:spLocks noChangeArrowheads="1"/>
          </p:cNvSpPr>
          <p:nvPr/>
        </p:nvSpPr>
        <p:spPr bwMode="auto">
          <a:xfrm>
            <a:off x="0" y="142875"/>
            <a:ext cx="9906000" cy="576263"/>
          </a:xfrm>
          <a:prstGeom prst="roundRect">
            <a:avLst>
              <a:gd name="adj" fmla="val 16667"/>
            </a:avLst>
          </a:prstGeom>
          <a:noFill/>
          <a:ln w="9525">
            <a:noFill/>
            <a:round/>
            <a:headEnd/>
            <a:tailEnd/>
          </a:ln>
        </p:spPr>
        <p:txBody>
          <a:bodyPr lIns="69458" tIns="79200" rIns="69458" bIns="8311" anchor="ctr"/>
          <a:lstStyle/>
          <a:p>
            <a:pPr marL="79375" indent="-79375" algn="ctr" defTabSz="882650">
              <a:lnSpc>
                <a:spcPct val="80000"/>
              </a:lnSpc>
              <a:spcBef>
                <a:spcPct val="50000"/>
              </a:spcBef>
            </a:pPr>
            <a:r>
              <a:rPr lang="ja-JP" altLang="en-US" sz="3200">
                <a:solidFill>
                  <a:srgbClr val="000000"/>
                </a:solidFill>
              </a:rPr>
              <a:t>Current Situation Regarding Fire Brigades</a:t>
            </a:r>
          </a:p>
        </p:txBody>
      </p:sp>
      <p:sp>
        <p:nvSpPr>
          <p:cNvPr id="55303" name="AutoShape 6"/>
          <p:cNvSpPr>
            <a:spLocks noChangeArrowheads="1"/>
          </p:cNvSpPr>
          <p:nvPr/>
        </p:nvSpPr>
        <p:spPr bwMode="auto">
          <a:xfrm>
            <a:off x="0" y="620713"/>
            <a:ext cx="9671050" cy="1057275"/>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extLst>
        </p:spPr>
        <p:txBody>
          <a:bodyPr wrap="none" lIns="87144" tIns="43572" rIns="87144" bIns="43572" anchor="ctr"/>
          <a:lstStyle/>
          <a:p>
            <a:pPr defTabSz="873125">
              <a:defRPr/>
            </a:pPr>
            <a:r>
              <a:rPr lang="en-US" altLang="ja-JP" sz="1000" b="1">
                <a:solidFill>
                  <a:srgbClr val="000000"/>
                </a:solidFill>
                <a:sym typeface="Wingdings" pitchFamily="2" charset="2"/>
              </a:rPr>
              <a:t></a:t>
            </a:r>
            <a:r>
              <a:rPr lang="en-US" altLang="ja-JP" sz="1000"/>
              <a:t> </a:t>
            </a:r>
            <a:r>
              <a:rPr lang="ja-JP" altLang="en-US" sz="1000" b="1">
                <a:solidFill>
                  <a:srgbClr val="000000"/>
                </a:solidFill>
              </a:rPr>
              <a:t>Characteristics of </a:t>
            </a:r>
            <a:r>
              <a:rPr lang="en-US" altLang="ja-JP" sz="1000" b="1">
                <a:solidFill>
                  <a:srgbClr val="000000"/>
                </a:solidFill>
              </a:rPr>
              <a:t>fire brigades</a:t>
            </a:r>
            <a:r>
              <a:rPr lang="en-US" altLang="ja-JP" sz="1000"/>
              <a:t> </a:t>
            </a:r>
            <a:endParaRPr lang="en-US" sz="1000">
              <a:solidFill>
                <a:srgbClr val="EEECE1"/>
              </a:solidFill>
            </a:endParaRPr>
          </a:p>
          <a:p>
            <a:pPr defTabSz="873125">
              <a:defRPr/>
            </a:pPr>
            <a:r>
              <a:rPr lang="ja-JP" altLang="en-US" sz="1000" b="1">
                <a:solidFill>
                  <a:srgbClr val="000000"/>
                </a:solidFill>
              </a:rPr>
              <a:t>○ Two types under Article 9 of the Fire Organization Act: </a:t>
            </a:r>
            <a:r>
              <a:rPr lang="en-US" altLang="ja-JP" sz="1000" b="1">
                <a:solidFill>
                  <a:srgbClr val="000000"/>
                </a:solidFill>
              </a:rPr>
              <a:t>Full-time fire fighting organizations and fire brigades (part-time fire fighting organizations)</a:t>
            </a:r>
          </a:p>
          <a:p>
            <a:pPr defTabSz="873125">
              <a:defRPr/>
            </a:pPr>
            <a:r>
              <a:rPr lang="ja-JP" altLang="en-US" sz="1000" b="1">
                <a:solidFill>
                  <a:srgbClr val="000000"/>
                </a:solidFill>
              </a:rPr>
              <a:t>○ Fundamentally volunteers (local specially-appointed, part-time government employees)</a:t>
            </a:r>
          </a:p>
          <a:p>
            <a:pPr defTabSz="873125">
              <a:defRPr/>
            </a:pPr>
            <a:r>
              <a:rPr lang="ja-JP" altLang="en-US" sz="1000" b="1">
                <a:solidFill>
                  <a:srgbClr val="000000"/>
                </a:solidFill>
              </a:rPr>
              <a:t>○ Core presence for local fire and disaster prevention (personnel are mobilized as necessary, stay in the local area, and are able to respond immediately)  　</a:t>
            </a:r>
          </a:p>
        </p:txBody>
      </p:sp>
      <p:sp>
        <p:nvSpPr>
          <p:cNvPr id="55304" name="AutoShape 9"/>
          <p:cNvSpPr>
            <a:spLocks noChangeArrowheads="1"/>
          </p:cNvSpPr>
          <p:nvPr/>
        </p:nvSpPr>
        <p:spPr bwMode="auto">
          <a:xfrm>
            <a:off x="0" y="1773238"/>
            <a:ext cx="9671050" cy="936625"/>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extLst>
        </p:spPr>
        <p:txBody>
          <a:bodyPr wrap="none" lIns="87144" tIns="43572" rIns="87144" bIns="43572" anchor="ctr"/>
          <a:lstStyle/>
          <a:p>
            <a:pPr defTabSz="873125">
              <a:defRPr/>
            </a:pPr>
            <a:r>
              <a:rPr lang="en-US" altLang="ja-JP" sz="1200" b="1">
                <a:solidFill>
                  <a:srgbClr val="000000"/>
                </a:solidFill>
                <a:sym typeface="Wingdings" pitchFamily="2" charset="2"/>
              </a:rPr>
              <a:t></a:t>
            </a:r>
            <a:r>
              <a:rPr lang="ja-JP" altLang="en-US" sz="1200" b="1">
                <a:solidFill>
                  <a:srgbClr val="000000"/>
                </a:solidFill>
              </a:rPr>
              <a:t> Targets</a:t>
            </a:r>
            <a:r>
              <a:rPr lang="en-US" sz="1200" b="1">
                <a:solidFill>
                  <a:srgbClr val="000000"/>
                </a:solidFill>
              </a:rPr>
              <a:t> 　　　　　　　　　　　　　　　　　　 　		</a:t>
            </a:r>
            <a:r>
              <a:rPr lang="en-US" altLang="ja-JP" sz="1200" b="1">
                <a:solidFill>
                  <a:srgbClr val="000000"/>
                </a:solidFill>
                <a:sym typeface="Wingdings" pitchFamily="2" charset="2"/>
              </a:rPr>
              <a:t></a:t>
            </a:r>
            <a:r>
              <a:rPr lang="ja-JP" altLang="en-US" sz="1200" b="1">
                <a:solidFill>
                  <a:srgbClr val="000000"/>
                </a:solidFill>
              </a:rPr>
              <a:t> Current situation (</a:t>
            </a:r>
            <a:r>
              <a:rPr lang="en-US" altLang="ja-JP" sz="1200" b="1">
                <a:solidFill>
                  <a:srgbClr val="000000"/>
                </a:solidFill>
              </a:rPr>
              <a:t>as of April 1, 2011)</a:t>
            </a:r>
            <a:endParaRPr lang="en-US" sz="1200">
              <a:solidFill>
                <a:srgbClr val="000000"/>
              </a:solidFill>
            </a:endParaRPr>
          </a:p>
          <a:p>
            <a:pPr defTabSz="873125">
              <a:defRPr/>
            </a:pPr>
            <a:r>
              <a:rPr lang="ja-JP" altLang="en-US" sz="1200" b="1">
                <a:solidFill>
                  <a:srgbClr val="000000"/>
                </a:solidFill>
                <a:sym typeface="Wingdings" pitchFamily="2" charset="2"/>
              </a:rPr>
              <a:t> </a:t>
            </a:r>
            <a:r>
              <a:rPr lang="ja-JP" altLang="en-US" sz="1200" b="1">
                <a:solidFill>
                  <a:srgbClr val="000000"/>
                </a:solidFill>
              </a:rPr>
              <a:t>At least one million fire brigade members nationwide 　　</a:t>
            </a:r>
            <a:r>
              <a:rPr lang="ja-JP" altLang="en-US" sz="1200" b="1">
                <a:solidFill>
                  <a:srgbClr val="000000"/>
                </a:solidFill>
                <a:sym typeface="Wingdings" pitchFamily="2" charset="2"/>
              </a:rPr>
              <a:t></a:t>
            </a:r>
            <a:r>
              <a:rPr lang="ja-JP" altLang="en-US" sz="1200"/>
              <a:t> </a:t>
            </a:r>
            <a:r>
              <a:rPr lang="ja-JP" altLang="en-US" sz="1200" b="1">
                <a:solidFill>
                  <a:srgbClr val="000000"/>
                </a:solidFill>
              </a:rPr>
              <a:t>Number of fire brigade members has dropped to about 880,000 members　</a:t>
            </a:r>
          </a:p>
          <a:p>
            <a:pPr defTabSz="873125">
              <a:defRPr/>
            </a:pPr>
            <a:r>
              <a:rPr lang="ja-JP" altLang="en-US" sz="1200" b="1">
                <a:solidFill>
                  <a:srgbClr val="000000"/>
                </a:solidFill>
                <a:sym typeface="Wingdings" pitchFamily="2" charset="2"/>
              </a:rPr>
              <a:t></a:t>
            </a:r>
            <a:r>
              <a:rPr lang="ja-JP" altLang="en-US" sz="1200"/>
              <a:t> </a:t>
            </a:r>
            <a:r>
              <a:rPr lang="ja-JP" altLang="en-US" sz="1200" b="1">
                <a:solidFill>
                  <a:srgbClr val="000000"/>
                </a:solidFill>
              </a:rPr>
              <a:t>Including at least 100,000 female fire brigade members 　</a:t>
            </a:r>
            <a:r>
              <a:rPr lang="ja-JP" altLang="en-US" sz="1200" b="1">
                <a:solidFill>
                  <a:srgbClr val="000000"/>
                </a:solidFill>
                <a:sym typeface="Wingdings" pitchFamily="2" charset="2"/>
              </a:rPr>
              <a:t></a:t>
            </a:r>
            <a:r>
              <a:rPr lang="ja-JP" altLang="en-US" sz="1200"/>
              <a:t> </a:t>
            </a:r>
            <a:r>
              <a:rPr lang="ja-JP" altLang="en-US" sz="1200" b="1">
                <a:solidFill>
                  <a:srgbClr val="000000"/>
                </a:solidFill>
              </a:rPr>
              <a:t>Ratio of employed fire brigade members is 71.0%</a:t>
            </a:r>
            <a:endParaRPr lang="en-US" sz="1200" b="1">
              <a:solidFill>
                <a:srgbClr val="000000"/>
              </a:solidFill>
            </a:endParaRPr>
          </a:p>
        </p:txBody>
      </p:sp>
      <p:sp>
        <p:nvSpPr>
          <p:cNvPr id="3" name="スライド番号プレースホルダー 2"/>
          <p:cNvSpPr>
            <a:spLocks noGrp="1"/>
          </p:cNvSpPr>
          <p:nvPr>
            <p:ph type="sldNum" sz="quarter" idx="12"/>
          </p:nvPr>
        </p:nvSpPr>
        <p:spPr>
          <a:xfrm>
            <a:off x="7185025" y="6308725"/>
            <a:ext cx="2311400" cy="365125"/>
          </a:xfrm>
        </p:spPr>
        <p:txBody>
          <a:bodyPr/>
          <a:lstStyle/>
          <a:p>
            <a:pPr>
              <a:defRPr/>
            </a:pPr>
            <a:r>
              <a:rPr lang="en-US" altLang="ja-JP">
                <a:latin typeface="Arial"/>
                <a:ea typeface="ＭＳ Ｐゴシック"/>
              </a:rPr>
              <a:t>5</a:t>
            </a:r>
            <a:endParaRPr dirty="0"/>
          </a:p>
        </p:txBody>
      </p:sp>
      <p:graphicFrame>
        <p:nvGraphicFramePr>
          <p:cNvPr id="23558" name="オブジェクト 5"/>
          <p:cNvGraphicFramePr>
            <a:graphicFrameLocks/>
          </p:cNvGraphicFramePr>
          <p:nvPr/>
        </p:nvGraphicFramePr>
        <p:xfrm>
          <a:off x="0" y="2390775"/>
          <a:ext cx="9750425" cy="4467225"/>
        </p:xfrm>
        <a:graphic>
          <a:graphicData uri="http://schemas.openxmlformats.org/presentationml/2006/ole">
            <p:oleObj spid="_x0000_s23558" r:id="rId4" imgW="9748349" imgH="4462659" progId="Excel.Sheet.8">
              <p:embed/>
            </p:oleObj>
          </a:graphicData>
        </a:graphic>
      </p:graphicFrame>
      <p:grpSp>
        <p:nvGrpSpPr>
          <p:cNvPr id="2" name="グループ化 15"/>
          <p:cNvGrpSpPr>
            <a:grpSpLocks/>
          </p:cNvGrpSpPr>
          <p:nvPr/>
        </p:nvGrpSpPr>
        <p:grpSpPr bwMode="auto">
          <a:xfrm>
            <a:off x="3628283" y="3732907"/>
            <a:ext cx="2810932" cy="500065"/>
            <a:chOff x="3107238" y="2786058"/>
            <a:chExt cx="2393973" cy="500065"/>
          </a:xfrm>
          <a:solidFill>
            <a:schemeClr val="accent1"/>
          </a:solidFill>
        </p:grpSpPr>
        <p:sp>
          <p:nvSpPr>
            <p:cNvPr id="13" name="テキスト ボックス 12"/>
            <p:cNvSpPr txBox="1"/>
            <p:nvPr/>
          </p:nvSpPr>
          <p:spPr>
            <a:xfrm>
              <a:off x="3618297" y="2786058"/>
              <a:ext cx="1882914" cy="261610"/>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a:spcBef>
                  <a:spcPts val="0"/>
                </a:spcBef>
                <a:spcAft>
                  <a:spcPts val="0"/>
                </a:spcAft>
                <a:defRPr/>
              </a:pPr>
              <a:r>
                <a:rPr lang="ja-JP" altLang="en-US" sz="1050" dirty="0">
                  <a:solidFill>
                    <a:prstClr val="black"/>
                  </a:solidFill>
                  <a:latin typeface="Arial"/>
                </a:rPr>
                <a:t>Number of fire brigade members</a:t>
              </a:r>
            </a:p>
          </p:txBody>
        </p:sp>
        <p:cxnSp>
          <p:nvCxnSpPr>
            <p:cNvPr id="14" name="直線矢印コネクタ 13"/>
            <p:cNvCxnSpPr>
              <a:stCxn id="13" idx="1"/>
            </p:cNvCxnSpPr>
            <p:nvPr/>
          </p:nvCxnSpPr>
          <p:spPr>
            <a:xfrm flipH="1">
              <a:off x="3107238" y="2916863"/>
              <a:ext cx="511059" cy="369260"/>
            </a:xfrm>
            <a:prstGeom prst="straightConnector1">
              <a:avLst/>
            </a:prstGeom>
            <a:grpFill/>
            <a:ln>
              <a:tailEnd type="arrow"/>
            </a:ln>
          </p:spPr>
          <p:style>
            <a:lnRef idx="2">
              <a:schemeClr val="dk1"/>
            </a:lnRef>
            <a:fillRef idx="1">
              <a:schemeClr val="lt1"/>
            </a:fillRef>
            <a:effectRef idx="0">
              <a:schemeClr val="dk1"/>
            </a:effectRef>
            <a:fontRef idx="minor">
              <a:schemeClr val="dk1"/>
            </a:fontRef>
          </p:style>
        </p:cxnSp>
      </p:grpSp>
      <p:grpSp>
        <p:nvGrpSpPr>
          <p:cNvPr id="23565" name="グループ化 18"/>
          <p:cNvGrpSpPr>
            <a:grpSpLocks/>
          </p:cNvGrpSpPr>
          <p:nvPr/>
        </p:nvGrpSpPr>
        <p:grpSpPr bwMode="auto">
          <a:xfrm>
            <a:off x="6321425" y="5661025"/>
            <a:ext cx="2801938" cy="341313"/>
            <a:chOff x="7524768" y="6000768"/>
            <a:chExt cx="2585790" cy="341195"/>
          </a:xfrm>
        </p:grpSpPr>
        <p:sp>
          <p:nvSpPr>
            <p:cNvPr id="16" name="テキスト ボックス 15"/>
            <p:cNvSpPr txBox="1"/>
            <p:nvPr/>
          </p:nvSpPr>
          <p:spPr>
            <a:xfrm>
              <a:off x="7854402" y="6072181"/>
              <a:ext cx="2256156" cy="269782"/>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ja-JP" altLang="en-US" sz="1000">
                  <a:solidFill>
                    <a:srgbClr val="000000"/>
                  </a:solidFill>
                  <a:latin typeface="Arial" charset="0"/>
                </a:rPr>
                <a:t>Number of female fire brigade members</a:t>
              </a:r>
            </a:p>
          </p:txBody>
        </p:sp>
        <p:cxnSp>
          <p:nvCxnSpPr>
            <p:cNvPr id="17" name="直線矢印コネクタ 16"/>
            <p:cNvCxnSpPr>
              <a:stCxn id="16" idx="1"/>
            </p:cNvCxnSpPr>
            <p:nvPr/>
          </p:nvCxnSpPr>
          <p:spPr>
            <a:xfrm rot="10800000">
              <a:off x="7524768" y="6000768"/>
              <a:ext cx="329634" cy="225347"/>
            </a:xfrm>
            <a:prstGeom prst="straightConnector1">
              <a:avLst/>
            </a:prstGeom>
            <a:ln w="50800">
              <a:solidFill>
                <a:srgbClr val="FF0000"/>
              </a:solidFill>
              <a:tailEnd type="arrow"/>
            </a:ln>
          </p:spPr>
          <p:style>
            <a:lnRef idx="2">
              <a:schemeClr val="dk1"/>
            </a:lnRef>
            <a:fillRef idx="0">
              <a:schemeClr val="dk1"/>
            </a:fillRef>
            <a:effectRef idx="1">
              <a:schemeClr val="dk1"/>
            </a:effectRef>
            <a:fontRef idx="minor">
              <a:schemeClr val="tx1"/>
            </a:fontRef>
          </p:style>
        </p:cxnSp>
      </p:grpSp>
      <p:sp>
        <p:nvSpPr>
          <p:cNvPr id="23566"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–4</a:t>
            </a:r>
            <a:endParaRPr lang="en-US">
              <a:solidFill>
                <a:srgbClr val="000000"/>
              </a:solidFill>
              <a:ea typeface="ＭＳ ゴシック" pitchFamily="49" charset="-128"/>
            </a:endParaRPr>
          </a:p>
        </p:txBody>
      </p:sp>
      <p:sp>
        <p:nvSpPr>
          <p:cNvPr id="15" name="テキスト ボックス 14"/>
          <p:cNvSpPr txBox="1"/>
          <p:nvPr/>
        </p:nvSpPr>
        <p:spPr>
          <a:xfrm>
            <a:off x="128464" y="2852936"/>
            <a:ext cx="2592288" cy="261610"/>
          </a:xfrm>
          <a:prstGeom prst="rect">
            <a:avLst/>
          </a:prstGeom>
          <a:solidFill>
            <a:schemeClr val="bg1"/>
          </a:solidFill>
        </p:spPr>
        <p:txBody>
          <a:bodyPr wrap="square" rtlCol="0">
            <a:spAutoFit/>
          </a:bodyPr>
          <a:lstStyle/>
          <a:p>
            <a:r>
              <a:rPr lang="en-US" altLang="ja-JP" sz="1050" b="1" dirty="0" smtClean="0"/>
              <a:t>Number of fire brigade members</a:t>
            </a:r>
            <a:endParaRPr lang="ja-JP" altLang="ja-JP" sz="1050" b="1" dirty="0" smtClean="0"/>
          </a:p>
        </p:txBody>
      </p:sp>
      <p:sp>
        <p:nvSpPr>
          <p:cNvPr id="18" name="テキスト ボックス 17"/>
          <p:cNvSpPr txBox="1"/>
          <p:nvPr/>
        </p:nvSpPr>
        <p:spPr>
          <a:xfrm>
            <a:off x="6969224" y="2852936"/>
            <a:ext cx="2736304" cy="253916"/>
          </a:xfrm>
          <a:prstGeom prst="rect">
            <a:avLst/>
          </a:prstGeom>
          <a:solidFill>
            <a:srgbClr val="FFFFFF"/>
          </a:solidFill>
        </p:spPr>
        <p:txBody>
          <a:bodyPr wrap="square" rtlCol="0">
            <a:spAutoFit/>
          </a:bodyPr>
          <a:lstStyle/>
          <a:p>
            <a:r>
              <a:rPr lang="en-US" altLang="ja-JP" sz="1050" b="1" dirty="0" smtClean="0"/>
              <a:t>Number of female fire brigade members</a:t>
            </a:r>
            <a:endParaRPr kumimoji="1" lang="ja-JP" altLang="en-US" sz="1050" b="1" dirty="0"/>
          </a:p>
        </p:txBody>
      </p:sp>
      <p:sp>
        <p:nvSpPr>
          <p:cNvPr id="19" name="テキスト ボックス 18"/>
          <p:cNvSpPr txBox="1"/>
          <p:nvPr/>
        </p:nvSpPr>
        <p:spPr>
          <a:xfrm>
            <a:off x="128464" y="6488668"/>
            <a:ext cx="9073008" cy="338554"/>
          </a:xfrm>
          <a:prstGeom prst="rect">
            <a:avLst/>
          </a:prstGeom>
          <a:solidFill>
            <a:srgbClr val="FFFFFF"/>
          </a:solidFill>
          <a:ln>
            <a:solidFill>
              <a:schemeClr val="tx1"/>
            </a:solidFill>
            <a:prstDash val="sysDot"/>
          </a:ln>
        </p:spPr>
        <p:txBody>
          <a:bodyPr wrap="square" rtlCol="0">
            <a:spAutoFit/>
          </a:bodyPr>
          <a:lstStyle/>
          <a:p>
            <a:r>
              <a:rPr lang="en-US" altLang="ja-JP" sz="800" dirty="0" smtClean="0"/>
              <a:t>Note: The above figures are current as of April 1, 2011(data for Iwate, Miyagi and Fukushima prefectures were compiled according to the figures from the previous year (as of April 1, 2010) due to the impact of the Great East Japan Earthquake.)</a:t>
            </a:r>
            <a:endParaRPr kumimoji="1" lang="ja-JP" altLang="en-US" sz="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Rectangle 4"/>
          <p:cNvSpPr>
            <a:spLocks noChangeArrowheads="1"/>
          </p:cNvSpPr>
          <p:nvPr/>
        </p:nvSpPr>
        <p:spPr bwMode="auto">
          <a:xfrm>
            <a:off x="0" y="1831975"/>
            <a:ext cx="190500" cy="371475"/>
          </a:xfrm>
          <a:prstGeom prst="rect">
            <a:avLst/>
          </a:prstGeom>
          <a:noFill/>
          <a:ln w="9525">
            <a:noFill/>
            <a:miter lim="800000"/>
            <a:headEnd/>
            <a:tailEnd/>
          </a:ln>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25612" name="Rectangle 5"/>
          <p:cNvSpPr>
            <a:spLocks noChangeArrowheads="1"/>
          </p:cNvSpPr>
          <p:nvPr/>
        </p:nvSpPr>
        <p:spPr bwMode="auto">
          <a:xfrm>
            <a:off x="0" y="1655763"/>
            <a:ext cx="190500" cy="371475"/>
          </a:xfrm>
          <a:prstGeom prst="rect">
            <a:avLst/>
          </a:prstGeom>
          <a:noFill/>
          <a:ln w="9525">
            <a:noFill/>
            <a:miter lim="800000"/>
            <a:headEnd/>
            <a:tailEnd/>
          </a:ln>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25613" name="Line 10"/>
          <p:cNvSpPr>
            <a:spLocks noChangeShapeType="1"/>
          </p:cNvSpPr>
          <p:nvPr/>
        </p:nvSpPr>
        <p:spPr bwMode="auto">
          <a:xfrm>
            <a:off x="4017963" y="1700213"/>
            <a:ext cx="214312" cy="0"/>
          </a:xfrm>
          <a:prstGeom prst="line">
            <a:avLst/>
          </a:prstGeom>
          <a:noFill/>
          <a:ln w="9525">
            <a:noFill/>
            <a:round/>
            <a:headEnd/>
            <a:tailEnd/>
          </a:ln>
        </p:spPr>
        <p:txBody>
          <a:bodyPr>
            <a:spAutoFit/>
          </a:bodyPr>
          <a:lstStyle/>
          <a:p>
            <a:endParaRPr lang="en-US"/>
          </a:p>
        </p:txBody>
      </p:sp>
      <p:sp>
        <p:nvSpPr>
          <p:cNvPr id="9" name="テキスト ボックス 8"/>
          <p:cNvSpPr txBox="1"/>
          <p:nvPr/>
        </p:nvSpPr>
        <p:spPr bwMode="auto">
          <a:xfrm>
            <a:off x="55563" y="1874838"/>
            <a:ext cx="1209675" cy="27622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spcBef>
                <a:spcPts val="0"/>
              </a:spcBef>
              <a:spcAft>
                <a:spcPts val="0"/>
              </a:spcAft>
              <a:defRPr/>
            </a:pPr>
            <a:r>
              <a:rPr sz="1200">
                <a:latin typeface="Arial"/>
                <a:ea typeface="ＭＳ Ｐゴシック"/>
              </a:rPr>
              <a:t>Number of fire brigade members</a:t>
            </a:r>
            <a:endParaRPr sz="1200" dirty="0"/>
          </a:p>
        </p:txBody>
      </p:sp>
      <p:sp>
        <p:nvSpPr>
          <p:cNvPr id="25615" name="テキスト ボックス 16"/>
          <p:cNvSpPr txBox="1">
            <a:spLocks noChangeArrowheads="1"/>
          </p:cNvSpPr>
          <p:nvPr/>
        </p:nvSpPr>
        <p:spPr bwMode="auto">
          <a:xfrm>
            <a:off x="6969125" y="1879600"/>
            <a:ext cx="2736850" cy="274638"/>
          </a:xfrm>
          <a:prstGeom prst="rect">
            <a:avLst/>
          </a:prstGeom>
          <a:noFill/>
          <a:ln w="25400" algn="ctr">
            <a:noFill/>
            <a:miter lim="800000"/>
            <a:headEnd/>
            <a:tailEnd/>
          </a:ln>
        </p:spPr>
        <p:txBody>
          <a:bodyPr>
            <a:spAutoFit/>
          </a:bodyPr>
          <a:lstStyle/>
          <a:p>
            <a:r>
              <a:rPr lang="en-US" altLang="ja-JP" sz="1200">
                <a:solidFill>
                  <a:srgbClr val="000000"/>
                </a:solidFill>
              </a:rPr>
              <a:t>Percentage of employed members</a:t>
            </a:r>
            <a:endParaRPr lang="en-US" sz="1200">
              <a:solidFill>
                <a:srgbClr val="000000"/>
              </a:solidFill>
              <a:latin typeface="Calibri" pitchFamily="34" charset="0"/>
            </a:endParaRPr>
          </a:p>
        </p:txBody>
      </p:sp>
      <p:grpSp>
        <p:nvGrpSpPr>
          <p:cNvPr id="25616" name="グループ化 13"/>
          <p:cNvGrpSpPr>
            <a:grpSpLocks/>
          </p:cNvGrpSpPr>
          <p:nvPr/>
        </p:nvGrpSpPr>
        <p:grpSpPr bwMode="auto">
          <a:xfrm>
            <a:off x="5110163" y="4213225"/>
            <a:ext cx="1739900" cy="581025"/>
            <a:chOff x="1489899" y="3990987"/>
            <a:chExt cx="1604387" cy="581028"/>
          </a:xfrm>
        </p:grpSpPr>
        <p:cxnSp>
          <p:nvCxnSpPr>
            <p:cNvPr id="23" name="直線矢印コネクタ 22"/>
            <p:cNvCxnSpPr/>
            <p:nvPr/>
          </p:nvCxnSpPr>
          <p:spPr>
            <a:xfrm rot="10800000" flipV="1">
              <a:off x="1489899" y="4143388"/>
              <a:ext cx="709970" cy="42862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2" name="テキスト ボックス 21"/>
            <p:cNvSpPr txBox="1"/>
            <p:nvPr/>
          </p:nvSpPr>
          <p:spPr>
            <a:xfrm>
              <a:off x="2214508" y="3990987"/>
              <a:ext cx="879778" cy="27622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a:spcBef>
                  <a:spcPts val="0"/>
                </a:spcBef>
                <a:spcAft>
                  <a:spcPts val="0"/>
                </a:spcAft>
                <a:defRPr/>
              </a:pPr>
              <a:r>
                <a:rPr lang="ja-JP" altLang="en-US" sz="1200">
                  <a:solidFill>
                    <a:prstClr val="black"/>
                  </a:solidFill>
                  <a:latin typeface="Arial"/>
                </a:rPr>
                <a:t>Number of fire brigade members</a:t>
              </a:r>
            </a:p>
          </p:txBody>
        </p:sp>
      </p:grpSp>
      <p:sp>
        <p:nvSpPr>
          <p:cNvPr id="25617" name="Rectangle 36"/>
          <p:cNvSpPr>
            <a:spLocks noChangeArrowheads="1"/>
          </p:cNvSpPr>
          <p:nvPr/>
        </p:nvSpPr>
        <p:spPr bwMode="auto">
          <a:xfrm>
            <a:off x="849313" y="115888"/>
            <a:ext cx="8424862" cy="504825"/>
          </a:xfrm>
          <a:prstGeom prst="rect">
            <a:avLst/>
          </a:prstGeom>
          <a:solidFill>
            <a:srgbClr val="0000FF"/>
          </a:solidFill>
          <a:ln w="9525">
            <a:noFill/>
            <a:miter lim="800000"/>
            <a:headEnd/>
            <a:tailEnd/>
          </a:ln>
        </p:spPr>
        <p:txBody>
          <a:bodyPr wrap="none" lIns="95766" tIns="47883" rIns="95766" bIns="47883" anchor="ctr"/>
          <a:lstStyle/>
          <a:p>
            <a:pPr algn="ctr" defTabSz="957263">
              <a:tabLst>
                <a:tab pos="4848225" algn="l"/>
              </a:tabLst>
            </a:pPr>
            <a:r>
              <a:rPr lang="ja-JP" altLang="en-US" sz="1400" b="1">
                <a:solidFill>
                  <a:schemeClr val="bg1"/>
                </a:solidFill>
              </a:rPr>
              <a:t>Changes Over Time in Number of Fire Brigade Members and Ratio of Employed Members</a:t>
            </a:r>
          </a:p>
        </p:txBody>
      </p:sp>
      <p:sp>
        <p:nvSpPr>
          <p:cNvPr id="6153" name="AutoShape 6"/>
          <p:cNvSpPr>
            <a:spLocks noChangeArrowheads="1"/>
          </p:cNvSpPr>
          <p:nvPr/>
        </p:nvSpPr>
        <p:spPr bwMode="auto">
          <a:xfrm>
            <a:off x="415925" y="908050"/>
            <a:ext cx="8674100" cy="931863"/>
          </a:xfrm>
          <a:prstGeom prst="foldedCorner">
            <a:avLst>
              <a:gd name="adj" fmla="val 12500"/>
            </a:avLst>
          </a:prstGeom>
          <a:solidFill>
            <a:srgbClr val="FFFF99"/>
          </a:solidFill>
          <a:ln>
            <a:noFill/>
          </a:ln>
          <a:effectLst>
            <a:outerShdw dist="107763" dir="2700000" algn="ctr" rotWithShape="0">
              <a:schemeClr val="bg2"/>
            </a:outerShdw>
          </a:effectLst>
          <a:extLst>
            <a:ext uri="{91240B29-F687-4F45-9708-019B960494DF}"/>
          </a:extLst>
        </p:spPr>
        <p:txBody>
          <a:bodyPr wrap="none" lIns="89479" tIns="44740" rIns="89479" bIns="44740" anchor="ctr"/>
          <a:lstStyle/>
          <a:p>
            <a:pPr defTabSz="895350">
              <a:spcBef>
                <a:spcPct val="50000"/>
              </a:spcBef>
              <a:defRPr/>
            </a:pPr>
            <a:endParaRPr lang="en-US">
              <a:solidFill>
                <a:srgbClr val="EEECE1"/>
              </a:solidFill>
              <a:latin typeface="Calibri" pitchFamily="34" charset="0"/>
            </a:endParaRPr>
          </a:p>
          <a:p>
            <a:pPr defTabSz="895350">
              <a:spcBef>
                <a:spcPct val="50000"/>
              </a:spcBef>
              <a:defRPr/>
            </a:pPr>
            <a:endParaRPr lang="en-US">
              <a:solidFill>
                <a:srgbClr val="EEECE1"/>
              </a:solidFill>
              <a:latin typeface="Calibri" pitchFamily="34" charset="0"/>
            </a:endParaRPr>
          </a:p>
          <a:p>
            <a:pPr defTabSz="895350">
              <a:defRPr/>
            </a:pPr>
            <a:r>
              <a:rPr lang="en-US" altLang="ja-JP" b="1">
                <a:solidFill>
                  <a:srgbClr val="000000"/>
                </a:solidFill>
                <a:latin typeface="Calibri" pitchFamily="34" charset="0"/>
                <a:sym typeface="Wingdings" pitchFamily="2" charset="2"/>
              </a:rPr>
              <a:t></a:t>
            </a:r>
            <a:r>
              <a:rPr lang="en-US" altLang="ja-JP" b="1">
                <a:solidFill>
                  <a:srgbClr val="000000"/>
                </a:solidFill>
                <a:latin typeface="Calibri" pitchFamily="34" charset="0"/>
              </a:rPr>
              <a:t> Number of fire brigade members has dropped to about 880,000</a:t>
            </a:r>
            <a:endParaRPr lang="en-US" sz="1400">
              <a:solidFill>
                <a:srgbClr val="000000"/>
              </a:solidFill>
              <a:latin typeface="Calibri" pitchFamily="34" charset="0"/>
            </a:endParaRPr>
          </a:p>
          <a:p>
            <a:pPr defTabSz="895350">
              <a:defRPr/>
            </a:pPr>
            <a:r>
              <a:rPr lang="en-US" altLang="ja-JP" b="1">
                <a:solidFill>
                  <a:srgbClr val="000000"/>
                </a:solidFill>
                <a:sym typeface="Wingdings" pitchFamily="2" charset="2"/>
              </a:rPr>
              <a:t></a:t>
            </a:r>
            <a:r>
              <a:rPr lang="ja-JP" altLang="en-US" b="1">
                <a:solidFill>
                  <a:srgbClr val="000000"/>
                </a:solidFill>
                <a:latin typeface="Calibri" pitchFamily="34" charset="0"/>
              </a:rPr>
              <a:t> </a:t>
            </a:r>
            <a:r>
              <a:rPr lang="en-US" altLang="ja-JP" b="1">
                <a:solidFill>
                  <a:srgbClr val="000000"/>
                </a:solidFill>
                <a:latin typeface="Calibri" pitchFamily="34" charset="0"/>
              </a:rPr>
              <a:t>Ratio of fire employed brigade members is 71.0% 	</a:t>
            </a:r>
            <a:r>
              <a:rPr lang="en-US" altLang="ja-JP" sz="1400" b="1">
                <a:solidFill>
                  <a:srgbClr val="000000"/>
                </a:solidFill>
                <a:latin typeface="Calibri" pitchFamily="34" charset="0"/>
              </a:rPr>
              <a:t>(as of April 1, 2011)</a:t>
            </a:r>
            <a:r>
              <a:rPr lang="ja-JP" altLang="en-US" sz="1400">
                <a:solidFill>
                  <a:srgbClr val="000000"/>
                </a:solidFill>
                <a:latin typeface="ＭＳ Ｐゴシック" pitchFamily="50" charset="-128"/>
              </a:rPr>
              <a:t>　</a:t>
            </a:r>
            <a:r>
              <a:rPr lang="ja-JP" altLang="en-US">
                <a:solidFill>
                  <a:srgbClr val="000000"/>
                </a:solidFill>
                <a:latin typeface="ＭＳ Ｐゴシック" pitchFamily="50" charset="-128"/>
              </a:rPr>
              <a:t>　　</a:t>
            </a:r>
            <a:r>
              <a:rPr lang="ja-JP" altLang="en-US">
                <a:solidFill>
                  <a:srgbClr val="000000"/>
                </a:solidFill>
                <a:latin typeface="Calibri" pitchFamily="34" charset="0"/>
              </a:rPr>
              <a:t>　　　　　　　　　　　　　　　　</a:t>
            </a:r>
          </a:p>
          <a:p>
            <a:pPr defTabSz="895350">
              <a:spcBef>
                <a:spcPct val="50000"/>
              </a:spcBef>
              <a:defRPr/>
            </a:pPr>
            <a:r>
              <a:rPr lang="ja-JP" altLang="en-US">
                <a:solidFill>
                  <a:srgbClr val="EEECE1"/>
                </a:solidFill>
                <a:latin typeface="Calibri" pitchFamily="34" charset="0"/>
              </a:rPr>
              <a:t>　　　　　　　　　　　　　　　　　　　　　　　　　　　　</a:t>
            </a:r>
          </a:p>
        </p:txBody>
      </p:sp>
      <p:sp>
        <p:nvSpPr>
          <p:cNvPr id="6154" name="Text Box 7"/>
          <p:cNvSpPr txBox="1">
            <a:spLocks noChangeArrowheads="1"/>
          </p:cNvSpPr>
          <p:nvPr/>
        </p:nvSpPr>
        <p:spPr bwMode="auto">
          <a:xfrm>
            <a:off x="776288" y="692150"/>
            <a:ext cx="3889375" cy="271463"/>
          </a:xfrm>
          <a:prstGeom prst="rect">
            <a:avLst/>
          </a:prstGeom>
          <a:solidFill>
            <a:srgbClr val="FFCC99"/>
          </a:solidFill>
          <a:ln>
            <a:noFill/>
          </a:ln>
          <a:effectLst>
            <a:outerShdw dist="107763" dir="2700000" algn="ctr" rotWithShape="0">
              <a:schemeClr val="bg2"/>
            </a:outerShdw>
          </a:effectLst>
          <a:extLst>
            <a:ext uri="{91240B29-F687-4F45-9708-019B960494DF}"/>
          </a:extLst>
        </p:spPr>
        <p:txBody>
          <a:bodyPr lIns="89479" tIns="44740" rIns="89479" bIns="44740">
            <a:spAutoFit/>
          </a:bodyPr>
          <a:lstStyle/>
          <a:p>
            <a:pPr algn="ctr" defTabSz="896938" eaLnBrk="0" hangingPunct="0">
              <a:spcBef>
                <a:spcPct val="50000"/>
              </a:spcBef>
              <a:defRPr/>
            </a:pPr>
            <a:r>
              <a:rPr lang="ja-JP" altLang="en-US" sz="1200" b="1">
                <a:solidFill>
                  <a:srgbClr val="000000"/>
                </a:solidFill>
                <a:latin typeface="Calibri" pitchFamily="34" charset="0"/>
              </a:rPr>
              <a:t>Current situation and issues regarding fire brigades</a:t>
            </a:r>
          </a:p>
        </p:txBody>
      </p:sp>
      <p:graphicFrame>
        <p:nvGraphicFramePr>
          <p:cNvPr id="25610" name="グラフ 24"/>
          <p:cNvGraphicFramePr>
            <a:graphicFrameLocks/>
          </p:cNvGraphicFramePr>
          <p:nvPr/>
        </p:nvGraphicFramePr>
        <p:xfrm>
          <a:off x="273050" y="2060575"/>
          <a:ext cx="9313863" cy="4405313"/>
        </p:xfrm>
        <a:graphic>
          <a:graphicData uri="http://schemas.openxmlformats.org/presentationml/2006/ole">
            <p:oleObj spid="_x0000_s25610" r:id="rId4" imgW="9309399" imgH="4401693" progId="Excel.Sheet.8">
              <p:embed/>
            </p:oleObj>
          </a:graphicData>
        </a:graphic>
      </p:graphicFrame>
      <p:grpSp>
        <p:nvGrpSpPr>
          <p:cNvPr id="25620" name="グループ化 24"/>
          <p:cNvGrpSpPr>
            <a:grpSpLocks/>
          </p:cNvGrpSpPr>
          <p:nvPr/>
        </p:nvGrpSpPr>
        <p:grpSpPr bwMode="auto">
          <a:xfrm>
            <a:off x="7042150" y="2792413"/>
            <a:ext cx="2574925" cy="731837"/>
            <a:chOff x="6176963" y="3428999"/>
            <a:chExt cx="2573411" cy="734242"/>
          </a:xfrm>
        </p:grpSpPr>
        <p:cxnSp>
          <p:nvCxnSpPr>
            <p:cNvPr id="19" name="直線矢印コネクタ 18"/>
            <p:cNvCxnSpPr/>
            <p:nvPr/>
          </p:nvCxnSpPr>
          <p:spPr>
            <a:xfrm rot="5400000" flipH="1" flipV="1">
              <a:off x="6611645" y="3641636"/>
              <a:ext cx="430034" cy="47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テキスト ボックス 23"/>
            <p:cNvSpPr txBox="1"/>
            <p:nvPr/>
          </p:nvSpPr>
          <p:spPr>
            <a:xfrm>
              <a:off x="6176963" y="3862218"/>
              <a:ext cx="2573411" cy="301023"/>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altLang="ja-JP" sz="1200">
                  <a:solidFill>
                    <a:srgbClr val="000000"/>
                  </a:solidFill>
                  <a:latin typeface="Arial" charset="0"/>
                </a:rPr>
                <a:t>Percentage of employed members </a:t>
              </a:r>
            </a:p>
          </p:txBody>
        </p:sp>
      </p:grpSp>
      <p:sp>
        <p:nvSpPr>
          <p:cNvPr id="18" name="スライド番号プレースホルダー 2"/>
          <p:cNvSpPr>
            <a:spLocks noGrp="1"/>
          </p:cNvSpPr>
          <p:nvPr>
            <p:ph type="sldNum" sz="quarter" idx="12"/>
          </p:nvPr>
        </p:nvSpPr>
        <p:spPr>
          <a:xfrm>
            <a:off x="9201150" y="6381750"/>
            <a:ext cx="496888" cy="352425"/>
          </a:xfrm>
        </p:spPr>
        <p:txBody>
          <a:bodyPr/>
          <a:lstStyle/>
          <a:p>
            <a:pPr>
              <a:defRPr/>
            </a:pPr>
            <a:r>
              <a:rPr lang="en-US" altLang="ja-JP">
                <a:latin typeface="Arial"/>
                <a:ea typeface="ＭＳ Ｐゴシック"/>
              </a:rPr>
              <a:t>6</a:t>
            </a:r>
            <a:endParaRPr dirty="0"/>
          </a:p>
        </p:txBody>
      </p:sp>
      <p:sp>
        <p:nvSpPr>
          <p:cNvPr id="25622" name="テキスト ボックス 16"/>
          <p:cNvSpPr txBox="1">
            <a:spLocks noChangeArrowheads="1"/>
          </p:cNvSpPr>
          <p:nvPr/>
        </p:nvSpPr>
        <p:spPr bwMode="auto">
          <a:xfrm>
            <a:off x="415925" y="6381750"/>
            <a:ext cx="8785225" cy="382588"/>
          </a:xfrm>
          <a:prstGeom prst="rect">
            <a:avLst/>
          </a:prstGeom>
          <a:noFill/>
          <a:ln w="9525">
            <a:solidFill>
              <a:schemeClr val="tx1"/>
            </a:solidFill>
            <a:prstDash val="sysDot"/>
            <a:miter lim="800000"/>
            <a:headEnd/>
            <a:tailEnd/>
          </a:ln>
        </p:spPr>
        <p:txBody>
          <a:bodyPr tIns="36000" bIns="0">
            <a:spAutoFit/>
          </a:bodyPr>
          <a:lstStyle/>
          <a:p>
            <a:r>
              <a:rPr lang="en-US" altLang="ja-JP" sz="1100">
                <a:latin typeface="Calibri" pitchFamily="34" charset="0"/>
              </a:rPr>
              <a:t>Note: The above figures are current as of April 1, 2011</a:t>
            </a:r>
            <a:r>
              <a:rPr lang="ja-JP" altLang="en-US" sz="1100">
                <a:latin typeface="Calibri" pitchFamily="34" charset="0"/>
              </a:rPr>
              <a:t> (</a:t>
            </a:r>
            <a:r>
              <a:rPr lang="en-US" altLang="ja-JP" sz="1100">
                <a:latin typeface="Calibri" pitchFamily="34" charset="0"/>
              </a:rPr>
              <a:t>Data for Iwate, Miyagi and Fukushima prefectures were compiled according to figures from the previous year (as of April 1, 2010) due to the impact of the Great East Japan Earthquake.)</a:t>
            </a:r>
            <a:endParaRPr lang="en-US" sz="1100">
              <a:latin typeface="Calibri" pitchFamily="34" charset="0"/>
            </a:endParaRPr>
          </a:p>
        </p:txBody>
      </p:sp>
      <p:sp>
        <p:nvSpPr>
          <p:cNvPr id="25623"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–4</a:t>
            </a:r>
            <a:endParaRPr lang="en-US">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601663" y="692150"/>
            <a:ext cx="8789987" cy="1933575"/>
          </a:xfrm>
          <a:prstGeom prst="rect">
            <a:avLst/>
          </a:prstGeom>
          <a:solidFill>
            <a:srgbClr val="FFFFCC"/>
          </a:solidFill>
          <a:ln w="9360">
            <a:solidFill>
              <a:srgbClr val="000000"/>
            </a:solidFill>
            <a:miter lim="800000"/>
            <a:headEnd/>
            <a:tailEnd/>
          </a:ln>
        </p:spPr>
        <p:txBody>
          <a:bodyPr lIns="91311" tIns="45653" rIns="91311" bIns="45653"/>
          <a:lstStyle/>
          <a:p>
            <a:pPr marL="355600" indent="-355600">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pPr>
            <a:r>
              <a:rPr lang="en-US" sz="1400">
                <a:solidFill>
                  <a:srgbClr val="000000"/>
                </a:solidFill>
              </a:rPr>
              <a:t>Organizations voluntarily formed by local residents who carry out disaster prevention activities based on a desire to</a:t>
            </a:r>
            <a:r>
              <a:rPr lang="en-US" sz="1400">
                <a:solidFill>
                  <a:srgbClr val="FF0000"/>
                </a:solidFill>
              </a:rPr>
              <a:t> protect their local area</a:t>
            </a:r>
            <a:r>
              <a:rPr lang="en-US" sz="1400">
                <a:solidFill>
                  <a:srgbClr val="000000"/>
                </a:solidFill>
              </a:rPr>
              <a:t>.</a:t>
            </a:r>
          </a:p>
          <a:p>
            <a:pPr marL="355600" indent="-3556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pPr>
            <a:r>
              <a:rPr lang="en-US" sz="1400">
                <a:solidFill>
                  <a:srgbClr val="000000"/>
                </a:solidFill>
              </a:rPr>
              <a:t>　　</a:t>
            </a:r>
            <a:r>
              <a:rPr lang="en-US" sz="1000">
                <a:solidFill>
                  <a:srgbClr val="000000"/>
                </a:solidFill>
              </a:rPr>
              <a:t>– Defined in the Disaster Countermeasures Basic Act as "voluntary disaster prevention organizations based on the spirit of helping neighbors"</a:t>
            </a:r>
            <a:r>
              <a:rPr lang="ja-JP" altLang="en-US" sz="1000">
                <a:solidFill>
                  <a:srgbClr val="000000"/>
                </a:solidFill>
              </a:rPr>
              <a:t>.</a:t>
            </a:r>
            <a:endParaRPr lang="en-US" sz="1000">
              <a:solidFill>
                <a:srgbClr val="000000"/>
              </a:solidFill>
            </a:endParaRPr>
          </a:p>
          <a:p>
            <a:pPr marL="355600" indent="-355600">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pPr>
            <a:r>
              <a:rPr lang="en-US" sz="1400">
                <a:solidFill>
                  <a:srgbClr val="000000"/>
                </a:solidFill>
              </a:rPr>
              <a:t>Mainly established and operated at the neighborhood/resident association level, and composed of residents living in the area  (</a:t>
            </a:r>
            <a:r>
              <a:rPr lang="ja-JP" altLang="en-US" sz="1400">
                <a:solidFill>
                  <a:srgbClr val="000000"/>
                </a:solidFill>
              </a:rPr>
              <a:t>as of April 1, 2011</a:t>
            </a:r>
            <a:r>
              <a:rPr lang="en-US" sz="1400">
                <a:solidFill>
                  <a:srgbClr val="000000"/>
                </a:solidFill>
              </a:rPr>
              <a:t>, there were </a:t>
            </a:r>
            <a:r>
              <a:rPr lang="en-US" altLang="ja-JP" sz="1400">
                <a:solidFill>
                  <a:srgbClr val="000000"/>
                </a:solidFill>
              </a:rPr>
              <a:t>146,369</a:t>
            </a:r>
            <a:r>
              <a:rPr lang="en-US" sz="1400">
                <a:solidFill>
                  <a:srgbClr val="000000"/>
                </a:solidFill>
              </a:rPr>
              <a:t> organizations and about 37.98 million members).</a:t>
            </a:r>
          </a:p>
          <a:p>
            <a:pPr marL="355600" indent="-355600">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pPr>
            <a:r>
              <a:rPr lang="en-US" sz="1400">
                <a:solidFill>
                  <a:srgbClr val="000000"/>
                </a:solidFill>
              </a:rPr>
              <a:t>These organizations are extremely important for providing self-help and mutual assistance</a:t>
            </a:r>
            <a:r>
              <a:rPr lang="en-US" sz="1400"/>
              <a:t> </a:t>
            </a:r>
            <a:r>
              <a:rPr lang="en-US" sz="1400">
                <a:solidFill>
                  <a:srgbClr val="000000"/>
                </a:solidFill>
              </a:rPr>
              <a:t>when government organizations are struggling with rescue operations during a large-scale disaster.  </a:t>
            </a:r>
          </a:p>
        </p:txBody>
      </p:sp>
      <p:sp>
        <p:nvSpPr>
          <p:cNvPr id="27650" name="Text Box 4"/>
          <p:cNvSpPr txBox="1">
            <a:spLocks noChangeArrowheads="1"/>
          </p:cNvSpPr>
          <p:nvPr/>
        </p:nvSpPr>
        <p:spPr bwMode="auto">
          <a:xfrm>
            <a:off x="5883275" y="2844800"/>
            <a:ext cx="3500438" cy="2857500"/>
          </a:xfrm>
          <a:prstGeom prst="rect">
            <a:avLst/>
          </a:prstGeom>
          <a:solidFill>
            <a:srgbClr val="FFFF00"/>
          </a:solidFill>
          <a:ln w="9360">
            <a:solidFill>
              <a:srgbClr val="000000"/>
            </a:solidFill>
            <a:miter lim="800000"/>
            <a:headEnd/>
            <a:tailEnd/>
          </a:ln>
        </p:spPr>
        <p:txBody>
          <a:bodyPr lIns="91311" tIns="45653" rIns="91311" bIns="45653"/>
          <a:lstStyle/>
          <a:p>
            <a:pPr>
              <a:lnSpc>
                <a:spcPct val="150000"/>
              </a:lnSpc>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b="1">
                <a:solidFill>
                  <a:srgbClr val="000000"/>
                </a:solidFill>
                <a:latin typeface="Calibri" pitchFamily="34" charset="0"/>
              </a:rPr>
              <a:t>Under ordinary circumstances:</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Disseminate disaster prevention knowledge</a:t>
            </a:r>
            <a:r>
              <a:rPr lang="en-US" sz="1100">
                <a:solidFill>
                  <a:srgbClr val="000000"/>
                </a:solidFill>
                <a:latin typeface="Calibri" pitchFamily="34" charset="0"/>
                <a:ea typeface="ＭＳ 明朝" pitchFamily="17" charset="-128"/>
              </a:rPr>
              <a:t> </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Ascertain locations in the area that will be dangerous in a disaster</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Carry out disaster prevention training</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Inspect equipment at facilities that use fire</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Store, organize and inspect disaster prevention equipment</a:t>
            </a:r>
          </a:p>
          <a:p>
            <a:pPr>
              <a:spcBef>
                <a:spcPts val="600"/>
              </a:spcBef>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b="1">
                <a:solidFill>
                  <a:srgbClr val="000000"/>
                </a:solidFill>
                <a:latin typeface="Calibri" pitchFamily="34" charset="0"/>
              </a:rPr>
              <a:t>During a disaster:</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Gather disaster-related information, and rapidly convey it to residents</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Prevent fires and initiate fire fighting</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Conduct evacuations</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Rescue and provide first-aid to disaster victims</a:t>
            </a:r>
          </a:p>
          <a:p>
            <a:pPr>
              <a:buFontTx/>
              <a:buChar cha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Supply food and water</a:t>
            </a:r>
          </a:p>
          <a:p>
            <a:pP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100">
                <a:solidFill>
                  <a:srgbClr val="000000"/>
                </a:solidFill>
                <a:latin typeface="Calibri" pitchFamily="34" charset="0"/>
              </a:rPr>
              <a:t>　</a:t>
            </a:r>
          </a:p>
        </p:txBody>
      </p:sp>
      <p:sp>
        <p:nvSpPr>
          <p:cNvPr id="27651" name="Oval 5"/>
          <p:cNvSpPr>
            <a:spLocks noChangeArrowheads="1"/>
          </p:cNvSpPr>
          <p:nvPr/>
        </p:nvSpPr>
        <p:spPr bwMode="auto">
          <a:xfrm>
            <a:off x="657225" y="4059238"/>
            <a:ext cx="100012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400">
                <a:solidFill>
                  <a:srgbClr val="000000"/>
                </a:solidFill>
              </a:rPr>
              <a:t>Self-help</a:t>
            </a:r>
          </a:p>
        </p:txBody>
      </p:sp>
      <p:sp>
        <p:nvSpPr>
          <p:cNvPr id="27652" name="Oval 6"/>
          <p:cNvSpPr>
            <a:spLocks noChangeArrowheads="1"/>
          </p:cNvSpPr>
          <p:nvPr/>
        </p:nvSpPr>
        <p:spPr bwMode="auto">
          <a:xfrm>
            <a:off x="2568575" y="4059238"/>
            <a:ext cx="100012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400">
                <a:solidFill>
                  <a:srgbClr val="000000"/>
                </a:solidFill>
              </a:rPr>
              <a:t>Mutual assistance</a:t>
            </a:r>
          </a:p>
        </p:txBody>
      </p:sp>
      <p:sp>
        <p:nvSpPr>
          <p:cNvPr id="27653" name="Oval 7"/>
          <p:cNvSpPr>
            <a:spLocks noChangeArrowheads="1"/>
          </p:cNvSpPr>
          <p:nvPr/>
        </p:nvSpPr>
        <p:spPr bwMode="auto">
          <a:xfrm>
            <a:off x="1595438" y="5200650"/>
            <a:ext cx="100012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200">
                <a:solidFill>
                  <a:srgbClr val="000000"/>
                </a:solidFill>
              </a:rPr>
              <a:t>Government assistance</a:t>
            </a:r>
          </a:p>
        </p:txBody>
      </p:sp>
      <p:sp>
        <p:nvSpPr>
          <p:cNvPr id="30" name="AutoShape 8"/>
          <p:cNvSpPr>
            <a:spLocks noChangeArrowheads="1"/>
          </p:cNvSpPr>
          <p:nvPr/>
        </p:nvSpPr>
        <p:spPr bwMode="auto">
          <a:xfrm>
            <a:off x="1817688" y="4368800"/>
            <a:ext cx="571500" cy="46038"/>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31" name="AutoShape 9"/>
          <p:cNvSpPr>
            <a:spLocks noChangeArrowheads="1"/>
          </p:cNvSpPr>
          <p:nvPr/>
        </p:nvSpPr>
        <p:spPr bwMode="auto">
          <a:xfrm rot="18300000">
            <a:off x="2387600" y="5118100"/>
            <a:ext cx="395288" cy="46038"/>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32" name="AutoShape 10"/>
          <p:cNvSpPr>
            <a:spLocks noChangeArrowheads="1"/>
          </p:cNvSpPr>
          <p:nvPr/>
        </p:nvSpPr>
        <p:spPr bwMode="auto">
          <a:xfrm rot="13860000">
            <a:off x="1393825" y="5132388"/>
            <a:ext cx="401638" cy="55562"/>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33" name="Rectangle 11"/>
          <p:cNvSpPr>
            <a:spLocks noChangeArrowheads="1"/>
          </p:cNvSpPr>
          <p:nvPr/>
        </p:nvSpPr>
        <p:spPr bwMode="auto">
          <a:xfrm>
            <a:off x="595313" y="2700338"/>
            <a:ext cx="3062287" cy="2428875"/>
          </a:xfrm>
          <a:prstGeom prst="rect">
            <a:avLst/>
          </a:prstGeom>
          <a:noFill/>
          <a:ln w="12600">
            <a:solidFill>
              <a:srgbClr val="FF0000"/>
            </a:solidFill>
            <a:prstDash val="sysDot"/>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27658" name="Text Box 12"/>
          <p:cNvSpPr txBox="1">
            <a:spLocks noChangeArrowheads="1"/>
          </p:cNvSpPr>
          <p:nvPr/>
        </p:nvSpPr>
        <p:spPr bwMode="auto">
          <a:xfrm>
            <a:off x="1568450" y="4557713"/>
            <a:ext cx="1152525" cy="581025"/>
          </a:xfrm>
          <a:prstGeom prst="rect">
            <a:avLst/>
          </a:prstGeom>
          <a:noFill/>
          <a:ln w="9525">
            <a:noFill/>
            <a:round/>
            <a:headEnd/>
            <a:tailEnd/>
          </a:ln>
        </p:spPr>
        <p:txBody>
          <a:bodyPr lIns="91311" tIns="45653" rIns="91311" bIns="45653">
            <a:spAutoFit/>
          </a:bodyP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800" b="1">
                <a:solidFill>
                  <a:srgbClr val="000000"/>
                </a:solidFill>
              </a:rPr>
              <a:t>Regional disaster prevention force</a:t>
            </a:r>
          </a:p>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800">
                <a:solidFill>
                  <a:srgbClr val="000000"/>
                </a:solidFill>
              </a:rPr>
              <a:t>Minimize damage</a:t>
            </a:r>
          </a:p>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800">
                <a:solidFill>
                  <a:srgbClr val="000000"/>
                </a:solidFill>
              </a:rPr>
              <a:t>during a disaster</a:t>
            </a:r>
          </a:p>
        </p:txBody>
      </p:sp>
      <p:sp>
        <p:nvSpPr>
          <p:cNvPr id="27659" name="AutoShape 13"/>
          <p:cNvSpPr>
            <a:spLocks noChangeArrowheads="1"/>
          </p:cNvSpPr>
          <p:nvPr/>
        </p:nvSpPr>
        <p:spPr bwMode="auto">
          <a:xfrm>
            <a:off x="992188" y="2852738"/>
            <a:ext cx="2089150" cy="501650"/>
          </a:xfrm>
          <a:prstGeom prst="flowChartAlternateProcess">
            <a:avLst/>
          </a:prstGeom>
          <a:solidFill>
            <a:srgbClr val="A3A3E0"/>
          </a:solidFill>
          <a:ln w="25560">
            <a:solidFill>
              <a:srgbClr val="7575D1"/>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200" dirty="0">
                <a:solidFill>
                  <a:srgbClr val="000000"/>
                </a:solidFill>
              </a:rPr>
              <a:t>Voluntary disaster prevention organizations</a:t>
            </a:r>
          </a:p>
        </p:txBody>
      </p:sp>
      <p:sp>
        <p:nvSpPr>
          <p:cNvPr id="36" name="AutoShape 14"/>
          <p:cNvSpPr>
            <a:spLocks noChangeArrowheads="1"/>
          </p:cNvSpPr>
          <p:nvPr/>
        </p:nvSpPr>
        <p:spPr bwMode="auto">
          <a:xfrm rot="1620000">
            <a:off x="906908" y="3386818"/>
            <a:ext cx="285750" cy="642937"/>
          </a:xfrm>
          <a:prstGeom prst="downArrow">
            <a:avLst>
              <a:gd name="adj1" fmla="val 50000"/>
              <a:gd name="adj2" fmla="val 50198"/>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27661" name="Text Box 15"/>
          <p:cNvSpPr txBox="1">
            <a:spLocks noChangeArrowheads="1"/>
          </p:cNvSpPr>
          <p:nvPr/>
        </p:nvSpPr>
        <p:spPr bwMode="auto">
          <a:xfrm>
            <a:off x="1152000" y="3528000"/>
            <a:ext cx="1836000" cy="720000"/>
          </a:xfrm>
          <a:prstGeom prst="rect">
            <a:avLst/>
          </a:prstGeom>
          <a:noFill/>
          <a:ln w="9525">
            <a:noFill/>
            <a:round/>
            <a:headEnd/>
            <a:tailEnd/>
          </a:ln>
        </p:spPr>
        <p:txBody>
          <a:bodyPr wrap="square" lIns="91311" tIns="45653" rIns="91311" bIns="45653">
            <a:spAutoFit/>
          </a:bodyP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800" dirty="0">
                <a:solidFill>
                  <a:srgbClr val="000000"/>
                </a:solidFill>
              </a:rPr>
              <a:t>Implement training under ordinary circumstances</a:t>
            </a:r>
          </a:p>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800" dirty="0">
                <a:solidFill>
                  <a:srgbClr val="000000"/>
                </a:solidFill>
              </a:rPr>
              <a:t>Take action during a disaster</a:t>
            </a:r>
          </a:p>
        </p:txBody>
      </p:sp>
      <p:sp>
        <p:nvSpPr>
          <p:cNvPr id="38" name="AutoShape 16"/>
          <p:cNvSpPr>
            <a:spLocks noChangeArrowheads="1"/>
          </p:cNvSpPr>
          <p:nvPr/>
        </p:nvSpPr>
        <p:spPr bwMode="auto">
          <a:xfrm rot="19980000">
            <a:off x="2850762" y="3386904"/>
            <a:ext cx="285750" cy="641350"/>
          </a:xfrm>
          <a:prstGeom prst="downArrow">
            <a:avLst>
              <a:gd name="adj1" fmla="val 50000"/>
              <a:gd name="adj2" fmla="val 49825"/>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kern="0">
              <a:solidFill>
                <a:sysClr val="windowText" lastClr="000000"/>
              </a:solidFill>
              <a:ea typeface="ＭＳ Ｐゴシック" charset="-128"/>
              <a:cs typeface="+mn-cs"/>
            </a:endParaRPr>
          </a:p>
        </p:txBody>
      </p:sp>
      <p:sp>
        <p:nvSpPr>
          <p:cNvPr id="27663" name="AutoShape 17"/>
          <p:cNvSpPr>
            <a:spLocks noChangeArrowheads="1"/>
          </p:cNvSpPr>
          <p:nvPr/>
        </p:nvSpPr>
        <p:spPr bwMode="auto">
          <a:xfrm>
            <a:off x="6753225" y="2636912"/>
            <a:ext cx="1871663" cy="288925"/>
          </a:xfrm>
          <a:prstGeom prst="roundRect">
            <a:avLst>
              <a:gd name="adj" fmla="val 16667"/>
            </a:avLst>
          </a:prstGeom>
          <a:solidFill>
            <a:srgbClr val="D2EC34"/>
          </a:solidFill>
          <a:ln w="25560">
            <a:solidFill>
              <a:srgbClr val="00B050"/>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600" dirty="0">
                <a:solidFill>
                  <a:srgbClr val="000000"/>
                </a:solidFill>
              </a:rPr>
              <a:t>Main activities</a:t>
            </a:r>
          </a:p>
        </p:txBody>
      </p:sp>
      <p:sp>
        <p:nvSpPr>
          <p:cNvPr id="27664" name="Text Box 18"/>
          <p:cNvSpPr txBox="1">
            <a:spLocks noChangeArrowheads="1"/>
          </p:cNvSpPr>
          <p:nvPr/>
        </p:nvSpPr>
        <p:spPr bwMode="auto">
          <a:xfrm>
            <a:off x="3595688" y="5781675"/>
            <a:ext cx="5859462" cy="928688"/>
          </a:xfrm>
          <a:prstGeom prst="rect">
            <a:avLst/>
          </a:prstGeom>
          <a:solidFill>
            <a:srgbClr val="FFFFFF"/>
          </a:solidFill>
          <a:ln w="9525">
            <a:noFill/>
            <a:miter lim="800000"/>
            <a:headEnd/>
            <a:tailEnd/>
          </a:ln>
        </p:spPr>
        <p:txBody>
          <a:bodyPr lIns="91311" tIns="45653" rIns="91311" bIns="45653"/>
          <a:lstStyle/>
          <a:p>
            <a:pPr marL="180975" indent="-180975"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altLang="ja-JP" sz="900">
                <a:solidFill>
                  <a:srgbClr val="000000"/>
                </a:solidFill>
                <a:latin typeface="Calibri" pitchFamily="34" charset="0"/>
                <a:sym typeface="Wingdings" pitchFamily="2" charset="2"/>
              </a:rPr>
              <a:t> </a:t>
            </a:r>
            <a:r>
              <a:rPr lang="en-US" sz="900">
                <a:solidFill>
                  <a:srgbClr val="000000"/>
                </a:solidFill>
                <a:latin typeface="Calibri" pitchFamily="34" charset="0"/>
              </a:rPr>
              <a:t>To encourage voluntary disaster prevention organizations, aid is provided to municipalities to buy disaster prevention equipment and to cover operating costs, and the organizations are supplied with fire prevention equipment. </a:t>
            </a:r>
          </a:p>
          <a:p>
            <a:pPr marL="180975" indent="-180975" eaLnBrk="0" hangingPunct="0">
              <a:spcBef>
                <a:spcPts val="600"/>
              </a:spcBef>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altLang="ja-JP" sz="900">
                <a:solidFill>
                  <a:srgbClr val="000000"/>
                </a:solidFill>
                <a:sym typeface="Wingdings" pitchFamily="2" charset="2"/>
              </a:rPr>
              <a:t> </a:t>
            </a:r>
            <a:r>
              <a:rPr lang="en-US" sz="900">
                <a:solidFill>
                  <a:srgbClr val="000000"/>
                </a:solidFill>
                <a:latin typeface="Calibri" pitchFamily="34" charset="0"/>
              </a:rPr>
              <a:t>The Fire and Disaster Management Agency prepares and distributes guidelines (guidance) to facilitate activities by the voluntary disaster prevention organizations, and delivers seminars etc. to encourage activity by the organizations.</a:t>
            </a:r>
          </a:p>
        </p:txBody>
      </p:sp>
      <p:pic>
        <p:nvPicPr>
          <p:cNvPr id="27665" name="Picture 19"/>
          <p:cNvPicPr>
            <a:picLocks noChangeAspect="1" noChangeArrowheads="1"/>
          </p:cNvPicPr>
          <p:nvPr/>
        </p:nvPicPr>
        <p:blipFill>
          <a:blip r:embed="rId3" cstate="print"/>
          <a:srcRect/>
          <a:stretch>
            <a:fillRect/>
          </a:stretch>
        </p:blipFill>
        <p:spPr bwMode="auto">
          <a:xfrm>
            <a:off x="3881438" y="4357688"/>
            <a:ext cx="1787525" cy="1250950"/>
          </a:xfrm>
          <a:prstGeom prst="rect">
            <a:avLst/>
          </a:prstGeom>
          <a:noFill/>
          <a:ln w="9360">
            <a:solidFill>
              <a:srgbClr val="000000"/>
            </a:solidFill>
            <a:miter lim="800000"/>
            <a:headEnd/>
            <a:tailEnd/>
          </a:ln>
        </p:spPr>
      </p:pic>
      <p:sp>
        <p:nvSpPr>
          <p:cNvPr id="27666" name="Text Box 20"/>
          <p:cNvSpPr txBox="1">
            <a:spLocks noChangeArrowheads="1"/>
          </p:cNvSpPr>
          <p:nvPr/>
        </p:nvSpPr>
        <p:spPr bwMode="auto">
          <a:xfrm>
            <a:off x="3881438" y="5591175"/>
            <a:ext cx="1787525" cy="228600"/>
          </a:xfrm>
          <a:prstGeom prst="rect">
            <a:avLst/>
          </a:prstGeom>
          <a:noFill/>
          <a:ln w="9525">
            <a:noFill/>
            <a:round/>
            <a:headEnd/>
            <a:tailEnd/>
          </a:ln>
        </p:spPr>
        <p:txBody>
          <a:bodyPr lIns="91311" tIns="45653" rIns="91311" bIns="45653">
            <a:spAutoFit/>
          </a:bodyP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900">
                <a:solidFill>
                  <a:srgbClr val="000000"/>
                </a:solidFill>
              </a:rPr>
              <a:t>Disaster prevention training</a:t>
            </a:r>
          </a:p>
        </p:txBody>
      </p:sp>
      <p:pic>
        <p:nvPicPr>
          <p:cNvPr id="27667" name="Picture 21"/>
          <p:cNvPicPr>
            <a:picLocks noChangeAspect="1" noChangeArrowheads="1"/>
          </p:cNvPicPr>
          <p:nvPr/>
        </p:nvPicPr>
        <p:blipFill>
          <a:blip r:embed="rId4" cstate="print"/>
          <a:srcRect/>
          <a:stretch>
            <a:fillRect/>
          </a:stretch>
        </p:blipFill>
        <p:spPr bwMode="auto">
          <a:xfrm>
            <a:off x="3881438" y="2700338"/>
            <a:ext cx="1787525" cy="1327150"/>
          </a:xfrm>
          <a:prstGeom prst="rect">
            <a:avLst/>
          </a:prstGeom>
          <a:noFill/>
          <a:ln w="9360">
            <a:solidFill>
              <a:srgbClr val="000000"/>
            </a:solidFill>
            <a:miter lim="800000"/>
            <a:headEnd/>
            <a:tailEnd/>
          </a:ln>
        </p:spPr>
      </p:pic>
      <p:sp>
        <p:nvSpPr>
          <p:cNvPr id="27668" name="Oval 22"/>
          <p:cNvSpPr>
            <a:spLocks noChangeArrowheads="1"/>
          </p:cNvSpPr>
          <p:nvPr/>
        </p:nvSpPr>
        <p:spPr bwMode="auto">
          <a:xfrm>
            <a:off x="631825" y="6092825"/>
            <a:ext cx="2952750" cy="415925"/>
          </a:xfrm>
          <a:prstGeom prst="ellipse">
            <a:avLst/>
          </a:prstGeom>
          <a:solidFill>
            <a:srgbClr val="FF0000"/>
          </a:solidFill>
          <a:ln w="25560">
            <a:solidFill>
              <a:srgbClr val="C00000"/>
            </a:solidFill>
            <a:miter lim="800000"/>
            <a:headEnd/>
            <a:tailEnd/>
          </a:ln>
        </p:spPr>
        <p:txBody>
          <a:bodyPr lIns="91311" tIns="45653" rIns="91311" bIns="45653" anchor="ct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1200">
                <a:solidFill>
                  <a:srgbClr val="FFFFFF"/>
                </a:solidFill>
              </a:rPr>
              <a:t>Improves regional disaster prevention force</a:t>
            </a:r>
          </a:p>
        </p:txBody>
      </p:sp>
      <p:sp>
        <p:nvSpPr>
          <p:cNvPr id="27669" name="Text Box 23"/>
          <p:cNvSpPr txBox="1">
            <a:spLocks noChangeArrowheads="1"/>
          </p:cNvSpPr>
          <p:nvPr/>
        </p:nvSpPr>
        <p:spPr bwMode="auto">
          <a:xfrm>
            <a:off x="3881438" y="4016375"/>
            <a:ext cx="1787525" cy="365125"/>
          </a:xfrm>
          <a:prstGeom prst="rect">
            <a:avLst/>
          </a:prstGeom>
          <a:noFill/>
          <a:ln w="9525">
            <a:noFill/>
            <a:round/>
            <a:headEnd/>
            <a:tailEnd/>
          </a:ln>
        </p:spPr>
        <p:txBody>
          <a:bodyPr lIns="91311" tIns="45653" rIns="91311" bIns="45653">
            <a:spAutoFit/>
          </a:bodyPr>
          <a:lstStyle/>
          <a:p>
            <a:pPr algn="ctr">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pPr>
            <a:r>
              <a:rPr lang="en-US" sz="900">
                <a:solidFill>
                  <a:srgbClr val="000000"/>
                </a:solidFill>
              </a:rPr>
              <a:t>Disaster prevention storehouse and materials</a:t>
            </a:r>
          </a:p>
        </p:txBody>
      </p:sp>
      <p:sp>
        <p:nvSpPr>
          <p:cNvPr id="27670" name="Rectangle 2"/>
          <p:cNvSpPr>
            <a:spLocks noGrp="1" noChangeArrowheads="1"/>
          </p:cNvSpPr>
          <p:nvPr>
            <p:ph type="title" idx="4294967295"/>
          </p:nvPr>
        </p:nvSpPr>
        <p:spPr>
          <a:xfrm>
            <a:off x="0" y="115888"/>
            <a:ext cx="9906000" cy="603250"/>
          </a:xfrm>
        </p:spPr>
        <p:txBody>
          <a:bodyPr/>
          <a:lstStyle/>
          <a:p>
            <a:r>
              <a:rPr lang="ja-JP" altLang="en-US" sz="3200" smtClean="0"/>
              <a:t>Voluntary Disaster Prevention Organizations</a:t>
            </a:r>
          </a:p>
        </p:txBody>
      </p:sp>
      <p:sp>
        <p:nvSpPr>
          <p:cNvPr id="48" name="スライド番号プレースホルダ 47"/>
          <p:cNvSpPr txBox="1">
            <a:spLocks noGrp="1"/>
          </p:cNvSpPr>
          <p:nvPr/>
        </p:nvSpPr>
        <p:spPr>
          <a:xfrm>
            <a:off x="7256463" y="6308725"/>
            <a:ext cx="2311400" cy="365125"/>
          </a:xfrm>
          <a:prstGeom prst="rect">
            <a:avLst/>
          </a:prstGeom>
          <a:noFill/>
        </p:spPr>
        <p:txBody>
          <a:bodyPr anchor="ctr"/>
          <a:lstStyle/>
          <a:p>
            <a:pPr algn="r">
              <a:defRPr/>
            </a:pPr>
            <a:r>
              <a:rPr lang="en-US" altLang="ja-JP" sz="1200">
                <a:solidFill>
                  <a:schemeClr val="tx1">
                    <a:tint val="75000"/>
                  </a:schemeClr>
                </a:solidFill>
                <a:latin typeface="Arial"/>
                <a:ea typeface="ＭＳ Ｐゴシック"/>
                <a:cs typeface="+mn-cs"/>
              </a:rPr>
              <a:t>7</a:t>
            </a:r>
            <a:endParaRPr sz="1200" dirty="0">
              <a:solidFill>
                <a:schemeClr val="tx1">
                  <a:tint val="75000"/>
                </a:schemeClr>
              </a:solidFill>
              <a:ea typeface="ＭＳ Ｐゴシック" charset="-128"/>
              <a:cs typeface="+mn-cs"/>
            </a:endParaRPr>
          </a:p>
        </p:txBody>
      </p:sp>
      <p:sp>
        <p:nvSpPr>
          <p:cNvPr id="27672" name="テキスト ボックス 16"/>
          <p:cNvSpPr txBox="1">
            <a:spLocks noChangeArrowheads="1"/>
          </p:cNvSpPr>
          <p:nvPr/>
        </p:nvSpPr>
        <p:spPr bwMode="auto">
          <a:xfrm>
            <a:off x="3368675" y="6550025"/>
            <a:ext cx="6249988" cy="273050"/>
          </a:xfrm>
          <a:prstGeom prst="rect">
            <a:avLst/>
          </a:prstGeom>
          <a:noFill/>
          <a:ln w="9525">
            <a:noFill/>
            <a:prstDash val="sysDot"/>
            <a:miter lim="800000"/>
            <a:headEnd/>
            <a:tailEnd/>
          </a:ln>
        </p:spPr>
        <p:txBody>
          <a:bodyPr tIns="0" bIns="0">
            <a:spAutoFit/>
          </a:bodyPr>
          <a:lstStyle/>
          <a:p>
            <a:pPr eaLnBrk="0" hangingPunct="0"/>
            <a:r>
              <a:rPr lang="en-US" altLang="ja-JP" sz="900">
                <a:latin typeface="Calibri" pitchFamily="34" charset="0"/>
              </a:rPr>
              <a:t>Note:</a:t>
            </a:r>
            <a:r>
              <a:rPr lang="ja-JP" altLang="en-US" sz="900">
                <a:latin typeface="Calibri" pitchFamily="34" charset="0"/>
              </a:rPr>
              <a:t> Data from Iwate, Miyagi and Fukushima prefectures were compiled according to figures from the previous year (as of April 1, 2010) due to the impact of the Great East Japan Earthquake. </a:t>
            </a:r>
            <a:endParaRPr lang="en-US" sz="900">
              <a:latin typeface="Calibri" pitchFamily="34" charset="0"/>
            </a:endParaRPr>
          </a:p>
        </p:txBody>
      </p:sp>
      <p:sp>
        <p:nvSpPr>
          <p:cNvPr id="27673" name="Rectangle 1037"/>
          <p:cNvSpPr>
            <a:spLocks noChangeArrowheads="1"/>
          </p:cNvSpPr>
          <p:nvPr/>
        </p:nvSpPr>
        <p:spPr bwMode="auto">
          <a:xfrm>
            <a:off x="0" y="0"/>
            <a:ext cx="3286125" cy="473075"/>
          </a:xfrm>
          <a:prstGeom prst="rect">
            <a:avLst/>
          </a:prstGeom>
          <a:noFill/>
          <a:ln w="9525">
            <a:noFill/>
            <a:miter lim="800000"/>
            <a:headEnd/>
            <a:tailEnd/>
          </a:ln>
        </p:spPr>
        <p:txBody>
          <a:bodyPr lIns="92065" tIns="46032" rIns="92065" bIns="46032"/>
          <a:lstStyle/>
          <a:p>
            <a:r>
              <a:rPr lang="en-US" altLang="ja-JP" b="1" u="sng">
                <a:solidFill>
                  <a:srgbClr val="000000"/>
                </a:solidFill>
                <a:ea typeface="ＭＳ ゴシック" pitchFamily="49" charset="-128"/>
              </a:rPr>
              <a:t>I</a:t>
            </a:r>
            <a:r>
              <a:rPr lang="ja-JP" altLang="en-US" b="1" u="sng">
                <a:solidFill>
                  <a:srgbClr val="000000"/>
                </a:solidFill>
                <a:ea typeface="ＭＳ ゴシック" pitchFamily="49" charset="-128"/>
              </a:rPr>
              <a:t>-5</a:t>
            </a:r>
            <a:endParaRPr lang="en-US">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solidFill>
            <a:schemeClr val="accent2">
              <a:lumMod val="60000"/>
              <a:lumOff val="40000"/>
            </a:schemeClr>
          </a:solidFill>
        </a:ln>
      </a:spPr>
      <a:bodyPr rtlCol="0" anchor="ctr"/>
      <a:lstStyle>
        <a:defPPr marL="342900" indent="-342900" algn="ctr" fontAlgn="auto">
          <a:lnSpc>
            <a:spcPct val="110000"/>
          </a:lnSpc>
          <a:spcBef>
            <a:spcPct val="20000"/>
          </a:spcBef>
          <a:spcAft>
            <a:spcPts val="0"/>
          </a:spcAft>
          <a:defRPr sz="1050" b="1"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FF"/>
        </a:solidFill>
      </a:spPr>
      <a:bodyPr wrap="square" rtlCol="0">
        <a:spAutoFit/>
      </a:bodyPr>
      <a:lstStyle>
        <a:defPPr>
          <a:defRPr sz="1100" b="1"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3980</Words>
  <Application>Microsoft Office PowerPoint</Application>
  <PresentationFormat>A4 210 x 297 mm</PresentationFormat>
  <Paragraphs>567</Paragraphs>
  <Slides>25</Slides>
  <Notes>25</Notes>
  <HiddenSlides>0</HiddenSlides>
  <MMClips>0</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25</vt:i4>
      </vt:variant>
    </vt:vector>
  </HeadingPairs>
  <TitlesOfParts>
    <vt:vector size="30" baseType="lpstr">
      <vt:lpstr>Office テーマ</vt:lpstr>
      <vt:lpstr>Microsoft Office Excel 97-2003 ワークシート</vt:lpstr>
      <vt:lpstr>Image</vt:lpstr>
      <vt:lpstr>Worksheet</vt:lpstr>
      <vt:lpstr>Acrobat Document</vt:lpstr>
      <vt:lpstr>Disaster Prevention Systems　</vt:lpstr>
      <vt:lpstr>I. Municipal Disaster Prevention System  1. Position in Disaster Countermeasures Basic Act      ..........1  2. Division of Roles Under the Disaster Countermeasures Basic Act  ..........2  3. Municipal Organizations and Roles    ...........3  4. Overview of Municipal Fire Fighting Organizations Etc.   .......... 4  5. Voluntary Fire Prevention Organizations     ...........7  6. Fire Fighting Support Over a Wide Area and Emergency Response Teams          ...........9</vt:lpstr>
      <vt:lpstr>Position in Disaster Countermeasures Basic Act</vt:lpstr>
      <vt:lpstr>Division of Roles Under the Disaster Countermeasures Basic Act</vt:lpstr>
      <vt:lpstr>Municipality Organizations and Roles</vt:lpstr>
      <vt:lpstr>スライド 6</vt:lpstr>
      <vt:lpstr>スライド 7</vt:lpstr>
      <vt:lpstr>スライド 8</vt:lpstr>
      <vt:lpstr>Voluntary Disaster Prevention Organizations</vt:lpstr>
      <vt:lpstr>Changes Over Time in Voluntary Disaster Prevention Organizations</vt:lpstr>
      <vt:lpstr>Fire Fighting Support Over a Wide Area and Emergency Response Teams</vt:lpstr>
      <vt:lpstr>スライド 12</vt:lpstr>
      <vt:lpstr>Disasters in Japan Compared to Rest of World</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2012-03-16T03:11:11Z</dcterms:created>
  <dcterms:modified xsi:type="dcterms:W3CDTF">2012-03-16T08:04:58Z</dcterms:modified>
</cp:coreProperties>
</file>