
<file path=[Content_Types].xml><?xml version="1.0" encoding="utf-8"?>
<Types xmlns="http://schemas.openxmlformats.org/package/2006/content-types">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21.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rawings/drawing5.xml" ContentType="application/vnd.openxmlformats-officedocument.drawingml.chartshap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rawings/drawing3.xml" ContentType="application/vnd.openxmlformats-officedocument.drawingml.chartshapes+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charts/chart6.xml" ContentType="application/vnd.openxmlformats-officedocument.drawingml.chart+xml"/>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rawings/drawing4.xml" ContentType="application/vnd.openxmlformats-officedocument.drawingml.chartshap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7" r:id="rId1"/>
  </p:sldMasterIdLst>
  <p:notesMasterIdLst>
    <p:notesMasterId r:id="rId27"/>
  </p:notesMasterIdLst>
  <p:handoutMasterIdLst>
    <p:handoutMasterId r:id="rId28"/>
  </p:handoutMasterIdLst>
  <p:sldIdLst>
    <p:sldId id="418" r:id="rId2"/>
    <p:sldId id="424" r:id="rId3"/>
    <p:sldId id="468" r:id="rId4"/>
    <p:sldId id="501" r:id="rId5"/>
    <p:sldId id="474" r:id="rId6"/>
    <p:sldId id="508" r:id="rId7"/>
    <p:sldId id="510" r:id="rId8"/>
    <p:sldId id="512" r:id="rId9"/>
    <p:sldId id="514" r:id="rId10"/>
    <p:sldId id="516" r:id="rId11"/>
    <p:sldId id="483" r:id="rId12"/>
    <p:sldId id="425" r:id="rId13"/>
    <p:sldId id="521" r:id="rId14"/>
    <p:sldId id="520" r:id="rId15"/>
    <p:sldId id="518" r:id="rId16"/>
    <p:sldId id="465" r:id="rId17"/>
    <p:sldId id="463" r:id="rId18"/>
    <p:sldId id="455" r:id="rId19"/>
    <p:sldId id="456" r:id="rId20"/>
    <p:sldId id="457" r:id="rId21"/>
    <p:sldId id="458" r:id="rId22"/>
    <p:sldId id="459" r:id="rId23"/>
    <p:sldId id="460" r:id="rId24"/>
    <p:sldId id="461" r:id="rId25"/>
    <p:sldId id="462" r:id="rId26"/>
  </p:sldIdLst>
  <p:sldSz cx="9906000" cy="6858000" type="A4"/>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99"/>
    <a:srgbClr val="FBD9BD"/>
    <a:srgbClr val="CCFFFF"/>
    <a:srgbClr val="DEF319"/>
    <a:srgbClr val="FAD1B0"/>
    <a:srgbClr val="F9B073"/>
    <a:srgbClr val="FF6699"/>
    <a:srgbClr val="0000FF"/>
    <a:srgbClr val="FF0066"/>
    <a:srgbClr val="FF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70" autoAdjust="0"/>
    <p:restoredTop sz="97147" autoAdjust="0"/>
  </p:normalViewPr>
  <p:slideViewPr>
    <p:cSldViewPr>
      <p:cViewPr>
        <p:scale>
          <a:sx n="100" d="100"/>
          <a:sy n="100" d="100"/>
        </p:scale>
        <p:origin x="-798" y="318"/>
      </p:cViewPr>
      <p:guideLst>
        <p:guide orient="horz" pos="2160"/>
        <p:guide pos="3120"/>
      </p:guideLst>
    </p:cSldViewPr>
  </p:slideViewPr>
  <p:outlineViewPr>
    <p:cViewPr>
      <p:scale>
        <a:sx n="33" d="100"/>
        <a:sy n="33" d="100"/>
      </p:scale>
      <p:origin x="0" y="297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______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______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Office_Excel_______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______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______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______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______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Office_Excel_______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Office_Excel_______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0.11130403725882802"/>
          <c:y val="0.18124560367481171"/>
          <c:w val="0.76111624777097253"/>
          <c:h val="0.69287321151353876"/>
        </c:manualLayout>
      </c:layout>
      <c:barChart>
        <c:barDir val="col"/>
        <c:grouping val="clustered"/>
        <c:ser>
          <c:idx val="1"/>
          <c:order val="0"/>
          <c:tx>
            <c:strRef>
              <c:f>Sheet1!$B$1</c:f>
              <c:strCache>
                <c:ptCount val="1"/>
                <c:pt idx="0">
                  <c:v>団員数</c:v>
                </c:pt>
              </c:strCache>
            </c:strRef>
          </c:tx>
          <c:spPr>
            <a:gradFill flip="none" rotWithShape="1">
              <a:gsLst>
                <a:gs pos="0">
                  <a:schemeClr val="bg1"/>
                </a:gs>
                <a:gs pos="100000">
                  <a:srgbClr val="993366"/>
                </a:gs>
              </a:gsLst>
              <a:lin ang="0" scaled="1"/>
              <a:tileRect/>
            </a:gradFill>
            <a:ln w="19061">
              <a:solidFill>
                <a:schemeClr val="tx1"/>
              </a:solidFill>
            </a:ln>
            <a:effectLst>
              <a:outerShdw dist="38100" dir="2700000" algn="tl" rotWithShape="0">
                <a:prstClr val="black"/>
              </a:outerShdw>
            </a:effectLst>
          </c:spPr>
          <c:dLbls>
            <c:dLbl>
              <c:idx val="9"/>
              <c:layout/>
              <c:tx>
                <c:rich>
                  <a:bodyPr/>
                  <a:lstStyle/>
                  <a:p>
                    <a:r>
                      <a:rPr lang="en-US" altLang="en-US" smtClean="0"/>
                      <a:t>883,</a:t>
                    </a:r>
                    <a:r>
                      <a:rPr lang="en-US" altLang="ja-JP" smtClean="0"/>
                      <a:t>698</a:t>
                    </a:r>
                    <a:r>
                      <a:rPr lang="en-US" altLang="en-US" smtClean="0"/>
                      <a:t> </a:t>
                    </a:r>
                    <a:endParaRPr lang="en-US" altLang="en-US" dirty="0"/>
                  </a:p>
                </c:rich>
              </c:tx>
              <c:showVal val="1"/>
            </c:dLbl>
            <c:showVal val="1"/>
          </c:dLbls>
          <c:cat>
            <c:numRef>
              <c:f>Sheet1!$A$3:$A$13</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Sheet1!$B$3:$B$13</c:f>
              <c:numCache>
                <c:formatCode>#,##0_ </c:formatCode>
                <c:ptCount val="11"/>
                <c:pt idx="0">
                  <c:v>944134</c:v>
                </c:pt>
                <c:pt idx="1">
                  <c:v>937169</c:v>
                </c:pt>
                <c:pt idx="2">
                  <c:v>928432</c:v>
                </c:pt>
                <c:pt idx="3">
                  <c:v>919105</c:v>
                </c:pt>
                <c:pt idx="4">
                  <c:v>908043</c:v>
                </c:pt>
                <c:pt idx="5">
                  <c:v>900007</c:v>
                </c:pt>
                <c:pt idx="6">
                  <c:v>892893</c:v>
                </c:pt>
                <c:pt idx="7">
                  <c:v>888900</c:v>
                </c:pt>
                <c:pt idx="8">
                  <c:v>885394</c:v>
                </c:pt>
                <c:pt idx="9">
                  <c:v>883710</c:v>
                </c:pt>
                <c:pt idx="10">
                  <c:v>879978</c:v>
                </c:pt>
              </c:numCache>
            </c:numRef>
          </c:val>
        </c:ser>
        <c:gapWidth val="75"/>
        <c:axId val="179455104"/>
        <c:axId val="179456640"/>
      </c:barChart>
      <c:lineChart>
        <c:grouping val="standard"/>
        <c:ser>
          <c:idx val="2"/>
          <c:order val="1"/>
          <c:tx>
            <c:strRef>
              <c:f>Sheet1!$C$1</c:f>
              <c:strCache>
                <c:ptCount val="1"/>
                <c:pt idx="0">
                  <c:v>女性団員数</c:v>
                </c:pt>
              </c:strCache>
            </c:strRef>
          </c:tx>
          <c:spPr>
            <a:ln w="12707">
              <a:solidFill>
                <a:schemeClr val="tx2"/>
              </a:solidFill>
            </a:ln>
          </c:spPr>
          <c:marker>
            <c:symbol val="diamond"/>
            <c:size val="5"/>
            <c:spPr>
              <a:solidFill>
                <a:schemeClr val="tx2">
                  <a:lumMod val="75000"/>
                </a:schemeClr>
              </a:solidFill>
              <a:ln>
                <a:solidFill>
                  <a:srgbClr val="1F497D"/>
                </a:solidFill>
              </a:ln>
            </c:spPr>
          </c:marker>
          <c:dLbls>
            <c:dLbl>
              <c:idx val="1"/>
              <c:spPr>
                <a:solidFill>
                  <a:srgbClr val="FFFFFF"/>
                </a:solidFill>
                <a:ln w="12707">
                  <a:solidFill>
                    <a:srgbClr val="000000"/>
                  </a:solidFill>
                  <a:prstDash val="solid"/>
                </a:ln>
              </c:spPr>
              <c:txPr>
                <a:bodyPr/>
                <a:lstStyle/>
                <a:p>
                  <a:pPr>
                    <a:defRPr/>
                  </a:pPr>
                  <a:endParaRPr lang="ja-JP"/>
                </a:p>
              </c:txPr>
            </c:dLbl>
            <c:dLbl>
              <c:idx val="9"/>
              <c:layout/>
              <c:tx>
                <c:rich>
                  <a:bodyPr/>
                  <a:lstStyle/>
                  <a:p>
                    <a:r>
                      <a:rPr lang="en-US" altLang="en-US" smtClean="0"/>
                      <a:t>19,</a:t>
                    </a:r>
                    <a:r>
                      <a:rPr lang="en-US" altLang="ja-JP" smtClean="0"/>
                      <a:t>04</a:t>
                    </a:r>
                    <a:r>
                      <a:rPr lang="en-US" altLang="en-US" smtClean="0"/>
                      <a:t>3 </a:t>
                    </a:r>
                    <a:endParaRPr lang="en-US" altLang="en-US" dirty="0"/>
                  </a:p>
                </c:rich>
              </c:tx>
              <c:dLblPos val="t"/>
              <c:showVal val="1"/>
            </c:dLbl>
            <c:spPr>
              <a:solidFill>
                <a:schemeClr val="bg1"/>
              </a:solidFill>
              <a:ln w="12707">
                <a:solidFill>
                  <a:srgbClr val="000000"/>
                </a:solidFill>
              </a:ln>
            </c:spPr>
            <c:dLblPos val="t"/>
            <c:showVal val="1"/>
          </c:dLbls>
          <c:cat>
            <c:numRef>
              <c:f>Sheet1!$A$3:$A$13</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Sheet1!$C$3:$C$13</c:f>
              <c:numCache>
                <c:formatCode>#,##0_ </c:formatCode>
                <c:ptCount val="11"/>
                <c:pt idx="0">
                  <c:v>10776</c:v>
                </c:pt>
                <c:pt idx="1">
                  <c:v>11597</c:v>
                </c:pt>
                <c:pt idx="2">
                  <c:v>12440</c:v>
                </c:pt>
                <c:pt idx="3">
                  <c:v>13148</c:v>
                </c:pt>
                <c:pt idx="4">
                  <c:v>13864</c:v>
                </c:pt>
                <c:pt idx="5">
                  <c:v>14665</c:v>
                </c:pt>
                <c:pt idx="6">
                  <c:v>15502</c:v>
                </c:pt>
                <c:pt idx="7">
                  <c:v>16699</c:v>
                </c:pt>
                <c:pt idx="8">
                  <c:v>17879</c:v>
                </c:pt>
                <c:pt idx="9">
                  <c:v>19103</c:v>
                </c:pt>
                <c:pt idx="10">
                  <c:v>19577</c:v>
                </c:pt>
              </c:numCache>
            </c:numRef>
          </c:val>
        </c:ser>
        <c:marker val="1"/>
        <c:axId val="179470720"/>
        <c:axId val="179472256"/>
      </c:lineChart>
      <c:catAx>
        <c:axId val="179455104"/>
        <c:scaling>
          <c:orientation val="minMax"/>
        </c:scaling>
        <c:axPos val="b"/>
        <c:numFmt formatCode="General" sourceLinked="1"/>
        <c:majorTickMark val="none"/>
        <c:tickLblPos val="nextTo"/>
        <c:crossAx val="179456640"/>
        <c:crosses val="autoZero"/>
        <c:auto val="1"/>
        <c:lblAlgn val="ctr"/>
        <c:lblOffset val="100"/>
      </c:catAx>
      <c:valAx>
        <c:axId val="179456640"/>
        <c:scaling>
          <c:orientation val="minMax"/>
          <c:max val="1000000"/>
          <c:min val="800000"/>
        </c:scaling>
        <c:axPos val="l"/>
        <c:numFmt formatCode="#,##0_ " sourceLinked="1"/>
        <c:majorTickMark val="none"/>
        <c:tickLblPos val="nextTo"/>
        <c:crossAx val="179455104"/>
        <c:crosses val="autoZero"/>
        <c:crossBetween val="between"/>
        <c:majorUnit val="50000"/>
      </c:valAx>
      <c:catAx>
        <c:axId val="179470720"/>
        <c:scaling>
          <c:orientation val="minMax"/>
        </c:scaling>
        <c:delete val="1"/>
        <c:axPos val="b"/>
        <c:numFmt formatCode="General" sourceLinked="1"/>
        <c:tickLblPos val="none"/>
        <c:crossAx val="179472256"/>
        <c:crosses val="autoZero"/>
        <c:auto val="1"/>
        <c:lblAlgn val="ctr"/>
        <c:lblOffset val="100"/>
      </c:catAx>
      <c:valAx>
        <c:axId val="179472256"/>
        <c:scaling>
          <c:orientation val="minMax"/>
          <c:max val="50000"/>
          <c:min val="5000"/>
        </c:scaling>
        <c:axPos val="r"/>
        <c:numFmt formatCode="#,##0_ " sourceLinked="1"/>
        <c:tickLblPos val="nextTo"/>
        <c:crossAx val="179470720"/>
        <c:crosses val="max"/>
        <c:crossBetween val="between"/>
      </c:valAx>
      <c:spPr>
        <a:gradFill>
          <a:gsLst>
            <a:gs pos="0">
              <a:srgbClr val="99CCFF">
                <a:gamma/>
                <a:tint val="0"/>
                <a:invGamma/>
              </a:srgbClr>
            </a:gs>
            <a:gs pos="100000">
              <a:srgbClr val="99CCFF"/>
            </a:gs>
          </a:gsLst>
          <a:lin ang="5400000" scaled="1"/>
        </a:gradFill>
        <a:ln w="3177"/>
      </c:spPr>
    </c:plotArea>
    <c:plotVisOnly val="1"/>
    <c:dispBlanksAs val="gap"/>
  </c:chart>
  <c:spPr>
    <a:ln>
      <a:noFill/>
    </a:ln>
  </c:sp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7.2394148342925999E-2"/>
          <c:y val="1.8008175268233614E-2"/>
          <c:w val="0.84971836659952726"/>
          <c:h val="0.89710879017635659"/>
        </c:manualLayout>
      </c:layout>
      <c:barChart>
        <c:barDir val="col"/>
        <c:grouping val="clustered"/>
        <c:ser>
          <c:idx val="1"/>
          <c:order val="1"/>
          <c:tx>
            <c:strRef>
              <c:f>'23確定値'!$D$168</c:f>
              <c:strCache>
                <c:ptCount val="1"/>
                <c:pt idx="0">
                  <c:v>消防団員数（人）</c:v>
                </c:pt>
              </c:strCache>
            </c:strRef>
          </c:tx>
          <c:spPr>
            <a:solidFill>
              <a:srgbClr val="0070C0"/>
            </a:solidFill>
          </c:spPr>
          <c:dLbls>
            <c:showVal val="1"/>
          </c:dLbls>
          <c:cat>
            <c:numRef>
              <c:f>'23確定値'!$B$169:$B$177</c:f>
              <c:numCache>
                <c:formatCode>General</c:formatCode>
                <c:ptCount val="9"/>
                <c:pt idx="0">
                  <c:v>1965</c:v>
                </c:pt>
                <c:pt idx="1">
                  <c:v>1975</c:v>
                </c:pt>
                <c:pt idx="2">
                  <c:v>1985</c:v>
                </c:pt>
                <c:pt idx="3">
                  <c:v>1990</c:v>
                </c:pt>
                <c:pt idx="4">
                  <c:v>1995</c:v>
                </c:pt>
                <c:pt idx="5">
                  <c:v>2000</c:v>
                </c:pt>
                <c:pt idx="6">
                  <c:v>2005</c:v>
                </c:pt>
                <c:pt idx="7">
                  <c:v>2010</c:v>
                </c:pt>
                <c:pt idx="8">
                  <c:v>2011</c:v>
                </c:pt>
              </c:numCache>
            </c:numRef>
          </c:cat>
          <c:val>
            <c:numRef>
              <c:f>'23確定値'!$D$169:$D$177</c:f>
              <c:numCache>
                <c:formatCode>#,##0;[Red]\-#,##0</c:formatCode>
                <c:ptCount val="9"/>
                <c:pt idx="0">
                  <c:v>1330995</c:v>
                </c:pt>
                <c:pt idx="1">
                  <c:v>1118036</c:v>
                </c:pt>
                <c:pt idx="2">
                  <c:v>1033376</c:v>
                </c:pt>
                <c:pt idx="3">
                  <c:v>996743</c:v>
                </c:pt>
                <c:pt idx="4">
                  <c:v>975512</c:v>
                </c:pt>
                <c:pt idx="5">
                  <c:v>951069</c:v>
                </c:pt>
                <c:pt idx="6">
                  <c:v>908043</c:v>
                </c:pt>
                <c:pt idx="7">
                  <c:v>883698</c:v>
                </c:pt>
                <c:pt idx="8">
                  <c:v>879978</c:v>
                </c:pt>
              </c:numCache>
            </c:numRef>
          </c:val>
        </c:ser>
        <c:axId val="183578624"/>
        <c:axId val="183580160"/>
      </c:barChart>
      <c:lineChart>
        <c:grouping val="stacked"/>
        <c:ser>
          <c:idx val="0"/>
          <c:order val="0"/>
          <c:tx>
            <c:strRef>
              <c:f>'23確定値'!$C$168</c:f>
              <c:strCache>
                <c:ptCount val="1"/>
                <c:pt idx="0">
                  <c:v>被雇用者団員比率（％）</c:v>
                </c:pt>
              </c:strCache>
            </c:strRef>
          </c:tx>
          <c:spPr>
            <a:ln>
              <a:solidFill>
                <a:srgbClr val="FF0000"/>
              </a:solidFill>
            </a:ln>
          </c:spPr>
          <c:marker>
            <c:spPr>
              <a:solidFill>
                <a:srgbClr val="FF0000"/>
              </a:solidFill>
              <a:ln>
                <a:solidFill>
                  <a:srgbClr val="FF0000"/>
                </a:solidFill>
              </a:ln>
            </c:spPr>
          </c:marker>
          <c:dLbls>
            <c:dLbl>
              <c:idx val="1"/>
              <c:layout>
                <c:manualLayout>
                  <c:x val="-2.0925170272982824E-2"/>
                  <c:y val="5.1170105292087029E-2"/>
                </c:manualLayout>
              </c:layout>
              <c:spPr/>
              <c:txPr>
                <a:bodyPr/>
                <a:lstStyle/>
                <a:p>
                  <a:pPr>
                    <a:defRPr/>
                  </a:pPr>
                  <a:endParaRPr lang="ja-JP"/>
                </a:p>
              </c:txPr>
              <c:dLblPos val="r"/>
              <c:showVal val="1"/>
            </c:dLbl>
            <c:dLbl>
              <c:idx val="2"/>
              <c:layout>
                <c:manualLayout>
                  <c:x val="-3.1387755409474506E-2"/>
                  <c:y val="-4.0397451546384834E-2"/>
                </c:manualLayout>
              </c:layout>
              <c:spPr/>
              <c:txPr>
                <a:bodyPr/>
                <a:lstStyle/>
                <a:p>
                  <a:pPr>
                    <a:defRPr/>
                  </a:pPr>
                  <a:endParaRPr lang="ja-JP"/>
                </a:p>
              </c:txPr>
              <c:dLblPos val="r"/>
              <c:showVal val="1"/>
            </c:dLbl>
            <c:dLbl>
              <c:idx val="3"/>
              <c:layout>
                <c:manualLayout>
                  <c:x val="-3.8861030506968201E-2"/>
                  <c:y val="-2.4238470927830848E-2"/>
                </c:manualLayout>
              </c:layout>
              <c:spPr/>
              <c:txPr>
                <a:bodyPr/>
                <a:lstStyle/>
                <a:p>
                  <a:pPr>
                    <a:defRPr/>
                  </a:pPr>
                  <a:endParaRPr lang="ja-JP"/>
                </a:p>
              </c:txPr>
              <c:dLblPos val="r"/>
              <c:showVal val="1"/>
            </c:dLbl>
            <c:dLbl>
              <c:idx val="4"/>
              <c:layout>
                <c:manualLayout>
                  <c:x val="-4.3344995565464346E-2"/>
                  <c:y val="-3.5011124673533442E-2"/>
                </c:manualLayout>
              </c:layout>
              <c:spPr/>
              <c:txPr>
                <a:bodyPr/>
                <a:lstStyle/>
                <a:p>
                  <a:pPr>
                    <a:defRPr/>
                  </a:pPr>
                  <a:endParaRPr lang="ja-JP"/>
                </a:p>
              </c:txPr>
              <c:dLblPos val="r"/>
              <c:showVal val="1"/>
            </c:dLbl>
            <c:dLbl>
              <c:idx val="5"/>
              <c:layout>
                <c:manualLayout>
                  <c:x val="-5.5302235721454714E-2"/>
                  <c:y val="-2.1545307491405419E-2"/>
                </c:manualLayout>
              </c:layout>
              <c:spPr/>
              <c:txPr>
                <a:bodyPr/>
                <a:lstStyle/>
                <a:p>
                  <a:pPr>
                    <a:defRPr/>
                  </a:pPr>
                  <a:endParaRPr lang="ja-JP"/>
                </a:p>
              </c:txPr>
              <c:dLblPos val="r"/>
              <c:showVal val="1"/>
            </c:dLbl>
            <c:dLbl>
              <c:idx val="6"/>
              <c:layout>
                <c:manualLayout>
                  <c:x val="-5.5302235721454714E-2"/>
                  <c:y val="-3.5011124673533491E-2"/>
                </c:manualLayout>
              </c:layout>
              <c:spPr/>
              <c:txPr>
                <a:bodyPr/>
                <a:lstStyle/>
                <a:p>
                  <a:pPr>
                    <a:defRPr/>
                  </a:pPr>
                  <a:endParaRPr lang="ja-JP"/>
                </a:p>
              </c:txPr>
              <c:dLblPos val="r"/>
              <c:showVal val="1"/>
            </c:dLbl>
            <c:dLbl>
              <c:idx val="7"/>
              <c:layout>
                <c:manualLayout>
                  <c:x val="-4.4839650584963302E-2"/>
                  <c:y val="-2.6931634364256506E-2"/>
                </c:manualLayout>
              </c:layout>
              <c:spPr/>
              <c:txPr>
                <a:bodyPr/>
                <a:lstStyle/>
                <a:p>
                  <a:pPr>
                    <a:defRPr/>
                  </a:pPr>
                  <a:endParaRPr lang="ja-JP"/>
                </a:p>
              </c:txPr>
              <c:dLblPos val="r"/>
              <c:showVal val="1"/>
            </c:dLbl>
            <c:dLbl>
              <c:idx val="8"/>
              <c:layout>
                <c:manualLayout>
                  <c:x val="-3.1387755409474409E-2"/>
                  <c:y val="-3.7704288109959211E-2"/>
                </c:manualLayout>
              </c:layout>
              <c:spPr/>
              <c:txPr>
                <a:bodyPr/>
                <a:lstStyle/>
                <a:p>
                  <a:pPr>
                    <a:defRPr/>
                  </a:pPr>
                  <a:endParaRPr lang="ja-JP"/>
                </a:p>
              </c:txPr>
              <c:dLblPos val="r"/>
              <c:showVal val="1"/>
            </c:dLbl>
            <c:showVal val="1"/>
          </c:dLbls>
          <c:cat>
            <c:numRef>
              <c:f>'23確定値'!$B$169:$B$177</c:f>
              <c:numCache>
                <c:formatCode>General</c:formatCode>
                <c:ptCount val="9"/>
                <c:pt idx="0">
                  <c:v>1965</c:v>
                </c:pt>
                <c:pt idx="1">
                  <c:v>1975</c:v>
                </c:pt>
                <c:pt idx="2">
                  <c:v>1985</c:v>
                </c:pt>
                <c:pt idx="3">
                  <c:v>1990</c:v>
                </c:pt>
                <c:pt idx="4">
                  <c:v>1995</c:v>
                </c:pt>
                <c:pt idx="5">
                  <c:v>2000</c:v>
                </c:pt>
                <c:pt idx="6">
                  <c:v>2005</c:v>
                </c:pt>
                <c:pt idx="7">
                  <c:v>2010</c:v>
                </c:pt>
                <c:pt idx="8">
                  <c:v>2011</c:v>
                </c:pt>
              </c:numCache>
            </c:numRef>
          </c:cat>
          <c:val>
            <c:numRef>
              <c:f>'23確定値'!$C$169:$C$177</c:f>
              <c:numCache>
                <c:formatCode>0.0_ </c:formatCode>
                <c:ptCount val="9"/>
                <c:pt idx="0">
                  <c:v>26.5</c:v>
                </c:pt>
                <c:pt idx="1">
                  <c:v>42.8</c:v>
                </c:pt>
                <c:pt idx="2">
                  <c:v>54.5</c:v>
                </c:pt>
                <c:pt idx="3">
                  <c:v>57.4</c:v>
                </c:pt>
                <c:pt idx="4">
                  <c:v>64.400000000000006</c:v>
                </c:pt>
                <c:pt idx="5">
                  <c:v>68.2</c:v>
                </c:pt>
                <c:pt idx="6">
                  <c:v>69.8</c:v>
                </c:pt>
                <c:pt idx="7">
                  <c:v>70.5</c:v>
                </c:pt>
                <c:pt idx="8">
                  <c:v>71</c:v>
                </c:pt>
              </c:numCache>
            </c:numRef>
          </c:val>
        </c:ser>
        <c:marker val="1"/>
        <c:axId val="183581696"/>
        <c:axId val="183595776"/>
      </c:lineChart>
      <c:catAx>
        <c:axId val="183578624"/>
        <c:scaling>
          <c:orientation val="minMax"/>
        </c:scaling>
        <c:axPos val="b"/>
        <c:numFmt formatCode="General" sourceLinked="1"/>
        <c:tickLblPos val="nextTo"/>
        <c:crossAx val="183580160"/>
        <c:crosses val="autoZero"/>
        <c:auto val="1"/>
        <c:lblAlgn val="ctr"/>
        <c:lblOffset val="100"/>
      </c:catAx>
      <c:valAx>
        <c:axId val="183580160"/>
        <c:scaling>
          <c:orientation val="minMax"/>
          <c:max val="1400000"/>
          <c:min val="800000"/>
        </c:scaling>
        <c:axPos val="l"/>
        <c:majorGridlines/>
        <c:numFmt formatCode="#,##0;[Red]\-#,##0" sourceLinked="1"/>
        <c:tickLblPos val="nextTo"/>
        <c:crossAx val="183578624"/>
        <c:crosses val="autoZero"/>
        <c:crossBetween val="between"/>
      </c:valAx>
      <c:catAx>
        <c:axId val="183581696"/>
        <c:scaling>
          <c:orientation val="minMax"/>
        </c:scaling>
        <c:delete val="1"/>
        <c:axPos val="b"/>
        <c:numFmt formatCode="General" sourceLinked="1"/>
        <c:tickLblPos val="none"/>
        <c:crossAx val="183595776"/>
        <c:crosses val="autoZero"/>
        <c:auto val="1"/>
        <c:lblAlgn val="ctr"/>
        <c:lblOffset val="100"/>
      </c:catAx>
      <c:valAx>
        <c:axId val="183595776"/>
        <c:scaling>
          <c:orientation val="minMax"/>
        </c:scaling>
        <c:axPos val="r"/>
        <c:numFmt formatCode="0.0_ " sourceLinked="1"/>
        <c:tickLblPos val="nextTo"/>
        <c:crossAx val="183581696"/>
        <c:crosses val="max"/>
        <c:crossBetween val="between"/>
      </c:valAx>
      <c:spPr>
        <a:noFill/>
        <a:ln w="25421">
          <a:noFill/>
        </a:ln>
      </c:spPr>
    </c:plotArea>
    <c:plotVisOnly val="1"/>
    <c:dispBlanksAs val="gap"/>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ja-JP"/>
  <c:chart>
    <c:plotArea>
      <c:layout>
        <c:manualLayout>
          <c:layoutTarget val="inner"/>
          <c:xMode val="edge"/>
          <c:yMode val="edge"/>
          <c:x val="8.1185196180388025E-2"/>
          <c:y val="8.2716409888390754E-2"/>
          <c:w val="0.86191652657901463"/>
          <c:h val="0.85058116665715822"/>
        </c:manualLayout>
      </c:layout>
      <c:barChart>
        <c:barDir val="col"/>
        <c:grouping val="clustered"/>
        <c:ser>
          <c:idx val="0"/>
          <c:order val="0"/>
          <c:tx>
            <c:strRef>
              <c:f>Sheet1!$B$1</c:f>
              <c:strCache>
                <c:ptCount val="1"/>
                <c:pt idx="0">
                  <c:v>自主防災組織数</c:v>
                </c:pt>
              </c:strCache>
            </c:strRef>
          </c:tx>
          <c:spPr>
            <a:solidFill>
              <a:srgbClr val="F79646">
                <a:lumMod val="75000"/>
              </a:srgbClr>
            </a:solidFill>
            <a:ln w="6350" cap="rnd">
              <a:prstDash val="solid"/>
              <a:round/>
            </a:ln>
            <a:scene3d>
              <a:camera prst="orthographicFront"/>
              <a:lightRig rig="threePt" dir="t"/>
            </a:scene3d>
            <a:sp3d>
              <a:bevelT/>
            </a:sp3d>
          </c:spPr>
          <c:dLbls>
            <c:dLbl>
              <c:idx val="0"/>
              <c:layout>
                <c:manualLayout>
                  <c:x val="1.4456499368922613E-3"/>
                  <c:y val="0.17874177643925448"/>
                </c:manualLayout>
              </c:layout>
              <c:dLblPos val="outEnd"/>
              <c:showVal val="1"/>
            </c:dLbl>
            <c:dLbl>
              <c:idx val="1"/>
              <c:layout>
                <c:manualLayout>
                  <c:x val="0"/>
                  <c:y val="0.25670233337436998"/>
                </c:manualLayout>
              </c:layout>
              <c:dLblPos val="outEnd"/>
              <c:showVal val="1"/>
            </c:dLbl>
            <c:dLbl>
              <c:idx val="2"/>
              <c:layout>
                <c:manualLayout>
                  <c:x val="0"/>
                  <c:y val="0.20948704648432545"/>
                </c:manualLayout>
              </c:layout>
              <c:dLblPos val="outEnd"/>
              <c:showVal val="1"/>
            </c:dLbl>
            <c:dLbl>
              <c:idx val="3"/>
              <c:layout>
                <c:manualLayout>
                  <c:x val="-1.4457637675959498E-3"/>
                  <c:y val="0.29271203349777952"/>
                </c:manualLayout>
              </c:layout>
              <c:dLblPos val="outEnd"/>
              <c:showVal val="1"/>
            </c:dLbl>
            <c:dLbl>
              <c:idx val="4"/>
              <c:layout>
                <c:manualLayout>
                  <c:x val="-2.8912998737845156E-3"/>
                  <c:y val="0.24148912132886141"/>
                </c:manualLayout>
              </c:layout>
              <c:dLblPos val="outEnd"/>
              <c:showVal val="1"/>
            </c:dLbl>
            <c:dLbl>
              <c:idx val="5"/>
              <c:layout>
                <c:manualLayout>
                  <c:x val="1.4456499368922613E-3"/>
                  <c:y val="0.31521347477907952"/>
                </c:manualLayout>
              </c:layout>
              <c:dLblPos val="outEnd"/>
              <c:showVal val="1"/>
            </c:dLbl>
            <c:dLbl>
              <c:idx val="6"/>
              <c:layout>
                <c:manualLayout>
                  <c:x val="-2.8912998737845156E-3"/>
                  <c:y val="0.25598112972432491"/>
                </c:manualLayout>
              </c:layout>
              <c:dLblPos val="outEnd"/>
              <c:showVal val="1"/>
            </c:dLbl>
            <c:dLbl>
              <c:idx val="7"/>
              <c:layout>
                <c:manualLayout>
                  <c:x val="2.8912998737845156E-3"/>
                  <c:y val="0.33081815984410323"/>
                </c:manualLayout>
              </c:layout>
              <c:dLblPos val="outEnd"/>
              <c:showVal val="1"/>
            </c:dLbl>
            <c:dLbl>
              <c:idx val="8"/>
              <c:layout>
                <c:manualLayout>
                  <c:x val="1.4456499368922613E-3"/>
                  <c:y val="0.2759839747535569"/>
                </c:manualLayout>
              </c:layout>
              <c:dLblPos val="outEnd"/>
              <c:showVal val="1"/>
            </c:dLbl>
            <c:dLbl>
              <c:idx val="9"/>
              <c:layout>
                <c:manualLayout>
                  <c:x val="0"/>
                  <c:y val="0.34363786906559934"/>
                </c:manualLayout>
              </c:layout>
              <c:dLblPos val="outEnd"/>
              <c:showVal val="1"/>
            </c:dLbl>
            <c:dLbl>
              <c:idx val="10"/>
              <c:layout>
                <c:manualLayout>
                  <c:x val="0"/>
                  <c:y val="0.27021978789143547"/>
                </c:manualLayout>
              </c:layout>
              <c:dLblPos val="outEnd"/>
              <c:showVal val="1"/>
            </c:dLbl>
            <c:dLbl>
              <c:idx val="12"/>
              <c:layout>
                <c:manualLayout>
                  <c:x val="2.8912998737845156E-3"/>
                  <c:y val="0.29022619859054732"/>
                </c:manualLayout>
              </c:layout>
              <c:dLblPos val="outEnd"/>
              <c:showVal val="1"/>
            </c:dLbl>
            <c:dLbl>
              <c:idx val="14"/>
              <c:layout>
                <c:manualLayout>
                  <c:x val="0"/>
                  <c:y val="0.32792283590111743"/>
                </c:manualLayout>
              </c:layout>
              <c:dLblPos val="outEnd"/>
              <c:showVal val="1"/>
            </c:dLbl>
            <c:dLbl>
              <c:idx val="16"/>
              <c:layout>
                <c:manualLayout>
                  <c:x val="-1.4456499368922613E-3"/>
                  <c:y val="0.35150880382660316"/>
                </c:manualLayout>
              </c:layout>
              <c:dLblPos val="outEnd"/>
              <c:showVal val="1"/>
            </c:dLbl>
            <c:spPr>
              <a:solidFill>
                <a:prstClr val="white"/>
              </a:solidFill>
              <a:ln>
                <a:solidFill>
                  <a:schemeClr val="tx1"/>
                </a:solidFill>
              </a:ln>
            </c:spPr>
            <c:txPr>
              <a:bodyPr/>
              <a:lstStyle/>
              <a:p>
                <a:pPr>
                  <a:defRPr sz="1100"/>
                </a:pPr>
                <a:endParaRPr lang="ja-JP"/>
              </a:p>
            </c:txPr>
            <c:dLblPos val="ctr"/>
            <c:showVal val="1"/>
          </c:dLbls>
          <c:cat>
            <c:numRef>
              <c:f>Sheet1!$A$2:$A$18</c:f>
              <c:numCache>
                <c:formatCode>General</c:formatCode>
                <c:ptCount val="1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numCache>
            </c:numRef>
          </c:cat>
          <c:val>
            <c:numRef>
              <c:f>Sheet1!$B$2:$B$18</c:f>
              <c:numCache>
                <c:formatCode>#,##0_ </c:formatCode>
                <c:ptCount val="17"/>
                <c:pt idx="0">
                  <c:v>70639</c:v>
                </c:pt>
                <c:pt idx="1">
                  <c:v>75759</c:v>
                </c:pt>
                <c:pt idx="2">
                  <c:v>81309</c:v>
                </c:pt>
                <c:pt idx="3">
                  <c:v>87513</c:v>
                </c:pt>
                <c:pt idx="4">
                  <c:v>92452</c:v>
                </c:pt>
                <c:pt idx="5">
                  <c:v>96875</c:v>
                </c:pt>
                <c:pt idx="6">
                  <c:v>100594</c:v>
                </c:pt>
                <c:pt idx="7">
                  <c:v>104539</c:v>
                </c:pt>
                <c:pt idx="8">
                  <c:v>109016</c:v>
                </c:pt>
                <c:pt idx="9">
                  <c:v>112052</c:v>
                </c:pt>
                <c:pt idx="10">
                  <c:v>115814</c:v>
                </c:pt>
                <c:pt idx="11">
                  <c:v>120299</c:v>
                </c:pt>
                <c:pt idx="12">
                  <c:v>127824</c:v>
                </c:pt>
                <c:pt idx="13">
                  <c:v>133344</c:v>
                </c:pt>
                <c:pt idx="14">
                  <c:v>139316</c:v>
                </c:pt>
                <c:pt idx="15">
                  <c:v>142759</c:v>
                </c:pt>
                <c:pt idx="16">
                  <c:v>146396</c:v>
                </c:pt>
              </c:numCache>
            </c:numRef>
          </c:val>
        </c:ser>
        <c:axId val="217987328"/>
        <c:axId val="218075520"/>
      </c:barChart>
      <c:lineChart>
        <c:grouping val="standard"/>
        <c:ser>
          <c:idx val="1"/>
          <c:order val="1"/>
          <c:tx>
            <c:strRef>
              <c:f>Sheet1!$C$1</c:f>
              <c:strCache>
                <c:ptCount val="1"/>
                <c:pt idx="0">
                  <c:v>自主防災組織活動カバー率</c:v>
                </c:pt>
              </c:strCache>
            </c:strRef>
          </c:tx>
          <c:spPr>
            <a:ln>
              <a:solidFill>
                <a:schemeClr val="accent1"/>
              </a:solidFill>
              <a:round/>
            </a:ln>
          </c:spPr>
          <c:marker>
            <c:symbol val="circle"/>
            <c:size val="6"/>
            <c:spPr>
              <a:solidFill>
                <a:schemeClr val="accent1"/>
              </a:solidFill>
              <a:ln>
                <a:solidFill>
                  <a:schemeClr val="accent1"/>
                </a:solidFill>
              </a:ln>
              <a:scene3d>
                <a:camera prst="orthographicFront"/>
                <a:lightRig rig="threePt" dir="t"/>
              </a:scene3d>
              <a:sp3d>
                <a:bevelT w="165100" prst="coolSlant"/>
              </a:sp3d>
            </c:spPr>
          </c:marker>
          <c:dLbls>
            <c:dLbl>
              <c:idx val="16"/>
              <c:layout>
                <c:manualLayout>
                  <c:x val="-3.5466384009691099E-2"/>
                  <c:y val="-3.0584189083571401E-2"/>
                </c:manualLayout>
              </c:layout>
              <c:dLblPos val="r"/>
              <c:showVal val="1"/>
            </c:dLbl>
            <c:numFmt formatCode="0.0%" sourceLinked="0"/>
            <c:txPr>
              <a:bodyPr/>
              <a:lstStyle/>
              <a:p>
                <a:pPr>
                  <a:defRPr sz="1100"/>
                </a:pPr>
                <a:endParaRPr lang="ja-JP"/>
              </a:p>
            </c:txPr>
            <c:dLblPos val="t"/>
            <c:showVal val="1"/>
          </c:dLbls>
          <c:cat>
            <c:numRef>
              <c:f>Sheet1!$A$2:$A$18</c:f>
              <c:numCache>
                <c:formatCode>General</c:formatCode>
                <c:ptCount val="1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numCache>
            </c:numRef>
          </c:cat>
          <c:val>
            <c:numRef>
              <c:f>Sheet1!$C$2:$C$18</c:f>
              <c:numCache>
                <c:formatCode>0.0%</c:formatCode>
                <c:ptCount val="17"/>
                <c:pt idx="0">
                  <c:v>0.43800000000000078</c:v>
                </c:pt>
                <c:pt idx="1">
                  <c:v>0.47900000000000031</c:v>
                </c:pt>
                <c:pt idx="2">
                  <c:v>0.505</c:v>
                </c:pt>
                <c:pt idx="3">
                  <c:v>0.53300000000000003</c:v>
                </c:pt>
                <c:pt idx="4">
                  <c:v>0.54300000000000004</c:v>
                </c:pt>
                <c:pt idx="5">
                  <c:v>0.56100000000000005</c:v>
                </c:pt>
                <c:pt idx="6">
                  <c:v>0.57900000000000063</c:v>
                </c:pt>
                <c:pt idx="7">
                  <c:v>0.59699999999999998</c:v>
                </c:pt>
                <c:pt idx="8">
                  <c:v>0.61300000000000154</c:v>
                </c:pt>
                <c:pt idx="9">
                  <c:v>0.62500000000000167</c:v>
                </c:pt>
                <c:pt idx="10">
                  <c:v>0.64500000000000179</c:v>
                </c:pt>
                <c:pt idx="11">
                  <c:v>0.66900000000000204</c:v>
                </c:pt>
                <c:pt idx="12">
                  <c:v>0.69899999999999995</c:v>
                </c:pt>
                <c:pt idx="13">
                  <c:v>0.71700000000000064</c:v>
                </c:pt>
                <c:pt idx="14">
                  <c:v>0.73500000000000065</c:v>
                </c:pt>
                <c:pt idx="15">
                  <c:v>0.74400000000000155</c:v>
                </c:pt>
                <c:pt idx="16">
                  <c:v>0.75800000000000178</c:v>
                </c:pt>
              </c:numCache>
            </c:numRef>
          </c:val>
        </c:ser>
        <c:marker val="1"/>
        <c:axId val="218078592"/>
        <c:axId val="218077056"/>
      </c:lineChart>
      <c:catAx>
        <c:axId val="217987328"/>
        <c:scaling>
          <c:orientation val="minMax"/>
        </c:scaling>
        <c:axPos val="b"/>
        <c:numFmt formatCode="General" sourceLinked="1"/>
        <c:tickLblPos val="nextTo"/>
        <c:txPr>
          <a:bodyPr/>
          <a:lstStyle/>
          <a:p>
            <a:pPr>
              <a:defRPr sz="1050"/>
            </a:pPr>
            <a:endParaRPr lang="ja-JP"/>
          </a:p>
        </c:txPr>
        <c:crossAx val="218075520"/>
        <c:crosses val="autoZero"/>
        <c:auto val="1"/>
        <c:lblAlgn val="ctr"/>
        <c:lblOffset val="100"/>
      </c:catAx>
      <c:valAx>
        <c:axId val="218075520"/>
        <c:scaling>
          <c:orientation val="minMax"/>
        </c:scaling>
        <c:axPos val="l"/>
        <c:majorGridlines/>
        <c:numFmt formatCode="#,##0_ " sourceLinked="1"/>
        <c:tickLblPos val="nextTo"/>
        <c:txPr>
          <a:bodyPr/>
          <a:lstStyle/>
          <a:p>
            <a:pPr>
              <a:defRPr sz="1050"/>
            </a:pPr>
            <a:endParaRPr lang="ja-JP"/>
          </a:p>
        </c:txPr>
        <c:crossAx val="217987328"/>
        <c:crosses val="autoZero"/>
        <c:crossBetween val="between"/>
      </c:valAx>
      <c:valAx>
        <c:axId val="218077056"/>
        <c:scaling>
          <c:orientation val="minMax"/>
        </c:scaling>
        <c:axPos val="r"/>
        <c:numFmt formatCode="0.0%" sourceLinked="1"/>
        <c:tickLblPos val="nextTo"/>
        <c:txPr>
          <a:bodyPr/>
          <a:lstStyle/>
          <a:p>
            <a:pPr>
              <a:defRPr sz="1050"/>
            </a:pPr>
            <a:endParaRPr lang="ja-JP"/>
          </a:p>
        </c:txPr>
        <c:crossAx val="218078592"/>
        <c:crosses val="max"/>
        <c:crossBetween val="between"/>
      </c:valAx>
      <c:catAx>
        <c:axId val="218078592"/>
        <c:scaling>
          <c:orientation val="minMax"/>
        </c:scaling>
        <c:delete val="1"/>
        <c:axPos val="b"/>
        <c:numFmt formatCode="General" sourceLinked="1"/>
        <c:tickLblPos val="none"/>
        <c:crossAx val="218077056"/>
        <c:crosses val="autoZero"/>
        <c:auto val="1"/>
        <c:lblAlgn val="ctr"/>
        <c:lblOffset val="100"/>
      </c:catAx>
      <c:spPr>
        <a:gradFill flip="none" rotWithShape="1">
          <a:gsLst>
            <a:gs pos="0">
              <a:schemeClr val="bg1"/>
            </a:gs>
            <a:gs pos="64999">
              <a:srgbClr val="F0EBD5"/>
            </a:gs>
            <a:gs pos="100000">
              <a:srgbClr val="D1C39F"/>
            </a:gs>
          </a:gsLst>
          <a:lin ang="6000000" scaled="0"/>
          <a:tileRect/>
        </a:gradFill>
        <a:ln>
          <a:gradFill flip="none" rotWithShape="1">
            <a:gsLst>
              <a:gs pos="0">
                <a:srgbClr val="5E9EFF"/>
              </a:gs>
              <a:gs pos="39999">
                <a:srgbClr val="85C2FF"/>
              </a:gs>
              <a:gs pos="70000">
                <a:srgbClr val="C4D6EB"/>
              </a:gs>
              <a:gs pos="100000">
                <a:srgbClr val="FFEBFA"/>
              </a:gs>
            </a:gsLst>
            <a:lin ang="16200000" scaled="1"/>
            <a:tileRect/>
          </a:gradFill>
        </a:ln>
      </c:spPr>
    </c:plotArea>
    <c:legend>
      <c:legendPos val="t"/>
      <c:layout>
        <c:manualLayout>
          <c:xMode val="edge"/>
          <c:yMode val="edge"/>
          <c:x val="0.27190387315799214"/>
          <c:y val="1.430021288925855E-2"/>
          <c:w val="0.44173575431509388"/>
          <c:h val="4.5988696451145152E-2"/>
        </c:manualLayout>
      </c:layout>
      <c:txPr>
        <a:bodyPr/>
        <a:lstStyle/>
        <a:p>
          <a:pPr>
            <a:defRPr sz="1100"/>
          </a:pPr>
          <a:endParaRPr lang="ja-JP"/>
        </a:p>
      </c:txPr>
    </c:legend>
    <c:plotVisOnly val="1"/>
    <c:dispBlanksAs val="gap"/>
  </c:chart>
  <c:txPr>
    <a:bodyPr/>
    <a:lstStyle/>
    <a:p>
      <a:pPr>
        <a:defRPr sz="1800"/>
      </a:pPr>
      <a:endParaRPr lang="ja-JP"/>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ja-JP"/>
  <c:style val="3"/>
  <c:chart>
    <c:title>
      <c:tx>
        <c:rich>
          <a:bodyPr/>
          <a:lstStyle/>
          <a:p>
            <a:pPr>
              <a:defRPr b="1"/>
            </a:pPr>
            <a:r>
              <a:rPr lang="en-US" altLang="ja-JP" sz="1200" b="1" smtClean="0">
                <a:latin typeface="+mn-lt"/>
              </a:rPr>
              <a:t>Nombre de s</a:t>
            </a:r>
            <a:r>
              <a:rPr lang="en-US" altLang="ja-JP" sz="1200" b="1" smtClean="0">
                <a:latin typeface="+mn-lt"/>
                <a:cs typeface="Arial"/>
              </a:rPr>
              <a:t>éismes au-delà de magnitude 6</a:t>
            </a:r>
            <a:endParaRPr lang="ja-JP" altLang="en-US" sz="1200" b="1" dirty="0">
              <a:latin typeface="+mn-lt"/>
            </a:endParaRPr>
          </a:p>
        </c:rich>
      </c:tx>
      <c:layout>
        <c:manualLayout>
          <c:xMode val="edge"/>
          <c:yMode val="edge"/>
          <c:x val="0.17340774192938374"/>
          <c:y val="3.6745049161204376E-3"/>
        </c:manualLayout>
      </c:layout>
    </c:title>
    <c:plotArea>
      <c:layout>
        <c:manualLayout>
          <c:layoutTarget val="inner"/>
          <c:xMode val="edge"/>
          <c:yMode val="edge"/>
          <c:x val="0.29204851943164789"/>
          <c:y val="0.19623861237640294"/>
          <c:w val="0.46093341874543475"/>
          <c:h val="0.67699595878235763"/>
        </c:manualLayout>
      </c:layout>
      <c:doughnutChart>
        <c:varyColors val="1"/>
        <c:ser>
          <c:idx val="0"/>
          <c:order val="0"/>
          <c:tx>
            <c:strRef>
              <c:f>Sheet1!$B$1</c:f>
              <c:strCache>
                <c:ptCount val="1"/>
                <c:pt idx="0">
                  <c:v>マグニチュード6.0以上の地震回数</c:v>
                </c:pt>
              </c:strCache>
            </c:strRef>
          </c:tx>
          <c:spPr>
            <a:ln>
              <a:solidFill>
                <a:schemeClr val="tx1"/>
              </a:solidFill>
            </a:ln>
          </c:spPr>
          <c:dPt>
            <c:idx val="0"/>
            <c:spPr>
              <a:solidFill>
                <a:srgbClr val="FBD9BD"/>
              </a:solidFill>
              <a:ln>
                <a:solidFill>
                  <a:schemeClr val="tx1"/>
                </a:solidFill>
              </a:ln>
            </c:spPr>
          </c:dPt>
          <c:dPt>
            <c:idx val="1"/>
            <c:spPr>
              <a:solidFill>
                <a:srgbClr val="FFFF99"/>
              </a:solidFill>
              <a:ln>
                <a:solidFill>
                  <a:schemeClr val="tx1"/>
                </a:solidFill>
              </a:ln>
            </c:spPr>
          </c:dPt>
          <c:cat>
            <c:strRef>
              <c:f>Sheet1!$A$2:$A$3</c:f>
              <c:strCache>
                <c:ptCount val="2"/>
                <c:pt idx="0">
                  <c:v>日本</c:v>
                </c:pt>
                <c:pt idx="1">
                  <c:v>世界</c:v>
                </c:pt>
              </c:strCache>
            </c:strRef>
          </c:cat>
          <c:val>
            <c:numRef>
              <c:f>Sheet1!$B$2:$B$3</c:f>
              <c:numCache>
                <c:formatCode>General</c:formatCode>
                <c:ptCount val="2"/>
                <c:pt idx="0">
                  <c:v>212</c:v>
                </c:pt>
                <c:pt idx="1">
                  <c:v>1036</c:v>
                </c:pt>
              </c:numCache>
            </c:numRef>
          </c:val>
        </c:ser>
        <c:firstSliceAng val="0"/>
        <c:holeSize val="50"/>
      </c:doughnutChart>
    </c:plotArea>
    <c:plotVisOnly val="1"/>
  </c:chart>
  <c:txPr>
    <a:bodyPr/>
    <a:lstStyle/>
    <a:p>
      <a:pPr>
        <a:defRPr sz="1800"/>
      </a:pPr>
      <a:endParaRPr lang="ja-JP"/>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ja-JP"/>
  <c:chart>
    <c:title>
      <c:tx>
        <c:rich>
          <a:bodyPr/>
          <a:lstStyle/>
          <a:p>
            <a:pPr>
              <a:defRPr b="1"/>
            </a:pPr>
            <a:r>
              <a:rPr lang="en-US" altLang="ja-JP" sz="1200" b="1" smtClean="0">
                <a:latin typeface="+mn-lt"/>
              </a:rPr>
              <a:t>Nombre de volcans en activit</a:t>
            </a:r>
            <a:r>
              <a:rPr lang="en-US" altLang="ja-JP" sz="1200" b="1" smtClean="0">
                <a:latin typeface="+mn-lt"/>
                <a:cs typeface="Arial"/>
              </a:rPr>
              <a:t>é</a:t>
            </a:r>
            <a:endParaRPr lang="ja-JP" altLang="en-US" sz="1200" b="1" dirty="0">
              <a:latin typeface="+mn-lt"/>
            </a:endParaRPr>
          </a:p>
        </c:rich>
      </c:tx>
      <c:layout>
        <c:manualLayout>
          <c:xMode val="edge"/>
          <c:yMode val="edge"/>
          <c:x val="0.11881233036161012"/>
          <c:y val="5.7790453838462576E-2"/>
        </c:manualLayout>
      </c:layout>
    </c:title>
    <c:plotArea>
      <c:layout>
        <c:manualLayout>
          <c:layoutTarget val="inner"/>
          <c:xMode val="edge"/>
          <c:yMode val="edge"/>
          <c:x val="0.24724819635668013"/>
          <c:y val="0.19623861237640294"/>
          <c:w val="0.50138821559208502"/>
          <c:h val="0.67148441839795581"/>
        </c:manualLayout>
      </c:layout>
      <c:doughnutChart>
        <c:varyColors val="1"/>
        <c:ser>
          <c:idx val="0"/>
          <c:order val="0"/>
          <c:tx>
            <c:strRef>
              <c:f>Sheet1!$B$1</c:f>
              <c:strCache>
                <c:ptCount val="1"/>
                <c:pt idx="0">
                  <c:v>活火山数</c:v>
                </c:pt>
              </c:strCache>
            </c:strRef>
          </c:tx>
          <c:spPr>
            <a:solidFill>
              <a:srgbClr val="FFFF99"/>
            </a:solidFill>
            <a:ln>
              <a:solidFill>
                <a:prstClr val="black"/>
              </a:solidFill>
            </a:ln>
          </c:spPr>
          <c:dPt>
            <c:idx val="0"/>
            <c:spPr>
              <a:solidFill>
                <a:srgbClr val="FBD9BD"/>
              </a:solidFill>
              <a:ln>
                <a:solidFill>
                  <a:prstClr val="black"/>
                </a:solidFill>
              </a:ln>
            </c:spPr>
          </c:dPt>
          <c:cat>
            <c:strRef>
              <c:f>Sheet1!$A$2:$A$3</c:f>
              <c:strCache>
                <c:ptCount val="2"/>
                <c:pt idx="0">
                  <c:v>日本</c:v>
                </c:pt>
                <c:pt idx="1">
                  <c:v>世界</c:v>
                </c:pt>
              </c:strCache>
            </c:strRef>
          </c:cat>
          <c:val>
            <c:numRef>
              <c:f>Sheet1!$B$2:$B$3</c:f>
              <c:numCache>
                <c:formatCode>General</c:formatCode>
                <c:ptCount val="2"/>
                <c:pt idx="0">
                  <c:v>108</c:v>
                </c:pt>
                <c:pt idx="1">
                  <c:v>1548</c:v>
                </c:pt>
              </c:numCache>
            </c:numRef>
          </c:val>
        </c:ser>
        <c:firstSliceAng val="0"/>
        <c:holeSize val="50"/>
      </c:doughnutChart>
    </c:plotArea>
    <c:plotVisOnly val="1"/>
  </c:chart>
  <c:txPr>
    <a:bodyPr/>
    <a:lstStyle/>
    <a:p>
      <a:pPr>
        <a:defRPr sz="1800"/>
      </a:pPr>
      <a:endParaRPr lang="ja-JP"/>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ja-JP"/>
  <c:chart>
    <c:title>
      <c:tx>
        <c:rich>
          <a:bodyPr/>
          <a:lstStyle/>
          <a:p>
            <a:pPr>
              <a:defRPr/>
            </a:pPr>
            <a:r>
              <a:rPr lang="en-US" altLang="ja-JP" sz="1100" b="1" smtClean="0">
                <a:latin typeface="+mn-lt"/>
              </a:rPr>
              <a:t>Nombre</a:t>
            </a:r>
            <a:r>
              <a:rPr lang="en-US" altLang="ja-JP" sz="1100" b="1" baseline="0" smtClean="0">
                <a:latin typeface="+mn-lt"/>
              </a:rPr>
              <a:t> de morts suite </a:t>
            </a:r>
            <a:r>
              <a:rPr lang="en-US" altLang="ja-JP" sz="1100" b="1" baseline="0" smtClean="0">
                <a:latin typeface="+mn-lt"/>
                <a:cs typeface="Arial"/>
              </a:rPr>
              <a:t>à des catastrophes naturelles (en 1 000 pers.)</a:t>
            </a:r>
            <a:endParaRPr lang="ja-JP" altLang="en-US" sz="1100" b="1" dirty="0">
              <a:latin typeface="+mn-lt"/>
            </a:endParaRPr>
          </a:p>
        </c:rich>
      </c:tx>
      <c:layout>
        <c:manualLayout>
          <c:xMode val="edge"/>
          <c:yMode val="edge"/>
          <c:x val="0.12018399764367269"/>
          <c:y val="3.1124005471616572E-2"/>
        </c:manualLayout>
      </c:layout>
    </c:title>
    <c:plotArea>
      <c:layout>
        <c:manualLayout>
          <c:layoutTarget val="inner"/>
          <c:xMode val="edge"/>
          <c:yMode val="edge"/>
          <c:x val="0.26585515046131708"/>
          <c:y val="0.20544457700965288"/>
          <c:w val="0.53391580522060855"/>
          <c:h val="0.67524673534915258"/>
        </c:manualLayout>
      </c:layout>
      <c:doughnutChart>
        <c:varyColors val="1"/>
        <c:ser>
          <c:idx val="0"/>
          <c:order val="0"/>
          <c:tx>
            <c:strRef>
              <c:f>Sheet1!$B$1</c:f>
              <c:strCache>
                <c:ptCount val="1"/>
                <c:pt idx="0">
                  <c:v>災害死者数（千人）</c:v>
                </c:pt>
              </c:strCache>
            </c:strRef>
          </c:tx>
          <c:spPr>
            <a:ln>
              <a:solidFill>
                <a:prstClr val="black"/>
              </a:solidFill>
            </a:ln>
          </c:spPr>
          <c:dPt>
            <c:idx val="0"/>
            <c:spPr>
              <a:solidFill>
                <a:srgbClr val="FBD9BD"/>
              </a:solidFill>
              <a:ln>
                <a:solidFill>
                  <a:prstClr val="black"/>
                </a:solidFill>
              </a:ln>
            </c:spPr>
          </c:dPt>
          <c:dPt>
            <c:idx val="1"/>
            <c:spPr>
              <a:solidFill>
                <a:srgbClr val="FFFF99"/>
              </a:solidFill>
              <a:ln>
                <a:solidFill>
                  <a:prstClr val="black"/>
                </a:solidFill>
              </a:ln>
            </c:spPr>
          </c:dPt>
          <c:cat>
            <c:strRef>
              <c:f>Sheet1!$A$2:$A$3</c:f>
              <c:strCache>
                <c:ptCount val="2"/>
                <c:pt idx="0">
                  <c:v>日本</c:v>
                </c:pt>
                <c:pt idx="1">
                  <c:v>世界</c:v>
                </c:pt>
              </c:strCache>
            </c:strRef>
          </c:cat>
          <c:val>
            <c:numRef>
              <c:f>Sheet1!$B$2:$B$3</c:f>
              <c:numCache>
                <c:formatCode>General</c:formatCode>
                <c:ptCount val="2"/>
                <c:pt idx="0">
                  <c:v>9</c:v>
                </c:pt>
                <c:pt idx="1">
                  <c:v>2570</c:v>
                </c:pt>
              </c:numCache>
            </c:numRef>
          </c:val>
        </c:ser>
        <c:firstSliceAng val="0"/>
        <c:holeSize val="50"/>
      </c:doughnutChart>
    </c:plotArea>
    <c:plotVisOnly val="1"/>
  </c:chart>
  <c:txPr>
    <a:bodyPr/>
    <a:lstStyle/>
    <a:p>
      <a:pPr>
        <a:defRPr sz="1800"/>
      </a:pPr>
      <a:endParaRPr lang="ja-JP"/>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ja-JP"/>
  <c:chart>
    <c:title>
      <c:tx>
        <c:rich>
          <a:bodyPr/>
          <a:lstStyle/>
          <a:p>
            <a:pPr>
              <a:defRPr sz="1050" b="1"/>
            </a:pPr>
            <a:r>
              <a:rPr lang="en-US" altLang="ja-JP" sz="1050" b="1" smtClean="0">
                <a:latin typeface="+mn-lt"/>
              </a:rPr>
              <a:t>Montant des</a:t>
            </a:r>
            <a:r>
              <a:rPr lang="en-US" altLang="ja-JP" sz="1050" b="1" baseline="0" smtClean="0">
                <a:latin typeface="+mn-lt"/>
              </a:rPr>
              <a:t> </a:t>
            </a:r>
            <a:r>
              <a:rPr lang="en-US" altLang="ja-JP" sz="1050" b="1" smtClean="0">
                <a:latin typeface="+mn-lt"/>
              </a:rPr>
              <a:t>d</a:t>
            </a:r>
            <a:r>
              <a:rPr lang="en-US" altLang="ja-JP" sz="1050" b="1" smtClean="0">
                <a:latin typeface="+mn-lt"/>
                <a:cs typeface="Arial"/>
              </a:rPr>
              <a:t>égât</a:t>
            </a:r>
            <a:r>
              <a:rPr lang="en-US" altLang="ja-JP" sz="1050" b="1" smtClean="0">
                <a:latin typeface="+mn-lt"/>
              </a:rPr>
              <a:t>s caus</a:t>
            </a:r>
            <a:r>
              <a:rPr lang="en-US" altLang="ja-JP" sz="1050" b="1" smtClean="0">
                <a:latin typeface="+mn-lt"/>
                <a:cs typeface="Arial"/>
              </a:rPr>
              <a:t>és par les catastrophes</a:t>
            </a:r>
            <a:r>
              <a:rPr lang="en-US" altLang="ja-JP" sz="1050" b="1" baseline="0" smtClean="0">
                <a:latin typeface="+mn-lt"/>
                <a:cs typeface="Arial"/>
              </a:rPr>
              <a:t> naturelles</a:t>
            </a:r>
            <a:r>
              <a:rPr lang="en-US" altLang="ja-JP" sz="1050" b="1" smtClean="0">
                <a:latin typeface="+mn-lt"/>
              </a:rPr>
              <a:t> (en 100 millions de dollars)</a:t>
            </a:r>
            <a:endParaRPr lang="ja-JP" altLang="en-US" sz="1050" b="1" dirty="0">
              <a:latin typeface="+mn-lt"/>
            </a:endParaRPr>
          </a:p>
        </c:rich>
      </c:tx>
      <c:layout>
        <c:manualLayout>
          <c:xMode val="edge"/>
          <c:yMode val="edge"/>
          <c:x val="0.15697422508610179"/>
          <c:y val="3.112399275897455E-2"/>
        </c:manualLayout>
      </c:layout>
    </c:title>
    <c:plotArea>
      <c:layout>
        <c:manualLayout>
          <c:layoutTarget val="inner"/>
          <c:xMode val="edge"/>
          <c:yMode val="edge"/>
          <c:x val="0.27626127961090741"/>
          <c:y val="0.20544449309553925"/>
          <c:w val="0.5101865224851555"/>
          <c:h val="0.67524686799505962"/>
        </c:manualLayout>
      </c:layout>
      <c:doughnutChart>
        <c:varyColors val="1"/>
        <c:ser>
          <c:idx val="0"/>
          <c:order val="0"/>
          <c:tx>
            <c:strRef>
              <c:f>Sheet1!$B$1</c:f>
              <c:strCache>
                <c:ptCount val="1"/>
                <c:pt idx="0">
                  <c:v>災害被害額（億ドル）</c:v>
                </c:pt>
              </c:strCache>
            </c:strRef>
          </c:tx>
          <c:spPr>
            <a:solidFill>
              <a:srgbClr val="FBD9BD"/>
            </a:solidFill>
            <a:ln>
              <a:solidFill>
                <a:prstClr val="black"/>
              </a:solidFill>
            </a:ln>
          </c:spPr>
          <c:dPt>
            <c:idx val="1"/>
            <c:spPr>
              <a:solidFill>
                <a:srgbClr val="FFFF99"/>
              </a:solidFill>
              <a:ln>
                <a:solidFill>
                  <a:prstClr val="black"/>
                </a:solidFill>
              </a:ln>
            </c:spPr>
          </c:dPt>
          <c:cat>
            <c:strRef>
              <c:f>Sheet1!$A$2:$A$3</c:f>
              <c:strCache>
                <c:ptCount val="2"/>
                <c:pt idx="0">
                  <c:v>日本</c:v>
                </c:pt>
                <c:pt idx="1">
                  <c:v>世界</c:v>
                </c:pt>
              </c:strCache>
            </c:strRef>
          </c:cat>
          <c:val>
            <c:numRef>
              <c:f>Sheet1!$B$2:$B$3</c:f>
              <c:numCache>
                <c:formatCode>General</c:formatCode>
                <c:ptCount val="2"/>
                <c:pt idx="0">
                  <c:v>2068</c:v>
                </c:pt>
                <c:pt idx="1">
                  <c:v>17361</c:v>
                </c:pt>
              </c:numCache>
            </c:numRef>
          </c:val>
        </c:ser>
        <c:firstSliceAng val="0"/>
        <c:holeSize val="50"/>
      </c:doughnutChart>
    </c:plotArea>
    <c:plotVisOnly val="1"/>
  </c:chart>
  <c:txPr>
    <a:bodyPr/>
    <a:lstStyle/>
    <a:p>
      <a:pPr>
        <a:defRPr sz="1800"/>
      </a:pPr>
      <a:endParaRPr lang="ja-JP"/>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ja-JP"/>
  <c:chart>
    <c:autoTitleDeleted val="1"/>
    <c:plotArea>
      <c:layout>
        <c:manualLayout>
          <c:layoutTarget val="inner"/>
          <c:xMode val="edge"/>
          <c:yMode val="edge"/>
          <c:x val="7.0751562346413152E-2"/>
          <c:y val="3.1689117749833226E-2"/>
          <c:w val="0.91274957298403436"/>
          <c:h val="0.89292795209204245"/>
        </c:manualLayout>
      </c:layout>
      <c:barChart>
        <c:barDir val="col"/>
        <c:grouping val="clustered"/>
        <c:ser>
          <c:idx val="0"/>
          <c:order val="0"/>
          <c:tx>
            <c:strRef>
              <c:f>Sheet1!$B$1</c:f>
              <c:strCache>
                <c:ptCount val="1"/>
                <c:pt idx="0">
                  <c:v>系列 1</c:v>
                </c:pt>
              </c:strCache>
            </c:strRef>
          </c:tx>
          <c:dPt>
            <c:idx val="66"/>
            <c:spPr>
              <a:solidFill>
                <a:srgbClr val="FF0000"/>
              </a:solidFill>
            </c:spPr>
          </c:dPt>
          <c:dPt>
            <c:idx val="67"/>
            <c:spPr>
              <a:solidFill>
                <a:srgbClr val="FFFF00"/>
              </a:solidFill>
              <a:ln>
                <a:solidFill>
                  <a:prstClr val="black">
                    <a:tint val="75000"/>
                    <a:shade val="95000"/>
                    <a:satMod val="105000"/>
                  </a:prstClr>
                </a:solidFill>
              </a:ln>
            </c:spPr>
          </c:dPt>
          <c:cat>
            <c:numRef>
              <c:f>Sheet1!$A$2:$A$69</c:f>
              <c:numCache>
                <c:formatCode>General</c:formatCode>
                <c:ptCount val="68"/>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pt idx="26">
                  <c:v>1971</c:v>
                </c:pt>
                <c:pt idx="27">
                  <c:v>1972</c:v>
                </c:pt>
                <c:pt idx="28">
                  <c:v>1973</c:v>
                </c:pt>
                <c:pt idx="29">
                  <c:v>1974</c:v>
                </c:pt>
                <c:pt idx="30">
                  <c:v>1975</c:v>
                </c:pt>
                <c:pt idx="31">
                  <c:v>1976</c:v>
                </c:pt>
                <c:pt idx="32">
                  <c:v>1977</c:v>
                </c:pt>
                <c:pt idx="33">
                  <c:v>1978</c:v>
                </c:pt>
                <c:pt idx="34">
                  <c:v>1979</c:v>
                </c:pt>
                <c:pt idx="35">
                  <c:v>1980</c:v>
                </c:pt>
                <c:pt idx="36">
                  <c:v>1981</c:v>
                </c:pt>
                <c:pt idx="37">
                  <c:v>1982</c:v>
                </c:pt>
                <c:pt idx="38">
                  <c:v>1983</c:v>
                </c:pt>
                <c:pt idx="39">
                  <c:v>1984</c:v>
                </c:pt>
                <c:pt idx="40">
                  <c:v>1985</c:v>
                </c:pt>
                <c:pt idx="41">
                  <c:v>1986</c:v>
                </c:pt>
                <c:pt idx="42">
                  <c:v>1987</c:v>
                </c:pt>
                <c:pt idx="43">
                  <c:v>1988</c:v>
                </c:pt>
                <c:pt idx="44">
                  <c:v>1989</c:v>
                </c:pt>
                <c:pt idx="45">
                  <c:v>1990</c:v>
                </c:pt>
                <c:pt idx="46">
                  <c:v>1991</c:v>
                </c:pt>
                <c:pt idx="47">
                  <c:v>1992</c:v>
                </c:pt>
                <c:pt idx="48">
                  <c:v>1993</c:v>
                </c:pt>
                <c:pt idx="49">
                  <c:v>1994</c:v>
                </c:pt>
                <c:pt idx="50">
                  <c:v>1995</c:v>
                </c:pt>
                <c:pt idx="51">
                  <c:v>1996</c:v>
                </c:pt>
                <c:pt idx="52">
                  <c:v>1997</c:v>
                </c:pt>
                <c:pt idx="53">
                  <c:v>1998</c:v>
                </c:pt>
                <c:pt idx="54">
                  <c:v>1999</c:v>
                </c:pt>
                <c:pt idx="55">
                  <c:v>2000</c:v>
                </c:pt>
                <c:pt idx="56">
                  <c:v>2001</c:v>
                </c:pt>
                <c:pt idx="57">
                  <c:v>2002</c:v>
                </c:pt>
                <c:pt idx="58">
                  <c:v>2003</c:v>
                </c:pt>
                <c:pt idx="59">
                  <c:v>2004</c:v>
                </c:pt>
                <c:pt idx="60">
                  <c:v>2005</c:v>
                </c:pt>
                <c:pt idx="61">
                  <c:v>2006</c:v>
                </c:pt>
                <c:pt idx="62">
                  <c:v>2007</c:v>
                </c:pt>
                <c:pt idx="63">
                  <c:v>2008</c:v>
                </c:pt>
                <c:pt idx="64">
                  <c:v>2009</c:v>
                </c:pt>
                <c:pt idx="65">
                  <c:v>2010</c:v>
                </c:pt>
                <c:pt idx="66">
                  <c:v>2011</c:v>
                </c:pt>
              </c:numCache>
            </c:numRef>
          </c:cat>
          <c:val>
            <c:numRef>
              <c:f>Sheet1!$B$2:$B$69</c:f>
              <c:numCache>
                <c:formatCode>#,##0_ </c:formatCode>
                <c:ptCount val="68"/>
                <c:pt idx="0">
                  <c:v>6062</c:v>
                </c:pt>
                <c:pt idx="1">
                  <c:v>1504</c:v>
                </c:pt>
                <c:pt idx="2">
                  <c:v>1950</c:v>
                </c:pt>
                <c:pt idx="3">
                  <c:v>4897</c:v>
                </c:pt>
                <c:pt idx="4">
                  <c:v>975</c:v>
                </c:pt>
                <c:pt idx="5">
                  <c:v>1210</c:v>
                </c:pt>
                <c:pt idx="6">
                  <c:v>1291</c:v>
                </c:pt>
                <c:pt idx="7">
                  <c:v>449</c:v>
                </c:pt>
                <c:pt idx="8">
                  <c:v>3212</c:v>
                </c:pt>
                <c:pt idx="9">
                  <c:v>2926</c:v>
                </c:pt>
                <c:pt idx="10">
                  <c:v>727</c:v>
                </c:pt>
                <c:pt idx="11">
                  <c:v>765</c:v>
                </c:pt>
                <c:pt idx="12">
                  <c:v>1515</c:v>
                </c:pt>
                <c:pt idx="13">
                  <c:v>2120</c:v>
                </c:pt>
                <c:pt idx="14">
                  <c:v>5868</c:v>
                </c:pt>
                <c:pt idx="15">
                  <c:v>528</c:v>
                </c:pt>
                <c:pt idx="16">
                  <c:v>902</c:v>
                </c:pt>
                <c:pt idx="17">
                  <c:v>381</c:v>
                </c:pt>
                <c:pt idx="18">
                  <c:v>575</c:v>
                </c:pt>
                <c:pt idx="19">
                  <c:v>307</c:v>
                </c:pt>
                <c:pt idx="20">
                  <c:v>367</c:v>
                </c:pt>
                <c:pt idx="21">
                  <c:v>578</c:v>
                </c:pt>
                <c:pt idx="22">
                  <c:v>607</c:v>
                </c:pt>
                <c:pt idx="23">
                  <c:v>259</c:v>
                </c:pt>
                <c:pt idx="24">
                  <c:v>183</c:v>
                </c:pt>
                <c:pt idx="25">
                  <c:v>163</c:v>
                </c:pt>
                <c:pt idx="26">
                  <c:v>350</c:v>
                </c:pt>
                <c:pt idx="27">
                  <c:v>587</c:v>
                </c:pt>
                <c:pt idx="28">
                  <c:v>85</c:v>
                </c:pt>
                <c:pt idx="29">
                  <c:v>324</c:v>
                </c:pt>
                <c:pt idx="30">
                  <c:v>213</c:v>
                </c:pt>
                <c:pt idx="31">
                  <c:v>273</c:v>
                </c:pt>
                <c:pt idx="32">
                  <c:v>174</c:v>
                </c:pt>
                <c:pt idx="33">
                  <c:v>153</c:v>
                </c:pt>
                <c:pt idx="34">
                  <c:v>208</c:v>
                </c:pt>
                <c:pt idx="35">
                  <c:v>148</c:v>
                </c:pt>
                <c:pt idx="36">
                  <c:v>232</c:v>
                </c:pt>
                <c:pt idx="37">
                  <c:v>524</c:v>
                </c:pt>
                <c:pt idx="38">
                  <c:v>301</c:v>
                </c:pt>
                <c:pt idx="39">
                  <c:v>199</c:v>
                </c:pt>
                <c:pt idx="40">
                  <c:v>199</c:v>
                </c:pt>
                <c:pt idx="41">
                  <c:v>148</c:v>
                </c:pt>
                <c:pt idx="42">
                  <c:v>69</c:v>
                </c:pt>
                <c:pt idx="43">
                  <c:v>93</c:v>
                </c:pt>
                <c:pt idx="44">
                  <c:v>96</c:v>
                </c:pt>
                <c:pt idx="45">
                  <c:v>123</c:v>
                </c:pt>
                <c:pt idx="46">
                  <c:v>190</c:v>
                </c:pt>
                <c:pt idx="47">
                  <c:v>19</c:v>
                </c:pt>
                <c:pt idx="48">
                  <c:v>438</c:v>
                </c:pt>
                <c:pt idx="49">
                  <c:v>39</c:v>
                </c:pt>
                <c:pt idx="50">
                  <c:v>6482</c:v>
                </c:pt>
                <c:pt idx="51">
                  <c:v>84</c:v>
                </c:pt>
                <c:pt idx="52">
                  <c:v>71</c:v>
                </c:pt>
                <c:pt idx="53">
                  <c:v>109</c:v>
                </c:pt>
                <c:pt idx="54">
                  <c:v>142</c:v>
                </c:pt>
                <c:pt idx="55">
                  <c:v>78</c:v>
                </c:pt>
                <c:pt idx="56">
                  <c:v>90</c:v>
                </c:pt>
                <c:pt idx="57">
                  <c:v>48</c:v>
                </c:pt>
                <c:pt idx="58">
                  <c:v>62</c:v>
                </c:pt>
                <c:pt idx="59">
                  <c:v>327</c:v>
                </c:pt>
                <c:pt idx="60">
                  <c:v>148</c:v>
                </c:pt>
                <c:pt idx="61">
                  <c:v>177</c:v>
                </c:pt>
                <c:pt idx="62">
                  <c:v>41</c:v>
                </c:pt>
                <c:pt idx="63">
                  <c:v>101</c:v>
                </c:pt>
                <c:pt idx="64">
                  <c:v>115</c:v>
                </c:pt>
                <c:pt idx="65">
                  <c:v>146</c:v>
                </c:pt>
                <c:pt idx="66">
                  <c:v>15270</c:v>
                </c:pt>
                <c:pt idx="67">
                  <c:v>8499</c:v>
                </c:pt>
              </c:numCache>
            </c:numRef>
          </c:val>
        </c:ser>
        <c:gapWidth val="40"/>
        <c:overlap val="11"/>
        <c:axId val="222816128"/>
        <c:axId val="222817664"/>
      </c:barChart>
      <c:catAx>
        <c:axId val="222816128"/>
        <c:scaling>
          <c:orientation val="minMax"/>
        </c:scaling>
        <c:axPos val="b"/>
        <c:numFmt formatCode="General" sourceLinked="1"/>
        <c:tickLblPos val="nextTo"/>
        <c:txPr>
          <a:bodyPr/>
          <a:lstStyle/>
          <a:p>
            <a:pPr>
              <a:defRPr sz="1050"/>
            </a:pPr>
            <a:endParaRPr lang="ja-JP"/>
          </a:p>
        </c:txPr>
        <c:crossAx val="222817664"/>
        <c:crosses val="autoZero"/>
        <c:auto val="1"/>
        <c:lblAlgn val="ctr"/>
        <c:lblOffset val="100"/>
      </c:catAx>
      <c:valAx>
        <c:axId val="222817664"/>
        <c:scaling>
          <c:orientation val="minMax"/>
          <c:max val="16000"/>
        </c:scaling>
        <c:axPos val="l"/>
        <c:numFmt formatCode="#,##0_ " sourceLinked="1"/>
        <c:tickLblPos val="nextTo"/>
        <c:txPr>
          <a:bodyPr/>
          <a:lstStyle/>
          <a:p>
            <a:pPr>
              <a:defRPr sz="1050"/>
            </a:pPr>
            <a:endParaRPr lang="ja-JP"/>
          </a:p>
        </c:txPr>
        <c:crossAx val="222816128"/>
        <c:crosses val="autoZero"/>
        <c:crossBetween val="between"/>
      </c:valAx>
    </c:plotArea>
    <c:plotVisOnly val="1"/>
  </c:chart>
  <c:txPr>
    <a:bodyPr/>
    <a:lstStyle/>
    <a:p>
      <a:pPr>
        <a:defRPr sz="1800"/>
      </a:pPr>
      <a:endParaRPr lang="ja-JP"/>
    </a:p>
  </c:txPr>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lang val="ja-JP"/>
  <c:chart>
    <c:plotArea>
      <c:layout>
        <c:manualLayout>
          <c:layoutTarget val="inner"/>
          <c:xMode val="edge"/>
          <c:yMode val="edge"/>
          <c:x val="0.11162462979143355"/>
          <c:y val="2.9996470183891035E-2"/>
          <c:w val="0.77685261982385578"/>
          <c:h val="0.76386923579481791"/>
        </c:manualLayout>
      </c:layout>
      <c:lineChart>
        <c:grouping val="standard"/>
        <c:ser>
          <c:idx val="0"/>
          <c:order val="0"/>
          <c:spPr>
            <a:ln>
              <a:solidFill>
                <a:schemeClr val="tx1"/>
              </a:solidFill>
            </a:ln>
          </c:spPr>
          <c:marker>
            <c:symbol val="none"/>
          </c:marker>
          <c:cat>
            <c:numRef>
              <c:f>データ入力用!$B$6:$B$71</c:f>
              <c:numCache>
                <c:formatCode>m"月"d"日"</c:formatCode>
                <c:ptCount val="66"/>
                <c:pt idx="0">
                  <c:v>40614</c:v>
                </c:pt>
                <c:pt idx="1">
                  <c:v>40615</c:v>
                </c:pt>
                <c:pt idx="2">
                  <c:v>40616</c:v>
                </c:pt>
                <c:pt idx="3">
                  <c:v>40617</c:v>
                </c:pt>
                <c:pt idx="4">
                  <c:v>40618</c:v>
                </c:pt>
                <c:pt idx="5">
                  <c:v>40619</c:v>
                </c:pt>
                <c:pt idx="6">
                  <c:v>40620</c:v>
                </c:pt>
                <c:pt idx="7">
                  <c:v>40621</c:v>
                </c:pt>
                <c:pt idx="8">
                  <c:v>40622</c:v>
                </c:pt>
                <c:pt idx="9">
                  <c:v>40623</c:v>
                </c:pt>
                <c:pt idx="10">
                  <c:v>40624</c:v>
                </c:pt>
                <c:pt idx="11">
                  <c:v>40625</c:v>
                </c:pt>
                <c:pt idx="12">
                  <c:v>40626</c:v>
                </c:pt>
                <c:pt idx="13">
                  <c:v>40627</c:v>
                </c:pt>
                <c:pt idx="14">
                  <c:v>40628</c:v>
                </c:pt>
                <c:pt idx="15">
                  <c:v>40629</c:v>
                </c:pt>
                <c:pt idx="16">
                  <c:v>40630</c:v>
                </c:pt>
                <c:pt idx="17">
                  <c:v>40631</c:v>
                </c:pt>
                <c:pt idx="18">
                  <c:v>40632</c:v>
                </c:pt>
                <c:pt idx="19">
                  <c:v>40633</c:v>
                </c:pt>
                <c:pt idx="20">
                  <c:v>40634</c:v>
                </c:pt>
                <c:pt idx="21">
                  <c:v>40635</c:v>
                </c:pt>
                <c:pt idx="22">
                  <c:v>40636</c:v>
                </c:pt>
                <c:pt idx="23">
                  <c:v>40637</c:v>
                </c:pt>
                <c:pt idx="24">
                  <c:v>40638</c:v>
                </c:pt>
                <c:pt idx="25">
                  <c:v>40639</c:v>
                </c:pt>
                <c:pt idx="26">
                  <c:v>40640</c:v>
                </c:pt>
                <c:pt idx="27">
                  <c:v>40641</c:v>
                </c:pt>
                <c:pt idx="28">
                  <c:v>40642</c:v>
                </c:pt>
                <c:pt idx="29">
                  <c:v>40643</c:v>
                </c:pt>
                <c:pt idx="30">
                  <c:v>40644</c:v>
                </c:pt>
                <c:pt idx="31">
                  <c:v>40645</c:v>
                </c:pt>
                <c:pt idx="32">
                  <c:v>40646</c:v>
                </c:pt>
                <c:pt idx="33">
                  <c:v>40647</c:v>
                </c:pt>
                <c:pt idx="34">
                  <c:v>40648</c:v>
                </c:pt>
                <c:pt idx="35">
                  <c:v>40649</c:v>
                </c:pt>
                <c:pt idx="36">
                  <c:v>40650</c:v>
                </c:pt>
                <c:pt idx="37">
                  <c:v>40651</c:v>
                </c:pt>
                <c:pt idx="38">
                  <c:v>40652</c:v>
                </c:pt>
                <c:pt idx="39">
                  <c:v>40653</c:v>
                </c:pt>
                <c:pt idx="40">
                  <c:v>40654</c:v>
                </c:pt>
                <c:pt idx="41">
                  <c:v>40655</c:v>
                </c:pt>
                <c:pt idx="42">
                  <c:v>40656</c:v>
                </c:pt>
                <c:pt idx="43">
                  <c:v>40657</c:v>
                </c:pt>
                <c:pt idx="44">
                  <c:v>40658</c:v>
                </c:pt>
                <c:pt idx="45">
                  <c:v>40659</c:v>
                </c:pt>
                <c:pt idx="46">
                  <c:v>40660</c:v>
                </c:pt>
                <c:pt idx="47">
                  <c:v>40661</c:v>
                </c:pt>
                <c:pt idx="48">
                  <c:v>40662</c:v>
                </c:pt>
                <c:pt idx="49">
                  <c:v>40663</c:v>
                </c:pt>
                <c:pt idx="50">
                  <c:v>40664</c:v>
                </c:pt>
                <c:pt idx="51">
                  <c:v>40665</c:v>
                </c:pt>
                <c:pt idx="52">
                  <c:v>40666</c:v>
                </c:pt>
                <c:pt idx="53">
                  <c:v>40667</c:v>
                </c:pt>
                <c:pt idx="54">
                  <c:v>40668</c:v>
                </c:pt>
                <c:pt idx="55">
                  <c:v>40669</c:v>
                </c:pt>
                <c:pt idx="56">
                  <c:v>40670</c:v>
                </c:pt>
                <c:pt idx="57">
                  <c:v>40671</c:v>
                </c:pt>
                <c:pt idx="58">
                  <c:v>40672</c:v>
                </c:pt>
                <c:pt idx="59">
                  <c:v>40673</c:v>
                </c:pt>
                <c:pt idx="60">
                  <c:v>40674</c:v>
                </c:pt>
                <c:pt idx="61">
                  <c:v>40675</c:v>
                </c:pt>
                <c:pt idx="62">
                  <c:v>40676</c:v>
                </c:pt>
                <c:pt idx="63">
                  <c:v>40677</c:v>
                </c:pt>
                <c:pt idx="64">
                  <c:v>40678</c:v>
                </c:pt>
                <c:pt idx="65">
                  <c:v>40679</c:v>
                </c:pt>
              </c:numCache>
            </c:numRef>
          </c:cat>
          <c:val>
            <c:numRef>
              <c:f>データ入力用!$C$6:$C$71</c:f>
              <c:numCache>
                <c:formatCode>General</c:formatCode>
                <c:ptCount val="66"/>
                <c:pt idx="0">
                  <c:v>4156</c:v>
                </c:pt>
                <c:pt idx="1">
                  <c:v>4602</c:v>
                </c:pt>
                <c:pt idx="2">
                  <c:v>4708</c:v>
                </c:pt>
                <c:pt idx="3">
                  <c:v>5764</c:v>
                </c:pt>
                <c:pt idx="4">
                  <c:v>5808</c:v>
                </c:pt>
                <c:pt idx="5">
                  <c:v>5905</c:v>
                </c:pt>
                <c:pt idx="6">
                  <c:v>6099</c:v>
                </c:pt>
                <c:pt idx="7">
                  <c:v>6082</c:v>
                </c:pt>
                <c:pt idx="8">
                  <c:v>5013</c:v>
                </c:pt>
                <c:pt idx="9">
                  <c:v>4495</c:v>
                </c:pt>
                <c:pt idx="10">
                  <c:v>3384</c:v>
                </c:pt>
                <c:pt idx="11">
                  <c:v>2979</c:v>
                </c:pt>
                <c:pt idx="12">
                  <c:v>2667</c:v>
                </c:pt>
                <c:pt idx="13">
                  <c:v>2627</c:v>
                </c:pt>
                <c:pt idx="14">
                  <c:v>2820</c:v>
                </c:pt>
                <c:pt idx="15">
                  <c:v>2491</c:v>
                </c:pt>
                <c:pt idx="16">
                  <c:v>2437</c:v>
                </c:pt>
                <c:pt idx="17">
                  <c:v>2238</c:v>
                </c:pt>
                <c:pt idx="18">
                  <c:v>2214</c:v>
                </c:pt>
                <c:pt idx="19">
                  <c:v>2225</c:v>
                </c:pt>
                <c:pt idx="20">
                  <c:v>1943</c:v>
                </c:pt>
                <c:pt idx="21">
                  <c:v>1555</c:v>
                </c:pt>
                <c:pt idx="22">
                  <c:v>1336</c:v>
                </c:pt>
                <c:pt idx="23">
                  <c:v>1283</c:v>
                </c:pt>
                <c:pt idx="24">
                  <c:v>1199</c:v>
                </c:pt>
                <c:pt idx="25">
                  <c:v>1105</c:v>
                </c:pt>
                <c:pt idx="26">
                  <c:v>1125</c:v>
                </c:pt>
                <c:pt idx="27">
                  <c:v>1033</c:v>
                </c:pt>
                <c:pt idx="28">
                  <c:v>996</c:v>
                </c:pt>
                <c:pt idx="29">
                  <c:v>856</c:v>
                </c:pt>
                <c:pt idx="30">
                  <c:v>775</c:v>
                </c:pt>
                <c:pt idx="31">
                  <c:v>678</c:v>
                </c:pt>
                <c:pt idx="32">
                  <c:v>697</c:v>
                </c:pt>
                <c:pt idx="33">
                  <c:v>645</c:v>
                </c:pt>
                <c:pt idx="34">
                  <c:v>610</c:v>
                </c:pt>
                <c:pt idx="35">
                  <c:v>543</c:v>
                </c:pt>
                <c:pt idx="36">
                  <c:v>579</c:v>
                </c:pt>
                <c:pt idx="37">
                  <c:v>557</c:v>
                </c:pt>
                <c:pt idx="38">
                  <c:v>551</c:v>
                </c:pt>
                <c:pt idx="39">
                  <c:v>527</c:v>
                </c:pt>
                <c:pt idx="40">
                  <c:v>530</c:v>
                </c:pt>
                <c:pt idx="41">
                  <c:v>494</c:v>
                </c:pt>
                <c:pt idx="42">
                  <c:v>293</c:v>
                </c:pt>
                <c:pt idx="43">
                  <c:v>276</c:v>
                </c:pt>
                <c:pt idx="44">
                  <c:v>276</c:v>
                </c:pt>
                <c:pt idx="45">
                  <c:v>260</c:v>
                </c:pt>
                <c:pt idx="46">
                  <c:v>266</c:v>
                </c:pt>
                <c:pt idx="47">
                  <c:v>222</c:v>
                </c:pt>
                <c:pt idx="48">
                  <c:v>204</c:v>
                </c:pt>
                <c:pt idx="49">
                  <c:v>149</c:v>
                </c:pt>
                <c:pt idx="50">
                  <c:v>128</c:v>
                </c:pt>
                <c:pt idx="51">
                  <c:v>134</c:v>
                </c:pt>
                <c:pt idx="52">
                  <c:v>130</c:v>
                </c:pt>
                <c:pt idx="53">
                  <c:v>132</c:v>
                </c:pt>
                <c:pt idx="54">
                  <c:v>133</c:v>
                </c:pt>
                <c:pt idx="55">
                  <c:v>143</c:v>
                </c:pt>
                <c:pt idx="56">
                  <c:v>143</c:v>
                </c:pt>
                <c:pt idx="57">
                  <c:v>142</c:v>
                </c:pt>
                <c:pt idx="58">
                  <c:v>143</c:v>
                </c:pt>
                <c:pt idx="59">
                  <c:v>117</c:v>
                </c:pt>
                <c:pt idx="60">
                  <c:v>118</c:v>
                </c:pt>
                <c:pt idx="61">
                  <c:v>118</c:v>
                </c:pt>
                <c:pt idx="62">
                  <c:v>118</c:v>
                </c:pt>
                <c:pt idx="63">
                  <c:v>124</c:v>
                </c:pt>
                <c:pt idx="64">
                  <c:v>124</c:v>
                </c:pt>
                <c:pt idx="65">
                  <c:v>116</c:v>
                </c:pt>
              </c:numCache>
            </c:numRef>
          </c:val>
        </c:ser>
        <c:marker val="1"/>
        <c:axId val="226686080"/>
        <c:axId val="226687616"/>
      </c:lineChart>
      <c:dateAx>
        <c:axId val="226686080"/>
        <c:scaling>
          <c:orientation val="minMax"/>
        </c:scaling>
        <c:axPos val="b"/>
        <c:numFmt formatCode="m&quot;月&quot;d&quot;日&quot;" sourceLinked="1"/>
        <c:majorTickMark val="none"/>
        <c:tickLblPos val="nextTo"/>
        <c:crossAx val="226687616"/>
        <c:crosses val="autoZero"/>
        <c:auto val="1"/>
        <c:lblOffset val="100"/>
        <c:baseTimeUnit val="days"/>
        <c:majorUnit val="7"/>
        <c:majorTimeUnit val="days"/>
      </c:dateAx>
      <c:valAx>
        <c:axId val="226687616"/>
        <c:scaling>
          <c:orientation val="minMax"/>
        </c:scaling>
        <c:axPos val="l"/>
        <c:numFmt formatCode="General" sourceLinked="1"/>
        <c:majorTickMark val="none"/>
        <c:tickLblPos val="nextTo"/>
        <c:crossAx val="226686080"/>
        <c:crosses val="autoZero"/>
        <c:crossBetween val="between"/>
        <c:majorUnit val="500"/>
      </c:valAx>
    </c:plotArea>
    <c:plotVisOnly val="1"/>
    <c:dispBlanksAs val="gap"/>
  </c:chart>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drawing1.xml><?xml version="1.0" encoding="utf-8"?>
<c:userShapes xmlns:c="http://schemas.openxmlformats.org/drawingml/2006/chart">
  <cdr:relSizeAnchor xmlns:cdr="http://schemas.openxmlformats.org/drawingml/2006/chartDrawing">
    <cdr:from>
      <cdr:x>0.00184</cdr:x>
      <cdr:y>0.09668</cdr:y>
    </cdr:from>
    <cdr:to>
      <cdr:x>0.26866</cdr:x>
      <cdr:y>0.15217</cdr:y>
    </cdr:to>
    <cdr:sp macro="" textlink="">
      <cdr:nvSpPr>
        <cdr:cNvPr id="3" name="テキスト ボックス 2"/>
        <cdr:cNvSpPr txBox="1"/>
      </cdr:nvSpPr>
      <cdr:spPr>
        <a:xfrm xmlns:a="http://schemas.openxmlformats.org/drawingml/2006/main">
          <a:off x="17754" y="422018"/>
          <a:ext cx="2574534" cy="2422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1100" smtClean="0"/>
            <a:t>Nombre de sapeurs-pompiers volontaires</a:t>
          </a:r>
          <a:endParaRPr lang="ja-JP" altLang="en-US" sz="1100" dirty="0"/>
        </a:p>
      </cdr:txBody>
    </cdr:sp>
  </cdr:relSizeAnchor>
  <cdr:relSizeAnchor xmlns:cdr="http://schemas.openxmlformats.org/drawingml/2006/chartDrawing">
    <cdr:from>
      <cdr:x>0.75534</cdr:x>
      <cdr:y>0.08248</cdr:y>
    </cdr:from>
    <cdr:to>
      <cdr:x>1</cdr:x>
      <cdr:y>0.23095</cdr:y>
    </cdr:to>
    <cdr:sp macro="" textlink="">
      <cdr:nvSpPr>
        <cdr:cNvPr id="4" name="テキスト ボックス 3"/>
        <cdr:cNvSpPr txBox="1"/>
      </cdr:nvSpPr>
      <cdr:spPr>
        <a:xfrm xmlns:a="http://schemas.openxmlformats.org/drawingml/2006/main">
          <a:off x="7648399" y="360040"/>
          <a:ext cx="2360711" cy="6480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fontAlgn="auto">
            <a:spcBef>
              <a:spcPts val="0"/>
            </a:spcBef>
            <a:spcAft>
              <a:spcPts val="0"/>
            </a:spcAft>
            <a:defRPr/>
          </a:pPr>
          <a:r>
            <a:rPr lang="en-US" altLang="ja-JP">
              <a:solidFill>
                <a:prstClr val="black"/>
              </a:solidFill>
            </a:rPr>
            <a:t>Nombre de </a:t>
          </a:r>
          <a:r>
            <a:rPr lang="en-US" altLang="ja-JP" smtClean="0">
              <a:solidFill>
                <a:prstClr val="black"/>
              </a:solidFill>
            </a:rPr>
            <a:t>sapeurs-pompiers</a:t>
          </a:r>
        </a:p>
        <a:p xmlns:a="http://schemas.openxmlformats.org/drawingml/2006/main">
          <a:pPr fontAlgn="auto">
            <a:spcBef>
              <a:spcPts val="0"/>
            </a:spcBef>
            <a:spcAft>
              <a:spcPts val="0"/>
            </a:spcAft>
            <a:defRPr/>
          </a:pPr>
          <a:r>
            <a:rPr lang="en-US" altLang="ja-JP" smtClean="0">
              <a:solidFill>
                <a:prstClr val="black"/>
              </a:solidFill>
            </a:rPr>
            <a:t> volontaires </a:t>
          </a:r>
          <a:r>
            <a:rPr lang="en-US" altLang="ja-JP">
              <a:solidFill>
                <a:prstClr val="black"/>
              </a:solidFill>
            </a:rPr>
            <a:t>f</a:t>
          </a:r>
          <a:r>
            <a:rPr lang="en-US" altLang="ja-JP">
              <a:solidFill>
                <a:prstClr val="black"/>
              </a:solidFill>
              <a:cs typeface="Arial"/>
            </a:rPr>
            <a:t>éminins</a:t>
          </a:r>
          <a:endParaRPr lang="ja-JP" altLang="en-US" dirty="0">
            <a:solidFill>
              <a:prstClr val="black"/>
            </a:solidFill>
          </a:endParaRPr>
        </a:p>
      </cdr:txBody>
    </cdr:sp>
  </cdr:relSizeAnchor>
  <cdr:relSizeAnchor xmlns:cdr="http://schemas.openxmlformats.org/drawingml/2006/chartDrawing">
    <cdr:from>
      <cdr:x>0.0597</cdr:x>
      <cdr:y>0.92116</cdr:y>
    </cdr:from>
    <cdr:to>
      <cdr:x>0.97751</cdr:x>
      <cdr:y>0.99295</cdr:y>
    </cdr:to>
    <cdr:sp macro="" textlink="">
      <cdr:nvSpPr>
        <cdr:cNvPr id="9" name="テキスト ボックス 16"/>
        <cdr:cNvSpPr txBox="1">
          <a:spLocks xmlns:a="http://schemas.openxmlformats.org/drawingml/2006/main" noChangeArrowheads="1"/>
        </cdr:cNvSpPr>
      </cdr:nvSpPr>
      <cdr:spPr bwMode="auto">
        <a:xfrm xmlns:a="http://schemas.openxmlformats.org/drawingml/2006/main">
          <a:off x="576064" y="4020976"/>
          <a:ext cx="8856013" cy="313350"/>
        </a:xfrm>
        <a:prstGeom xmlns:a="http://schemas.openxmlformats.org/drawingml/2006/main" prst="rect">
          <a:avLst/>
        </a:prstGeom>
        <a:noFill xmlns:a="http://schemas.openxmlformats.org/drawingml/2006/main"/>
        <a:ln xmlns:a="http://schemas.openxmlformats.org/drawingml/2006/main" w="9525">
          <a:solidFill>
            <a:schemeClr val="tx1"/>
          </a:solidFill>
          <a:prstDash val="sysDot"/>
          <a:miter lim="800000"/>
          <a:headEnd/>
          <a:tailEnd/>
        </a:ln>
        <a:extLst xmlns:a="http://schemas.openxmlformats.org/drawingml/2006/main">
          <a:ext uri="{909E8E84-426E-40DD-AFC4-6F175D3DCCD1}">
            <a14:hiddenFill xmlns="" xmlns:a14="http://schemas.microsoft.com/office/drawing/2010/main">
              <a:solidFill>
                <a:srgbClr val="FFFFFF"/>
              </a:solidFill>
            </a14:hiddenFill>
          </a:ext>
        </a:extLst>
      </cdr:spPr>
      <cdr:txBody>
        <a:bodyPr xmlns:a="http://schemas.openxmlformats.org/drawingml/2006/main" wrap="square" tIns="36000" bIns="0">
          <a:spAutoFit/>
        </a:bodyPr>
        <a:lstStyle xmlns:a="http://schemas.openxmlformats.org/drawingml/2006/main">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xmlns:a="http://schemas.openxmlformats.org/drawingml/2006/main">
          <a:pPr eaLnBrk="1" hangingPunct="1"/>
          <a:r>
            <a:rPr lang="en-US" altLang="ja-JP" sz="900" smtClean="0">
              <a:latin typeface="+mn-lt"/>
            </a:rPr>
            <a:t>Chiffres au 01/04/2011, sauf pour les 3 d</a:t>
          </a:r>
          <a:r>
            <a:rPr lang="en-US" altLang="ja-JP" sz="900" smtClean="0">
              <a:latin typeface="+mn-lt"/>
              <a:cs typeface="Arial"/>
            </a:rPr>
            <a:t>épartements de Tohoku sinistrés par le grand séisme</a:t>
          </a:r>
          <a:r>
            <a:rPr lang="ja-JP" altLang="en-US" sz="900" smtClean="0">
              <a:latin typeface="+mn-lt"/>
            </a:rPr>
            <a:t> </a:t>
          </a:r>
          <a:r>
            <a:rPr lang="en-US" altLang="ja-JP" sz="900" smtClean="0">
              <a:latin typeface="+mn-lt"/>
            </a:rPr>
            <a:t>de l’Est du Japon (Iwate, Miyagi et Fukushima) pour lesquels les donn</a:t>
          </a:r>
          <a:r>
            <a:rPr lang="en-US" altLang="ja-JP" sz="900" smtClean="0">
              <a:latin typeface="+mn-lt"/>
              <a:cs typeface="Arial"/>
            </a:rPr>
            <a:t>ées de l’années précédente (au 01/04/2010) ont été retenues.</a:t>
          </a:r>
          <a:endParaRPr lang="en-US" altLang="ja-JP" sz="900" dirty="0">
            <a:latin typeface="+mn-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0.60292</cdr:x>
      <cdr:y>0.48122</cdr:y>
    </cdr:from>
    <cdr:to>
      <cdr:x>0.78269</cdr:x>
      <cdr:y>0.58161</cdr:y>
    </cdr:to>
    <cdr:sp macro="" textlink="">
      <cdr:nvSpPr>
        <cdr:cNvPr id="2" name="テキスト ボックス 1"/>
        <cdr:cNvSpPr txBox="1"/>
      </cdr:nvSpPr>
      <cdr:spPr>
        <a:xfrm xmlns:a="http://schemas.openxmlformats.org/drawingml/2006/main">
          <a:off x="5554529" y="2071042"/>
          <a:ext cx="1656181" cy="432050"/>
        </a:xfrm>
        <a:prstGeom xmlns:a="http://schemas.openxmlformats.org/drawingml/2006/main" prst="rect">
          <a:avLst/>
        </a:prstGeom>
        <a:solidFill xmlns:a="http://schemas.openxmlformats.org/drawingml/2006/main">
          <a:schemeClr val="bg1"/>
        </a:solidFill>
        <a:ln xmlns:a="http://schemas.openxmlformats.org/drawingml/2006/main" w="19050">
          <a:solidFill>
            <a:schemeClr val="tx1"/>
          </a:solidFill>
        </a:ln>
      </cdr:spPr>
      <cdr:txBody>
        <a:bodyPr xmlns:a="http://schemas.openxmlformats.org/drawingml/2006/main" vertOverflow="clip" wrap="square" rtlCol="0"/>
        <a:lstStyle xmlns:a="http://schemas.openxmlformats.org/drawingml/2006/main"/>
        <a:p xmlns:a="http://schemas.openxmlformats.org/drawingml/2006/main">
          <a:pPr fontAlgn="auto">
            <a:spcBef>
              <a:spcPts val="0"/>
            </a:spcBef>
            <a:spcAft>
              <a:spcPts val="0"/>
            </a:spcAft>
            <a:defRPr/>
          </a:pPr>
          <a:r>
            <a:rPr lang="en-US" altLang="ja-JP" sz="1100" dirty="0" err="1" smtClean="0">
              <a:solidFill>
                <a:prstClr val="black"/>
              </a:solidFill>
            </a:rPr>
            <a:t>Nombre</a:t>
          </a:r>
          <a:r>
            <a:rPr lang="en-US" altLang="ja-JP" sz="1100" dirty="0" smtClean="0">
              <a:solidFill>
                <a:prstClr val="black"/>
              </a:solidFill>
            </a:rPr>
            <a:t> de </a:t>
          </a:r>
          <a:r>
            <a:rPr lang="en-US" altLang="ja-JP" sz="1100" dirty="0" err="1" smtClean="0">
              <a:solidFill>
                <a:prstClr val="black"/>
              </a:solidFill>
            </a:rPr>
            <a:t>sapeurs-pompiers</a:t>
          </a:r>
          <a:r>
            <a:rPr lang="en-US" altLang="ja-JP" sz="1100" dirty="0" smtClean="0">
              <a:solidFill>
                <a:prstClr val="black"/>
              </a:solidFill>
            </a:rPr>
            <a:t> </a:t>
          </a:r>
          <a:r>
            <a:rPr lang="en-US" altLang="ja-JP" sz="1100" dirty="0" err="1" smtClean="0">
              <a:solidFill>
                <a:prstClr val="black"/>
              </a:solidFill>
            </a:rPr>
            <a:t>volontaires</a:t>
          </a:r>
          <a:endParaRPr lang="ja-JP" altLang="en-US" sz="1100" dirty="0">
            <a:solidFill>
              <a:prstClr val="black"/>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0.32787</cdr:x>
      <cdr:y>0</cdr:y>
    </cdr:from>
    <cdr:to>
      <cdr:x>0.45901</cdr:x>
      <cdr:y>0.08107</cdr:y>
    </cdr:to>
    <cdr:sp macro="" textlink="">
      <cdr:nvSpPr>
        <cdr:cNvPr id="2" name="テキスト ボックス 1"/>
        <cdr:cNvSpPr txBox="1"/>
      </cdr:nvSpPr>
      <cdr:spPr>
        <a:xfrm xmlns:a="http://schemas.openxmlformats.org/drawingml/2006/main">
          <a:off x="2880320" y="0"/>
          <a:ext cx="1152062" cy="4320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altLang="ja-JP" sz="1000" dirty="0" err="1" smtClean="0"/>
            <a:t>Nombre</a:t>
          </a:r>
          <a:r>
            <a:rPr lang="en-US" altLang="ja-JP" sz="1000" dirty="0" smtClean="0"/>
            <a:t> de structures</a:t>
          </a:r>
          <a:endParaRPr lang="ja-JP" altLang="en-US" sz="1000" dirty="0"/>
        </a:p>
      </cdr:txBody>
    </cdr:sp>
  </cdr:relSizeAnchor>
  <cdr:relSizeAnchor xmlns:cdr="http://schemas.openxmlformats.org/drawingml/2006/chartDrawing">
    <cdr:from>
      <cdr:x>0.5</cdr:x>
      <cdr:y>0.01351</cdr:y>
    </cdr:from>
    <cdr:to>
      <cdr:x>0.86066</cdr:x>
      <cdr:y>0.05405</cdr:y>
    </cdr:to>
    <cdr:sp macro="" textlink="">
      <cdr:nvSpPr>
        <cdr:cNvPr id="3" name="テキスト ボックス 2"/>
        <cdr:cNvSpPr txBox="1"/>
      </cdr:nvSpPr>
      <cdr:spPr>
        <a:xfrm xmlns:a="http://schemas.openxmlformats.org/drawingml/2006/main">
          <a:off x="4392489" y="72008"/>
          <a:ext cx="3168352" cy="216024"/>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altLang="ja-JP" sz="1100" dirty="0" err="1" smtClean="0"/>
            <a:t>Taux</a:t>
          </a:r>
          <a:r>
            <a:rPr lang="en-US" altLang="ja-JP" sz="1100" dirty="0" smtClean="0"/>
            <a:t> de </a:t>
          </a:r>
          <a:r>
            <a:rPr lang="en-US" altLang="ja-JP" sz="1100" dirty="0" err="1" smtClean="0"/>
            <a:t>couverture</a:t>
          </a:r>
          <a:r>
            <a:rPr lang="en-US" altLang="ja-JP" sz="1100" dirty="0" smtClean="0"/>
            <a:t> par les actions</a:t>
          </a:r>
          <a:r>
            <a:rPr lang="en-US" altLang="ja-JP" sz="1100" dirty="0" smtClean="0">
              <a:cs typeface="Arial"/>
            </a:rPr>
            <a:t> des </a:t>
          </a:r>
          <a:r>
            <a:rPr lang="en-US" altLang="ja-JP" sz="1100" dirty="0" smtClean="0"/>
            <a:t>structures</a:t>
          </a:r>
          <a:endParaRPr lang="ja-JP" alt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0.85221</cdr:x>
      <cdr:y>0.44888</cdr:y>
    </cdr:from>
    <cdr:to>
      <cdr:x>0.92153</cdr:x>
      <cdr:y>0.47916</cdr:y>
    </cdr:to>
    <cdr:sp macro="" textlink="">
      <cdr:nvSpPr>
        <cdr:cNvPr id="2" name="テキスト ボックス 6"/>
        <cdr:cNvSpPr txBox="1">
          <a:spLocks xmlns:a="http://schemas.openxmlformats.org/drawingml/2006/main" noChangeArrowheads="1"/>
        </cdr:cNvSpPr>
      </cdr:nvSpPr>
      <cdr:spPr bwMode="auto">
        <a:xfrm xmlns:a="http://schemas.openxmlformats.org/drawingml/2006/main">
          <a:off x="7776865" y="2592288"/>
          <a:ext cx="632582" cy="174869"/>
        </a:xfrm>
        <a:prstGeom xmlns:a="http://schemas.openxmlformats.org/drawingml/2006/main" prst="rect">
          <a:avLst/>
        </a:prstGeom>
        <a:solidFill xmlns:a="http://schemas.openxmlformats.org/drawingml/2006/main">
          <a:sysClr val="window" lastClr="FFFFFF">
            <a:alpha val="67058"/>
          </a:sysClr>
        </a:solidFill>
        <a:ln xmlns:a="http://schemas.openxmlformats.org/drawingml/2006/main">
          <a:noFill/>
        </a:ln>
        <a:extLst xmlns:a="http://schemas.openxmlformats.org/drawingml/2006/main">
          <a:ext uri="{91240B29-F687-4F45-9708-019B960494DF}">
            <a14:hiddenLine xmlns:lc="http://schemas.openxmlformats.org/drawingml/2006/lockedCanvas" xmlns:a14="http://schemas.microsoft.com/office/drawing/2010/main" xmlns="" xmlns:p="http://schemas.openxmlformats.org/presentationml/2006/main" xmlns:r="http://schemas.openxmlformats.org/officeDocument/2006/relationships" w="9525">
              <a:solidFill>
                <a:srgbClr val="000000"/>
              </a:solidFill>
              <a:miter lim="800000"/>
              <a:headEnd/>
              <a:tailEnd/>
            </a14:hiddenLine>
          </a:ext>
        </a:extLst>
      </cdr:spPr>
      <cdr:txBody>
        <a:bodyPr xmlns:a="http://schemas.openxmlformats.org/drawingml/2006/main" wrap="square" lIns="36000" tIns="36000" rIns="36000" bIns="0">
          <a:spAutoFit/>
        </a:bodyPr>
        <a:lstStyle xmlns:a="http://schemas.openxmlformats.org/drawingml/2006/main">
          <a:defPPr>
            <a:defRPr lang="ja-JP"/>
          </a:defPPr>
          <a:lvl1pPr algn="l" rtl="0" fontAlgn="base">
            <a:spcBef>
              <a:spcPct val="0"/>
            </a:spcBef>
            <a:spcAft>
              <a:spcPct val="0"/>
            </a:spcAft>
            <a:defRPr kumimoji="1" kern="1200">
              <a:solidFill>
                <a:sysClr val="windowText" lastClr="000000"/>
              </a:solidFill>
              <a:latin typeface="Arial" charset="0"/>
              <a:ea typeface="ＭＳ Ｐゴシック" charset="-128"/>
            </a:defRPr>
          </a:lvl1pPr>
          <a:lvl2pPr marL="457200" algn="l" rtl="0" fontAlgn="base">
            <a:spcBef>
              <a:spcPct val="0"/>
            </a:spcBef>
            <a:spcAft>
              <a:spcPct val="0"/>
            </a:spcAft>
            <a:defRPr kumimoji="1" kern="1200">
              <a:solidFill>
                <a:sysClr val="windowText" lastClr="000000"/>
              </a:solidFill>
              <a:latin typeface="Arial" charset="0"/>
              <a:ea typeface="ＭＳ Ｐゴシック" charset="-128"/>
            </a:defRPr>
          </a:lvl2pPr>
          <a:lvl3pPr marL="914400" algn="l" rtl="0" fontAlgn="base">
            <a:spcBef>
              <a:spcPct val="0"/>
            </a:spcBef>
            <a:spcAft>
              <a:spcPct val="0"/>
            </a:spcAft>
            <a:defRPr kumimoji="1" kern="1200">
              <a:solidFill>
                <a:sysClr val="windowText" lastClr="000000"/>
              </a:solidFill>
              <a:latin typeface="Arial" charset="0"/>
              <a:ea typeface="ＭＳ Ｐゴシック" charset="-128"/>
            </a:defRPr>
          </a:lvl3pPr>
          <a:lvl4pPr marL="1371600" algn="l" rtl="0" fontAlgn="base">
            <a:spcBef>
              <a:spcPct val="0"/>
            </a:spcBef>
            <a:spcAft>
              <a:spcPct val="0"/>
            </a:spcAft>
            <a:defRPr kumimoji="1" kern="1200">
              <a:solidFill>
                <a:sysClr val="windowText" lastClr="000000"/>
              </a:solidFill>
              <a:latin typeface="Arial" charset="0"/>
              <a:ea typeface="ＭＳ Ｐゴシック" charset="-128"/>
            </a:defRPr>
          </a:lvl4pPr>
          <a:lvl5pPr marL="1828800" algn="l" rtl="0" fontAlgn="base">
            <a:spcBef>
              <a:spcPct val="0"/>
            </a:spcBef>
            <a:spcAft>
              <a:spcPct val="0"/>
            </a:spcAft>
            <a:defRPr kumimoji="1" kern="1200">
              <a:solidFill>
                <a:sysClr val="windowText" lastClr="000000"/>
              </a:solidFill>
              <a:latin typeface="Arial" charset="0"/>
              <a:ea typeface="ＭＳ Ｐゴシック" charset="-128"/>
            </a:defRPr>
          </a:lvl5pPr>
          <a:lvl6pPr marL="2286000" algn="l" defTabSz="914400" rtl="0" eaLnBrk="1" latinLnBrk="0" hangingPunct="1">
            <a:defRPr kumimoji="1" kern="1200">
              <a:solidFill>
                <a:sysClr val="windowText" lastClr="000000"/>
              </a:solidFill>
              <a:latin typeface="Arial" charset="0"/>
              <a:ea typeface="ＭＳ Ｐゴシック" charset="-128"/>
            </a:defRPr>
          </a:lvl6pPr>
          <a:lvl7pPr marL="2743200" algn="l" defTabSz="914400" rtl="0" eaLnBrk="1" latinLnBrk="0" hangingPunct="1">
            <a:defRPr kumimoji="1" kern="1200">
              <a:solidFill>
                <a:sysClr val="windowText" lastClr="000000"/>
              </a:solidFill>
              <a:latin typeface="Arial" charset="0"/>
              <a:ea typeface="ＭＳ Ｐゴシック" charset="-128"/>
            </a:defRPr>
          </a:lvl7pPr>
          <a:lvl8pPr marL="3200400" algn="l" defTabSz="914400" rtl="0" eaLnBrk="1" latinLnBrk="0" hangingPunct="1">
            <a:defRPr kumimoji="1" kern="1200">
              <a:solidFill>
                <a:sysClr val="windowText" lastClr="000000"/>
              </a:solidFill>
              <a:latin typeface="Arial" charset="0"/>
              <a:ea typeface="ＭＳ Ｐゴシック" charset="-128"/>
            </a:defRPr>
          </a:lvl8pPr>
          <a:lvl9pPr marL="3657600" algn="l" defTabSz="914400" rtl="0" eaLnBrk="1" latinLnBrk="0" hangingPunct="1">
            <a:defRPr kumimoji="1" kern="1200">
              <a:solidFill>
                <a:sysClr val="windowText" lastClr="000000"/>
              </a:solidFill>
              <a:latin typeface="Arial" charset="0"/>
              <a:ea typeface="ＭＳ Ｐゴシック" charset="-128"/>
            </a:defRPr>
          </a:lvl9pPr>
        </a:lstStyle>
        <a:p xmlns:a="http://schemas.openxmlformats.org/drawingml/2006/main">
          <a:pPr eaLnBrk="1" hangingPunct="1"/>
          <a:r>
            <a:rPr lang="en-US" altLang="ja-JP" sz="900" smtClean="0">
              <a:solidFill>
                <a:sysClr val="windowText" lastClr="000000"/>
              </a:solidFill>
              <a:latin typeface="+mn-lt"/>
              <a:ea typeface="ＭＳ 明朝" pitchFamily="17" charset="-128"/>
            </a:rPr>
            <a:t>(</a:t>
          </a:r>
          <a:r>
            <a:rPr lang="en-US" altLang="ja-JP" sz="900" smtClean="0">
              <a:latin typeface="+mn-lt"/>
              <a:ea typeface="ＭＳ 明朝" pitchFamily="17" charset="-128"/>
            </a:rPr>
            <a:t>Morts</a:t>
          </a:r>
          <a:r>
            <a:rPr lang="en-US" altLang="ja-JP" sz="900" smtClean="0">
              <a:solidFill>
                <a:sysClr val="windowText" lastClr="000000"/>
              </a:solidFill>
              <a:latin typeface="+mn-lt"/>
              <a:ea typeface="ＭＳ 明朝" pitchFamily="17" charset="-128"/>
            </a:rPr>
            <a:t>)</a:t>
          </a:r>
          <a:endParaRPr lang="ja-JP" altLang="en-US" sz="900" dirty="0">
            <a:solidFill>
              <a:sysClr val="windowText" lastClr="000000"/>
            </a:solidFill>
            <a:latin typeface="+mn-lt"/>
            <a:ea typeface="ＭＳ 明朝" pitchFamily="17" charset="-128"/>
          </a:endParaRPr>
        </a:p>
      </cdr:txBody>
    </cdr:sp>
  </cdr:relSizeAnchor>
  <cdr:relSizeAnchor xmlns:cdr="http://schemas.openxmlformats.org/drawingml/2006/chartDrawing">
    <cdr:from>
      <cdr:x>0.85105</cdr:x>
      <cdr:y>0.49215</cdr:y>
    </cdr:from>
    <cdr:to>
      <cdr:x>0.94574</cdr:x>
      <cdr:y>0.52243</cdr:y>
    </cdr:to>
    <cdr:sp macro="" textlink="">
      <cdr:nvSpPr>
        <cdr:cNvPr id="3" name="テキスト ボックス 6"/>
        <cdr:cNvSpPr txBox="1">
          <a:spLocks xmlns:a="http://schemas.openxmlformats.org/drawingml/2006/main" noChangeArrowheads="1"/>
        </cdr:cNvSpPr>
      </cdr:nvSpPr>
      <cdr:spPr bwMode="auto">
        <a:xfrm xmlns:a="http://schemas.openxmlformats.org/drawingml/2006/main">
          <a:off x="7766288" y="2842203"/>
          <a:ext cx="864097" cy="174851"/>
        </a:xfrm>
        <a:prstGeom xmlns:a="http://schemas.openxmlformats.org/drawingml/2006/main" prst="rect">
          <a:avLst/>
        </a:prstGeom>
        <a:solidFill xmlns:a="http://schemas.openxmlformats.org/drawingml/2006/main">
          <a:sysClr val="window" lastClr="FFFFFF">
            <a:alpha val="67058"/>
          </a:sysClr>
        </a:solidFill>
        <a:ln xmlns:a="http://schemas.openxmlformats.org/drawingml/2006/main">
          <a:noFill/>
        </a:ln>
        <a:extLst xmlns:a="http://schemas.openxmlformats.org/drawingml/2006/main">
          <a:ext uri="{91240B29-F687-4F45-9708-019B960494DF}">
            <a14:hiddenLine xmlns:lc="http://schemas.openxmlformats.org/drawingml/2006/lockedCanvas" xmlns:r="http://schemas.openxmlformats.org/officeDocument/2006/relationships" xmlns:p="http://schemas.openxmlformats.org/presentationml/2006/main" xmlns="" xmlns:a14="http://schemas.microsoft.com/office/drawing/2010/main" w="9525">
              <a:solidFill>
                <a:srgbClr val="000000"/>
              </a:solidFill>
              <a:miter lim="800000"/>
              <a:headEnd/>
              <a:tailEnd/>
            </a14:hiddenLine>
          </a:ext>
        </a:extLst>
      </cdr:spPr>
      <cdr:txBody>
        <a:bodyPr xmlns:a="http://schemas.openxmlformats.org/drawingml/2006/main" wrap="square" lIns="36000" tIns="36000" rIns="36000" bIns="0">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eaLnBrk="1" hangingPunct="1"/>
          <a:r>
            <a:rPr lang="en-US" altLang="ja-JP" sz="900" smtClean="0">
              <a:solidFill>
                <a:sysClr val="windowText" lastClr="000000"/>
              </a:solidFill>
              <a:latin typeface="+mn-lt"/>
              <a:ea typeface="ＭＳ 明朝" pitchFamily="17" charset="-128"/>
            </a:rPr>
            <a:t>(</a:t>
          </a:r>
          <a:r>
            <a:rPr lang="en-US" altLang="ja-JP" sz="900" smtClean="0">
              <a:latin typeface="+mn-lt"/>
              <a:ea typeface="ＭＳ 明朝" pitchFamily="17" charset="-128"/>
            </a:rPr>
            <a:t>Disparus</a:t>
          </a:r>
          <a:r>
            <a:rPr lang="en-US" altLang="ja-JP" sz="900" smtClean="0">
              <a:latin typeface="ＭＳ 明朝" pitchFamily="17" charset="-128"/>
              <a:ea typeface="ＭＳ 明朝" pitchFamily="17" charset="-128"/>
            </a:rPr>
            <a:t>)</a:t>
          </a:r>
          <a:endParaRPr lang="ja-JP" altLang="en-US" sz="900" dirty="0">
            <a:solidFill>
              <a:sysClr val="windowText" lastClr="000000"/>
            </a:solidFill>
            <a:latin typeface="ＭＳ 明朝" pitchFamily="17" charset="-128"/>
            <a:ea typeface="ＭＳ 明朝" pitchFamily="17" charset="-128"/>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0.26624</cdr:x>
      <cdr:y>0.01778</cdr:y>
    </cdr:from>
    <cdr:to>
      <cdr:x>0.99548</cdr:x>
      <cdr:y>0.185</cdr:y>
    </cdr:to>
    <cdr:sp macro="" textlink="">
      <cdr:nvSpPr>
        <cdr:cNvPr id="2" name="テキスト ボックス 1"/>
        <cdr:cNvSpPr txBox="1"/>
      </cdr:nvSpPr>
      <cdr:spPr>
        <a:xfrm xmlns:a="http://schemas.openxmlformats.org/drawingml/2006/main">
          <a:off x="1235605" y="45933"/>
          <a:ext cx="3384377" cy="432048"/>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altLang="ja-JP" sz="900" b="1" dirty="0" smtClean="0"/>
            <a:t>Troupes des </a:t>
          </a:r>
          <a:r>
            <a:rPr lang="en-US" altLang="ja-JP" sz="900" b="1" dirty="0" err="1" smtClean="0"/>
            <a:t>Sapeurs-Pompiers</a:t>
          </a:r>
          <a:r>
            <a:rPr lang="en-US" altLang="ja-JP" sz="900" b="1" dirty="0" smtClean="0"/>
            <a:t> </a:t>
          </a:r>
          <a:r>
            <a:rPr lang="en-US" altLang="ja-JP" sz="900" b="1" dirty="0" err="1" smtClean="0"/>
            <a:t>d’Urgence</a:t>
          </a:r>
          <a:r>
            <a:rPr lang="en-US" altLang="ja-JP" sz="900" b="1" dirty="0" smtClean="0"/>
            <a:t> : </a:t>
          </a:r>
          <a:r>
            <a:rPr lang="en-US" altLang="ja-JP" sz="900" b="1" dirty="0" err="1" smtClean="0">
              <a:cs typeface="Arial"/>
            </a:rPr>
            <a:t>évolution</a:t>
          </a:r>
          <a:r>
            <a:rPr lang="en-US" altLang="ja-JP" sz="900" b="1" dirty="0" smtClean="0">
              <a:cs typeface="Arial"/>
            </a:rPr>
            <a:t> de </a:t>
          </a:r>
          <a:r>
            <a:rPr lang="en-US" altLang="ja-JP" sz="900" b="1" dirty="0" err="1" smtClean="0">
              <a:cs typeface="Arial"/>
            </a:rPr>
            <a:t>l’effectif</a:t>
          </a:r>
          <a:r>
            <a:rPr lang="en-US" altLang="ja-JP" sz="900" b="1" dirty="0" smtClean="0">
              <a:cs typeface="Arial"/>
            </a:rPr>
            <a:t> </a:t>
          </a:r>
          <a:r>
            <a:rPr lang="en-US" altLang="ja-JP" sz="900" b="1" dirty="0" err="1" smtClean="0">
              <a:cs typeface="Arial"/>
            </a:rPr>
            <a:t>mobilisé</a:t>
          </a:r>
          <a:endParaRPr lang="ja-JP" altLang="en-US" sz="900" b="1" dirty="0"/>
        </a:p>
      </cdr:txBody>
    </cdr:sp>
  </cdr:relSizeAnchor>
  <cdr:relSizeAnchor xmlns:cdr="http://schemas.openxmlformats.org/drawingml/2006/chartDrawing">
    <cdr:from>
      <cdr:x>0.7162</cdr:x>
      <cdr:y>0.51944</cdr:y>
    </cdr:from>
    <cdr:to>
      <cdr:x>0.96445</cdr:x>
      <cdr:y>0.68666</cdr:y>
    </cdr:to>
    <cdr:sp macro="" textlink="">
      <cdr:nvSpPr>
        <cdr:cNvPr id="3" name="テキスト ボックス 2"/>
        <cdr:cNvSpPr txBox="1"/>
      </cdr:nvSpPr>
      <cdr:spPr>
        <a:xfrm xmlns:a="http://schemas.openxmlformats.org/drawingml/2006/main">
          <a:off x="3323837" y="1342077"/>
          <a:ext cx="1152120" cy="432048"/>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altLang="ja-JP" sz="700" b="1" dirty="0" smtClean="0"/>
            <a:t>83 </a:t>
          </a:r>
          <a:r>
            <a:rPr lang="en-US" altLang="ja-JP" sz="700" b="1" dirty="0" err="1" smtClean="0"/>
            <a:t>sapeurs-pompiers</a:t>
          </a:r>
          <a:endParaRPr lang="en-US" altLang="ja-JP" sz="700" b="1" dirty="0" smtClean="0"/>
        </a:p>
        <a:p xmlns:a="http://schemas.openxmlformats.org/drawingml/2006/main">
          <a:r>
            <a:rPr lang="en-US" altLang="ja-JP" sz="700" b="1" dirty="0" smtClean="0"/>
            <a:t>(28 troupes)</a:t>
          </a:r>
          <a:endParaRPr lang="ja-JP" altLang="en-US" sz="700" b="1" dirty="0"/>
        </a:p>
      </cdr:txBody>
    </cdr:sp>
  </cdr:relSizeAnchor>
  <cdr:relSizeAnchor xmlns:cdr="http://schemas.openxmlformats.org/drawingml/2006/chartDrawing">
    <cdr:from>
      <cdr:x>0.14211</cdr:x>
      <cdr:y>0.57518</cdr:y>
    </cdr:from>
    <cdr:to>
      <cdr:x>0.34382</cdr:x>
      <cdr:y>0.77027</cdr:y>
    </cdr:to>
    <cdr:sp macro="" textlink="">
      <cdr:nvSpPr>
        <cdr:cNvPr id="4" name="テキスト ボックス 3"/>
        <cdr:cNvSpPr txBox="1"/>
      </cdr:nvSpPr>
      <cdr:spPr>
        <a:xfrm xmlns:a="http://schemas.openxmlformats.org/drawingml/2006/main">
          <a:off x="659541" y="1486093"/>
          <a:ext cx="936104" cy="50405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altLang="ja-JP" sz="800" b="1" dirty="0" err="1" smtClean="0">
              <a:latin typeface="+mn-lt"/>
            </a:rPr>
            <a:t>Effectif</a:t>
          </a:r>
          <a:r>
            <a:rPr lang="en-US" altLang="ja-JP" sz="800" b="1" dirty="0" smtClean="0">
              <a:latin typeface="+mn-lt"/>
            </a:rPr>
            <a:t> max.: 6 099 </a:t>
          </a:r>
          <a:r>
            <a:rPr lang="en-US" altLang="ja-JP" sz="800" b="1" dirty="0" err="1" smtClean="0">
              <a:latin typeface="+mn-lt"/>
            </a:rPr>
            <a:t>pompiers</a:t>
          </a:r>
          <a:endParaRPr lang="en-US" altLang="ja-JP" sz="800" b="1" dirty="0" smtClean="0">
            <a:latin typeface="+mn-lt"/>
          </a:endParaRPr>
        </a:p>
        <a:p xmlns:a="http://schemas.openxmlformats.org/drawingml/2006/main">
          <a:r>
            <a:rPr lang="en-US" altLang="ja-JP" sz="800" b="1" dirty="0" smtClean="0">
              <a:latin typeface="+mn-lt"/>
            </a:rPr>
            <a:t> (1 558 troupes) au 18/03</a:t>
          </a:r>
          <a:endParaRPr lang="ja-JP" altLang="en-US" sz="800" b="1" dirty="0">
            <a:latin typeface="+mn-lt"/>
          </a:endParaRPr>
        </a:p>
      </cdr:txBody>
    </cdr:sp>
  </cdr:relSizeAnchor>
  <cdr:relSizeAnchor xmlns:cdr="http://schemas.openxmlformats.org/drawingml/2006/chartDrawing">
    <cdr:from>
      <cdr:x>0.0335</cdr:x>
      <cdr:y>0.79814</cdr:y>
    </cdr:from>
    <cdr:to>
      <cdr:x>0.97996</cdr:x>
      <cdr:y>0.99323</cdr:y>
    </cdr:to>
    <cdr:sp macro="" textlink="">
      <cdr:nvSpPr>
        <cdr:cNvPr id="5" name="テキスト ボックス 4"/>
        <cdr:cNvSpPr txBox="1"/>
      </cdr:nvSpPr>
      <cdr:spPr>
        <a:xfrm xmlns:a="http://schemas.openxmlformats.org/drawingml/2006/main">
          <a:off x="155485" y="2062157"/>
          <a:ext cx="4392475" cy="50405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altLang="ja-JP" sz="800" dirty="0" smtClean="0">
              <a:latin typeface="+mn-lt"/>
            </a:rPr>
            <a:t>           12/3      19/3      26/3           2/4          9/4           16/4         23/4         30/4      7/5            14/5       6/6</a:t>
          </a:r>
          <a:endParaRPr lang="ja-JP" altLang="en-US" sz="800" dirty="0">
            <a:latin typeface="+mn-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59E7100F-7522-4930-95DF-6ACCBF8F974F}" type="datetimeFigureOut">
              <a:rPr kumimoji="1" lang="ja-JP" altLang="en-US" smtClean="0"/>
              <a:pPr/>
              <a:t>2012/3/16</a:t>
            </a:fld>
            <a:endParaRPr kumimoji="1" lang="ja-JP" altLang="en-US"/>
          </a:p>
        </p:txBody>
      </p:sp>
      <p:sp>
        <p:nvSpPr>
          <p:cNvPr id="4" name="フッター プレースホルダー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DB56CAA3-A19E-49A0-B535-9D9A721F5F9F}" type="slidenum">
              <a:rPr kumimoji="1" lang="ja-JP" altLang="en-US" smtClean="0"/>
              <a:pPr/>
              <a:t>&lt;#&gt;</a:t>
            </a:fld>
            <a:endParaRPr kumimoji="1" lang="ja-JP" altLang="en-US"/>
          </a:p>
        </p:txBody>
      </p:sp>
    </p:spTree>
    <p:extLst>
      <p:ext uri="{BB962C8B-B14F-4D97-AF65-F5344CB8AC3E}">
        <p14:creationId xmlns="" xmlns:p14="http://schemas.microsoft.com/office/powerpoint/2010/main" val="112010833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1"/>
            <a:ext cx="2919302" cy="493237"/>
          </a:xfrm>
          <a:prstGeom prst="rect">
            <a:avLst/>
          </a:prstGeom>
        </p:spPr>
        <p:txBody>
          <a:bodyPr vert="horz" lIns="90634" tIns="45316" rIns="90634" bIns="45316"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14891" y="1"/>
            <a:ext cx="2919302" cy="493237"/>
          </a:xfrm>
          <a:prstGeom prst="rect">
            <a:avLst/>
          </a:prstGeom>
        </p:spPr>
        <p:txBody>
          <a:bodyPr vert="horz" lIns="90634" tIns="45316" rIns="90634" bIns="45316" rtlCol="0"/>
          <a:lstStyle>
            <a:lvl1pPr algn="r" fontAlgn="auto">
              <a:spcBef>
                <a:spcPts val="0"/>
              </a:spcBef>
              <a:spcAft>
                <a:spcPts val="0"/>
              </a:spcAft>
              <a:defRPr sz="1200">
                <a:latin typeface="+mn-lt"/>
                <a:ea typeface="+mn-ea"/>
              </a:defRPr>
            </a:lvl1pPr>
          </a:lstStyle>
          <a:p>
            <a:pPr>
              <a:defRPr/>
            </a:pPr>
            <a:fld id="{2904D506-3B52-4894-8ADB-B74718250B80}" type="datetimeFigureOut">
              <a:rPr lang="ja-JP" altLang="en-US"/>
              <a:pPr>
                <a:defRPr/>
              </a:pPr>
              <a:t>2012/3/16</a:t>
            </a:fld>
            <a:endParaRPr lang="ja-JP" altLang="en-US"/>
          </a:p>
        </p:txBody>
      </p:sp>
      <p:sp>
        <p:nvSpPr>
          <p:cNvPr id="4" name="スライド イメージ プレースホルダ 3"/>
          <p:cNvSpPr>
            <a:spLocks noGrp="1" noRot="1" noChangeAspect="1"/>
          </p:cNvSpPr>
          <p:nvPr>
            <p:ph type="sldImg" idx="2"/>
          </p:nvPr>
        </p:nvSpPr>
        <p:spPr>
          <a:xfrm>
            <a:off x="698500" y="741363"/>
            <a:ext cx="5340350" cy="3697287"/>
          </a:xfrm>
          <a:prstGeom prst="rect">
            <a:avLst/>
          </a:prstGeom>
          <a:noFill/>
          <a:ln w="12700">
            <a:solidFill>
              <a:prstClr val="black"/>
            </a:solidFill>
          </a:ln>
        </p:spPr>
        <p:txBody>
          <a:bodyPr vert="horz" lIns="90634" tIns="45316" rIns="90634" bIns="45316" rtlCol="0" anchor="ctr"/>
          <a:lstStyle/>
          <a:p>
            <a:pPr lvl="0"/>
            <a:endParaRPr lang="ja-JP" altLang="en-US" noProof="0"/>
          </a:p>
        </p:txBody>
      </p:sp>
      <p:sp>
        <p:nvSpPr>
          <p:cNvPr id="5" name="ノート プレースホルダ 4"/>
          <p:cNvSpPr>
            <a:spLocks noGrp="1"/>
          </p:cNvSpPr>
          <p:nvPr>
            <p:ph type="body" sz="quarter" idx="3"/>
          </p:nvPr>
        </p:nvSpPr>
        <p:spPr>
          <a:xfrm>
            <a:off x="674050" y="4686539"/>
            <a:ext cx="5387667" cy="4439132"/>
          </a:xfrm>
          <a:prstGeom prst="rect">
            <a:avLst/>
          </a:prstGeom>
        </p:spPr>
        <p:txBody>
          <a:bodyPr vert="horz" lIns="90634" tIns="45316" rIns="90634" bIns="45316"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0" y="9371502"/>
            <a:ext cx="2919302" cy="493236"/>
          </a:xfrm>
          <a:prstGeom prst="rect">
            <a:avLst/>
          </a:prstGeom>
        </p:spPr>
        <p:txBody>
          <a:bodyPr vert="horz" lIns="90634" tIns="45316" rIns="90634" bIns="45316"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14891" y="9371502"/>
            <a:ext cx="2919302" cy="493236"/>
          </a:xfrm>
          <a:prstGeom prst="rect">
            <a:avLst/>
          </a:prstGeom>
        </p:spPr>
        <p:txBody>
          <a:bodyPr vert="horz" lIns="90634" tIns="45316" rIns="90634" bIns="45316" rtlCol="0" anchor="b"/>
          <a:lstStyle>
            <a:lvl1pPr algn="r" fontAlgn="auto">
              <a:spcBef>
                <a:spcPts val="0"/>
              </a:spcBef>
              <a:spcAft>
                <a:spcPts val="0"/>
              </a:spcAft>
              <a:defRPr sz="1200">
                <a:latin typeface="+mn-lt"/>
                <a:ea typeface="+mn-ea"/>
              </a:defRPr>
            </a:lvl1pPr>
          </a:lstStyle>
          <a:p>
            <a:pPr>
              <a:defRPr/>
            </a:pPr>
            <a:fld id="{4149147B-C8E5-4188-88A1-3B4A6517A3CC}" type="slidenum">
              <a:rPr lang="ja-JP" altLang="en-US"/>
              <a:pPr>
                <a:defRPr/>
              </a:pPr>
              <a:t>&lt;#&gt;</a:t>
            </a:fld>
            <a:endParaRPr lang="ja-JP" altLang="en-US"/>
          </a:p>
        </p:txBody>
      </p:sp>
    </p:spTree>
    <p:extLst>
      <p:ext uri="{BB962C8B-B14F-4D97-AF65-F5344CB8AC3E}">
        <p14:creationId xmlns="" xmlns:p14="http://schemas.microsoft.com/office/powerpoint/2010/main" val="392996180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 xmlns:p14="http://schemas.microsoft.com/office/powerpoint/2010/main" val="3610968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 1"/>
          <p:cNvSpPr>
            <a:spLocks noGrp="1" noRot="1" noChangeAspect="1" noTextEdit="1"/>
          </p:cNvSpPr>
          <p:nvPr>
            <p:ph type="sldImg"/>
          </p:nvPr>
        </p:nvSpPr>
        <p:spPr>
          <a:ln/>
        </p:spPr>
      </p:sp>
      <p:sp>
        <p:nvSpPr>
          <p:cNvPr id="94211"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smtClean="0">
                <a:ea typeface="ＭＳ Ｐ明朝" charset="-128"/>
              </a:rPr>
              <a:t>●非常に伸びてきており心強いところ。</a:t>
            </a:r>
          </a:p>
          <a:p>
            <a:endParaRPr lang="ja-JP" altLang="en-US" smtClean="0">
              <a:ea typeface="ＭＳ Ｐ明朝" charset="-128"/>
            </a:endParaRPr>
          </a:p>
        </p:txBody>
      </p:sp>
      <p:sp>
        <p:nvSpPr>
          <p:cNvPr id="94212" name="スライド番号プレースホル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fld id="{C2D38106-9391-407A-ABFC-54EFA888AF35}" type="slidenum">
              <a:rPr lang="en-US" altLang="ja-JP" sz="1200" smtClean="0">
                <a:solidFill>
                  <a:schemeClr val="tx1"/>
                </a:solidFill>
              </a:rPr>
              <a:pPr eaLnBrk="1" hangingPunct="1"/>
              <a:t>10</a:t>
            </a:fld>
            <a:endParaRPr lang="en-US" altLang="ja-JP" sz="1200" smtClean="0">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fld id="{10209FD9-FA93-4F7E-85A4-008DFCA6C7AB}" type="slidenum">
              <a:rPr lang="en-US" altLang="ja-JP" sz="1200" smtClean="0">
                <a:solidFill>
                  <a:schemeClr val="tx1"/>
                </a:solidFill>
              </a:rPr>
              <a:pPr eaLnBrk="1" hangingPunct="1"/>
              <a:t>13</a:t>
            </a:fld>
            <a:endParaRPr lang="en-US" altLang="ja-JP" sz="1200" smtClean="0">
              <a:solidFill>
                <a:schemeClr val="tx1"/>
              </a:solidFill>
            </a:endParaRPr>
          </a:p>
        </p:txBody>
      </p:sp>
      <p:sp>
        <p:nvSpPr>
          <p:cNvPr id="76803" name="Rectangle 2"/>
          <p:cNvSpPr>
            <a:spLocks noGrp="1" noRot="1" noChangeAspect="1" noChangeArrowheads="1" noTextEdit="1"/>
          </p:cNvSpPr>
          <p:nvPr>
            <p:ph type="sldImg"/>
          </p:nvPr>
        </p:nvSpPr>
        <p:spPr>
          <a:xfrm>
            <a:off x="698500" y="741363"/>
            <a:ext cx="5343525" cy="3700462"/>
          </a:xfrm>
          <a:ln/>
        </p:spPr>
      </p:sp>
      <p:sp>
        <p:nvSpPr>
          <p:cNvPr id="76804" name="Rectangle 3"/>
          <p:cNvSpPr>
            <a:spLocks noGrp="1" noChangeArrowheads="1"/>
          </p:cNvSpPr>
          <p:nvPr>
            <p:ph type="body" idx="1"/>
          </p:nvPr>
        </p:nvSpPr>
        <p:spPr>
          <a:xfrm>
            <a:off x="896938" y="4687888"/>
            <a:ext cx="4941887" cy="44370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 xmlns:p14="http://schemas.microsoft.com/office/powerpoint/2010/main" val="2932629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p:spPr>
      </p:sp>
      <p:sp>
        <p:nvSpPr>
          <p:cNvPr id="29698"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スライド イメージ プレースホルダー 1"/>
          <p:cNvSpPr>
            <a:spLocks noGrp="1" noRot="1" noChangeAspect="1" noTextEdit="1"/>
          </p:cNvSpPr>
          <p:nvPr>
            <p:ph type="sldImg"/>
          </p:nvPr>
        </p:nvSpPr>
        <p:spPr bwMode="auto">
          <a:xfrm>
            <a:off x="696913" y="739775"/>
            <a:ext cx="5343525" cy="3700463"/>
          </a:xfrm>
          <a:noFill/>
          <a:ln>
            <a:solidFill>
              <a:srgbClr val="000000"/>
            </a:solidFill>
            <a:miter lim="800000"/>
            <a:headEnd/>
            <a:tailEnd/>
          </a:ln>
        </p:spPr>
      </p:sp>
      <p:sp>
        <p:nvSpPr>
          <p:cNvPr id="31746" name="ノート プレースホルダー 2"/>
          <p:cNvSpPr>
            <a:spLocks noGrp="1"/>
          </p:cNvSpPr>
          <p:nvPr>
            <p:ph type="body" idx="1"/>
          </p:nvPr>
        </p:nvSpPr>
        <p:spPr bwMode="auto">
          <a:noFill/>
        </p:spPr>
        <p:txBody>
          <a:bodyPr wrap="square" lIns="91375" tIns="45688" rIns="91375" bIns="45688" numCol="1" anchor="t" anchorCtr="0" compatLnSpc="1">
            <a:prstTxWarp prst="textNoShape">
              <a:avLst/>
            </a:prstTxWarp>
          </a:bodyPr>
          <a:lstStyle/>
          <a:p>
            <a:pPr eaLnBrk="1" hangingPunct="1">
              <a:spcBef>
                <a:spcPct val="0"/>
              </a:spcBef>
            </a:pPr>
            <a:endParaRPr lang="ja-JP" altLang="en-US" smtClean="0"/>
          </a:p>
        </p:txBody>
      </p:sp>
      <p:sp>
        <p:nvSpPr>
          <p:cNvPr id="31747" name="スライド番号プレースホルダー 3"/>
          <p:cNvSpPr txBox="1">
            <a:spLocks noGrp="1"/>
          </p:cNvSpPr>
          <p:nvPr/>
        </p:nvSpPr>
        <p:spPr bwMode="auto">
          <a:xfrm>
            <a:off x="3814626" y="9370868"/>
            <a:ext cx="2919565" cy="493867"/>
          </a:xfrm>
          <a:prstGeom prst="rect">
            <a:avLst/>
          </a:prstGeom>
          <a:noFill/>
          <a:ln w="9525">
            <a:noFill/>
            <a:miter lim="800000"/>
            <a:headEnd/>
            <a:tailEnd/>
          </a:ln>
        </p:spPr>
        <p:txBody>
          <a:bodyPr lIns="91375" tIns="45688" rIns="91375" bIns="45688" anchor="b"/>
          <a:lstStyle/>
          <a:p>
            <a:pPr algn="r" defTabSz="913936"/>
            <a:fld id="{BC7CC257-305D-46CC-8B63-67FB5D20B5FA}" type="slidenum">
              <a:rPr lang="ja-JP" altLang="en-US" sz="1200">
                <a:latin typeface="Calibri" pitchFamily="34" charset="0"/>
              </a:rPr>
              <a:pPr algn="r" defTabSz="913936"/>
              <a:t>19</a:t>
            </a:fld>
            <a:endParaRPr lang="en-US" altLang="ja-JP" sz="1200" dirty="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bwMode="auto">
          <a:noFill/>
          <a:ln>
            <a:solidFill>
              <a:srgbClr val="000000"/>
            </a:solidFill>
            <a:miter lim="800000"/>
            <a:headEnd/>
            <a:tailEnd/>
          </a:ln>
        </p:spPr>
      </p:sp>
      <p:sp>
        <p:nvSpPr>
          <p:cNvPr id="33794"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noFill/>
          <a:ln>
            <a:solidFill>
              <a:srgbClr val="000000"/>
            </a:solidFill>
            <a:miter lim="800000"/>
            <a:headEnd/>
            <a:tailEnd/>
          </a:ln>
        </p:spPr>
      </p:sp>
      <p:sp>
        <p:nvSpPr>
          <p:cNvPr id="35842"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bwMode="auto">
          <a:noFill/>
          <a:ln>
            <a:solidFill>
              <a:srgbClr val="000000"/>
            </a:solidFill>
            <a:miter lim="800000"/>
            <a:headEnd/>
            <a:tailEnd/>
          </a:ln>
        </p:spPr>
      </p:sp>
      <p:sp>
        <p:nvSpPr>
          <p:cNvPr id="37890"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p:spPr>
      </p:sp>
      <p:sp>
        <p:nvSpPr>
          <p:cNvPr id="39938"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r>
              <a:rPr lang="ja-JP" altLang="en-US" smtClean="0"/>
              <a:t>三陸の入り組んだ海岸</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numCol="1" anchor="t" anchorCtr="0" compatLnSpc="1">
            <a:prstTxWarp prst="textNoShape">
              <a:avLst/>
            </a:prstTxWarp>
          </a:bodyPr>
          <a:lstStyle/>
          <a:p>
            <a:r>
              <a:rPr lang="ja-JP" altLang="en-US" smtClean="0"/>
              <a:t>宮城、福島のなだらかな海岸線</a:t>
            </a:r>
          </a:p>
          <a:p>
            <a:r>
              <a:rPr lang="ja-JP" altLang="en-US" smtClean="0"/>
              <a:t>ここでの津波被害が特徴</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 1"/>
          <p:cNvSpPr>
            <a:spLocks noGrp="1" noRot="1" noChangeAspect="1" noTextEdit="1"/>
          </p:cNvSpPr>
          <p:nvPr>
            <p:ph type="sldImg"/>
          </p:nvPr>
        </p:nvSpPr>
        <p:spPr>
          <a:ln/>
        </p:spPr>
      </p:sp>
      <p:sp>
        <p:nvSpPr>
          <p:cNvPr id="91139"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smtClean="0">
                <a:ea typeface="ＭＳ Ｐ明朝" charset="-128"/>
              </a:rPr>
              <a:t>●消防団は、減少傾向にあり、確保に力を入れているところ。</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 1"/>
          <p:cNvSpPr>
            <a:spLocks noGrp="1" noRot="1" noChangeAspect="1" noTextEdit="1"/>
          </p:cNvSpPr>
          <p:nvPr>
            <p:ph type="sldImg"/>
          </p:nvPr>
        </p:nvSpPr>
        <p:spPr>
          <a:ln/>
        </p:spPr>
      </p:sp>
      <p:sp>
        <p:nvSpPr>
          <p:cNvPr id="12291"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dirty="0" smtClean="0">
              <a:ea typeface="ＭＳ Ｐ明朝" charset="-128"/>
            </a:endParaRPr>
          </a:p>
        </p:txBody>
      </p:sp>
      <p:sp>
        <p:nvSpPr>
          <p:cNvPr id="12292" name="スライド番号プレースホル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0BA74D10-5DDC-4216-9EBE-D8D5CE1B7CBF}" type="slidenum">
              <a:rPr lang="ja-JP" altLang="en-US" smtClean="0">
                <a:solidFill>
                  <a:srgbClr val="EEECE1"/>
                </a:solidFill>
              </a:rPr>
              <a:pPr eaLnBrk="1" hangingPunct="1"/>
              <a:t>8</a:t>
            </a:fld>
            <a:endParaRPr lang="ja-JP" altLang="en-US" smtClean="0">
              <a:solidFill>
                <a:srgbClr val="EEECE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4"/>
            <a:ext cx="84201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pPr>
              <a:defRPr/>
            </a:pPr>
            <a:fld id="{BAD3F92D-8BE0-4CB7-9575-EB6D32DB0906}" type="datetime1">
              <a:rPr lang="ja-JP" altLang="en-US" smtClean="0"/>
              <a:pPr>
                <a:defRPr/>
              </a:pPr>
              <a:t>2012/3/16</a:t>
            </a:fld>
            <a:endParaRPr lang="ja-JP" altLang="en-US"/>
          </a:p>
        </p:txBody>
      </p:sp>
      <p:sp>
        <p:nvSpPr>
          <p:cNvPr id="5" name="フッター プレースホルダ 4"/>
          <p:cNvSpPr>
            <a:spLocks noGrp="1"/>
          </p:cNvSpPr>
          <p:nvPr>
            <p:ph type="ftr" sz="quarter" idx="11"/>
          </p:nvPr>
        </p:nvSpPr>
        <p:spPr/>
        <p:txBody>
          <a:bodyPr/>
          <a:lstStyle/>
          <a:p>
            <a:pPr>
              <a:defRPr/>
            </a:pPr>
            <a:endParaRPr lang="ja-JP" altLang="en-US"/>
          </a:p>
        </p:txBody>
      </p:sp>
      <p:sp>
        <p:nvSpPr>
          <p:cNvPr id="6" name="スライド番号プレースホルダ 5"/>
          <p:cNvSpPr>
            <a:spLocks noGrp="1"/>
          </p:cNvSpPr>
          <p:nvPr>
            <p:ph type="sldNum" sz="quarter" idx="12"/>
          </p:nvPr>
        </p:nvSpPr>
        <p:spPr/>
        <p:txBody>
          <a:bodyPr/>
          <a:lstStyle/>
          <a:p>
            <a:pPr>
              <a:defRPr/>
            </a:pPr>
            <a:fld id="{E29A9720-8990-4CF5-9891-5476360C3706}" type="slidenum">
              <a:rPr lang="ja-JP" altLang="en-US" smtClean="0"/>
              <a:pPr>
                <a:defRPr/>
              </a:pPr>
              <a:t>&lt;#&gt;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pPr>
              <a:defRPr/>
            </a:pPr>
            <a:fld id="{4B803C31-B507-4F90-8C85-74461480CD92}" type="datetime1">
              <a:rPr lang="ja-JP" altLang="en-US" smtClean="0"/>
              <a:pPr>
                <a:defRPr/>
              </a:pPr>
              <a:t>2012/3/16</a:t>
            </a:fld>
            <a:endParaRPr lang="ja-JP" altLang="en-US"/>
          </a:p>
        </p:txBody>
      </p:sp>
      <p:sp>
        <p:nvSpPr>
          <p:cNvPr id="5" name="フッター プレースホルダ 4"/>
          <p:cNvSpPr>
            <a:spLocks noGrp="1"/>
          </p:cNvSpPr>
          <p:nvPr>
            <p:ph type="ftr" sz="quarter" idx="11"/>
          </p:nvPr>
        </p:nvSpPr>
        <p:spPr/>
        <p:txBody>
          <a:bodyPr/>
          <a:lstStyle/>
          <a:p>
            <a:pPr>
              <a:defRPr/>
            </a:pPr>
            <a:endParaRPr lang="ja-JP" altLang="en-US"/>
          </a:p>
        </p:txBody>
      </p:sp>
      <p:sp>
        <p:nvSpPr>
          <p:cNvPr id="6" name="スライド番号プレースホルダ 5"/>
          <p:cNvSpPr>
            <a:spLocks noGrp="1"/>
          </p:cNvSpPr>
          <p:nvPr>
            <p:ph type="sldNum" sz="quarter" idx="12"/>
          </p:nvPr>
        </p:nvSpPr>
        <p:spPr/>
        <p:txBody>
          <a:bodyPr/>
          <a:lstStyle/>
          <a:p>
            <a:pPr>
              <a:defRPr/>
            </a:pPr>
            <a:fld id="{894EDB43-426B-4DA3-ABD7-D99795DE6EDF}" type="slidenum">
              <a:rPr lang="ja-JP" altLang="en-US" smtClean="0"/>
              <a:pPr>
                <a:defRPr/>
              </a:pPr>
              <a:t>&lt;#&gt;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pPr>
              <a:defRPr/>
            </a:pPr>
            <a:fld id="{4974E70B-84E0-4EA6-A3B7-220D30EF2903}" type="datetime1">
              <a:rPr lang="ja-JP" altLang="en-US" smtClean="0"/>
              <a:pPr>
                <a:defRPr/>
              </a:pPr>
              <a:t>2012/3/16</a:t>
            </a:fld>
            <a:endParaRPr lang="ja-JP" altLang="en-US"/>
          </a:p>
        </p:txBody>
      </p:sp>
      <p:sp>
        <p:nvSpPr>
          <p:cNvPr id="5" name="フッター プレースホルダ 4"/>
          <p:cNvSpPr>
            <a:spLocks noGrp="1"/>
          </p:cNvSpPr>
          <p:nvPr>
            <p:ph type="ftr" sz="quarter" idx="11"/>
          </p:nvPr>
        </p:nvSpPr>
        <p:spPr/>
        <p:txBody>
          <a:bodyPr/>
          <a:lstStyle/>
          <a:p>
            <a:pPr>
              <a:defRPr/>
            </a:pPr>
            <a:endParaRPr lang="ja-JP" altLang="en-US"/>
          </a:p>
        </p:txBody>
      </p:sp>
      <p:sp>
        <p:nvSpPr>
          <p:cNvPr id="6" name="スライド番号プレースホルダ 5"/>
          <p:cNvSpPr>
            <a:spLocks noGrp="1"/>
          </p:cNvSpPr>
          <p:nvPr>
            <p:ph type="sldNum" sz="quarter" idx="12"/>
          </p:nvPr>
        </p:nvSpPr>
        <p:spPr/>
        <p:txBody>
          <a:bodyPr/>
          <a:lstStyle/>
          <a:p>
            <a:pPr>
              <a:defRPr/>
            </a:pPr>
            <a:fld id="{F1195C13-FC6A-41FF-A6CB-139FF3B2D549}" type="slidenum">
              <a:rPr lang="ja-JP" altLang="en-US" smtClean="0"/>
              <a:pPr>
                <a:defRPr/>
              </a:pPr>
              <a:t>&lt;#&gt;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95388" y="274639"/>
            <a:ext cx="891524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F609C8A7-3994-48DA-862D-3E1202A39BC7}" type="datetime1">
              <a:rPr lang="ja-JP" altLang="en-US" smtClean="0"/>
              <a:pPr>
                <a:defRPr/>
              </a:pPr>
              <a:t>2012/3/16</a:t>
            </a:fld>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7EE5C668-DA2B-458E-9994-DABA1D0F1580}" type="slidenum">
              <a:rPr lang="en-US" altLang="ja-JP"/>
              <a:pPr>
                <a:defRPr/>
              </a:pPr>
              <a:t>&lt;#&gt;</a:t>
            </a:fld>
            <a:endParaRPr lang="en-US" altLang="ja-JP" dirty="0"/>
          </a:p>
        </p:txBody>
      </p:sp>
    </p:spTree>
    <p:extLst>
      <p:ext uri="{BB962C8B-B14F-4D97-AF65-F5344CB8AC3E}">
        <p14:creationId xmlns="" xmlns:p14="http://schemas.microsoft.com/office/powerpoint/2010/main" val="962639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pPr>
              <a:defRPr/>
            </a:pPr>
            <a:fld id="{CC6955A3-C069-4F32-8219-2C13647F2CCF}" type="datetime1">
              <a:rPr lang="ja-JP" altLang="en-US" smtClean="0"/>
              <a:pPr>
                <a:defRPr/>
              </a:pPr>
              <a:t>2012/3/16</a:t>
            </a:fld>
            <a:endParaRPr lang="ja-JP" altLang="en-US"/>
          </a:p>
        </p:txBody>
      </p:sp>
      <p:sp>
        <p:nvSpPr>
          <p:cNvPr id="5" name="フッター プレースホルダ 4"/>
          <p:cNvSpPr>
            <a:spLocks noGrp="1"/>
          </p:cNvSpPr>
          <p:nvPr>
            <p:ph type="ftr" sz="quarter" idx="11"/>
          </p:nvPr>
        </p:nvSpPr>
        <p:spPr/>
        <p:txBody>
          <a:bodyPr/>
          <a:lstStyle/>
          <a:p>
            <a:pPr>
              <a:defRPr/>
            </a:pPr>
            <a:endParaRPr lang="ja-JP" altLang="en-US"/>
          </a:p>
        </p:txBody>
      </p:sp>
      <p:sp>
        <p:nvSpPr>
          <p:cNvPr id="6" name="スライド番号プレースホルダ 5"/>
          <p:cNvSpPr>
            <a:spLocks noGrp="1"/>
          </p:cNvSpPr>
          <p:nvPr>
            <p:ph type="sldNum" sz="quarter" idx="12"/>
          </p:nvPr>
        </p:nvSpPr>
        <p:spPr/>
        <p:txBody>
          <a:bodyPr/>
          <a:lstStyle/>
          <a:p>
            <a:pPr>
              <a:defRPr/>
            </a:pPr>
            <a:fld id="{7F7DFB75-B6C0-45A3-9A74-B73D570B0050}" type="slidenum">
              <a:rPr lang="ja-JP" altLang="en-US" smtClean="0"/>
              <a:pPr>
                <a:defRPr/>
              </a:pPr>
              <a:t>&lt;#&gt;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9"/>
            <a:ext cx="84201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pPr>
              <a:defRPr/>
            </a:pPr>
            <a:fld id="{A43EE25A-63CC-49FC-9E3E-76255F5FEA60}" type="datetime1">
              <a:rPr lang="ja-JP" altLang="en-US" smtClean="0"/>
              <a:pPr>
                <a:defRPr/>
              </a:pPr>
              <a:t>2012/3/16</a:t>
            </a:fld>
            <a:endParaRPr lang="ja-JP" altLang="en-US"/>
          </a:p>
        </p:txBody>
      </p:sp>
      <p:sp>
        <p:nvSpPr>
          <p:cNvPr id="5" name="フッター プレースホルダ 4"/>
          <p:cNvSpPr>
            <a:spLocks noGrp="1"/>
          </p:cNvSpPr>
          <p:nvPr>
            <p:ph type="ftr" sz="quarter" idx="11"/>
          </p:nvPr>
        </p:nvSpPr>
        <p:spPr/>
        <p:txBody>
          <a:bodyPr/>
          <a:lstStyle/>
          <a:p>
            <a:pPr>
              <a:defRPr/>
            </a:pPr>
            <a:endParaRPr lang="ja-JP" altLang="en-US"/>
          </a:p>
        </p:txBody>
      </p:sp>
      <p:sp>
        <p:nvSpPr>
          <p:cNvPr id="6" name="スライド番号プレースホルダ 5"/>
          <p:cNvSpPr>
            <a:spLocks noGrp="1"/>
          </p:cNvSpPr>
          <p:nvPr>
            <p:ph type="sldNum" sz="quarter" idx="12"/>
          </p:nvPr>
        </p:nvSpPr>
        <p:spPr/>
        <p:txBody>
          <a:bodyPr/>
          <a:lstStyle/>
          <a:p>
            <a:pPr>
              <a:defRPr/>
            </a:pPr>
            <a:fld id="{BD2404AB-BF94-46AF-B0AA-49F5AADD944B}" type="slidenum">
              <a:rPr lang="ja-JP" altLang="en-US" smtClean="0"/>
              <a:pPr>
                <a:defRPr/>
              </a:pPr>
              <a:t>&lt;#&gt;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pPr>
              <a:defRPr/>
            </a:pPr>
            <a:fld id="{AC99164E-7217-4660-AA7C-69BB5D0263F7}" type="datetime1">
              <a:rPr lang="ja-JP" altLang="en-US" smtClean="0"/>
              <a:pPr>
                <a:defRPr/>
              </a:pPr>
              <a:t>2012/3/16</a:t>
            </a:fld>
            <a:endParaRPr lang="ja-JP" altLang="en-US"/>
          </a:p>
        </p:txBody>
      </p:sp>
      <p:sp>
        <p:nvSpPr>
          <p:cNvPr id="6" name="フッター プレースホルダ 5"/>
          <p:cNvSpPr>
            <a:spLocks noGrp="1"/>
          </p:cNvSpPr>
          <p:nvPr>
            <p:ph type="ftr" sz="quarter" idx="11"/>
          </p:nvPr>
        </p:nvSpPr>
        <p:spPr/>
        <p:txBody>
          <a:bodyPr/>
          <a:lstStyle/>
          <a:p>
            <a:pPr>
              <a:defRPr/>
            </a:pPr>
            <a:endParaRPr lang="ja-JP" altLang="en-US"/>
          </a:p>
        </p:txBody>
      </p:sp>
      <p:sp>
        <p:nvSpPr>
          <p:cNvPr id="7" name="スライド番号プレースホルダ 6"/>
          <p:cNvSpPr>
            <a:spLocks noGrp="1"/>
          </p:cNvSpPr>
          <p:nvPr>
            <p:ph type="sldNum" sz="quarter" idx="12"/>
          </p:nvPr>
        </p:nvSpPr>
        <p:spPr/>
        <p:txBody>
          <a:bodyPr/>
          <a:lstStyle/>
          <a:p>
            <a:pPr>
              <a:defRPr/>
            </a:pPr>
            <a:fld id="{6308F6E0-CE83-402A-A634-E96DF22BCCBD}" type="slidenum">
              <a:rPr lang="ja-JP" altLang="en-US" smtClean="0"/>
              <a:pPr>
                <a:defRPr/>
              </a:pPr>
              <a:t>&lt;#&gt;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pPr>
              <a:defRPr/>
            </a:pPr>
            <a:fld id="{7E2C7EC8-45B7-4FCC-9A35-546569A4219E}" type="datetime1">
              <a:rPr lang="ja-JP" altLang="en-US" smtClean="0"/>
              <a:pPr>
                <a:defRPr/>
              </a:pPr>
              <a:t>2012/3/16</a:t>
            </a:fld>
            <a:endParaRPr lang="ja-JP" altLang="en-US"/>
          </a:p>
        </p:txBody>
      </p:sp>
      <p:sp>
        <p:nvSpPr>
          <p:cNvPr id="8" name="フッター プレースホルダ 7"/>
          <p:cNvSpPr>
            <a:spLocks noGrp="1"/>
          </p:cNvSpPr>
          <p:nvPr>
            <p:ph type="ftr" sz="quarter" idx="11"/>
          </p:nvPr>
        </p:nvSpPr>
        <p:spPr/>
        <p:txBody>
          <a:bodyPr/>
          <a:lstStyle/>
          <a:p>
            <a:pPr>
              <a:defRPr/>
            </a:pPr>
            <a:endParaRPr lang="ja-JP" altLang="en-US"/>
          </a:p>
        </p:txBody>
      </p:sp>
      <p:sp>
        <p:nvSpPr>
          <p:cNvPr id="9" name="スライド番号プレースホルダ 8"/>
          <p:cNvSpPr>
            <a:spLocks noGrp="1"/>
          </p:cNvSpPr>
          <p:nvPr>
            <p:ph type="sldNum" sz="quarter" idx="12"/>
          </p:nvPr>
        </p:nvSpPr>
        <p:spPr/>
        <p:txBody>
          <a:bodyPr/>
          <a:lstStyle/>
          <a:p>
            <a:pPr>
              <a:defRPr/>
            </a:pPr>
            <a:fld id="{3D5631C1-CB43-44A0-A4DC-66929AD0A533}" type="slidenum">
              <a:rPr lang="ja-JP" altLang="en-US" smtClean="0"/>
              <a:pPr>
                <a:defRPr/>
              </a:pPr>
              <a:t>&lt;#&gt;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pPr>
              <a:defRPr/>
            </a:pPr>
            <a:fld id="{E9008C96-C5FC-4C14-BA14-F293A6680AFA}" type="datetime1">
              <a:rPr lang="ja-JP" altLang="en-US" smtClean="0"/>
              <a:pPr>
                <a:defRPr/>
              </a:pPr>
              <a:t>2012/3/16</a:t>
            </a:fld>
            <a:endParaRPr lang="ja-JP" altLang="en-US"/>
          </a:p>
        </p:txBody>
      </p:sp>
      <p:sp>
        <p:nvSpPr>
          <p:cNvPr id="4" name="フッター プレースホルダ 3"/>
          <p:cNvSpPr>
            <a:spLocks noGrp="1"/>
          </p:cNvSpPr>
          <p:nvPr>
            <p:ph type="ftr" sz="quarter" idx="11"/>
          </p:nvPr>
        </p:nvSpPr>
        <p:spPr/>
        <p:txBody>
          <a:bodyPr/>
          <a:lstStyle/>
          <a:p>
            <a:pPr>
              <a:defRPr/>
            </a:pPr>
            <a:endParaRPr lang="ja-JP" altLang="en-US"/>
          </a:p>
        </p:txBody>
      </p:sp>
      <p:sp>
        <p:nvSpPr>
          <p:cNvPr id="5" name="スライド番号プレースホルダ 4"/>
          <p:cNvSpPr>
            <a:spLocks noGrp="1"/>
          </p:cNvSpPr>
          <p:nvPr>
            <p:ph type="sldNum" sz="quarter" idx="12"/>
          </p:nvPr>
        </p:nvSpPr>
        <p:spPr/>
        <p:txBody>
          <a:bodyPr/>
          <a:lstStyle/>
          <a:p>
            <a:pPr>
              <a:defRPr/>
            </a:pPr>
            <a:fld id="{A0776A82-B52F-47EE-B19E-511DBD433E48}" type="slidenum">
              <a:rPr lang="ja-JP" altLang="en-US" smtClean="0"/>
              <a:pPr>
                <a:defRPr/>
              </a:pPr>
              <a:t>&lt;#&gt;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pPr>
              <a:defRPr/>
            </a:pPr>
            <a:fld id="{F3D14698-3555-475D-989B-6C301464F85E}" type="datetime1">
              <a:rPr lang="ja-JP" altLang="en-US" smtClean="0"/>
              <a:pPr>
                <a:defRPr/>
              </a:pPr>
              <a:t>2012/3/16</a:t>
            </a:fld>
            <a:endParaRPr lang="ja-JP" altLang="en-US"/>
          </a:p>
        </p:txBody>
      </p:sp>
      <p:sp>
        <p:nvSpPr>
          <p:cNvPr id="3" name="フッター プレースホルダ 2"/>
          <p:cNvSpPr>
            <a:spLocks noGrp="1"/>
          </p:cNvSpPr>
          <p:nvPr>
            <p:ph type="ftr" sz="quarter" idx="11"/>
          </p:nvPr>
        </p:nvSpPr>
        <p:spPr/>
        <p:txBody>
          <a:bodyPr/>
          <a:lstStyle/>
          <a:p>
            <a:pPr>
              <a:defRPr/>
            </a:pPr>
            <a:endParaRPr lang="ja-JP" altLang="en-US"/>
          </a:p>
        </p:txBody>
      </p:sp>
      <p:sp>
        <p:nvSpPr>
          <p:cNvPr id="4" name="スライド番号プレースホルダ 3"/>
          <p:cNvSpPr>
            <a:spLocks noGrp="1"/>
          </p:cNvSpPr>
          <p:nvPr>
            <p:ph type="sldNum" sz="quarter" idx="12"/>
          </p:nvPr>
        </p:nvSpPr>
        <p:spPr/>
        <p:txBody>
          <a:bodyPr/>
          <a:lstStyle/>
          <a:p>
            <a:pPr>
              <a:defRPr/>
            </a:pPr>
            <a:fld id="{5B4A5FA4-CAF4-4392-873F-E83888EDBE09}" type="slidenum">
              <a:rPr lang="ja-JP" altLang="en-US" smtClean="0"/>
              <a:pPr>
                <a:defRPr/>
              </a:pPr>
              <a:t>&lt;#&gt;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pPr>
              <a:defRPr/>
            </a:pPr>
            <a:fld id="{C17DD2F4-92AF-4BA7-9F7B-84799485F700}" type="datetime1">
              <a:rPr lang="ja-JP" altLang="en-US" smtClean="0"/>
              <a:pPr>
                <a:defRPr/>
              </a:pPr>
              <a:t>2012/3/16</a:t>
            </a:fld>
            <a:endParaRPr lang="ja-JP" altLang="en-US"/>
          </a:p>
        </p:txBody>
      </p:sp>
      <p:sp>
        <p:nvSpPr>
          <p:cNvPr id="6" name="フッター プレースホルダ 5"/>
          <p:cNvSpPr>
            <a:spLocks noGrp="1"/>
          </p:cNvSpPr>
          <p:nvPr>
            <p:ph type="ftr" sz="quarter" idx="11"/>
          </p:nvPr>
        </p:nvSpPr>
        <p:spPr/>
        <p:txBody>
          <a:bodyPr/>
          <a:lstStyle/>
          <a:p>
            <a:pPr>
              <a:defRPr/>
            </a:pPr>
            <a:endParaRPr lang="ja-JP" altLang="en-US"/>
          </a:p>
        </p:txBody>
      </p:sp>
      <p:sp>
        <p:nvSpPr>
          <p:cNvPr id="7" name="スライド番号プレースホルダ 6"/>
          <p:cNvSpPr>
            <a:spLocks noGrp="1"/>
          </p:cNvSpPr>
          <p:nvPr>
            <p:ph type="sldNum" sz="quarter" idx="12"/>
          </p:nvPr>
        </p:nvSpPr>
        <p:spPr/>
        <p:txBody>
          <a:bodyPr/>
          <a:lstStyle/>
          <a:p>
            <a:pPr>
              <a:defRPr/>
            </a:pPr>
            <a:fld id="{461AFA9B-AD42-4452-87A9-293ED56FB549}" type="slidenum">
              <a:rPr lang="ja-JP" altLang="en-US" smtClean="0"/>
              <a:pPr>
                <a:defRPr/>
              </a:pPr>
              <a:t>&lt;#&gt;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pPr>
              <a:defRPr/>
            </a:pPr>
            <a:fld id="{7E35619F-8414-414C-927A-3F16A4EA0C2B}" type="datetime1">
              <a:rPr lang="ja-JP" altLang="en-US" smtClean="0"/>
              <a:pPr>
                <a:defRPr/>
              </a:pPr>
              <a:t>2012/3/16</a:t>
            </a:fld>
            <a:endParaRPr lang="ja-JP" altLang="en-US"/>
          </a:p>
        </p:txBody>
      </p:sp>
      <p:sp>
        <p:nvSpPr>
          <p:cNvPr id="6" name="フッター プレースホルダ 5"/>
          <p:cNvSpPr>
            <a:spLocks noGrp="1"/>
          </p:cNvSpPr>
          <p:nvPr>
            <p:ph type="ftr" sz="quarter" idx="11"/>
          </p:nvPr>
        </p:nvSpPr>
        <p:spPr/>
        <p:txBody>
          <a:bodyPr/>
          <a:lstStyle/>
          <a:p>
            <a:pPr>
              <a:defRPr/>
            </a:pPr>
            <a:endParaRPr lang="ja-JP" altLang="en-US"/>
          </a:p>
        </p:txBody>
      </p:sp>
      <p:sp>
        <p:nvSpPr>
          <p:cNvPr id="7" name="スライド番号プレースホルダ 6"/>
          <p:cNvSpPr>
            <a:spLocks noGrp="1"/>
          </p:cNvSpPr>
          <p:nvPr>
            <p:ph type="sldNum" sz="quarter" idx="12"/>
          </p:nvPr>
        </p:nvSpPr>
        <p:spPr/>
        <p:txBody>
          <a:bodyPr/>
          <a:lstStyle/>
          <a:p>
            <a:pPr>
              <a:defRPr/>
            </a:pPr>
            <a:fld id="{4FBC6A97-9AB9-4D46-A227-5A1F6AA6F7A3}" type="slidenum">
              <a:rPr lang="ja-JP" altLang="en-US" smtClean="0"/>
              <a:pPr>
                <a:defRPr/>
              </a:pPr>
              <a:t>&lt;#&gt;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600204"/>
            <a:ext cx="89154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95300" y="6356359"/>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9F1A1FC-BCDB-4189-9D1C-2A7A97DBDD41}" type="datetime1">
              <a:rPr lang="ja-JP" altLang="en-US" smtClean="0"/>
              <a:pPr>
                <a:defRPr/>
              </a:pPr>
              <a:t>2012/3/16</a:t>
            </a:fld>
            <a:endParaRPr lang="ja-JP" altLang="en-US"/>
          </a:p>
        </p:txBody>
      </p:sp>
      <p:sp>
        <p:nvSpPr>
          <p:cNvPr id="5" name="フッター プレースホルダ 4"/>
          <p:cNvSpPr>
            <a:spLocks noGrp="1"/>
          </p:cNvSpPr>
          <p:nvPr>
            <p:ph type="ftr" sz="quarter" idx="3"/>
          </p:nvPr>
        </p:nvSpPr>
        <p:spPr>
          <a:xfrm>
            <a:off x="3384550" y="6356359"/>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スライド番号プレースホルダ 5"/>
          <p:cNvSpPr>
            <a:spLocks noGrp="1"/>
          </p:cNvSpPr>
          <p:nvPr>
            <p:ph type="sldNum" sz="quarter" idx="4"/>
          </p:nvPr>
        </p:nvSpPr>
        <p:spPr>
          <a:xfrm>
            <a:off x="7099300" y="6356359"/>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4ED7C0C-1220-41CF-BB3F-3B08AF33C0D4}" type="slidenum">
              <a:rPr lang="ja-JP" altLang="en-US" smtClean="0"/>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2.xml"/><Relationship Id="rId7" Type="http://schemas.openxmlformats.org/officeDocument/2006/relationships/hyperlink" Target="http://freesozais.com/free/i_machine/machine_019.jpg" TargetMode="Externa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hyperlink" Target="http://freesozais.com/free/i_machine/machine_017.jpg" TargetMode="External"/><Relationship Id="rId10" Type="http://schemas.openxmlformats.org/officeDocument/2006/relationships/image" Target="../media/image6.png"/><Relationship Id="rId4" Type="http://schemas.openxmlformats.org/officeDocument/2006/relationships/oleObject" Target="../embeddings/oleObject1.bin"/><Relationship Id="rId9" Type="http://schemas.openxmlformats.org/officeDocument/2006/relationships/hyperlink" Target="http://freesozais.com/free/i_machine/machine_020.jpg" TargetMode="Externa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2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2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0532" y="1958975"/>
            <a:ext cx="8420100" cy="1470025"/>
          </a:xfrm>
        </p:spPr>
        <p:txBody>
          <a:bodyPr>
            <a:noAutofit/>
          </a:bodyPr>
          <a:lstStyle/>
          <a:p>
            <a:r>
              <a:rPr kumimoji="1" lang="en-US" altLang="ja-JP" b="1" smtClean="0"/>
              <a:t>Syst</a:t>
            </a:r>
            <a:r>
              <a:rPr kumimoji="1" lang="en-US" altLang="ja-JP" b="1" smtClean="0">
                <a:cs typeface="Arial"/>
              </a:rPr>
              <a:t>ème de lutte </a:t>
            </a:r>
            <a:br>
              <a:rPr kumimoji="1" lang="en-US" altLang="ja-JP" b="1" smtClean="0">
                <a:cs typeface="Arial"/>
              </a:rPr>
            </a:br>
            <a:r>
              <a:rPr kumimoji="1" lang="en-US" altLang="ja-JP" b="1" smtClean="0">
                <a:cs typeface="Arial"/>
              </a:rPr>
              <a:t>contre les sinistres</a:t>
            </a:r>
            <a:r>
              <a:rPr kumimoji="1" lang="ja-JP" altLang="en-US" b="1" dirty="0" smtClean="0"/>
              <a:t>　</a:t>
            </a:r>
            <a:endParaRPr kumimoji="1" lang="ja-JP" altLang="en-US" b="1" dirty="0"/>
          </a:p>
        </p:txBody>
      </p:sp>
      <p:sp>
        <p:nvSpPr>
          <p:cNvPr id="4" name="サブタイトル 3"/>
          <p:cNvSpPr>
            <a:spLocks noGrp="1"/>
          </p:cNvSpPr>
          <p:nvPr>
            <p:ph type="subTitle" idx="1"/>
          </p:nvPr>
        </p:nvSpPr>
        <p:spPr>
          <a:xfrm>
            <a:off x="416496" y="3501008"/>
            <a:ext cx="9289032" cy="1752600"/>
          </a:xfrm>
        </p:spPr>
        <p:txBody>
          <a:bodyPr>
            <a:normAutofit/>
          </a:bodyPr>
          <a:lstStyle/>
          <a:p>
            <a:r>
              <a:rPr lang="en-US" altLang="ja-JP" sz="2400" b="1" smtClean="0">
                <a:solidFill>
                  <a:schemeClr val="tx1"/>
                </a:solidFill>
                <a:latin typeface="+mj-lt"/>
              </a:rPr>
              <a:t>L’organisation du syst</a:t>
            </a:r>
            <a:r>
              <a:rPr lang="en-US" altLang="ja-JP" sz="2400" b="1" smtClean="0">
                <a:solidFill>
                  <a:schemeClr val="tx1"/>
                </a:solidFill>
                <a:latin typeface="+mj-lt"/>
                <a:cs typeface="Arial"/>
              </a:rPr>
              <a:t>ème </a:t>
            </a:r>
            <a:r>
              <a:rPr lang="en-US" altLang="ja-JP" sz="2400" b="1" smtClean="0">
                <a:solidFill>
                  <a:schemeClr val="tx1"/>
                </a:solidFill>
                <a:latin typeface="+mj-lt"/>
              </a:rPr>
              <a:t>au niveau des communes et</a:t>
            </a:r>
          </a:p>
          <a:p>
            <a:r>
              <a:rPr lang="en-US" altLang="ja-JP" sz="2400" b="1" smtClean="0">
                <a:solidFill>
                  <a:schemeClr val="tx1"/>
                </a:solidFill>
                <a:latin typeface="+mj-lt"/>
              </a:rPr>
              <a:t>les actions mises en place lors du grand s</a:t>
            </a:r>
            <a:r>
              <a:rPr lang="en-US" altLang="ja-JP" sz="2400" b="1" smtClean="0">
                <a:solidFill>
                  <a:schemeClr val="tx1"/>
                </a:solidFill>
                <a:latin typeface="+mj-lt"/>
                <a:cs typeface="Arial"/>
              </a:rPr>
              <a:t>éisme de l’Est du Japon</a:t>
            </a:r>
            <a:endParaRPr kumimoji="1" lang="ja-JP" altLang="en-US" sz="2400" b="1" dirty="0">
              <a:solidFill>
                <a:schemeClr val="tx1"/>
              </a:solidFill>
              <a:latin typeface="+mj-lt"/>
            </a:endParaRPr>
          </a:p>
        </p:txBody>
      </p:sp>
    </p:spTree>
    <p:extLst>
      <p:ext uri="{BB962C8B-B14F-4D97-AF65-F5344CB8AC3E}">
        <p14:creationId xmlns="" xmlns:p14="http://schemas.microsoft.com/office/powerpoint/2010/main" val="3123538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0"/>
            <a:ext cx="9906000" cy="603250"/>
          </a:xfrm>
        </p:spPr>
        <p:txBody>
          <a:bodyPr>
            <a:noAutofit/>
          </a:bodyPr>
          <a:lstStyle/>
          <a:p>
            <a:pPr eaLnBrk="1" hangingPunct="1"/>
            <a:r>
              <a:rPr lang="en-US" altLang="ja-JP" sz="2400" b="1" smtClean="0"/>
              <a:t>     D</a:t>
            </a:r>
            <a:r>
              <a:rPr lang="en-US" altLang="ja-JP" sz="2400" b="1" smtClean="0">
                <a:cs typeface="Arial"/>
              </a:rPr>
              <a:t>éveloppement des structures autonomes de lutte contre les sinistres</a:t>
            </a:r>
            <a:endParaRPr lang="ja-JP" altLang="en-US" sz="2400" b="1" dirty="0" smtClean="0"/>
          </a:p>
        </p:txBody>
      </p:sp>
      <p:sp>
        <p:nvSpPr>
          <p:cNvPr id="59395" name="スライド番号プレースホルダ 7"/>
          <p:cNvSpPr>
            <a:spLocks noGrp="1"/>
          </p:cNvSpPr>
          <p:nvPr>
            <p:ph type="sldNum" sz="quarter" idx="12"/>
          </p:nvPr>
        </p:nvSpPr>
        <p:spPr>
          <a:xfrm>
            <a:off x="7401272" y="6381750"/>
            <a:ext cx="2311770" cy="476250"/>
          </a:xfrm>
        </p:spPr>
        <p:txBody>
          <a:bodyPr/>
          <a:lstStyle/>
          <a:p>
            <a:pPr>
              <a:defRPr/>
            </a:pPr>
            <a:r>
              <a:rPr lang="en-US" altLang="ja-JP" dirty="0" smtClean="0"/>
              <a:t>8</a:t>
            </a:r>
          </a:p>
        </p:txBody>
      </p:sp>
      <p:sp>
        <p:nvSpPr>
          <p:cNvPr id="68612" name="テキスト ボックス 17"/>
          <p:cNvSpPr txBox="1">
            <a:spLocks noChangeArrowheads="1"/>
          </p:cNvSpPr>
          <p:nvPr/>
        </p:nvSpPr>
        <p:spPr bwMode="auto">
          <a:xfrm>
            <a:off x="200472" y="6237312"/>
            <a:ext cx="9217024" cy="423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en-US" altLang="ja-JP" sz="1100" smtClean="0">
                <a:solidFill>
                  <a:schemeClr val="tx1"/>
                </a:solidFill>
                <a:latin typeface="+mn-lt"/>
              </a:rPr>
              <a:t>*</a:t>
            </a:r>
            <a:r>
              <a:rPr lang="en-US" altLang="ja-JP" sz="1100" smtClean="0">
                <a:solidFill>
                  <a:schemeClr val="tx1"/>
                </a:solidFill>
                <a:latin typeface="+mn-lt"/>
                <a:cs typeface="Calibri" pitchFamily="34" charset="0"/>
              </a:rPr>
              <a:t>Taux de couverture par les actions des structures : taux de m</a:t>
            </a:r>
            <a:r>
              <a:rPr lang="en-US" altLang="ja-JP" sz="1100" smtClean="0">
                <a:solidFill>
                  <a:schemeClr val="tx1"/>
                </a:solidFill>
                <a:latin typeface="+mn-lt"/>
                <a:cs typeface="Arial"/>
              </a:rPr>
              <a:t>énages couverts par les actions des structures autonomes de lutte contre les sinistres. </a:t>
            </a:r>
            <a:endParaRPr lang="ja-JP" altLang="en-US" sz="1200" smtClean="0">
              <a:solidFill>
                <a:schemeClr val="tx1"/>
              </a:solidFill>
              <a:latin typeface="+mn-lt"/>
              <a:cs typeface="Calibri" pitchFamily="34" charset="0"/>
            </a:endParaRPr>
          </a:p>
          <a:p>
            <a:pPr eaLnBrk="1" hangingPunct="1"/>
            <a:r>
              <a:rPr lang="en-US" altLang="ja-JP" sz="1050" smtClean="0">
                <a:solidFill>
                  <a:schemeClr val="tx1"/>
                </a:solidFill>
                <a:latin typeface="+mn-lt"/>
              </a:rPr>
              <a:t>*2011 : pour les 3 d</a:t>
            </a:r>
            <a:r>
              <a:rPr lang="en-US" altLang="ja-JP" sz="1050" smtClean="0">
                <a:solidFill>
                  <a:schemeClr val="tx1"/>
                </a:solidFill>
                <a:latin typeface="+mn-lt"/>
                <a:cs typeface="Arial"/>
              </a:rPr>
              <a:t>épartements de Tohoku sinistrés par le grand séisme</a:t>
            </a:r>
            <a:r>
              <a:rPr lang="ja-JP" altLang="en-US" sz="1050" smtClean="0">
                <a:solidFill>
                  <a:schemeClr val="tx1"/>
                </a:solidFill>
                <a:latin typeface="+mn-lt"/>
              </a:rPr>
              <a:t> </a:t>
            </a:r>
            <a:r>
              <a:rPr lang="en-US" altLang="ja-JP" sz="1050" smtClean="0">
                <a:solidFill>
                  <a:schemeClr val="tx1"/>
                </a:solidFill>
                <a:latin typeface="+mn-lt"/>
              </a:rPr>
              <a:t>de l’Est du Japon (Iwate, Miyagi et Fukushima), les donn</a:t>
            </a:r>
            <a:r>
              <a:rPr lang="en-US" altLang="ja-JP" sz="1050" smtClean="0">
                <a:solidFill>
                  <a:schemeClr val="tx1"/>
                </a:solidFill>
                <a:latin typeface="+mn-lt"/>
                <a:cs typeface="Arial"/>
              </a:rPr>
              <a:t>ées  retenues datent du 01/04/2010.</a:t>
            </a:r>
            <a:endParaRPr lang="en-US" altLang="ja-JP" sz="1050" dirty="0">
              <a:solidFill>
                <a:schemeClr val="tx1"/>
              </a:solidFill>
              <a:latin typeface="+mn-lt"/>
              <a:cs typeface="Calibri" pitchFamily="34" charset="0"/>
            </a:endParaRPr>
          </a:p>
        </p:txBody>
      </p:sp>
      <p:sp>
        <p:nvSpPr>
          <p:cNvPr id="7"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smtClean="0">
                <a:solidFill>
                  <a:srgbClr val="000000"/>
                </a:solidFill>
                <a:ea typeface="ＭＳ ゴシック" pitchFamily="49" charset="-128"/>
              </a:rPr>
              <a:t>I - 5</a:t>
            </a:r>
            <a:endParaRPr lang="en-US" altLang="ja-JP" sz="1800" b="1" u="sng" dirty="0">
              <a:solidFill>
                <a:srgbClr val="000000"/>
              </a:solidFill>
              <a:ea typeface="ＭＳ ゴシック" pitchFamily="49" charset="-128"/>
            </a:endParaRPr>
          </a:p>
        </p:txBody>
      </p:sp>
      <p:graphicFrame>
        <p:nvGraphicFramePr>
          <p:cNvPr id="8" name="グラフ 7"/>
          <p:cNvGraphicFramePr/>
          <p:nvPr/>
        </p:nvGraphicFramePr>
        <p:xfrm>
          <a:off x="344488" y="764704"/>
          <a:ext cx="8784976" cy="5328592"/>
        </p:xfrm>
        <a:graphic>
          <a:graphicData uri="http://schemas.openxmlformats.org/drawingml/2006/chart">
            <c:chart xmlns:c="http://schemas.openxmlformats.org/drawingml/2006/chart" xmlns:r="http://schemas.openxmlformats.org/officeDocument/2006/relationships" r:id="rId3"/>
          </a:graphicData>
        </a:graphic>
      </p:graphicFrame>
      <p:sp>
        <p:nvSpPr>
          <p:cNvPr id="9" name="テキスト ボックス 6"/>
          <p:cNvSpPr txBox="1">
            <a:spLocks noChangeArrowheads="1"/>
          </p:cNvSpPr>
          <p:nvPr/>
        </p:nvSpPr>
        <p:spPr bwMode="auto">
          <a:xfrm>
            <a:off x="200472" y="764704"/>
            <a:ext cx="1368152" cy="197934"/>
          </a:xfrm>
          <a:prstGeom prst="rect">
            <a:avLst/>
          </a:prstGeom>
          <a:solidFill>
            <a:schemeClr val="bg1">
              <a:alpha val="6705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36000" tIns="36000" rIns="36000" bIns="0">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en-US" altLang="ja-JP" sz="1050" b="1" smtClean="0">
                <a:solidFill>
                  <a:schemeClr val="tx1"/>
                </a:solidFill>
                <a:latin typeface="+mn-ea"/>
                <a:ea typeface="+mn-ea"/>
              </a:rPr>
              <a:t>Nombre de structures</a:t>
            </a:r>
            <a:endParaRPr lang="ja-JP" altLang="en-US" sz="1050" b="1" dirty="0">
              <a:solidFill>
                <a:schemeClr val="tx1"/>
              </a:solidFill>
              <a:latin typeface="+mn-ea"/>
              <a:ea typeface="+mn-ea"/>
            </a:endParaRPr>
          </a:p>
        </p:txBody>
      </p:sp>
      <p:sp>
        <p:nvSpPr>
          <p:cNvPr id="10" name="テキスト ボックス 6"/>
          <p:cNvSpPr txBox="1">
            <a:spLocks noChangeArrowheads="1"/>
          </p:cNvSpPr>
          <p:nvPr/>
        </p:nvSpPr>
        <p:spPr bwMode="auto">
          <a:xfrm>
            <a:off x="8121352" y="692696"/>
            <a:ext cx="1584176" cy="359517"/>
          </a:xfrm>
          <a:prstGeom prst="rect">
            <a:avLst/>
          </a:prstGeom>
          <a:solidFill>
            <a:schemeClr val="bg1">
              <a:alpha val="6705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36000" tIns="36000" rIns="36000" bIns="0">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r>
              <a:rPr lang="en-US" altLang="ja-JP" sz="1050" smtClean="0">
                <a:solidFill>
                  <a:schemeClr val="tx1"/>
                </a:solidFill>
                <a:latin typeface="Calibri" pitchFamily="34" charset="0"/>
                <a:cs typeface="Calibri" pitchFamily="34" charset="0"/>
              </a:rPr>
              <a:t>Taux de couverture par les actions des structures</a:t>
            </a:r>
            <a:endParaRPr lang="ja-JP" altLang="en-US" sz="1050">
              <a:solidFill>
                <a:schemeClr val="tx1"/>
              </a:solidFill>
              <a:latin typeface="Calibri" pitchFamily="34" charset="0"/>
              <a:cs typeface="Calibri" pitchFamily="34" charset="0"/>
            </a:endParaRPr>
          </a:p>
        </p:txBody>
      </p:sp>
      <p:sp>
        <p:nvSpPr>
          <p:cNvPr id="11" name="テキスト ボックス 6"/>
          <p:cNvSpPr txBox="1">
            <a:spLocks noChangeArrowheads="1"/>
          </p:cNvSpPr>
          <p:nvPr/>
        </p:nvSpPr>
        <p:spPr bwMode="auto">
          <a:xfrm>
            <a:off x="7761312" y="5949280"/>
            <a:ext cx="1656184" cy="159462"/>
          </a:xfrm>
          <a:prstGeom prst="rect">
            <a:avLst/>
          </a:prstGeom>
          <a:solidFill>
            <a:schemeClr val="bg1">
              <a:alpha val="6705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36000" tIns="36000" rIns="36000" bIns="0">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en-US" altLang="ja-JP" sz="800" smtClean="0">
                <a:solidFill>
                  <a:schemeClr val="tx1"/>
                </a:solidFill>
                <a:latin typeface="+mn-lt"/>
                <a:ea typeface="+mn-ea"/>
              </a:rPr>
              <a:t>(Chiffres  au 01/04 de chaque ann</a:t>
            </a:r>
            <a:r>
              <a:rPr lang="en-US" altLang="ja-JP" sz="800" smtClean="0">
                <a:solidFill>
                  <a:schemeClr val="tx1"/>
                </a:solidFill>
                <a:latin typeface="+mn-lt"/>
                <a:ea typeface="+mn-ea"/>
                <a:cs typeface="Arial"/>
              </a:rPr>
              <a:t>ée)</a:t>
            </a:r>
            <a:endParaRPr lang="en-US" altLang="ja-JP" sz="800" dirty="0" smtClean="0">
              <a:solidFill>
                <a:schemeClr val="tx1"/>
              </a:solidFill>
              <a:latin typeface="+mn-lt"/>
              <a:ea typeface="+mn-ea"/>
            </a:endParaRPr>
          </a:p>
        </p:txBody>
      </p:sp>
    </p:spTree>
    <p:extLst>
      <p:ext uri="{BB962C8B-B14F-4D97-AF65-F5344CB8AC3E}">
        <p14:creationId xmlns="" xmlns:p14="http://schemas.microsoft.com/office/powerpoint/2010/main" val="34904952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0512" y="188640"/>
            <a:ext cx="8915400" cy="850106"/>
          </a:xfrm>
        </p:spPr>
        <p:txBody>
          <a:bodyPr>
            <a:noAutofit/>
          </a:bodyPr>
          <a:lstStyle/>
          <a:p>
            <a:r>
              <a:rPr kumimoji="1" lang="en-US" altLang="ja-JP" sz="3200" b="1" smtClean="0">
                <a:latin typeface="+mn-lt"/>
              </a:rPr>
              <a:t>Syst</a:t>
            </a:r>
            <a:r>
              <a:rPr kumimoji="1" lang="en-US" altLang="ja-JP" sz="3200" b="1" smtClean="0">
                <a:latin typeface="+mn-lt"/>
                <a:cs typeface="Arial"/>
              </a:rPr>
              <a:t>ème intercommunal de renfort</a:t>
            </a:r>
            <a:r>
              <a:rPr kumimoji="1" lang="en-US" altLang="ja-JP" sz="3200" b="1" smtClean="0">
                <a:latin typeface="Arial"/>
                <a:cs typeface="Arial"/>
              </a:rPr>
              <a:t/>
            </a:r>
            <a:br>
              <a:rPr kumimoji="1" lang="en-US" altLang="ja-JP" sz="3200" b="1" smtClean="0">
                <a:latin typeface="Arial"/>
                <a:cs typeface="Arial"/>
              </a:rPr>
            </a:br>
            <a:r>
              <a:rPr lang="en-US" altLang="ja-JP" sz="3200" b="1" smtClean="0"/>
              <a:t> Troupes des Sapeurs-Pompiers </a:t>
            </a:r>
            <a:r>
              <a:rPr lang="en-US" altLang="ja-JP" sz="3200" b="1" smtClean="0">
                <a:cs typeface="Arial"/>
              </a:rPr>
              <a:t>en Urgence</a:t>
            </a:r>
            <a:endParaRPr kumimoji="1" lang="ja-JP" altLang="en-US" sz="3200" b="1" dirty="0"/>
          </a:p>
        </p:txBody>
      </p:sp>
      <p:sp>
        <p:nvSpPr>
          <p:cNvPr id="3" name="コンテンツ プレースホルダ 2"/>
          <p:cNvSpPr>
            <a:spLocks noGrp="1"/>
          </p:cNvSpPr>
          <p:nvPr>
            <p:ph idx="1"/>
          </p:nvPr>
        </p:nvSpPr>
        <p:spPr>
          <a:xfrm>
            <a:off x="488504" y="1412776"/>
            <a:ext cx="8915400" cy="5184576"/>
          </a:xfrm>
        </p:spPr>
        <p:txBody>
          <a:bodyPr>
            <a:normAutofit fontScale="92500" lnSpcReduction="20000"/>
          </a:bodyPr>
          <a:lstStyle/>
          <a:p>
            <a:r>
              <a:rPr lang="en-US" altLang="ja-JP" sz="2600" b="1" smtClean="0">
                <a:solidFill>
                  <a:srgbClr val="FF0000"/>
                </a:solidFill>
              </a:rPr>
              <a:t>【Convention de renfort réciproque en cas de catastrophe】</a:t>
            </a:r>
            <a:endParaRPr lang="en-US" altLang="ja-JP" sz="2600" b="1" dirty="0" smtClean="0">
              <a:solidFill>
                <a:srgbClr val="FF0000"/>
              </a:solidFill>
            </a:endParaRPr>
          </a:p>
          <a:p>
            <a:pPr algn="just"/>
            <a:r>
              <a:rPr lang="en-US" altLang="ja-JP" sz="2000" smtClean="0">
                <a:cs typeface="Calibri" pitchFamily="34" charset="0"/>
              </a:rPr>
              <a:t>Chaque commune a l’obligation de déployer des efforts maximaux afin de répondre aux demandes d’envoie de sapeurs-pompiers qu’elle peut re</a:t>
            </a:r>
            <a:r>
              <a:rPr lang="en-US" altLang="ja-JP" sz="2000" smtClean="0">
                <a:cs typeface="Arial"/>
              </a:rPr>
              <a:t>cevoir </a:t>
            </a:r>
            <a:r>
              <a:rPr lang="en-US" altLang="ja-JP" sz="2000" smtClean="0">
                <a:cs typeface="Calibri" pitchFamily="34" charset="0"/>
              </a:rPr>
              <a:t>des autres communes. C’est la raison pour laquelle </a:t>
            </a:r>
            <a:r>
              <a:rPr lang="en-US" altLang="ja-JP" sz="2000" u="sng" smtClean="0">
                <a:cs typeface="Calibri" pitchFamily="34" charset="0"/>
              </a:rPr>
              <a:t>le syst</a:t>
            </a:r>
            <a:r>
              <a:rPr lang="en-US" altLang="ja-JP" sz="2000" u="sng" smtClean="0">
                <a:cs typeface="Arial"/>
              </a:rPr>
              <a:t>ème intercommunal (ou interdépartemental) de lutte contre les sinistres ont été mis en place, afin de faire face aux catastrophes importante ou de nature particulière</a:t>
            </a:r>
            <a:r>
              <a:rPr lang="en-US" altLang="ja-JP" sz="2000" smtClean="0">
                <a:cs typeface="Arial"/>
              </a:rPr>
              <a:t> à travers, notamment, des conventions intercommunales (interdépartementales) de renfort. </a:t>
            </a:r>
            <a:endParaRPr lang="en-US" altLang="ja-JP" sz="2000" dirty="0" smtClean="0"/>
          </a:p>
          <a:p>
            <a:endParaRPr lang="en-US" altLang="ja-JP" sz="2000" dirty="0" smtClean="0"/>
          </a:p>
          <a:p>
            <a:r>
              <a:rPr lang="en-US" altLang="ja-JP" sz="2600" b="1" smtClean="0">
                <a:solidFill>
                  <a:srgbClr val="FF0000"/>
                </a:solidFill>
              </a:rPr>
              <a:t>【Troupes des Sapeurs-Pompiers d’Urgence】</a:t>
            </a:r>
            <a:endParaRPr lang="en-US" altLang="ja-JP" sz="2600" b="1" dirty="0" smtClean="0">
              <a:solidFill>
                <a:srgbClr val="FF0000"/>
              </a:solidFill>
            </a:endParaRPr>
          </a:p>
          <a:p>
            <a:pPr algn="just"/>
            <a:r>
              <a:rPr lang="en-US" altLang="ja-JP" sz="2000" smtClean="0"/>
              <a:t>Cr</a:t>
            </a:r>
            <a:r>
              <a:rPr lang="en-US" altLang="ja-JP" sz="2000" smtClean="0">
                <a:cs typeface="Arial"/>
              </a:rPr>
              <a:t>éé à partir des </a:t>
            </a:r>
            <a:r>
              <a:rPr lang="en-US" altLang="ja-JP" sz="2000" smtClean="0"/>
              <a:t>le</a:t>
            </a:r>
            <a:r>
              <a:rPr lang="en-US" altLang="ja-JP" sz="2000" smtClean="0">
                <a:cs typeface="Arial"/>
              </a:rPr>
              <a:t>çons tirées du grand séisme de Hanshin-Awaji (1995), le système des Troupes des Sapeurs-Pompiers en Urgence a pour objectif l’application</a:t>
            </a:r>
            <a:r>
              <a:rPr lang="en-US" altLang="ja-JP" sz="2000" smtClean="0">
                <a:cs typeface="Calibri"/>
              </a:rPr>
              <a:t> d’un dispositif</a:t>
            </a:r>
            <a:r>
              <a:rPr lang="en-US" altLang="ja-JP" sz="2000" smtClean="0">
                <a:cs typeface="Arial"/>
              </a:rPr>
              <a:t> de renfort réciproque entre les structures des sapeurs-pompiers sur tout le territoire, afin de permettre une mise en </a:t>
            </a:r>
            <a:r>
              <a:rPr lang="en-US" altLang="ja-JP" sz="2000" smtClean="0">
                <a:cs typeface="Calibri"/>
              </a:rPr>
              <a:t>œuvre efficace et rapide des op</a:t>
            </a:r>
            <a:r>
              <a:rPr lang="en-US" altLang="ja-JP" sz="2000" smtClean="0">
                <a:cs typeface="Arial"/>
              </a:rPr>
              <a:t>érations de sauvetage en cas de catastrophe importante telle que le séisme. </a:t>
            </a:r>
            <a:endParaRPr lang="en-US" altLang="ja-JP" sz="2000" dirty="0" smtClean="0"/>
          </a:p>
          <a:p>
            <a:pPr algn="just"/>
            <a:r>
              <a:rPr lang="en-US" altLang="ja-JP" sz="2000" u="sng" smtClean="0"/>
              <a:t>Lorsqu’une catastrophe importante frappe une r</a:t>
            </a:r>
            <a:r>
              <a:rPr lang="en-US" altLang="ja-JP" sz="2000" u="sng" smtClean="0">
                <a:cs typeface="Arial"/>
              </a:rPr>
              <a:t>égion, le Directeur de l’Agence Nationale des Sapeurs-Pompiers donne un ordre d’intervention aux Troupes des Sapeurs-Pompiers d’Urgence réparties sur tout le territoire. Celles-ci se rendent alors à la région sinistrée afin de déployer leurs opérations de sauvtage.</a:t>
            </a:r>
            <a:endParaRPr lang="en-US" altLang="ja-JP" sz="2000" dirty="0" smtClean="0"/>
          </a:p>
        </p:txBody>
      </p:sp>
      <p:sp>
        <p:nvSpPr>
          <p:cNvPr id="4" name="スライド番号プレースホルダ 3"/>
          <p:cNvSpPr>
            <a:spLocks noGrp="1"/>
          </p:cNvSpPr>
          <p:nvPr>
            <p:ph type="sldNum" sz="quarter" idx="12"/>
          </p:nvPr>
        </p:nvSpPr>
        <p:spPr/>
        <p:txBody>
          <a:bodyPr/>
          <a:lstStyle/>
          <a:p>
            <a:pPr>
              <a:defRPr/>
            </a:pPr>
            <a:r>
              <a:rPr lang="en-US" altLang="ja-JP" dirty="0" smtClean="0"/>
              <a:t>9</a:t>
            </a:r>
            <a:endParaRPr lang="ja-JP" altLang="en-US" dirty="0"/>
          </a:p>
        </p:txBody>
      </p:sp>
      <p:sp>
        <p:nvSpPr>
          <p:cNvPr id="5"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smtClean="0">
                <a:solidFill>
                  <a:srgbClr val="000000"/>
                </a:solidFill>
                <a:ea typeface="ＭＳ ゴシック" pitchFamily="49" charset="-128"/>
              </a:rPr>
              <a:t>I</a:t>
            </a:r>
            <a:r>
              <a:rPr lang="ja-JP" altLang="en-US" b="1" u="sng" smtClean="0">
                <a:solidFill>
                  <a:srgbClr val="000000"/>
                </a:solidFill>
                <a:ea typeface="ＭＳ ゴシック" pitchFamily="49" charset="-128"/>
              </a:rPr>
              <a:t> </a:t>
            </a:r>
            <a:r>
              <a:rPr lang="en-US" altLang="ja-JP" b="1" u="sng" smtClean="0">
                <a:solidFill>
                  <a:srgbClr val="000000"/>
                </a:solidFill>
                <a:ea typeface="ＭＳ ゴシック" pitchFamily="49" charset="-128"/>
              </a:rPr>
              <a:t>- 6</a:t>
            </a:r>
            <a:endParaRPr lang="en-US" altLang="ja-JP" sz="1800" b="1" u="sng" dirty="0">
              <a:solidFill>
                <a:srgbClr val="000000"/>
              </a:solidFill>
              <a:ea typeface="ＭＳ ゴシック" pitchFamily="49"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AutoShape 82"/>
          <p:cNvSpPr>
            <a:spLocks noChangeArrowheads="1"/>
          </p:cNvSpPr>
          <p:nvPr/>
        </p:nvSpPr>
        <p:spPr bwMode="auto">
          <a:xfrm>
            <a:off x="6249144" y="3933056"/>
            <a:ext cx="510779" cy="144016"/>
          </a:xfrm>
          <a:prstGeom prst="downArrow">
            <a:avLst>
              <a:gd name="adj1" fmla="val 50000"/>
              <a:gd name="adj2" fmla="val 50097"/>
            </a:avLst>
          </a:prstGeom>
          <a:solidFill>
            <a:schemeClr val="bg1"/>
          </a:solidFill>
          <a:ln w="9525" algn="ctr">
            <a:solidFill>
              <a:schemeClr val="tx1"/>
            </a:solidFill>
            <a:miter lim="800000"/>
            <a:headEnd/>
            <a:tailEnd/>
          </a:ln>
        </p:spPr>
        <p:txBody>
          <a:bodyPr wrap="none" anchor="ctr"/>
          <a:lstStyle/>
          <a:p>
            <a:endParaRPr lang="ja-JP" altLang="en-US">
              <a:latin typeface="Calibri" pitchFamily="34" charset="0"/>
            </a:endParaRPr>
          </a:p>
        </p:txBody>
      </p:sp>
      <p:sp>
        <p:nvSpPr>
          <p:cNvPr id="1028" name="AutoShape 82"/>
          <p:cNvSpPr>
            <a:spLocks noChangeArrowheads="1"/>
          </p:cNvSpPr>
          <p:nvPr/>
        </p:nvSpPr>
        <p:spPr bwMode="auto">
          <a:xfrm>
            <a:off x="6249144" y="3356992"/>
            <a:ext cx="510779" cy="142305"/>
          </a:xfrm>
          <a:prstGeom prst="downArrow">
            <a:avLst>
              <a:gd name="adj1" fmla="val 50000"/>
              <a:gd name="adj2" fmla="val 50097"/>
            </a:avLst>
          </a:prstGeom>
          <a:solidFill>
            <a:schemeClr val="bg1"/>
          </a:solidFill>
          <a:ln w="9525" algn="ctr">
            <a:solidFill>
              <a:schemeClr val="tx1"/>
            </a:solidFill>
            <a:miter lim="800000"/>
            <a:headEnd/>
            <a:tailEnd/>
          </a:ln>
        </p:spPr>
        <p:txBody>
          <a:bodyPr wrap="none" anchor="ctr"/>
          <a:lstStyle/>
          <a:p>
            <a:endParaRPr lang="ja-JP" altLang="en-US">
              <a:latin typeface="Calibri" pitchFamily="34" charset="0"/>
            </a:endParaRPr>
          </a:p>
        </p:txBody>
      </p:sp>
      <p:sp>
        <p:nvSpPr>
          <p:cNvPr id="136" name="横巻き 135"/>
          <p:cNvSpPr/>
          <p:nvPr/>
        </p:nvSpPr>
        <p:spPr>
          <a:xfrm>
            <a:off x="5601072" y="1772816"/>
            <a:ext cx="3989387" cy="1225849"/>
          </a:xfrm>
          <a:prstGeom prst="horizont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accent1">
                  <a:lumMod val="40000"/>
                  <a:lumOff val="60000"/>
                </a:schemeClr>
              </a:solidFill>
            </a:endParaRPr>
          </a:p>
        </p:txBody>
      </p:sp>
      <p:grpSp>
        <p:nvGrpSpPr>
          <p:cNvPr id="2" name="グループ化 537"/>
          <p:cNvGrpSpPr>
            <a:grpSpLocks noChangeAspect="1"/>
          </p:cNvGrpSpPr>
          <p:nvPr/>
        </p:nvGrpSpPr>
        <p:grpSpPr>
          <a:xfrm>
            <a:off x="5804303" y="3500439"/>
            <a:ext cx="3666066" cy="3071834"/>
            <a:chOff x="1971675" y="657225"/>
            <a:chExt cx="5202429" cy="5568745"/>
          </a:xfrm>
          <a:solidFill>
            <a:srgbClr val="92D050"/>
          </a:solidFill>
        </p:grpSpPr>
        <p:grpSp>
          <p:nvGrpSpPr>
            <p:cNvPr id="3" name="Group 1"/>
            <p:cNvGrpSpPr>
              <a:grpSpLocks/>
            </p:cNvGrpSpPr>
            <p:nvPr/>
          </p:nvGrpSpPr>
          <p:grpSpPr bwMode="auto">
            <a:xfrm>
              <a:off x="5173853" y="657225"/>
              <a:ext cx="2000251" cy="1266825"/>
              <a:chOff x="3200400" y="0"/>
              <a:chExt cx="1801" cy="1141"/>
            </a:xfrm>
            <a:grpFill/>
          </p:grpSpPr>
          <p:sp>
            <p:nvSpPr>
              <p:cNvPr id="530" name="Freeform 2"/>
              <p:cNvSpPr>
                <a:spLocks/>
              </p:cNvSpPr>
              <p:nvPr/>
            </p:nvSpPr>
            <p:spPr bwMode="auto">
              <a:xfrm>
                <a:off x="3200476" y="50"/>
                <a:ext cx="1192" cy="1091"/>
              </a:xfrm>
              <a:custGeom>
                <a:avLst/>
                <a:gdLst>
                  <a:gd name="T0" fmla="*/ 114 w 1192"/>
                  <a:gd name="T1" fmla="*/ 1066 h 1091"/>
                  <a:gd name="T2" fmla="*/ 127 w 1192"/>
                  <a:gd name="T3" fmla="*/ 1028 h 1091"/>
                  <a:gd name="T4" fmla="*/ 165 w 1192"/>
                  <a:gd name="T5" fmla="*/ 977 h 1091"/>
                  <a:gd name="T6" fmla="*/ 178 w 1192"/>
                  <a:gd name="T7" fmla="*/ 990 h 1091"/>
                  <a:gd name="T8" fmla="*/ 216 w 1192"/>
                  <a:gd name="T9" fmla="*/ 990 h 1091"/>
                  <a:gd name="T10" fmla="*/ 279 w 1192"/>
                  <a:gd name="T11" fmla="*/ 977 h 1091"/>
                  <a:gd name="T12" fmla="*/ 228 w 1192"/>
                  <a:gd name="T13" fmla="*/ 939 h 1091"/>
                  <a:gd name="T14" fmla="*/ 140 w 1192"/>
                  <a:gd name="T15" fmla="*/ 888 h 1091"/>
                  <a:gd name="T16" fmla="*/ 114 w 1192"/>
                  <a:gd name="T17" fmla="*/ 812 h 1091"/>
                  <a:gd name="T18" fmla="*/ 165 w 1192"/>
                  <a:gd name="T19" fmla="*/ 787 h 1091"/>
                  <a:gd name="T20" fmla="*/ 216 w 1192"/>
                  <a:gd name="T21" fmla="*/ 838 h 1091"/>
                  <a:gd name="T22" fmla="*/ 228 w 1192"/>
                  <a:gd name="T23" fmla="*/ 863 h 1091"/>
                  <a:gd name="T24" fmla="*/ 368 w 1192"/>
                  <a:gd name="T25" fmla="*/ 774 h 1091"/>
                  <a:gd name="T26" fmla="*/ 444 w 1192"/>
                  <a:gd name="T27" fmla="*/ 812 h 1091"/>
                  <a:gd name="T28" fmla="*/ 507 w 1192"/>
                  <a:gd name="T29" fmla="*/ 850 h 1091"/>
                  <a:gd name="T30" fmla="*/ 647 w 1192"/>
                  <a:gd name="T31" fmla="*/ 914 h 1091"/>
                  <a:gd name="T32" fmla="*/ 698 w 1192"/>
                  <a:gd name="T33" fmla="*/ 888 h 1091"/>
                  <a:gd name="T34" fmla="*/ 774 w 1192"/>
                  <a:gd name="T35" fmla="*/ 749 h 1091"/>
                  <a:gd name="T36" fmla="*/ 888 w 1192"/>
                  <a:gd name="T37" fmla="*/ 673 h 1091"/>
                  <a:gd name="T38" fmla="*/ 977 w 1192"/>
                  <a:gd name="T39" fmla="*/ 660 h 1091"/>
                  <a:gd name="T40" fmla="*/ 1027 w 1192"/>
                  <a:gd name="T41" fmla="*/ 647 h 1091"/>
                  <a:gd name="T42" fmla="*/ 1053 w 1192"/>
                  <a:gd name="T43" fmla="*/ 609 h 1091"/>
                  <a:gd name="T44" fmla="*/ 1129 w 1192"/>
                  <a:gd name="T45" fmla="*/ 597 h 1091"/>
                  <a:gd name="T46" fmla="*/ 1192 w 1192"/>
                  <a:gd name="T47" fmla="*/ 533 h 1091"/>
                  <a:gd name="T48" fmla="*/ 1129 w 1192"/>
                  <a:gd name="T49" fmla="*/ 559 h 1091"/>
                  <a:gd name="T50" fmla="*/ 1040 w 1192"/>
                  <a:gd name="T51" fmla="*/ 444 h 1091"/>
                  <a:gd name="T52" fmla="*/ 1078 w 1192"/>
                  <a:gd name="T53" fmla="*/ 368 h 1091"/>
                  <a:gd name="T54" fmla="*/ 1065 w 1192"/>
                  <a:gd name="T55" fmla="*/ 330 h 1091"/>
                  <a:gd name="T56" fmla="*/ 1040 w 1192"/>
                  <a:gd name="T57" fmla="*/ 356 h 1091"/>
                  <a:gd name="T58" fmla="*/ 951 w 1192"/>
                  <a:gd name="T59" fmla="*/ 406 h 1091"/>
                  <a:gd name="T60" fmla="*/ 812 w 1192"/>
                  <a:gd name="T61" fmla="*/ 356 h 1091"/>
                  <a:gd name="T62" fmla="*/ 685 w 1192"/>
                  <a:gd name="T63" fmla="*/ 292 h 1091"/>
                  <a:gd name="T64" fmla="*/ 558 w 1192"/>
                  <a:gd name="T65" fmla="*/ 165 h 1091"/>
                  <a:gd name="T66" fmla="*/ 482 w 1192"/>
                  <a:gd name="T67" fmla="*/ 76 h 1091"/>
                  <a:gd name="T68" fmla="*/ 431 w 1192"/>
                  <a:gd name="T69" fmla="*/ 13 h 1091"/>
                  <a:gd name="T70" fmla="*/ 393 w 1192"/>
                  <a:gd name="T71" fmla="*/ 26 h 1091"/>
                  <a:gd name="T72" fmla="*/ 355 w 1192"/>
                  <a:gd name="T73" fmla="*/ 26 h 1091"/>
                  <a:gd name="T74" fmla="*/ 342 w 1192"/>
                  <a:gd name="T75" fmla="*/ 89 h 1091"/>
                  <a:gd name="T76" fmla="*/ 380 w 1192"/>
                  <a:gd name="T77" fmla="*/ 178 h 1091"/>
                  <a:gd name="T78" fmla="*/ 368 w 1192"/>
                  <a:gd name="T79" fmla="*/ 305 h 1091"/>
                  <a:gd name="T80" fmla="*/ 355 w 1192"/>
                  <a:gd name="T81" fmla="*/ 419 h 1091"/>
                  <a:gd name="T82" fmla="*/ 304 w 1192"/>
                  <a:gd name="T83" fmla="*/ 457 h 1091"/>
                  <a:gd name="T84" fmla="*/ 304 w 1192"/>
                  <a:gd name="T85" fmla="*/ 508 h 1091"/>
                  <a:gd name="T86" fmla="*/ 304 w 1192"/>
                  <a:gd name="T87" fmla="*/ 584 h 1091"/>
                  <a:gd name="T88" fmla="*/ 241 w 1192"/>
                  <a:gd name="T89" fmla="*/ 609 h 1091"/>
                  <a:gd name="T90" fmla="*/ 203 w 1192"/>
                  <a:gd name="T91" fmla="*/ 609 h 1091"/>
                  <a:gd name="T92" fmla="*/ 152 w 1192"/>
                  <a:gd name="T93" fmla="*/ 584 h 1091"/>
                  <a:gd name="T94" fmla="*/ 127 w 1192"/>
                  <a:gd name="T95" fmla="*/ 584 h 1091"/>
                  <a:gd name="T96" fmla="*/ 140 w 1192"/>
                  <a:gd name="T97" fmla="*/ 673 h 1091"/>
                  <a:gd name="T98" fmla="*/ 101 w 1192"/>
                  <a:gd name="T99" fmla="*/ 723 h 1091"/>
                  <a:gd name="T100" fmla="*/ 89 w 1192"/>
                  <a:gd name="T101" fmla="*/ 723 h 1091"/>
                  <a:gd name="T102" fmla="*/ 38 w 1192"/>
                  <a:gd name="T103" fmla="*/ 749 h 1091"/>
                  <a:gd name="T104" fmla="*/ 0 w 1192"/>
                  <a:gd name="T105" fmla="*/ 825 h 1091"/>
                  <a:gd name="T106" fmla="*/ 0 w 1192"/>
                  <a:gd name="T107" fmla="*/ 876 h 1091"/>
                  <a:gd name="T108" fmla="*/ 38 w 1192"/>
                  <a:gd name="T109" fmla="*/ 914 h 1091"/>
                  <a:gd name="T110" fmla="*/ 63 w 1192"/>
                  <a:gd name="T111" fmla="*/ 977 h 1091"/>
                  <a:gd name="T112" fmla="*/ 51 w 1192"/>
                  <a:gd name="T113" fmla="*/ 1091 h 10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92"/>
                  <a:gd name="T172" fmla="*/ 0 h 1091"/>
                  <a:gd name="T173" fmla="*/ 1192 w 1192"/>
                  <a:gd name="T174" fmla="*/ 1091 h 10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92" h="1091">
                    <a:moveTo>
                      <a:pt x="76" y="1091"/>
                    </a:moveTo>
                    <a:lnTo>
                      <a:pt x="76" y="1091"/>
                    </a:lnTo>
                    <a:lnTo>
                      <a:pt x="89" y="1079"/>
                    </a:lnTo>
                    <a:lnTo>
                      <a:pt x="101" y="1079"/>
                    </a:lnTo>
                    <a:lnTo>
                      <a:pt x="114" y="1066"/>
                    </a:lnTo>
                    <a:lnTo>
                      <a:pt x="127" y="1053"/>
                    </a:lnTo>
                    <a:lnTo>
                      <a:pt x="127" y="1028"/>
                    </a:lnTo>
                    <a:lnTo>
                      <a:pt x="140" y="1015"/>
                    </a:lnTo>
                    <a:lnTo>
                      <a:pt x="152" y="1003"/>
                    </a:lnTo>
                    <a:lnTo>
                      <a:pt x="165" y="1003"/>
                    </a:lnTo>
                    <a:lnTo>
                      <a:pt x="165" y="990"/>
                    </a:lnTo>
                    <a:lnTo>
                      <a:pt x="165" y="977"/>
                    </a:lnTo>
                    <a:lnTo>
                      <a:pt x="178" y="977"/>
                    </a:lnTo>
                    <a:lnTo>
                      <a:pt x="178" y="990"/>
                    </a:lnTo>
                    <a:lnTo>
                      <a:pt x="178" y="1003"/>
                    </a:lnTo>
                    <a:lnTo>
                      <a:pt x="190" y="990"/>
                    </a:lnTo>
                    <a:lnTo>
                      <a:pt x="216" y="990"/>
                    </a:lnTo>
                    <a:lnTo>
                      <a:pt x="228" y="1003"/>
                    </a:lnTo>
                    <a:lnTo>
                      <a:pt x="228" y="1015"/>
                    </a:lnTo>
                    <a:lnTo>
                      <a:pt x="241" y="1015"/>
                    </a:lnTo>
                    <a:lnTo>
                      <a:pt x="254" y="1003"/>
                    </a:lnTo>
                    <a:lnTo>
                      <a:pt x="279" y="977"/>
                    </a:lnTo>
                    <a:lnTo>
                      <a:pt x="254" y="952"/>
                    </a:lnTo>
                    <a:lnTo>
                      <a:pt x="241" y="952"/>
                    </a:lnTo>
                    <a:lnTo>
                      <a:pt x="228" y="939"/>
                    </a:lnTo>
                    <a:lnTo>
                      <a:pt x="203" y="914"/>
                    </a:lnTo>
                    <a:lnTo>
                      <a:pt x="190" y="901"/>
                    </a:lnTo>
                    <a:lnTo>
                      <a:pt x="190" y="888"/>
                    </a:lnTo>
                    <a:lnTo>
                      <a:pt x="152" y="901"/>
                    </a:lnTo>
                    <a:lnTo>
                      <a:pt x="140" y="888"/>
                    </a:lnTo>
                    <a:lnTo>
                      <a:pt x="114" y="876"/>
                    </a:lnTo>
                    <a:lnTo>
                      <a:pt x="101" y="863"/>
                    </a:lnTo>
                    <a:lnTo>
                      <a:pt x="101" y="850"/>
                    </a:lnTo>
                    <a:lnTo>
                      <a:pt x="114" y="812"/>
                    </a:lnTo>
                    <a:lnTo>
                      <a:pt x="127" y="787"/>
                    </a:lnTo>
                    <a:lnTo>
                      <a:pt x="140" y="787"/>
                    </a:lnTo>
                    <a:lnTo>
                      <a:pt x="152" y="787"/>
                    </a:lnTo>
                    <a:lnTo>
                      <a:pt x="165" y="787"/>
                    </a:lnTo>
                    <a:lnTo>
                      <a:pt x="190" y="800"/>
                    </a:lnTo>
                    <a:lnTo>
                      <a:pt x="203" y="812"/>
                    </a:lnTo>
                    <a:lnTo>
                      <a:pt x="203" y="825"/>
                    </a:lnTo>
                    <a:lnTo>
                      <a:pt x="216" y="838"/>
                    </a:lnTo>
                    <a:lnTo>
                      <a:pt x="216" y="850"/>
                    </a:lnTo>
                    <a:lnTo>
                      <a:pt x="216" y="863"/>
                    </a:lnTo>
                    <a:lnTo>
                      <a:pt x="228" y="863"/>
                    </a:lnTo>
                    <a:lnTo>
                      <a:pt x="266" y="825"/>
                    </a:lnTo>
                    <a:lnTo>
                      <a:pt x="304" y="800"/>
                    </a:lnTo>
                    <a:lnTo>
                      <a:pt x="317" y="787"/>
                    </a:lnTo>
                    <a:lnTo>
                      <a:pt x="342" y="774"/>
                    </a:lnTo>
                    <a:lnTo>
                      <a:pt x="368" y="774"/>
                    </a:lnTo>
                    <a:lnTo>
                      <a:pt x="393" y="787"/>
                    </a:lnTo>
                    <a:lnTo>
                      <a:pt x="406" y="787"/>
                    </a:lnTo>
                    <a:lnTo>
                      <a:pt x="419" y="800"/>
                    </a:lnTo>
                    <a:lnTo>
                      <a:pt x="444" y="812"/>
                    </a:lnTo>
                    <a:lnTo>
                      <a:pt x="469" y="825"/>
                    </a:lnTo>
                    <a:lnTo>
                      <a:pt x="482" y="838"/>
                    </a:lnTo>
                    <a:lnTo>
                      <a:pt x="495" y="838"/>
                    </a:lnTo>
                    <a:lnTo>
                      <a:pt x="507" y="850"/>
                    </a:lnTo>
                    <a:lnTo>
                      <a:pt x="533" y="876"/>
                    </a:lnTo>
                    <a:lnTo>
                      <a:pt x="558" y="888"/>
                    </a:lnTo>
                    <a:lnTo>
                      <a:pt x="583" y="888"/>
                    </a:lnTo>
                    <a:lnTo>
                      <a:pt x="647" y="914"/>
                    </a:lnTo>
                    <a:lnTo>
                      <a:pt x="685" y="952"/>
                    </a:lnTo>
                    <a:lnTo>
                      <a:pt x="685" y="939"/>
                    </a:lnTo>
                    <a:lnTo>
                      <a:pt x="685" y="926"/>
                    </a:lnTo>
                    <a:lnTo>
                      <a:pt x="698" y="914"/>
                    </a:lnTo>
                    <a:lnTo>
                      <a:pt x="698" y="888"/>
                    </a:lnTo>
                    <a:lnTo>
                      <a:pt x="698" y="876"/>
                    </a:lnTo>
                    <a:lnTo>
                      <a:pt x="698" y="863"/>
                    </a:lnTo>
                    <a:lnTo>
                      <a:pt x="710" y="838"/>
                    </a:lnTo>
                    <a:lnTo>
                      <a:pt x="723" y="800"/>
                    </a:lnTo>
                    <a:lnTo>
                      <a:pt x="774" y="749"/>
                    </a:lnTo>
                    <a:lnTo>
                      <a:pt x="824" y="698"/>
                    </a:lnTo>
                    <a:lnTo>
                      <a:pt x="850" y="673"/>
                    </a:lnTo>
                    <a:lnTo>
                      <a:pt x="862" y="673"/>
                    </a:lnTo>
                    <a:lnTo>
                      <a:pt x="875" y="660"/>
                    </a:lnTo>
                    <a:lnTo>
                      <a:pt x="888" y="673"/>
                    </a:lnTo>
                    <a:lnTo>
                      <a:pt x="926" y="673"/>
                    </a:lnTo>
                    <a:lnTo>
                      <a:pt x="938" y="673"/>
                    </a:lnTo>
                    <a:lnTo>
                      <a:pt x="989" y="673"/>
                    </a:lnTo>
                    <a:lnTo>
                      <a:pt x="977" y="660"/>
                    </a:lnTo>
                    <a:lnTo>
                      <a:pt x="989" y="635"/>
                    </a:lnTo>
                    <a:lnTo>
                      <a:pt x="1002" y="647"/>
                    </a:lnTo>
                    <a:lnTo>
                      <a:pt x="1027" y="647"/>
                    </a:lnTo>
                    <a:lnTo>
                      <a:pt x="1040" y="647"/>
                    </a:lnTo>
                    <a:lnTo>
                      <a:pt x="1065" y="622"/>
                    </a:lnTo>
                    <a:lnTo>
                      <a:pt x="1053" y="609"/>
                    </a:lnTo>
                    <a:lnTo>
                      <a:pt x="1078" y="609"/>
                    </a:lnTo>
                    <a:lnTo>
                      <a:pt x="1091" y="597"/>
                    </a:lnTo>
                    <a:lnTo>
                      <a:pt x="1116" y="597"/>
                    </a:lnTo>
                    <a:lnTo>
                      <a:pt x="1129" y="597"/>
                    </a:lnTo>
                    <a:lnTo>
                      <a:pt x="1141" y="584"/>
                    </a:lnTo>
                    <a:lnTo>
                      <a:pt x="1154" y="559"/>
                    </a:lnTo>
                    <a:lnTo>
                      <a:pt x="1179" y="546"/>
                    </a:lnTo>
                    <a:lnTo>
                      <a:pt x="1192" y="533"/>
                    </a:lnTo>
                    <a:lnTo>
                      <a:pt x="1179" y="533"/>
                    </a:lnTo>
                    <a:lnTo>
                      <a:pt x="1154" y="533"/>
                    </a:lnTo>
                    <a:lnTo>
                      <a:pt x="1141" y="546"/>
                    </a:lnTo>
                    <a:lnTo>
                      <a:pt x="1129" y="559"/>
                    </a:lnTo>
                    <a:lnTo>
                      <a:pt x="1116" y="559"/>
                    </a:lnTo>
                    <a:lnTo>
                      <a:pt x="1103" y="546"/>
                    </a:lnTo>
                    <a:lnTo>
                      <a:pt x="1078" y="508"/>
                    </a:lnTo>
                    <a:lnTo>
                      <a:pt x="1053" y="457"/>
                    </a:lnTo>
                    <a:lnTo>
                      <a:pt x="1040" y="444"/>
                    </a:lnTo>
                    <a:lnTo>
                      <a:pt x="1053" y="419"/>
                    </a:lnTo>
                    <a:lnTo>
                      <a:pt x="1053" y="394"/>
                    </a:lnTo>
                    <a:lnTo>
                      <a:pt x="1065" y="394"/>
                    </a:lnTo>
                    <a:lnTo>
                      <a:pt x="1078" y="368"/>
                    </a:lnTo>
                    <a:lnTo>
                      <a:pt x="1078" y="356"/>
                    </a:lnTo>
                    <a:lnTo>
                      <a:pt x="1091" y="343"/>
                    </a:lnTo>
                    <a:lnTo>
                      <a:pt x="1103" y="317"/>
                    </a:lnTo>
                    <a:lnTo>
                      <a:pt x="1091" y="292"/>
                    </a:lnTo>
                    <a:lnTo>
                      <a:pt x="1065" y="330"/>
                    </a:lnTo>
                    <a:lnTo>
                      <a:pt x="1053" y="343"/>
                    </a:lnTo>
                    <a:lnTo>
                      <a:pt x="1040" y="343"/>
                    </a:lnTo>
                    <a:lnTo>
                      <a:pt x="1040" y="356"/>
                    </a:lnTo>
                    <a:lnTo>
                      <a:pt x="1027" y="356"/>
                    </a:lnTo>
                    <a:lnTo>
                      <a:pt x="1002" y="394"/>
                    </a:lnTo>
                    <a:lnTo>
                      <a:pt x="989" y="406"/>
                    </a:lnTo>
                    <a:lnTo>
                      <a:pt x="977" y="406"/>
                    </a:lnTo>
                    <a:lnTo>
                      <a:pt x="951" y="406"/>
                    </a:lnTo>
                    <a:lnTo>
                      <a:pt x="913" y="406"/>
                    </a:lnTo>
                    <a:lnTo>
                      <a:pt x="900" y="394"/>
                    </a:lnTo>
                    <a:lnTo>
                      <a:pt x="888" y="394"/>
                    </a:lnTo>
                    <a:lnTo>
                      <a:pt x="888" y="368"/>
                    </a:lnTo>
                    <a:lnTo>
                      <a:pt x="812" y="356"/>
                    </a:lnTo>
                    <a:lnTo>
                      <a:pt x="774" y="343"/>
                    </a:lnTo>
                    <a:lnTo>
                      <a:pt x="748" y="343"/>
                    </a:lnTo>
                    <a:lnTo>
                      <a:pt x="723" y="330"/>
                    </a:lnTo>
                    <a:lnTo>
                      <a:pt x="698" y="305"/>
                    </a:lnTo>
                    <a:lnTo>
                      <a:pt x="685" y="292"/>
                    </a:lnTo>
                    <a:lnTo>
                      <a:pt x="647" y="267"/>
                    </a:lnTo>
                    <a:lnTo>
                      <a:pt x="634" y="254"/>
                    </a:lnTo>
                    <a:lnTo>
                      <a:pt x="609" y="229"/>
                    </a:lnTo>
                    <a:lnTo>
                      <a:pt x="583" y="203"/>
                    </a:lnTo>
                    <a:lnTo>
                      <a:pt x="558" y="165"/>
                    </a:lnTo>
                    <a:lnTo>
                      <a:pt x="545" y="153"/>
                    </a:lnTo>
                    <a:lnTo>
                      <a:pt x="520" y="127"/>
                    </a:lnTo>
                    <a:lnTo>
                      <a:pt x="507" y="102"/>
                    </a:lnTo>
                    <a:lnTo>
                      <a:pt x="482" y="89"/>
                    </a:lnTo>
                    <a:lnTo>
                      <a:pt x="482" y="76"/>
                    </a:lnTo>
                    <a:lnTo>
                      <a:pt x="457" y="38"/>
                    </a:lnTo>
                    <a:lnTo>
                      <a:pt x="431" y="26"/>
                    </a:lnTo>
                    <a:lnTo>
                      <a:pt x="431" y="13"/>
                    </a:lnTo>
                    <a:lnTo>
                      <a:pt x="419" y="13"/>
                    </a:lnTo>
                    <a:lnTo>
                      <a:pt x="419" y="0"/>
                    </a:lnTo>
                    <a:lnTo>
                      <a:pt x="406" y="0"/>
                    </a:lnTo>
                    <a:lnTo>
                      <a:pt x="393" y="13"/>
                    </a:lnTo>
                    <a:lnTo>
                      <a:pt x="393" y="26"/>
                    </a:lnTo>
                    <a:lnTo>
                      <a:pt x="380" y="26"/>
                    </a:lnTo>
                    <a:lnTo>
                      <a:pt x="368" y="26"/>
                    </a:lnTo>
                    <a:lnTo>
                      <a:pt x="355" y="26"/>
                    </a:lnTo>
                    <a:lnTo>
                      <a:pt x="355" y="38"/>
                    </a:lnTo>
                    <a:lnTo>
                      <a:pt x="355" y="51"/>
                    </a:lnTo>
                    <a:lnTo>
                      <a:pt x="355" y="64"/>
                    </a:lnTo>
                    <a:lnTo>
                      <a:pt x="342" y="76"/>
                    </a:lnTo>
                    <a:lnTo>
                      <a:pt x="342" y="89"/>
                    </a:lnTo>
                    <a:lnTo>
                      <a:pt x="342" y="102"/>
                    </a:lnTo>
                    <a:lnTo>
                      <a:pt x="355" y="115"/>
                    </a:lnTo>
                    <a:lnTo>
                      <a:pt x="355" y="127"/>
                    </a:lnTo>
                    <a:lnTo>
                      <a:pt x="368" y="165"/>
                    </a:lnTo>
                    <a:lnTo>
                      <a:pt x="380" y="178"/>
                    </a:lnTo>
                    <a:lnTo>
                      <a:pt x="380" y="191"/>
                    </a:lnTo>
                    <a:lnTo>
                      <a:pt x="380" y="241"/>
                    </a:lnTo>
                    <a:lnTo>
                      <a:pt x="380" y="267"/>
                    </a:lnTo>
                    <a:lnTo>
                      <a:pt x="380" y="279"/>
                    </a:lnTo>
                    <a:lnTo>
                      <a:pt x="368" y="305"/>
                    </a:lnTo>
                    <a:lnTo>
                      <a:pt x="355" y="317"/>
                    </a:lnTo>
                    <a:lnTo>
                      <a:pt x="355" y="343"/>
                    </a:lnTo>
                    <a:lnTo>
                      <a:pt x="368" y="381"/>
                    </a:lnTo>
                    <a:lnTo>
                      <a:pt x="355" y="406"/>
                    </a:lnTo>
                    <a:lnTo>
                      <a:pt x="355" y="419"/>
                    </a:lnTo>
                    <a:lnTo>
                      <a:pt x="355" y="432"/>
                    </a:lnTo>
                    <a:lnTo>
                      <a:pt x="330" y="432"/>
                    </a:lnTo>
                    <a:lnTo>
                      <a:pt x="317" y="444"/>
                    </a:lnTo>
                    <a:lnTo>
                      <a:pt x="304" y="457"/>
                    </a:lnTo>
                    <a:lnTo>
                      <a:pt x="304" y="470"/>
                    </a:lnTo>
                    <a:lnTo>
                      <a:pt x="304" y="482"/>
                    </a:lnTo>
                    <a:lnTo>
                      <a:pt x="304" y="495"/>
                    </a:lnTo>
                    <a:lnTo>
                      <a:pt x="304" y="508"/>
                    </a:lnTo>
                    <a:lnTo>
                      <a:pt x="304" y="520"/>
                    </a:lnTo>
                    <a:lnTo>
                      <a:pt x="317" y="533"/>
                    </a:lnTo>
                    <a:lnTo>
                      <a:pt x="317" y="559"/>
                    </a:lnTo>
                    <a:lnTo>
                      <a:pt x="317" y="571"/>
                    </a:lnTo>
                    <a:lnTo>
                      <a:pt x="304" y="584"/>
                    </a:lnTo>
                    <a:lnTo>
                      <a:pt x="292" y="609"/>
                    </a:lnTo>
                    <a:lnTo>
                      <a:pt x="279" y="622"/>
                    </a:lnTo>
                    <a:lnTo>
                      <a:pt x="266" y="622"/>
                    </a:lnTo>
                    <a:lnTo>
                      <a:pt x="241" y="609"/>
                    </a:lnTo>
                    <a:lnTo>
                      <a:pt x="241" y="597"/>
                    </a:lnTo>
                    <a:lnTo>
                      <a:pt x="228" y="609"/>
                    </a:lnTo>
                    <a:lnTo>
                      <a:pt x="216" y="609"/>
                    </a:lnTo>
                    <a:lnTo>
                      <a:pt x="203" y="609"/>
                    </a:lnTo>
                    <a:lnTo>
                      <a:pt x="178" y="597"/>
                    </a:lnTo>
                    <a:lnTo>
                      <a:pt x="165" y="597"/>
                    </a:lnTo>
                    <a:lnTo>
                      <a:pt x="165" y="584"/>
                    </a:lnTo>
                    <a:lnTo>
                      <a:pt x="152" y="584"/>
                    </a:lnTo>
                    <a:lnTo>
                      <a:pt x="140" y="571"/>
                    </a:lnTo>
                    <a:lnTo>
                      <a:pt x="127" y="559"/>
                    </a:lnTo>
                    <a:lnTo>
                      <a:pt x="127" y="571"/>
                    </a:lnTo>
                    <a:lnTo>
                      <a:pt x="127" y="584"/>
                    </a:lnTo>
                    <a:lnTo>
                      <a:pt x="114" y="584"/>
                    </a:lnTo>
                    <a:lnTo>
                      <a:pt x="101" y="609"/>
                    </a:lnTo>
                    <a:lnTo>
                      <a:pt x="101" y="622"/>
                    </a:lnTo>
                    <a:lnTo>
                      <a:pt x="114" y="635"/>
                    </a:lnTo>
                    <a:lnTo>
                      <a:pt x="140" y="673"/>
                    </a:lnTo>
                    <a:lnTo>
                      <a:pt x="127" y="673"/>
                    </a:lnTo>
                    <a:lnTo>
                      <a:pt x="114" y="698"/>
                    </a:lnTo>
                    <a:lnTo>
                      <a:pt x="101" y="711"/>
                    </a:lnTo>
                    <a:lnTo>
                      <a:pt x="101" y="723"/>
                    </a:lnTo>
                    <a:lnTo>
                      <a:pt x="89" y="723"/>
                    </a:lnTo>
                    <a:lnTo>
                      <a:pt x="89" y="711"/>
                    </a:lnTo>
                    <a:lnTo>
                      <a:pt x="89" y="723"/>
                    </a:lnTo>
                    <a:lnTo>
                      <a:pt x="76" y="723"/>
                    </a:lnTo>
                    <a:lnTo>
                      <a:pt x="63" y="736"/>
                    </a:lnTo>
                    <a:lnTo>
                      <a:pt x="51" y="736"/>
                    </a:lnTo>
                    <a:lnTo>
                      <a:pt x="38" y="749"/>
                    </a:lnTo>
                    <a:lnTo>
                      <a:pt x="38" y="762"/>
                    </a:lnTo>
                    <a:lnTo>
                      <a:pt x="13" y="762"/>
                    </a:lnTo>
                    <a:lnTo>
                      <a:pt x="0" y="774"/>
                    </a:lnTo>
                    <a:lnTo>
                      <a:pt x="13" y="800"/>
                    </a:lnTo>
                    <a:lnTo>
                      <a:pt x="0" y="825"/>
                    </a:lnTo>
                    <a:lnTo>
                      <a:pt x="0" y="838"/>
                    </a:lnTo>
                    <a:lnTo>
                      <a:pt x="0" y="850"/>
                    </a:lnTo>
                    <a:lnTo>
                      <a:pt x="0" y="876"/>
                    </a:lnTo>
                    <a:lnTo>
                      <a:pt x="13" y="888"/>
                    </a:lnTo>
                    <a:lnTo>
                      <a:pt x="13" y="901"/>
                    </a:lnTo>
                    <a:lnTo>
                      <a:pt x="25" y="901"/>
                    </a:lnTo>
                    <a:lnTo>
                      <a:pt x="38" y="914"/>
                    </a:lnTo>
                    <a:lnTo>
                      <a:pt x="51" y="914"/>
                    </a:lnTo>
                    <a:lnTo>
                      <a:pt x="63" y="939"/>
                    </a:lnTo>
                    <a:lnTo>
                      <a:pt x="63" y="952"/>
                    </a:lnTo>
                    <a:lnTo>
                      <a:pt x="63" y="964"/>
                    </a:lnTo>
                    <a:lnTo>
                      <a:pt x="63" y="977"/>
                    </a:lnTo>
                    <a:lnTo>
                      <a:pt x="51" y="990"/>
                    </a:lnTo>
                    <a:lnTo>
                      <a:pt x="38" y="1041"/>
                    </a:lnTo>
                    <a:lnTo>
                      <a:pt x="51" y="1079"/>
                    </a:lnTo>
                    <a:lnTo>
                      <a:pt x="51" y="1091"/>
                    </a:lnTo>
                    <a:lnTo>
                      <a:pt x="63" y="1091"/>
                    </a:lnTo>
                    <a:lnTo>
                      <a:pt x="76" y="1091"/>
                    </a:lnTo>
                    <a:close/>
                  </a:path>
                </a:pathLst>
              </a:custGeom>
              <a:grpFill/>
              <a:ln w="0">
                <a:solidFill>
                  <a:srgbClr val="000000"/>
                </a:solidFill>
                <a:prstDash val="solid"/>
                <a:round/>
                <a:headEnd/>
                <a:tailEnd/>
              </a:ln>
            </p:spPr>
          </p:sp>
          <p:sp>
            <p:nvSpPr>
              <p:cNvPr id="531" name="Freeform 3"/>
              <p:cNvSpPr>
                <a:spLocks/>
              </p:cNvSpPr>
              <p:nvPr/>
            </p:nvSpPr>
            <p:spPr bwMode="auto">
              <a:xfrm>
                <a:off x="3201833" y="0"/>
                <a:ext cx="368" cy="317"/>
              </a:xfrm>
              <a:custGeom>
                <a:avLst/>
                <a:gdLst>
                  <a:gd name="T0" fmla="*/ 190 w 368"/>
                  <a:gd name="T1" fmla="*/ 50 h 317"/>
                  <a:gd name="T2" fmla="*/ 216 w 368"/>
                  <a:gd name="T3" fmla="*/ 88 h 317"/>
                  <a:gd name="T4" fmla="*/ 266 w 368"/>
                  <a:gd name="T5" fmla="*/ 76 h 317"/>
                  <a:gd name="T6" fmla="*/ 292 w 368"/>
                  <a:gd name="T7" fmla="*/ 50 h 317"/>
                  <a:gd name="T8" fmla="*/ 317 w 368"/>
                  <a:gd name="T9" fmla="*/ 12 h 317"/>
                  <a:gd name="T10" fmla="*/ 368 w 368"/>
                  <a:gd name="T11" fmla="*/ 0 h 317"/>
                  <a:gd name="T12" fmla="*/ 355 w 368"/>
                  <a:gd name="T13" fmla="*/ 25 h 317"/>
                  <a:gd name="T14" fmla="*/ 355 w 368"/>
                  <a:gd name="T15" fmla="*/ 50 h 317"/>
                  <a:gd name="T16" fmla="*/ 317 w 368"/>
                  <a:gd name="T17" fmla="*/ 50 h 317"/>
                  <a:gd name="T18" fmla="*/ 266 w 368"/>
                  <a:gd name="T19" fmla="*/ 88 h 317"/>
                  <a:gd name="T20" fmla="*/ 216 w 368"/>
                  <a:gd name="T21" fmla="*/ 126 h 317"/>
                  <a:gd name="T22" fmla="*/ 190 w 368"/>
                  <a:gd name="T23" fmla="*/ 165 h 317"/>
                  <a:gd name="T24" fmla="*/ 152 w 368"/>
                  <a:gd name="T25" fmla="*/ 165 h 317"/>
                  <a:gd name="T26" fmla="*/ 140 w 368"/>
                  <a:gd name="T27" fmla="*/ 165 h 317"/>
                  <a:gd name="T28" fmla="*/ 127 w 368"/>
                  <a:gd name="T29" fmla="*/ 203 h 317"/>
                  <a:gd name="T30" fmla="*/ 114 w 368"/>
                  <a:gd name="T31" fmla="*/ 215 h 317"/>
                  <a:gd name="T32" fmla="*/ 76 w 368"/>
                  <a:gd name="T33" fmla="*/ 241 h 317"/>
                  <a:gd name="T34" fmla="*/ 51 w 368"/>
                  <a:gd name="T35" fmla="*/ 279 h 317"/>
                  <a:gd name="T36" fmla="*/ 25 w 368"/>
                  <a:gd name="T37" fmla="*/ 291 h 317"/>
                  <a:gd name="T38" fmla="*/ 0 w 368"/>
                  <a:gd name="T39" fmla="*/ 317 h 317"/>
                  <a:gd name="T40" fmla="*/ 13 w 368"/>
                  <a:gd name="T41" fmla="*/ 279 h 317"/>
                  <a:gd name="T42" fmla="*/ 25 w 368"/>
                  <a:gd name="T43" fmla="*/ 279 h 317"/>
                  <a:gd name="T44" fmla="*/ 25 w 368"/>
                  <a:gd name="T45" fmla="*/ 253 h 317"/>
                  <a:gd name="T46" fmla="*/ 63 w 368"/>
                  <a:gd name="T47" fmla="*/ 241 h 317"/>
                  <a:gd name="T48" fmla="*/ 51 w 368"/>
                  <a:gd name="T49" fmla="*/ 228 h 317"/>
                  <a:gd name="T50" fmla="*/ 51 w 368"/>
                  <a:gd name="T51" fmla="*/ 203 h 317"/>
                  <a:gd name="T52" fmla="*/ 76 w 368"/>
                  <a:gd name="T53" fmla="*/ 215 h 317"/>
                  <a:gd name="T54" fmla="*/ 89 w 368"/>
                  <a:gd name="T55" fmla="*/ 177 h 317"/>
                  <a:gd name="T56" fmla="*/ 114 w 368"/>
                  <a:gd name="T57" fmla="*/ 165 h 317"/>
                  <a:gd name="T58" fmla="*/ 114 w 368"/>
                  <a:gd name="T59" fmla="*/ 126 h 317"/>
                  <a:gd name="T60" fmla="*/ 152 w 368"/>
                  <a:gd name="T61" fmla="*/ 126 h 317"/>
                  <a:gd name="T62" fmla="*/ 152 w 368"/>
                  <a:gd name="T63" fmla="*/ 101 h 317"/>
                  <a:gd name="T64" fmla="*/ 178 w 368"/>
                  <a:gd name="T65" fmla="*/ 101 h 317"/>
                  <a:gd name="T66" fmla="*/ 178 w 368"/>
                  <a:gd name="T67" fmla="*/ 63 h 3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8"/>
                  <a:gd name="T103" fmla="*/ 0 h 317"/>
                  <a:gd name="T104" fmla="*/ 368 w 368"/>
                  <a:gd name="T105" fmla="*/ 317 h 3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8" h="317">
                    <a:moveTo>
                      <a:pt x="190" y="38"/>
                    </a:moveTo>
                    <a:lnTo>
                      <a:pt x="190" y="50"/>
                    </a:lnTo>
                    <a:lnTo>
                      <a:pt x="203" y="63"/>
                    </a:lnTo>
                    <a:lnTo>
                      <a:pt x="216" y="88"/>
                    </a:lnTo>
                    <a:lnTo>
                      <a:pt x="254" y="76"/>
                    </a:lnTo>
                    <a:lnTo>
                      <a:pt x="266" y="76"/>
                    </a:lnTo>
                    <a:lnTo>
                      <a:pt x="292" y="50"/>
                    </a:lnTo>
                    <a:lnTo>
                      <a:pt x="304" y="25"/>
                    </a:lnTo>
                    <a:lnTo>
                      <a:pt x="317" y="12"/>
                    </a:lnTo>
                    <a:lnTo>
                      <a:pt x="342" y="0"/>
                    </a:lnTo>
                    <a:lnTo>
                      <a:pt x="368" y="0"/>
                    </a:lnTo>
                    <a:lnTo>
                      <a:pt x="368" y="12"/>
                    </a:lnTo>
                    <a:lnTo>
                      <a:pt x="355" y="25"/>
                    </a:lnTo>
                    <a:lnTo>
                      <a:pt x="368" y="38"/>
                    </a:lnTo>
                    <a:lnTo>
                      <a:pt x="355" y="50"/>
                    </a:lnTo>
                    <a:lnTo>
                      <a:pt x="342" y="50"/>
                    </a:lnTo>
                    <a:lnTo>
                      <a:pt x="317" y="50"/>
                    </a:lnTo>
                    <a:lnTo>
                      <a:pt x="279" y="88"/>
                    </a:lnTo>
                    <a:lnTo>
                      <a:pt x="266" y="88"/>
                    </a:lnTo>
                    <a:lnTo>
                      <a:pt x="241" y="114"/>
                    </a:lnTo>
                    <a:lnTo>
                      <a:pt x="216" y="126"/>
                    </a:lnTo>
                    <a:lnTo>
                      <a:pt x="203" y="152"/>
                    </a:lnTo>
                    <a:lnTo>
                      <a:pt x="190" y="165"/>
                    </a:lnTo>
                    <a:lnTo>
                      <a:pt x="165" y="165"/>
                    </a:lnTo>
                    <a:lnTo>
                      <a:pt x="152" y="165"/>
                    </a:lnTo>
                    <a:lnTo>
                      <a:pt x="140" y="152"/>
                    </a:lnTo>
                    <a:lnTo>
                      <a:pt x="140" y="165"/>
                    </a:lnTo>
                    <a:lnTo>
                      <a:pt x="140" y="177"/>
                    </a:lnTo>
                    <a:lnTo>
                      <a:pt x="127" y="203"/>
                    </a:lnTo>
                    <a:lnTo>
                      <a:pt x="114" y="203"/>
                    </a:lnTo>
                    <a:lnTo>
                      <a:pt x="114" y="215"/>
                    </a:lnTo>
                    <a:lnTo>
                      <a:pt x="101" y="215"/>
                    </a:lnTo>
                    <a:lnTo>
                      <a:pt x="76" y="241"/>
                    </a:lnTo>
                    <a:lnTo>
                      <a:pt x="76" y="266"/>
                    </a:lnTo>
                    <a:lnTo>
                      <a:pt x="51" y="279"/>
                    </a:lnTo>
                    <a:lnTo>
                      <a:pt x="38" y="279"/>
                    </a:lnTo>
                    <a:lnTo>
                      <a:pt x="25" y="291"/>
                    </a:lnTo>
                    <a:lnTo>
                      <a:pt x="25" y="317"/>
                    </a:lnTo>
                    <a:lnTo>
                      <a:pt x="0" y="317"/>
                    </a:lnTo>
                    <a:lnTo>
                      <a:pt x="0" y="304"/>
                    </a:lnTo>
                    <a:lnTo>
                      <a:pt x="13" y="279"/>
                    </a:lnTo>
                    <a:lnTo>
                      <a:pt x="13" y="266"/>
                    </a:lnTo>
                    <a:lnTo>
                      <a:pt x="25" y="279"/>
                    </a:lnTo>
                    <a:lnTo>
                      <a:pt x="25" y="266"/>
                    </a:lnTo>
                    <a:lnTo>
                      <a:pt x="25" y="253"/>
                    </a:lnTo>
                    <a:lnTo>
                      <a:pt x="38" y="253"/>
                    </a:lnTo>
                    <a:lnTo>
                      <a:pt x="63" y="241"/>
                    </a:lnTo>
                    <a:lnTo>
                      <a:pt x="63" y="228"/>
                    </a:lnTo>
                    <a:lnTo>
                      <a:pt x="51" y="228"/>
                    </a:lnTo>
                    <a:lnTo>
                      <a:pt x="38" y="215"/>
                    </a:lnTo>
                    <a:lnTo>
                      <a:pt x="51" y="203"/>
                    </a:lnTo>
                    <a:lnTo>
                      <a:pt x="63" y="215"/>
                    </a:lnTo>
                    <a:lnTo>
                      <a:pt x="76" y="215"/>
                    </a:lnTo>
                    <a:lnTo>
                      <a:pt x="76" y="190"/>
                    </a:lnTo>
                    <a:lnTo>
                      <a:pt x="89" y="177"/>
                    </a:lnTo>
                    <a:lnTo>
                      <a:pt x="101" y="165"/>
                    </a:lnTo>
                    <a:lnTo>
                      <a:pt x="114" y="165"/>
                    </a:lnTo>
                    <a:lnTo>
                      <a:pt x="114" y="139"/>
                    </a:lnTo>
                    <a:lnTo>
                      <a:pt x="114" y="126"/>
                    </a:lnTo>
                    <a:lnTo>
                      <a:pt x="140" y="139"/>
                    </a:lnTo>
                    <a:lnTo>
                      <a:pt x="152" y="126"/>
                    </a:lnTo>
                    <a:lnTo>
                      <a:pt x="152" y="101"/>
                    </a:lnTo>
                    <a:lnTo>
                      <a:pt x="165" y="101"/>
                    </a:lnTo>
                    <a:lnTo>
                      <a:pt x="178" y="101"/>
                    </a:lnTo>
                    <a:lnTo>
                      <a:pt x="178" y="88"/>
                    </a:lnTo>
                    <a:lnTo>
                      <a:pt x="178" y="63"/>
                    </a:lnTo>
                    <a:lnTo>
                      <a:pt x="190" y="38"/>
                    </a:lnTo>
                    <a:close/>
                  </a:path>
                </a:pathLst>
              </a:custGeom>
              <a:grpFill/>
              <a:ln w="0">
                <a:solidFill>
                  <a:srgbClr val="000000"/>
                </a:solidFill>
                <a:prstDash val="solid"/>
                <a:round/>
                <a:headEnd/>
                <a:tailEnd/>
              </a:ln>
            </p:spPr>
          </p:sp>
          <p:sp>
            <p:nvSpPr>
              <p:cNvPr id="532" name="Freeform 4"/>
              <p:cNvSpPr>
                <a:spLocks/>
              </p:cNvSpPr>
              <p:nvPr/>
            </p:nvSpPr>
            <p:spPr bwMode="auto">
              <a:xfrm>
                <a:off x="3201567" y="304"/>
                <a:ext cx="215" cy="228"/>
              </a:xfrm>
              <a:custGeom>
                <a:avLst/>
                <a:gdLst>
                  <a:gd name="T0" fmla="*/ 50 w 215"/>
                  <a:gd name="T1" fmla="*/ 165 h 228"/>
                  <a:gd name="T2" fmla="*/ 76 w 215"/>
                  <a:gd name="T3" fmla="*/ 140 h 228"/>
                  <a:gd name="T4" fmla="*/ 76 w 215"/>
                  <a:gd name="T5" fmla="*/ 127 h 228"/>
                  <a:gd name="T6" fmla="*/ 88 w 215"/>
                  <a:gd name="T7" fmla="*/ 127 h 228"/>
                  <a:gd name="T8" fmla="*/ 88 w 215"/>
                  <a:gd name="T9" fmla="*/ 102 h 228"/>
                  <a:gd name="T10" fmla="*/ 114 w 215"/>
                  <a:gd name="T11" fmla="*/ 76 h 228"/>
                  <a:gd name="T12" fmla="*/ 127 w 215"/>
                  <a:gd name="T13" fmla="*/ 63 h 228"/>
                  <a:gd name="T14" fmla="*/ 152 w 215"/>
                  <a:gd name="T15" fmla="*/ 51 h 228"/>
                  <a:gd name="T16" fmla="*/ 177 w 215"/>
                  <a:gd name="T17" fmla="*/ 25 h 228"/>
                  <a:gd name="T18" fmla="*/ 203 w 215"/>
                  <a:gd name="T19" fmla="*/ 38 h 228"/>
                  <a:gd name="T20" fmla="*/ 215 w 215"/>
                  <a:gd name="T21" fmla="*/ 13 h 228"/>
                  <a:gd name="T22" fmla="*/ 190 w 215"/>
                  <a:gd name="T23" fmla="*/ 13 h 228"/>
                  <a:gd name="T24" fmla="*/ 165 w 215"/>
                  <a:gd name="T25" fmla="*/ 13 h 228"/>
                  <a:gd name="T26" fmla="*/ 127 w 215"/>
                  <a:gd name="T27" fmla="*/ 0 h 228"/>
                  <a:gd name="T28" fmla="*/ 101 w 215"/>
                  <a:gd name="T29" fmla="*/ 38 h 228"/>
                  <a:gd name="T30" fmla="*/ 76 w 215"/>
                  <a:gd name="T31" fmla="*/ 76 h 228"/>
                  <a:gd name="T32" fmla="*/ 50 w 215"/>
                  <a:gd name="T33" fmla="*/ 127 h 228"/>
                  <a:gd name="T34" fmla="*/ 12 w 215"/>
                  <a:gd name="T35" fmla="*/ 165 h 228"/>
                  <a:gd name="T36" fmla="*/ 0 w 215"/>
                  <a:gd name="T37" fmla="*/ 178 h 228"/>
                  <a:gd name="T38" fmla="*/ 0 w 215"/>
                  <a:gd name="T39" fmla="*/ 203 h 228"/>
                  <a:gd name="T40" fmla="*/ 25 w 215"/>
                  <a:gd name="T41" fmla="*/ 203 h 228"/>
                  <a:gd name="T42" fmla="*/ 25 w 215"/>
                  <a:gd name="T43" fmla="*/ 228 h 228"/>
                  <a:gd name="T44" fmla="*/ 25 w 215"/>
                  <a:gd name="T45" fmla="*/ 178 h 228"/>
                  <a:gd name="T46" fmla="*/ 50 w 215"/>
                  <a:gd name="T47" fmla="*/ 165 h 2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5"/>
                  <a:gd name="T73" fmla="*/ 0 h 228"/>
                  <a:gd name="T74" fmla="*/ 215 w 215"/>
                  <a:gd name="T75" fmla="*/ 228 h 2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5" h="228">
                    <a:moveTo>
                      <a:pt x="50" y="165"/>
                    </a:moveTo>
                    <a:lnTo>
                      <a:pt x="76" y="140"/>
                    </a:lnTo>
                    <a:lnTo>
                      <a:pt x="76" y="127"/>
                    </a:lnTo>
                    <a:lnTo>
                      <a:pt x="88" y="127"/>
                    </a:lnTo>
                    <a:lnTo>
                      <a:pt x="88" y="102"/>
                    </a:lnTo>
                    <a:lnTo>
                      <a:pt x="114" y="76"/>
                    </a:lnTo>
                    <a:lnTo>
                      <a:pt x="127" y="63"/>
                    </a:lnTo>
                    <a:lnTo>
                      <a:pt x="152" y="51"/>
                    </a:lnTo>
                    <a:lnTo>
                      <a:pt x="177" y="25"/>
                    </a:lnTo>
                    <a:lnTo>
                      <a:pt x="203" y="38"/>
                    </a:lnTo>
                    <a:lnTo>
                      <a:pt x="215" y="13"/>
                    </a:lnTo>
                    <a:lnTo>
                      <a:pt x="190" y="13"/>
                    </a:lnTo>
                    <a:lnTo>
                      <a:pt x="165" y="13"/>
                    </a:lnTo>
                    <a:lnTo>
                      <a:pt x="127" y="0"/>
                    </a:lnTo>
                    <a:lnTo>
                      <a:pt x="101" y="38"/>
                    </a:lnTo>
                    <a:lnTo>
                      <a:pt x="76" y="76"/>
                    </a:lnTo>
                    <a:lnTo>
                      <a:pt x="50" y="127"/>
                    </a:lnTo>
                    <a:lnTo>
                      <a:pt x="12" y="165"/>
                    </a:lnTo>
                    <a:lnTo>
                      <a:pt x="0" y="178"/>
                    </a:lnTo>
                    <a:lnTo>
                      <a:pt x="0" y="203"/>
                    </a:lnTo>
                    <a:lnTo>
                      <a:pt x="25" y="203"/>
                    </a:lnTo>
                    <a:lnTo>
                      <a:pt x="25" y="228"/>
                    </a:lnTo>
                    <a:lnTo>
                      <a:pt x="25" y="178"/>
                    </a:lnTo>
                    <a:lnTo>
                      <a:pt x="50" y="165"/>
                    </a:lnTo>
                    <a:close/>
                  </a:path>
                </a:pathLst>
              </a:custGeom>
              <a:grpFill/>
              <a:ln w="0">
                <a:solidFill>
                  <a:srgbClr val="000000"/>
                </a:solidFill>
                <a:prstDash val="solid"/>
                <a:round/>
                <a:headEnd/>
                <a:tailEnd/>
              </a:ln>
            </p:spPr>
          </p:sp>
          <p:sp>
            <p:nvSpPr>
              <p:cNvPr id="533" name="Freeform 5"/>
              <p:cNvSpPr>
                <a:spLocks/>
              </p:cNvSpPr>
              <p:nvPr/>
            </p:nvSpPr>
            <p:spPr bwMode="auto">
              <a:xfrm>
                <a:off x="3201795" y="456"/>
                <a:ext cx="63" cy="51"/>
              </a:xfrm>
              <a:custGeom>
                <a:avLst/>
                <a:gdLst>
                  <a:gd name="T0" fmla="*/ 0 w 63"/>
                  <a:gd name="T1" fmla="*/ 38 h 51"/>
                  <a:gd name="T2" fmla="*/ 13 w 63"/>
                  <a:gd name="T3" fmla="*/ 51 h 51"/>
                  <a:gd name="T4" fmla="*/ 38 w 63"/>
                  <a:gd name="T5" fmla="*/ 38 h 51"/>
                  <a:gd name="T6" fmla="*/ 63 w 63"/>
                  <a:gd name="T7" fmla="*/ 13 h 51"/>
                  <a:gd name="T8" fmla="*/ 38 w 63"/>
                  <a:gd name="T9" fmla="*/ 0 h 51"/>
                  <a:gd name="T10" fmla="*/ 25 w 63"/>
                  <a:gd name="T11" fmla="*/ 13 h 51"/>
                  <a:gd name="T12" fmla="*/ 13 w 63"/>
                  <a:gd name="T13" fmla="*/ 13 h 51"/>
                  <a:gd name="T14" fmla="*/ 0 w 63"/>
                  <a:gd name="T15" fmla="*/ 26 h 51"/>
                  <a:gd name="T16" fmla="*/ 0 w 63"/>
                  <a:gd name="T17" fmla="*/ 38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51"/>
                  <a:gd name="T29" fmla="*/ 63 w 63"/>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51">
                    <a:moveTo>
                      <a:pt x="0" y="38"/>
                    </a:moveTo>
                    <a:lnTo>
                      <a:pt x="13" y="51"/>
                    </a:lnTo>
                    <a:lnTo>
                      <a:pt x="38" y="38"/>
                    </a:lnTo>
                    <a:lnTo>
                      <a:pt x="63" y="13"/>
                    </a:lnTo>
                    <a:lnTo>
                      <a:pt x="38" y="0"/>
                    </a:lnTo>
                    <a:lnTo>
                      <a:pt x="25" y="13"/>
                    </a:lnTo>
                    <a:lnTo>
                      <a:pt x="13" y="13"/>
                    </a:lnTo>
                    <a:lnTo>
                      <a:pt x="0" y="26"/>
                    </a:lnTo>
                    <a:lnTo>
                      <a:pt x="0" y="38"/>
                    </a:lnTo>
                    <a:close/>
                  </a:path>
                </a:pathLst>
              </a:custGeom>
              <a:grpFill/>
              <a:ln w="0">
                <a:solidFill>
                  <a:srgbClr val="000000"/>
                </a:solidFill>
                <a:prstDash val="solid"/>
                <a:round/>
                <a:headEnd/>
                <a:tailEnd/>
              </a:ln>
            </p:spPr>
          </p:sp>
          <p:sp>
            <p:nvSpPr>
              <p:cNvPr id="534" name="Freeform 6"/>
              <p:cNvSpPr>
                <a:spLocks/>
              </p:cNvSpPr>
              <p:nvPr/>
            </p:nvSpPr>
            <p:spPr bwMode="auto">
              <a:xfrm>
                <a:off x="3200400" y="926"/>
                <a:ext cx="25" cy="50"/>
              </a:xfrm>
              <a:custGeom>
                <a:avLst/>
                <a:gdLst>
                  <a:gd name="T0" fmla="*/ 25 w 25"/>
                  <a:gd name="T1" fmla="*/ 0 h 50"/>
                  <a:gd name="T2" fmla="*/ 25 w 25"/>
                  <a:gd name="T3" fmla="*/ 12 h 50"/>
                  <a:gd name="T4" fmla="*/ 25 w 25"/>
                  <a:gd name="T5" fmla="*/ 12 h 50"/>
                  <a:gd name="T6" fmla="*/ 25 w 25"/>
                  <a:gd name="T7" fmla="*/ 12 h 50"/>
                  <a:gd name="T8" fmla="*/ 25 w 25"/>
                  <a:gd name="T9" fmla="*/ 12 h 50"/>
                  <a:gd name="T10" fmla="*/ 25 w 25"/>
                  <a:gd name="T11" fmla="*/ 25 h 50"/>
                  <a:gd name="T12" fmla="*/ 13 w 25"/>
                  <a:gd name="T13" fmla="*/ 25 h 50"/>
                  <a:gd name="T14" fmla="*/ 13 w 25"/>
                  <a:gd name="T15" fmla="*/ 38 h 50"/>
                  <a:gd name="T16" fmla="*/ 13 w 25"/>
                  <a:gd name="T17" fmla="*/ 38 h 50"/>
                  <a:gd name="T18" fmla="*/ 13 w 25"/>
                  <a:gd name="T19" fmla="*/ 50 h 50"/>
                  <a:gd name="T20" fmla="*/ 13 w 25"/>
                  <a:gd name="T21" fmla="*/ 50 h 50"/>
                  <a:gd name="T22" fmla="*/ 0 w 25"/>
                  <a:gd name="T23" fmla="*/ 50 h 50"/>
                  <a:gd name="T24" fmla="*/ 0 w 25"/>
                  <a:gd name="T25" fmla="*/ 50 h 50"/>
                  <a:gd name="T26" fmla="*/ 0 w 25"/>
                  <a:gd name="T27" fmla="*/ 50 h 50"/>
                  <a:gd name="T28" fmla="*/ 0 w 25"/>
                  <a:gd name="T29" fmla="*/ 50 h 50"/>
                  <a:gd name="T30" fmla="*/ 0 w 25"/>
                  <a:gd name="T31" fmla="*/ 38 h 50"/>
                  <a:gd name="T32" fmla="*/ 0 w 25"/>
                  <a:gd name="T33" fmla="*/ 38 h 50"/>
                  <a:gd name="T34" fmla="*/ 0 w 25"/>
                  <a:gd name="T35" fmla="*/ 25 h 50"/>
                  <a:gd name="T36" fmla="*/ 0 w 25"/>
                  <a:gd name="T37" fmla="*/ 25 h 50"/>
                  <a:gd name="T38" fmla="*/ 0 w 25"/>
                  <a:gd name="T39" fmla="*/ 12 h 50"/>
                  <a:gd name="T40" fmla="*/ 0 w 25"/>
                  <a:gd name="T41" fmla="*/ 12 h 50"/>
                  <a:gd name="T42" fmla="*/ 0 w 25"/>
                  <a:gd name="T43" fmla="*/ 12 h 50"/>
                  <a:gd name="T44" fmla="*/ 0 w 25"/>
                  <a:gd name="T45" fmla="*/ 12 h 50"/>
                  <a:gd name="T46" fmla="*/ 0 w 25"/>
                  <a:gd name="T47" fmla="*/ 12 h 50"/>
                  <a:gd name="T48" fmla="*/ 0 w 25"/>
                  <a:gd name="T49" fmla="*/ 12 h 50"/>
                  <a:gd name="T50" fmla="*/ 13 w 25"/>
                  <a:gd name="T51" fmla="*/ 0 h 50"/>
                  <a:gd name="T52" fmla="*/ 13 w 25"/>
                  <a:gd name="T53" fmla="*/ 0 h 50"/>
                  <a:gd name="T54" fmla="*/ 25 w 25"/>
                  <a:gd name="T55" fmla="*/ 0 h 50"/>
                  <a:gd name="T56" fmla="*/ 25 w 25"/>
                  <a:gd name="T57" fmla="*/ 0 h 50"/>
                  <a:gd name="T58" fmla="*/ 25 w 25"/>
                  <a:gd name="T59" fmla="*/ 0 h 50"/>
                  <a:gd name="T60" fmla="*/ 25 w 25"/>
                  <a:gd name="T61" fmla="*/ 0 h 50"/>
                  <a:gd name="T62" fmla="*/ 25 w 25"/>
                  <a:gd name="T63" fmla="*/ 0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
                  <a:gd name="T97" fmla="*/ 0 h 50"/>
                  <a:gd name="T98" fmla="*/ 25 w 25"/>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 h="50">
                    <a:moveTo>
                      <a:pt x="25" y="0"/>
                    </a:moveTo>
                    <a:lnTo>
                      <a:pt x="25" y="12"/>
                    </a:lnTo>
                    <a:lnTo>
                      <a:pt x="25" y="25"/>
                    </a:lnTo>
                    <a:lnTo>
                      <a:pt x="13" y="25"/>
                    </a:lnTo>
                    <a:lnTo>
                      <a:pt x="13" y="38"/>
                    </a:lnTo>
                    <a:lnTo>
                      <a:pt x="13" y="50"/>
                    </a:lnTo>
                    <a:lnTo>
                      <a:pt x="0" y="50"/>
                    </a:lnTo>
                    <a:lnTo>
                      <a:pt x="0" y="38"/>
                    </a:lnTo>
                    <a:lnTo>
                      <a:pt x="0" y="25"/>
                    </a:lnTo>
                    <a:lnTo>
                      <a:pt x="0" y="12"/>
                    </a:lnTo>
                    <a:lnTo>
                      <a:pt x="13" y="0"/>
                    </a:lnTo>
                    <a:lnTo>
                      <a:pt x="25" y="0"/>
                    </a:lnTo>
                    <a:close/>
                  </a:path>
                </a:pathLst>
              </a:custGeom>
              <a:grpFill/>
              <a:ln w="0">
                <a:solidFill>
                  <a:srgbClr val="000000"/>
                </a:solidFill>
                <a:prstDash val="solid"/>
                <a:round/>
                <a:headEnd/>
                <a:tailEnd/>
              </a:ln>
            </p:spPr>
          </p:sp>
          <p:sp>
            <p:nvSpPr>
              <p:cNvPr id="535" name="Freeform 7"/>
              <p:cNvSpPr>
                <a:spLocks/>
              </p:cNvSpPr>
              <p:nvPr/>
            </p:nvSpPr>
            <p:spPr bwMode="auto">
              <a:xfrm>
                <a:off x="3200704" y="76"/>
                <a:ext cx="26" cy="50"/>
              </a:xfrm>
              <a:custGeom>
                <a:avLst/>
                <a:gdLst>
                  <a:gd name="T0" fmla="*/ 26 w 26"/>
                  <a:gd name="T1" fmla="*/ 38 h 50"/>
                  <a:gd name="T2" fmla="*/ 26 w 26"/>
                  <a:gd name="T3" fmla="*/ 38 h 50"/>
                  <a:gd name="T4" fmla="*/ 26 w 26"/>
                  <a:gd name="T5" fmla="*/ 25 h 50"/>
                  <a:gd name="T6" fmla="*/ 26 w 26"/>
                  <a:gd name="T7" fmla="*/ 12 h 50"/>
                  <a:gd name="T8" fmla="*/ 26 w 26"/>
                  <a:gd name="T9" fmla="*/ 12 h 50"/>
                  <a:gd name="T10" fmla="*/ 13 w 26"/>
                  <a:gd name="T11" fmla="*/ 0 h 50"/>
                  <a:gd name="T12" fmla="*/ 13 w 26"/>
                  <a:gd name="T13" fmla="*/ 0 h 50"/>
                  <a:gd name="T14" fmla="*/ 13 w 26"/>
                  <a:gd name="T15" fmla="*/ 0 h 50"/>
                  <a:gd name="T16" fmla="*/ 13 w 26"/>
                  <a:gd name="T17" fmla="*/ 0 h 50"/>
                  <a:gd name="T18" fmla="*/ 0 w 26"/>
                  <a:gd name="T19" fmla="*/ 0 h 50"/>
                  <a:gd name="T20" fmla="*/ 0 w 26"/>
                  <a:gd name="T21" fmla="*/ 0 h 50"/>
                  <a:gd name="T22" fmla="*/ 0 w 26"/>
                  <a:gd name="T23" fmla="*/ 12 h 50"/>
                  <a:gd name="T24" fmla="*/ 0 w 26"/>
                  <a:gd name="T25" fmla="*/ 12 h 50"/>
                  <a:gd name="T26" fmla="*/ 0 w 26"/>
                  <a:gd name="T27" fmla="*/ 25 h 50"/>
                  <a:gd name="T28" fmla="*/ 0 w 26"/>
                  <a:gd name="T29" fmla="*/ 25 h 50"/>
                  <a:gd name="T30" fmla="*/ 0 w 26"/>
                  <a:gd name="T31" fmla="*/ 38 h 50"/>
                  <a:gd name="T32" fmla="*/ 0 w 26"/>
                  <a:gd name="T33" fmla="*/ 38 h 50"/>
                  <a:gd name="T34" fmla="*/ 13 w 26"/>
                  <a:gd name="T35" fmla="*/ 50 h 50"/>
                  <a:gd name="T36" fmla="*/ 13 w 26"/>
                  <a:gd name="T37" fmla="*/ 50 h 50"/>
                  <a:gd name="T38" fmla="*/ 13 w 26"/>
                  <a:gd name="T39" fmla="*/ 50 h 50"/>
                  <a:gd name="T40" fmla="*/ 13 w 26"/>
                  <a:gd name="T41" fmla="*/ 50 h 50"/>
                  <a:gd name="T42" fmla="*/ 26 w 26"/>
                  <a:gd name="T43" fmla="*/ 38 h 50"/>
                  <a:gd name="T44" fmla="*/ 26 w 26"/>
                  <a:gd name="T45" fmla="*/ 38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50"/>
                  <a:gd name="T71" fmla="*/ 26 w 26"/>
                  <a:gd name="T72" fmla="*/ 50 h 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50">
                    <a:moveTo>
                      <a:pt x="26" y="38"/>
                    </a:moveTo>
                    <a:lnTo>
                      <a:pt x="26" y="38"/>
                    </a:lnTo>
                    <a:lnTo>
                      <a:pt x="26" y="25"/>
                    </a:lnTo>
                    <a:lnTo>
                      <a:pt x="26" y="12"/>
                    </a:lnTo>
                    <a:lnTo>
                      <a:pt x="13" y="0"/>
                    </a:lnTo>
                    <a:lnTo>
                      <a:pt x="0" y="0"/>
                    </a:lnTo>
                    <a:lnTo>
                      <a:pt x="0" y="12"/>
                    </a:lnTo>
                    <a:lnTo>
                      <a:pt x="0" y="25"/>
                    </a:lnTo>
                    <a:lnTo>
                      <a:pt x="0" y="38"/>
                    </a:lnTo>
                    <a:lnTo>
                      <a:pt x="13" y="50"/>
                    </a:lnTo>
                    <a:lnTo>
                      <a:pt x="26" y="38"/>
                    </a:lnTo>
                    <a:close/>
                  </a:path>
                </a:pathLst>
              </a:custGeom>
              <a:grpFill/>
              <a:ln w="0">
                <a:solidFill>
                  <a:srgbClr val="000000"/>
                </a:solidFill>
                <a:prstDash val="solid"/>
                <a:round/>
                <a:headEnd/>
                <a:tailEnd/>
              </a:ln>
            </p:spPr>
          </p:sp>
          <p:sp>
            <p:nvSpPr>
              <p:cNvPr id="536" name="Freeform 8"/>
              <p:cNvSpPr>
                <a:spLocks/>
              </p:cNvSpPr>
              <p:nvPr/>
            </p:nvSpPr>
            <p:spPr bwMode="auto">
              <a:xfrm>
                <a:off x="3200730" y="126"/>
                <a:ext cx="50" cy="39"/>
              </a:xfrm>
              <a:custGeom>
                <a:avLst/>
                <a:gdLst>
                  <a:gd name="T0" fmla="*/ 12 w 50"/>
                  <a:gd name="T1" fmla="*/ 0 h 39"/>
                  <a:gd name="T2" fmla="*/ 25 w 50"/>
                  <a:gd name="T3" fmla="*/ 0 h 39"/>
                  <a:gd name="T4" fmla="*/ 25 w 50"/>
                  <a:gd name="T5" fmla="*/ 0 h 39"/>
                  <a:gd name="T6" fmla="*/ 25 w 50"/>
                  <a:gd name="T7" fmla="*/ 0 h 39"/>
                  <a:gd name="T8" fmla="*/ 38 w 50"/>
                  <a:gd name="T9" fmla="*/ 0 h 39"/>
                  <a:gd name="T10" fmla="*/ 38 w 50"/>
                  <a:gd name="T11" fmla="*/ 13 h 39"/>
                  <a:gd name="T12" fmla="*/ 38 w 50"/>
                  <a:gd name="T13" fmla="*/ 13 h 39"/>
                  <a:gd name="T14" fmla="*/ 38 w 50"/>
                  <a:gd name="T15" fmla="*/ 13 h 39"/>
                  <a:gd name="T16" fmla="*/ 50 w 50"/>
                  <a:gd name="T17" fmla="*/ 26 h 39"/>
                  <a:gd name="T18" fmla="*/ 38 w 50"/>
                  <a:gd name="T19" fmla="*/ 26 h 39"/>
                  <a:gd name="T20" fmla="*/ 38 w 50"/>
                  <a:gd name="T21" fmla="*/ 26 h 39"/>
                  <a:gd name="T22" fmla="*/ 38 w 50"/>
                  <a:gd name="T23" fmla="*/ 26 h 39"/>
                  <a:gd name="T24" fmla="*/ 25 w 50"/>
                  <a:gd name="T25" fmla="*/ 39 h 39"/>
                  <a:gd name="T26" fmla="*/ 25 w 50"/>
                  <a:gd name="T27" fmla="*/ 39 h 39"/>
                  <a:gd name="T28" fmla="*/ 12 w 50"/>
                  <a:gd name="T29" fmla="*/ 26 h 39"/>
                  <a:gd name="T30" fmla="*/ 12 w 50"/>
                  <a:gd name="T31" fmla="*/ 26 h 39"/>
                  <a:gd name="T32" fmla="*/ 0 w 50"/>
                  <a:gd name="T33" fmla="*/ 26 h 39"/>
                  <a:gd name="T34" fmla="*/ 0 w 50"/>
                  <a:gd name="T35" fmla="*/ 26 h 39"/>
                  <a:gd name="T36" fmla="*/ 0 w 50"/>
                  <a:gd name="T37" fmla="*/ 13 h 39"/>
                  <a:gd name="T38" fmla="*/ 0 w 50"/>
                  <a:gd name="T39" fmla="*/ 13 h 39"/>
                  <a:gd name="T40" fmla="*/ 12 w 50"/>
                  <a:gd name="T41" fmla="*/ 13 h 39"/>
                  <a:gd name="T42" fmla="*/ 12 w 50"/>
                  <a:gd name="T43" fmla="*/ 13 h 39"/>
                  <a:gd name="T44" fmla="*/ 12 w 50"/>
                  <a:gd name="T45" fmla="*/ 0 h 39"/>
                  <a:gd name="T46" fmla="*/ 12 w 50"/>
                  <a:gd name="T47" fmla="*/ 0 h 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
                  <a:gd name="T73" fmla="*/ 0 h 39"/>
                  <a:gd name="T74" fmla="*/ 50 w 50"/>
                  <a:gd name="T75" fmla="*/ 39 h 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 h="39">
                    <a:moveTo>
                      <a:pt x="12" y="0"/>
                    </a:moveTo>
                    <a:lnTo>
                      <a:pt x="25" y="0"/>
                    </a:lnTo>
                    <a:lnTo>
                      <a:pt x="38" y="0"/>
                    </a:lnTo>
                    <a:lnTo>
                      <a:pt x="38" y="13"/>
                    </a:lnTo>
                    <a:lnTo>
                      <a:pt x="50" y="26"/>
                    </a:lnTo>
                    <a:lnTo>
                      <a:pt x="38" y="26"/>
                    </a:lnTo>
                    <a:lnTo>
                      <a:pt x="25" y="39"/>
                    </a:lnTo>
                    <a:lnTo>
                      <a:pt x="12" y="26"/>
                    </a:lnTo>
                    <a:lnTo>
                      <a:pt x="0" y="26"/>
                    </a:lnTo>
                    <a:lnTo>
                      <a:pt x="0" y="13"/>
                    </a:lnTo>
                    <a:lnTo>
                      <a:pt x="12" y="13"/>
                    </a:lnTo>
                    <a:lnTo>
                      <a:pt x="12" y="0"/>
                    </a:lnTo>
                    <a:close/>
                  </a:path>
                </a:pathLst>
              </a:custGeom>
              <a:grpFill/>
              <a:ln w="0">
                <a:solidFill>
                  <a:srgbClr val="000000"/>
                </a:solidFill>
                <a:prstDash val="solid"/>
                <a:round/>
                <a:headEnd/>
                <a:tailEnd/>
              </a:ln>
            </p:spPr>
          </p:sp>
          <p:sp>
            <p:nvSpPr>
              <p:cNvPr id="537" name="Freeform 9"/>
              <p:cNvSpPr>
                <a:spLocks/>
              </p:cNvSpPr>
              <p:nvPr/>
            </p:nvSpPr>
            <p:spPr bwMode="auto">
              <a:xfrm>
                <a:off x="3201694" y="558"/>
                <a:ext cx="25" cy="12"/>
              </a:xfrm>
              <a:custGeom>
                <a:avLst/>
                <a:gdLst>
                  <a:gd name="T0" fmla="*/ 0 w 25"/>
                  <a:gd name="T1" fmla="*/ 0 h 12"/>
                  <a:gd name="T2" fmla="*/ 12 w 25"/>
                  <a:gd name="T3" fmla="*/ 0 h 12"/>
                  <a:gd name="T4" fmla="*/ 25 w 25"/>
                  <a:gd name="T5" fmla="*/ 0 h 12"/>
                  <a:gd name="T6" fmla="*/ 25 w 25"/>
                  <a:gd name="T7" fmla="*/ 12 h 12"/>
                  <a:gd name="T8" fmla="*/ 12 w 25"/>
                  <a:gd name="T9" fmla="*/ 12 h 12"/>
                  <a:gd name="T10" fmla="*/ 0 w 25"/>
                  <a:gd name="T11" fmla="*/ 0 h 12"/>
                  <a:gd name="T12" fmla="*/ 0 60000 65536"/>
                  <a:gd name="T13" fmla="*/ 0 60000 65536"/>
                  <a:gd name="T14" fmla="*/ 0 60000 65536"/>
                  <a:gd name="T15" fmla="*/ 0 60000 65536"/>
                  <a:gd name="T16" fmla="*/ 0 60000 65536"/>
                  <a:gd name="T17" fmla="*/ 0 60000 65536"/>
                  <a:gd name="T18" fmla="*/ 0 w 25"/>
                  <a:gd name="T19" fmla="*/ 0 h 12"/>
                  <a:gd name="T20" fmla="*/ 25 w 2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5" h="12">
                    <a:moveTo>
                      <a:pt x="0" y="0"/>
                    </a:moveTo>
                    <a:lnTo>
                      <a:pt x="12" y="0"/>
                    </a:lnTo>
                    <a:lnTo>
                      <a:pt x="25" y="0"/>
                    </a:lnTo>
                    <a:lnTo>
                      <a:pt x="25" y="12"/>
                    </a:lnTo>
                    <a:lnTo>
                      <a:pt x="12" y="12"/>
                    </a:lnTo>
                    <a:lnTo>
                      <a:pt x="0" y="0"/>
                    </a:lnTo>
                    <a:close/>
                  </a:path>
                </a:pathLst>
              </a:custGeom>
              <a:grpFill/>
              <a:ln w="0">
                <a:solidFill>
                  <a:srgbClr val="000000"/>
                </a:solidFill>
                <a:prstDash val="solid"/>
                <a:round/>
                <a:headEnd/>
                <a:tailEnd/>
              </a:ln>
            </p:spPr>
          </p:sp>
        </p:grpSp>
        <p:sp>
          <p:nvSpPr>
            <p:cNvPr id="455" name="Freeform 10"/>
            <p:cNvSpPr>
              <a:spLocks/>
            </p:cNvSpPr>
            <p:nvPr/>
          </p:nvSpPr>
          <p:spPr bwMode="auto">
            <a:xfrm>
              <a:off x="5257800" y="1885950"/>
              <a:ext cx="419100" cy="381000"/>
            </a:xfrm>
            <a:custGeom>
              <a:avLst/>
              <a:gdLst>
                <a:gd name="T0" fmla="*/ 216 w 380"/>
                <a:gd name="T1" fmla="*/ 317 h 343"/>
                <a:gd name="T2" fmla="*/ 228 w 380"/>
                <a:gd name="T3" fmla="*/ 292 h 343"/>
                <a:gd name="T4" fmla="*/ 203 w 380"/>
                <a:gd name="T5" fmla="*/ 292 h 343"/>
                <a:gd name="T6" fmla="*/ 203 w 380"/>
                <a:gd name="T7" fmla="*/ 267 h 343"/>
                <a:gd name="T8" fmla="*/ 203 w 380"/>
                <a:gd name="T9" fmla="*/ 254 h 343"/>
                <a:gd name="T10" fmla="*/ 178 w 380"/>
                <a:gd name="T11" fmla="*/ 279 h 343"/>
                <a:gd name="T12" fmla="*/ 165 w 380"/>
                <a:gd name="T13" fmla="*/ 292 h 343"/>
                <a:gd name="T14" fmla="*/ 152 w 380"/>
                <a:gd name="T15" fmla="*/ 279 h 343"/>
                <a:gd name="T16" fmla="*/ 127 w 380"/>
                <a:gd name="T17" fmla="*/ 267 h 343"/>
                <a:gd name="T18" fmla="*/ 101 w 380"/>
                <a:gd name="T19" fmla="*/ 279 h 343"/>
                <a:gd name="T20" fmla="*/ 63 w 380"/>
                <a:gd name="T21" fmla="*/ 267 h 343"/>
                <a:gd name="T22" fmla="*/ 51 w 380"/>
                <a:gd name="T23" fmla="*/ 279 h 343"/>
                <a:gd name="T24" fmla="*/ 25 w 380"/>
                <a:gd name="T25" fmla="*/ 279 h 343"/>
                <a:gd name="T26" fmla="*/ 13 w 380"/>
                <a:gd name="T27" fmla="*/ 254 h 343"/>
                <a:gd name="T28" fmla="*/ 0 w 380"/>
                <a:gd name="T29" fmla="*/ 241 h 343"/>
                <a:gd name="T30" fmla="*/ 25 w 380"/>
                <a:gd name="T31" fmla="*/ 229 h 343"/>
                <a:gd name="T32" fmla="*/ 51 w 380"/>
                <a:gd name="T33" fmla="*/ 203 h 343"/>
                <a:gd name="T34" fmla="*/ 76 w 380"/>
                <a:gd name="T35" fmla="*/ 203 h 343"/>
                <a:gd name="T36" fmla="*/ 89 w 380"/>
                <a:gd name="T37" fmla="*/ 127 h 343"/>
                <a:gd name="T38" fmla="*/ 76 w 380"/>
                <a:gd name="T39" fmla="*/ 102 h 343"/>
                <a:gd name="T40" fmla="*/ 101 w 380"/>
                <a:gd name="T41" fmla="*/ 76 h 343"/>
                <a:gd name="T42" fmla="*/ 127 w 380"/>
                <a:gd name="T43" fmla="*/ 89 h 343"/>
                <a:gd name="T44" fmla="*/ 140 w 380"/>
                <a:gd name="T45" fmla="*/ 76 h 343"/>
                <a:gd name="T46" fmla="*/ 165 w 380"/>
                <a:gd name="T47" fmla="*/ 114 h 343"/>
                <a:gd name="T48" fmla="*/ 178 w 380"/>
                <a:gd name="T49" fmla="*/ 178 h 343"/>
                <a:gd name="T50" fmla="*/ 203 w 380"/>
                <a:gd name="T51" fmla="*/ 153 h 343"/>
                <a:gd name="T52" fmla="*/ 228 w 380"/>
                <a:gd name="T53" fmla="*/ 140 h 343"/>
                <a:gd name="T54" fmla="*/ 254 w 380"/>
                <a:gd name="T55" fmla="*/ 165 h 343"/>
                <a:gd name="T56" fmla="*/ 279 w 380"/>
                <a:gd name="T57" fmla="*/ 127 h 343"/>
                <a:gd name="T58" fmla="*/ 266 w 380"/>
                <a:gd name="T59" fmla="*/ 64 h 343"/>
                <a:gd name="T60" fmla="*/ 241 w 380"/>
                <a:gd name="T61" fmla="*/ 89 h 343"/>
                <a:gd name="T62" fmla="*/ 216 w 380"/>
                <a:gd name="T63" fmla="*/ 102 h 343"/>
                <a:gd name="T64" fmla="*/ 190 w 380"/>
                <a:gd name="T65" fmla="*/ 102 h 343"/>
                <a:gd name="T66" fmla="*/ 203 w 380"/>
                <a:gd name="T67" fmla="*/ 13 h 343"/>
                <a:gd name="T68" fmla="*/ 228 w 380"/>
                <a:gd name="T69" fmla="*/ 13 h 343"/>
                <a:gd name="T70" fmla="*/ 254 w 380"/>
                <a:gd name="T71" fmla="*/ 26 h 343"/>
                <a:gd name="T72" fmla="*/ 292 w 380"/>
                <a:gd name="T73" fmla="*/ 38 h 343"/>
                <a:gd name="T74" fmla="*/ 317 w 380"/>
                <a:gd name="T75" fmla="*/ 76 h 343"/>
                <a:gd name="T76" fmla="*/ 330 w 380"/>
                <a:gd name="T77" fmla="*/ 216 h 343"/>
                <a:gd name="T78" fmla="*/ 355 w 380"/>
                <a:gd name="T79" fmla="*/ 241 h 343"/>
                <a:gd name="T80" fmla="*/ 380 w 380"/>
                <a:gd name="T81" fmla="*/ 279 h 343"/>
                <a:gd name="T82" fmla="*/ 368 w 380"/>
                <a:gd name="T83" fmla="*/ 292 h 343"/>
                <a:gd name="T84" fmla="*/ 355 w 380"/>
                <a:gd name="T85" fmla="*/ 305 h 343"/>
                <a:gd name="T86" fmla="*/ 342 w 380"/>
                <a:gd name="T87" fmla="*/ 305 h 343"/>
                <a:gd name="T88" fmla="*/ 317 w 380"/>
                <a:gd name="T89" fmla="*/ 317 h 343"/>
                <a:gd name="T90" fmla="*/ 292 w 380"/>
                <a:gd name="T91" fmla="*/ 317 h 343"/>
                <a:gd name="T92" fmla="*/ 279 w 380"/>
                <a:gd name="T93" fmla="*/ 330 h 343"/>
                <a:gd name="T94" fmla="*/ 228 w 380"/>
                <a:gd name="T95" fmla="*/ 330 h 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80"/>
                <a:gd name="T145" fmla="*/ 0 h 343"/>
                <a:gd name="T146" fmla="*/ 380 w 380"/>
                <a:gd name="T147" fmla="*/ 343 h 34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80" h="343">
                  <a:moveTo>
                    <a:pt x="216" y="330"/>
                  </a:moveTo>
                  <a:lnTo>
                    <a:pt x="216" y="330"/>
                  </a:lnTo>
                  <a:lnTo>
                    <a:pt x="216" y="317"/>
                  </a:lnTo>
                  <a:lnTo>
                    <a:pt x="216" y="305"/>
                  </a:lnTo>
                  <a:lnTo>
                    <a:pt x="228" y="305"/>
                  </a:lnTo>
                  <a:lnTo>
                    <a:pt x="228" y="292"/>
                  </a:lnTo>
                  <a:lnTo>
                    <a:pt x="228" y="279"/>
                  </a:lnTo>
                  <a:lnTo>
                    <a:pt x="216" y="292"/>
                  </a:lnTo>
                  <a:lnTo>
                    <a:pt x="203" y="292"/>
                  </a:lnTo>
                  <a:lnTo>
                    <a:pt x="203" y="279"/>
                  </a:lnTo>
                  <a:lnTo>
                    <a:pt x="203" y="267"/>
                  </a:lnTo>
                  <a:lnTo>
                    <a:pt x="203" y="254"/>
                  </a:lnTo>
                  <a:lnTo>
                    <a:pt x="190" y="267"/>
                  </a:lnTo>
                  <a:lnTo>
                    <a:pt x="190" y="279"/>
                  </a:lnTo>
                  <a:lnTo>
                    <a:pt x="178" y="279"/>
                  </a:lnTo>
                  <a:lnTo>
                    <a:pt x="178" y="292"/>
                  </a:lnTo>
                  <a:lnTo>
                    <a:pt x="165" y="292"/>
                  </a:lnTo>
                  <a:lnTo>
                    <a:pt x="152" y="292"/>
                  </a:lnTo>
                  <a:lnTo>
                    <a:pt x="152" y="279"/>
                  </a:lnTo>
                  <a:lnTo>
                    <a:pt x="140" y="279"/>
                  </a:lnTo>
                  <a:lnTo>
                    <a:pt x="140" y="267"/>
                  </a:lnTo>
                  <a:lnTo>
                    <a:pt x="127" y="267"/>
                  </a:lnTo>
                  <a:lnTo>
                    <a:pt x="127" y="279"/>
                  </a:lnTo>
                  <a:lnTo>
                    <a:pt x="101" y="279"/>
                  </a:lnTo>
                  <a:lnTo>
                    <a:pt x="76" y="279"/>
                  </a:lnTo>
                  <a:lnTo>
                    <a:pt x="63" y="267"/>
                  </a:lnTo>
                  <a:lnTo>
                    <a:pt x="51" y="267"/>
                  </a:lnTo>
                  <a:lnTo>
                    <a:pt x="51" y="279"/>
                  </a:lnTo>
                  <a:lnTo>
                    <a:pt x="38" y="279"/>
                  </a:lnTo>
                  <a:lnTo>
                    <a:pt x="25" y="279"/>
                  </a:lnTo>
                  <a:lnTo>
                    <a:pt x="25" y="267"/>
                  </a:lnTo>
                  <a:lnTo>
                    <a:pt x="13" y="267"/>
                  </a:lnTo>
                  <a:lnTo>
                    <a:pt x="13" y="254"/>
                  </a:lnTo>
                  <a:lnTo>
                    <a:pt x="0" y="254"/>
                  </a:lnTo>
                  <a:lnTo>
                    <a:pt x="0" y="241"/>
                  </a:lnTo>
                  <a:lnTo>
                    <a:pt x="13" y="241"/>
                  </a:lnTo>
                  <a:lnTo>
                    <a:pt x="13" y="229"/>
                  </a:lnTo>
                  <a:lnTo>
                    <a:pt x="25" y="229"/>
                  </a:lnTo>
                  <a:lnTo>
                    <a:pt x="38" y="216"/>
                  </a:lnTo>
                  <a:lnTo>
                    <a:pt x="51" y="203"/>
                  </a:lnTo>
                  <a:lnTo>
                    <a:pt x="63" y="203"/>
                  </a:lnTo>
                  <a:lnTo>
                    <a:pt x="76" y="203"/>
                  </a:lnTo>
                  <a:lnTo>
                    <a:pt x="76" y="191"/>
                  </a:lnTo>
                  <a:lnTo>
                    <a:pt x="89" y="165"/>
                  </a:lnTo>
                  <a:lnTo>
                    <a:pt x="89" y="127"/>
                  </a:lnTo>
                  <a:lnTo>
                    <a:pt x="89" y="114"/>
                  </a:lnTo>
                  <a:lnTo>
                    <a:pt x="76" y="114"/>
                  </a:lnTo>
                  <a:lnTo>
                    <a:pt x="76" y="102"/>
                  </a:lnTo>
                  <a:lnTo>
                    <a:pt x="89" y="102"/>
                  </a:lnTo>
                  <a:lnTo>
                    <a:pt x="101" y="102"/>
                  </a:lnTo>
                  <a:lnTo>
                    <a:pt x="101" y="76"/>
                  </a:lnTo>
                  <a:lnTo>
                    <a:pt x="114" y="89"/>
                  </a:lnTo>
                  <a:lnTo>
                    <a:pt x="127" y="89"/>
                  </a:lnTo>
                  <a:lnTo>
                    <a:pt x="140" y="89"/>
                  </a:lnTo>
                  <a:lnTo>
                    <a:pt x="140" y="76"/>
                  </a:lnTo>
                  <a:lnTo>
                    <a:pt x="165" y="89"/>
                  </a:lnTo>
                  <a:lnTo>
                    <a:pt x="165" y="102"/>
                  </a:lnTo>
                  <a:lnTo>
                    <a:pt x="165" y="114"/>
                  </a:lnTo>
                  <a:lnTo>
                    <a:pt x="165" y="140"/>
                  </a:lnTo>
                  <a:lnTo>
                    <a:pt x="178" y="165"/>
                  </a:lnTo>
                  <a:lnTo>
                    <a:pt x="178" y="178"/>
                  </a:lnTo>
                  <a:lnTo>
                    <a:pt x="190" y="178"/>
                  </a:lnTo>
                  <a:lnTo>
                    <a:pt x="203" y="165"/>
                  </a:lnTo>
                  <a:lnTo>
                    <a:pt x="203" y="153"/>
                  </a:lnTo>
                  <a:lnTo>
                    <a:pt x="203" y="140"/>
                  </a:lnTo>
                  <a:lnTo>
                    <a:pt x="203" y="127"/>
                  </a:lnTo>
                  <a:lnTo>
                    <a:pt x="228" y="140"/>
                  </a:lnTo>
                  <a:lnTo>
                    <a:pt x="241" y="153"/>
                  </a:lnTo>
                  <a:lnTo>
                    <a:pt x="254" y="165"/>
                  </a:lnTo>
                  <a:lnTo>
                    <a:pt x="266" y="153"/>
                  </a:lnTo>
                  <a:lnTo>
                    <a:pt x="279" y="127"/>
                  </a:lnTo>
                  <a:lnTo>
                    <a:pt x="279" y="89"/>
                  </a:lnTo>
                  <a:lnTo>
                    <a:pt x="292" y="89"/>
                  </a:lnTo>
                  <a:lnTo>
                    <a:pt x="266" y="64"/>
                  </a:lnTo>
                  <a:lnTo>
                    <a:pt x="254" y="76"/>
                  </a:lnTo>
                  <a:lnTo>
                    <a:pt x="254" y="89"/>
                  </a:lnTo>
                  <a:lnTo>
                    <a:pt x="241" y="89"/>
                  </a:lnTo>
                  <a:lnTo>
                    <a:pt x="241" y="102"/>
                  </a:lnTo>
                  <a:lnTo>
                    <a:pt x="228" y="102"/>
                  </a:lnTo>
                  <a:lnTo>
                    <a:pt x="216" y="102"/>
                  </a:lnTo>
                  <a:lnTo>
                    <a:pt x="203" y="114"/>
                  </a:lnTo>
                  <a:lnTo>
                    <a:pt x="190" y="114"/>
                  </a:lnTo>
                  <a:lnTo>
                    <a:pt x="190" y="102"/>
                  </a:lnTo>
                  <a:lnTo>
                    <a:pt x="190" y="89"/>
                  </a:lnTo>
                  <a:lnTo>
                    <a:pt x="203" y="26"/>
                  </a:lnTo>
                  <a:lnTo>
                    <a:pt x="203" y="13"/>
                  </a:lnTo>
                  <a:lnTo>
                    <a:pt x="216" y="0"/>
                  </a:lnTo>
                  <a:lnTo>
                    <a:pt x="228" y="13"/>
                  </a:lnTo>
                  <a:lnTo>
                    <a:pt x="241" y="13"/>
                  </a:lnTo>
                  <a:lnTo>
                    <a:pt x="254" y="13"/>
                  </a:lnTo>
                  <a:lnTo>
                    <a:pt x="254" y="26"/>
                  </a:lnTo>
                  <a:lnTo>
                    <a:pt x="279" y="26"/>
                  </a:lnTo>
                  <a:lnTo>
                    <a:pt x="292" y="38"/>
                  </a:lnTo>
                  <a:lnTo>
                    <a:pt x="304" y="38"/>
                  </a:lnTo>
                  <a:lnTo>
                    <a:pt x="330" y="13"/>
                  </a:lnTo>
                  <a:lnTo>
                    <a:pt x="317" y="76"/>
                  </a:lnTo>
                  <a:lnTo>
                    <a:pt x="317" y="114"/>
                  </a:lnTo>
                  <a:lnTo>
                    <a:pt x="317" y="165"/>
                  </a:lnTo>
                  <a:lnTo>
                    <a:pt x="330" y="216"/>
                  </a:lnTo>
                  <a:lnTo>
                    <a:pt x="342" y="241"/>
                  </a:lnTo>
                  <a:lnTo>
                    <a:pt x="355" y="241"/>
                  </a:lnTo>
                  <a:lnTo>
                    <a:pt x="380" y="279"/>
                  </a:lnTo>
                  <a:lnTo>
                    <a:pt x="380" y="292"/>
                  </a:lnTo>
                  <a:lnTo>
                    <a:pt x="368" y="292"/>
                  </a:lnTo>
                  <a:lnTo>
                    <a:pt x="368" y="305"/>
                  </a:lnTo>
                  <a:lnTo>
                    <a:pt x="355" y="305"/>
                  </a:lnTo>
                  <a:lnTo>
                    <a:pt x="355" y="317"/>
                  </a:lnTo>
                  <a:lnTo>
                    <a:pt x="342" y="305"/>
                  </a:lnTo>
                  <a:lnTo>
                    <a:pt x="330" y="305"/>
                  </a:lnTo>
                  <a:lnTo>
                    <a:pt x="317" y="317"/>
                  </a:lnTo>
                  <a:lnTo>
                    <a:pt x="304" y="317"/>
                  </a:lnTo>
                  <a:lnTo>
                    <a:pt x="292" y="317"/>
                  </a:lnTo>
                  <a:lnTo>
                    <a:pt x="279" y="330"/>
                  </a:lnTo>
                  <a:lnTo>
                    <a:pt x="266" y="343"/>
                  </a:lnTo>
                  <a:lnTo>
                    <a:pt x="254" y="343"/>
                  </a:lnTo>
                  <a:lnTo>
                    <a:pt x="228" y="330"/>
                  </a:lnTo>
                  <a:lnTo>
                    <a:pt x="216" y="330"/>
                  </a:lnTo>
                  <a:close/>
                </a:path>
              </a:pathLst>
            </a:custGeom>
            <a:grpFill/>
            <a:ln w="0">
              <a:solidFill>
                <a:srgbClr val="000000"/>
              </a:solidFill>
              <a:prstDash val="solid"/>
              <a:round/>
              <a:headEnd/>
              <a:tailEnd/>
            </a:ln>
          </p:spPr>
        </p:sp>
        <p:sp>
          <p:nvSpPr>
            <p:cNvPr id="456" name="Freeform 11"/>
            <p:cNvSpPr>
              <a:spLocks/>
            </p:cNvSpPr>
            <p:nvPr/>
          </p:nvSpPr>
          <p:spPr bwMode="auto">
            <a:xfrm>
              <a:off x="5438775" y="2190750"/>
              <a:ext cx="333375" cy="495300"/>
            </a:xfrm>
            <a:custGeom>
              <a:avLst/>
              <a:gdLst>
                <a:gd name="T0" fmla="*/ 190 w 304"/>
                <a:gd name="T1" fmla="*/ 394 h 444"/>
                <a:gd name="T2" fmla="*/ 177 w 304"/>
                <a:gd name="T3" fmla="*/ 406 h 444"/>
                <a:gd name="T4" fmla="*/ 165 w 304"/>
                <a:gd name="T5" fmla="*/ 444 h 444"/>
                <a:gd name="T6" fmla="*/ 152 w 304"/>
                <a:gd name="T7" fmla="*/ 432 h 444"/>
                <a:gd name="T8" fmla="*/ 114 w 304"/>
                <a:gd name="T9" fmla="*/ 444 h 444"/>
                <a:gd name="T10" fmla="*/ 101 w 304"/>
                <a:gd name="T11" fmla="*/ 432 h 444"/>
                <a:gd name="T12" fmla="*/ 114 w 304"/>
                <a:gd name="T13" fmla="*/ 419 h 444"/>
                <a:gd name="T14" fmla="*/ 89 w 304"/>
                <a:gd name="T15" fmla="*/ 419 h 444"/>
                <a:gd name="T16" fmla="*/ 63 w 304"/>
                <a:gd name="T17" fmla="*/ 394 h 444"/>
                <a:gd name="T18" fmla="*/ 25 w 304"/>
                <a:gd name="T19" fmla="*/ 406 h 444"/>
                <a:gd name="T20" fmla="*/ 13 w 304"/>
                <a:gd name="T21" fmla="*/ 381 h 444"/>
                <a:gd name="T22" fmla="*/ 25 w 304"/>
                <a:gd name="T23" fmla="*/ 330 h 444"/>
                <a:gd name="T24" fmla="*/ 13 w 304"/>
                <a:gd name="T25" fmla="*/ 318 h 444"/>
                <a:gd name="T26" fmla="*/ 13 w 304"/>
                <a:gd name="T27" fmla="*/ 292 h 444"/>
                <a:gd name="T28" fmla="*/ 13 w 304"/>
                <a:gd name="T29" fmla="*/ 279 h 444"/>
                <a:gd name="T30" fmla="*/ 0 w 304"/>
                <a:gd name="T31" fmla="*/ 254 h 444"/>
                <a:gd name="T32" fmla="*/ 25 w 304"/>
                <a:gd name="T33" fmla="*/ 229 h 444"/>
                <a:gd name="T34" fmla="*/ 38 w 304"/>
                <a:gd name="T35" fmla="*/ 178 h 444"/>
                <a:gd name="T36" fmla="*/ 38 w 304"/>
                <a:gd name="T37" fmla="*/ 165 h 444"/>
                <a:gd name="T38" fmla="*/ 25 w 304"/>
                <a:gd name="T39" fmla="*/ 140 h 444"/>
                <a:gd name="T40" fmla="*/ 38 w 304"/>
                <a:gd name="T41" fmla="*/ 127 h 444"/>
                <a:gd name="T42" fmla="*/ 38 w 304"/>
                <a:gd name="T43" fmla="*/ 89 h 444"/>
                <a:gd name="T44" fmla="*/ 51 w 304"/>
                <a:gd name="T45" fmla="*/ 51 h 444"/>
                <a:gd name="T46" fmla="*/ 89 w 304"/>
                <a:gd name="T47" fmla="*/ 64 h 444"/>
                <a:gd name="T48" fmla="*/ 114 w 304"/>
                <a:gd name="T49" fmla="*/ 51 h 444"/>
                <a:gd name="T50" fmla="*/ 139 w 304"/>
                <a:gd name="T51" fmla="*/ 38 h 444"/>
                <a:gd name="T52" fmla="*/ 165 w 304"/>
                <a:gd name="T53" fmla="*/ 26 h 444"/>
                <a:gd name="T54" fmla="*/ 190 w 304"/>
                <a:gd name="T55" fmla="*/ 38 h 444"/>
                <a:gd name="T56" fmla="*/ 203 w 304"/>
                <a:gd name="T57" fmla="*/ 26 h 444"/>
                <a:gd name="T58" fmla="*/ 203 w 304"/>
                <a:gd name="T59" fmla="*/ 13 h 444"/>
                <a:gd name="T60" fmla="*/ 215 w 304"/>
                <a:gd name="T61" fmla="*/ 0 h 444"/>
                <a:gd name="T62" fmla="*/ 254 w 304"/>
                <a:gd name="T63" fmla="*/ 64 h 444"/>
                <a:gd name="T64" fmla="*/ 254 w 304"/>
                <a:gd name="T65" fmla="*/ 89 h 444"/>
                <a:gd name="T66" fmla="*/ 254 w 304"/>
                <a:gd name="T67" fmla="*/ 102 h 444"/>
                <a:gd name="T68" fmla="*/ 279 w 304"/>
                <a:gd name="T69" fmla="*/ 140 h 444"/>
                <a:gd name="T70" fmla="*/ 279 w 304"/>
                <a:gd name="T71" fmla="*/ 165 h 444"/>
                <a:gd name="T72" fmla="*/ 292 w 304"/>
                <a:gd name="T73" fmla="*/ 216 h 444"/>
                <a:gd name="T74" fmla="*/ 292 w 304"/>
                <a:gd name="T75" fmla="*/ 241 h 444"/>
                <a:gd name="T76" fmla="*/ 292 w 304"/>
                <a:gd name="T77" fmla="*/ 267 h 444"/>
                <a:gd name="T78" fmla="*/ 279 w 304"/>
                <a:gd name="T79" fmla="*/ 279 h 444"/>
                <a:gd name="T80" fmla="*/ 279 w 304"/>
                <a:gd name="T81" fmla="*/ 292 h 444"/>
                <a:gd name="T82" fmla="*/ 266 w 304"/>
                <a:gd name="T83" fmla="*/ 305 h 444"/>
                <a:gd name="T84" fmla="*/ 266 w 304"/>
                <a:gd name="T85" fmla="*/ 318 h 444"/>
                <a:gd name="T86" fmla="*/ 266 w 304"/>
                <a:gd name="T87" fmla="*/ 330 h 444"/>
                <a:gd name="T88" fmla="*/ 266 w 304"/>
                <a:gd name="T89" fmla="*/ 343 h 444"/>
                <a:gd name="T90" fmla="*/ 254 w 304"/>
                <a:gd name="T91" fmla="*/ 368 h 444"/>
                <a:gd name="T92" fmla="*/ 215 w 304"/>
                <a:gd name="T93" fmla="*/ 406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4"/>
                <a:gd name="T142" fmla="*/ 0 h 444"/>
                <a:gd name="T143" fmla="*/ 304 w 304"/>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4" h="444">
                  <a:moveTo>
                    <a:pt x="215" y="406"/>
                  </a:moveTo>
                  <a:lnTo>
                    <a:pt x="215" y="406"/>
                  </a:lnTo>
                  <a:lnTo>
                    <a:pt x="190" y="394"/>
                  </a:lnTo>
                  <a:lnTo>
                    <a:pt x="177" y="394"/>
                  </a:lnTo>
                  <a:lnTo>
                    <a:pt x="177" y="406"/>
                  </a:lnTo>
                  <a:lnTo>
                    <a:pt x="177" y="432"/>
                  </a:lnTo>
                  <a:lnTo>
                    <a:pt x="165" y="444"/>
                  </a:lnTo>
                  <a:lnTo>
                    <a:pt x="165" y="432"/>
                  </a:lnTo>
                  <a:lnTo>
                    <a:pt x="152" y="432"/>
                  </a:lnTo>
                  <a:lnTo>
                    <a:pt x="152" y="444"/>
                  </a:lnTo>
                  <a:lnTo>
                    <a:pt x="127" y="444"/>
                  </a:lnTo>
                  <a:lnTo>
                    <a:pt x="114" y="444"/>
                  </a:lnTo>
                  <a:lnTo>
                    <a:pt x="101" y="444"/>
                  </a:lnTo>
                  <a:lnTo>
                    <a:pt x="101" y="432"/>
                  </a:lnTo>
                  <a:lnTo>
                    <a:pt x="114" y="419"/>
                  </a:lnTo>
                  <a:lnTo>
                    <a:pt x="101" y="419"/>
                  </a:lnTo>
                  <a:lnTo>
                    <a:pt x="89" y="419"/>
                  </a:lnTo>
                  <a:lnTo>
                    <a:pt x="76" y="406"/>
                  </a:lnTo>
                  <a:lnTo>
                    <a:pt x="63" y="394"/>
                  </a:lnTo>
                  <a:lnTo>
                    <a:pt x="38" y="406"/>
                  </a:lnTo>
                  <a:lnTo>
                    <a:pt x="25" y="406"/>
                  </a:lnTo>
                  <a:lnTo>
                    <a:pt x="0" y="394"/>
                  </a:lnTo>
                  <a:lnTo>
                    <a:pt x="13" y="381"/>
                  </a:lnTo>
                  <a:lnTo>
                    <a:pt x="13" y="368"/>
                  </a:lnTo>
                  <a:lnTo>
                    <a:pt x="25" y="356"/>
                  </a:lnTo>
                  <a:lnTo>
                    <a:pt x="25" y="330"/>
                  </a:lnTo>
                  <a:lnTo>
                    <a:pt x="13" y="330"/>
                  </a:lnTo>
                  <a:lnTo>
                    <a:pt x="13" y="318"/>
                  </a:lnTo>
                  <a:lnTo>
                    <a:pt x="13" y="305"/>
                  </a:lnTo>
                  <a:lnTo>
                    <a:pt x="25" y="305"/>
                  </a:lnTo>
                  <a:lnTo>
                    <a:pt x="13" y="292"/>
                  </a:lnTo>
                  <a:lnTo>
                    <a:pt x="13" y="279"/>
                  </a:lnTo>
                  <a:lnTo>
                    <a:pt x="13" y="267"/>
                  </a:lnTo>
                  <a:lnTo>
                    <a:pt x="0" y="267"/>
                  </a:lnTo>
                  <a:lnTo>
                    <a:pt x="0" y="254"/>
                  </a:lnTo>
                  <a:lnTo>
                    <a:pt x="13" y="254"/>
                  </a:lnTo>
                  <a:lnTo>
                    <a:pt x="13" y="241"/>
                  </a:lnTo>
                  <a:lnTo>
                    <a:pt x="25" y="229"/>
                  </a:lnTo>
                  <a:lnTo>
                    <a:pt x="25" y="216"/>
                  </a:lnTo>
                  <a:lnTo>
                    <a:pt x="38" y="203"/>
                  </a:lnTo>
                  <a:lnTo>
                    <a:pt x="38" y="178"/>
                  </a:lnTo>
                  <a:lnTo>
                    <a:pt x="25" y="178"/>
                  </a:lnTo>
                  <a:lnTo>
                    <a:pt x="25" y="165"/>
                  </a:lnTo>
                  <a:lnTo>
                    <a:pt x="38" y="165"/>
                  </a:lnTo>
                  <a:lnTo>
                    <a:pt x="38" y="153"/>
                  </a:lnTo>
                  <a:lnTo>
                    <a:pt x="38" y="140"/>
                  </a:lnTo>
                  <a:lnTo>
                    <a:pt x="25" y="140"/>
                  </a:lnTo>
                  <a:lnTo>
                    <a:pt x="38" y="140"/>
                  </a:lnTo>
                  <a:lnTo>
                    <a:pt x="38" y="127"/>
                  </a:lnTo>
                  <a:lnTo>
                    <a:pt x="51" y="127"/>
                  </a:lnTo>
                  <a:lnTo>
                    <a:pt x="51" y="102"/>
                  </a:lnTo>
                  <a:lnTo>
                    <a:pt x="38" y="89"/>
                  </a:lnTo>
                  <a:lnTo>
                    <a:pt x="38" y="77"/>
                  </a:lnTo>
                  <a:lnTo>
                    <a:pt x="51" y="64"/>
                  </a:lnTo>
                  <a:lnTo>
                    <a:pt x="51" y="51"/>
                  </a:lnTo>
                  <a:lnTo>
                    <a:pt x="63" y="51"/>
                  </a:lnTo>
                  <a:lnTo>
                    <a:pt x="89" y="64"/>
                  </a:lnTo>
                  <a:lnTo>
                    <a:pt x="101" y="64"/>
                  </a:lnTo>
                  <a:lnTo>
                    <a:pt x="114" y="51"/>
                  </a:lnTo>
                  <a:lnTo>
                    <a:pt x="127" y="38"/>
                  </a:lnTo>
                  <a:lnTo>
                    <a:pt x="139" y="38"/>
                  </a:lnTo>
                  <a:lnTo>
                    <a:pt x="152" y="38"/>
                  </a:lnTo>
                  <a:lnTo>
                    <a:pt x="165" y="26"/>
                  </a:lnTo>
                  <a:lnTo>
                    <a:pt x="177" y="26"/>
                  </a:lnTo>
                  <a:lnTo>
                    <a:pt x="190" y="38"/>
                  </a:lnTo>
                  <a:lnTo>
                    <a:pt x="190" y="26"/>
                  </a:lnTo>
                  <a:lnTo>
                    <a:pt x="203" y="26"/>
                  </a:lnTo>
                  <a:lnTo>
                    <a:pt x="203" y="13"/>
                  </a:lnTo>
                  <a:lnTo>
                    <a:pt x="215" y="13"/>
                  </a:lnTo>
                  <a:lnTo>
                    <a:pt x="215" y="0"/>
                  </a:lnTo>
                  <a:lnTo>
                    <a:pt x="228" y="13"/>
                  </a:lnTo>
                  <a:lnTo>
                    <a:pt x="241" y="38"/>
                  </a:lnTo>
                  <a:lnTo>
                    <a:pt x="254" y="64"/>
                  </a:lnTo>
                  <a:lnTo>
                    <a:pt x="254" y="77"/>
                  </a:lnTo>
                  <a:lnTo>
                    <a:pt x="254" y="89"/>
                  </a:lnTo>
                  <a:lnTo>
                    <a:pt x="254" y="102"/>
                  </a:lnTo>
                  <a:lnTo>
                    <a:pt x="279" y="115"/>
                  </a:lnTo>
                  <a:lnTo>
                    <a:pt x="279" y="127"/>
                  </a:lnTo>
                  <a:lnTo>
                    <a:pt x="279" y="140"/>
                  </a:lnTo>
                  <a:lnTo>
                    <a:pt x="279" y="153"/>
                  </a:lnTo>
                  <a:lnTo>
                    <a:pt x="279" y="165"/>
                  </a:lnTo>
                  <a:lnTo>
                    <a:pt x="279" y="203"/>
                  </a:lnTo>
                  <a:lnTo>
                    <a:pt x="292" y="203"/>
                  </a:lnTo>
                  <a:lnTo>
                    <a:pt x="292" y="216"/>
                  </a:lnTo>
                  <a:lnTo>
                    <a:pt x="304" y="229"/>
                  </a:lnTo>
                  <a:lnTo>
                    <a:pt x="292" y="241"/>
                  </a:lnTo>
                  <a:lnTo>
                    <a:pt x="292" y="254"/>
                  </a:lnTo>
                  <a:lnTo>
                    <a:pt x="292" y="267"/>
                  </a:lnTo>
                  <a:lnTo>
                    <a:pt x="279" y="267"/>
                  </a:lnTo>
                  <a:lnTo>
                    <a:pt x="279" y="279"/>
                  </a:lnTo>
                  <a:lnTo>
                    <a:pt x="292" y="279"/>
                  </a:lnTo>
                  <a:lnTo>
                    <a:pt x="279" y="292"/>
                  </a:lnTo>
                  <a:lnTo>
                    <a:pt x="266" y="292"/>
                  </a:lnTo>
                  <a:lnTo>
                    <a:pt x="266" y="305"/>
                  </a:lnTo>
                  <a:lnTo>
                    <a:pt x="279" y="305"/>
                  </a:lnTo>
                  <a:lnTo>
                    <a:pt x="279" y="318"/>
                  </a:lnTo>
                  <a:lnTo>
                    <a:pt x="266" y="318"/>
                  </a:lnTo>
                  <a:lnTo>
                    <a:pt x="266" y="330"/>
                  </a:lnTo>
                  <a:lnTo>
                    <a:pt x="266" y="343"/>
                  </a:lnTo>
                  <a:lnTo>
                    <a:pt x="254" y="368"/>
                  </a:lnTo>
                  <a:lnTo>
                    <a:pt x="241" y="368"/>
                  </a:lnTo>
                  <a:lnTo>
                    <a:pt x="228" y="394"/>
                  </a:lnTo>
                  <a:lnTo>
                    <a:pt x="215" y="406"/>
                  </a:lnTo>
                  <a:close/>
                </a:path>
              </a:pathLst>
            </a:custGeom>
            <a:grpFill/>
            <a:ln w="0">
              <a:solidFill>
                <a:srgbClr val="000000"/>
              </a:solidFill>
              <a:prstDash val="solid"/>
              <a:round/>
              <a:headEnd/>
              <a:tailEnd/>
            </a:ln>
          </p:spPr>
        </p:sp>
        <p:sp>
          <p:nvSpPr>
            <p:cNvPr id="457" name="Freeform 12"/>
            <p:cNvSpPr>
              <a:spLocks/>
            </p:cNvSpPr>
            <p:nvPr/>
          </p:nvSpPr>
          <p:spPr bwMode="auto">
            <a:xfrm>
              <a:off x="5229225" y="2162175"/>
              <a:ext cx="276225" cy="485775"/>
            </a:xfrm>
            <a:custGeom>
              <a:avLst/>
              <a:gdLst>
                <a:gd name="T0" fmla="*/ 139 w 253"/>
                <a:gd name="T1" fmla="*/ 431 h 431"/>
                <a:gd name="T2" fmla="*/ 139 w 253"/>
                <a:gd name="T3" fmla="*/ 419 h 431"/>
                <a:gd name="T4" fmla="*/ 126 w 253"/>
                <a:gd name="T5" fmla="*/ 406 h 431"/>
                <a:gd name="T6" fmla="*/ 114 w 253"/>
                <a:gd name="T7" fmla="*/ 406 h 431"/>
                <a:gd name="T8" fmla="*/ 88 w 253"/>
                <a:gd name="T9" fmla="*/ 393 h 431"/>
                <a:gd name="T10" fmla="*/ 63 w 253"/>
                <a:gd name="T11" fmla="*/ 368 h 431"/>
                <a:gd name="T12" fmla="*/ 38 w 253"/>
                <a:gd name="T13" fmla="*/ 381 h 431"/>
                <a:gd name="T14" fmla="*/ 38 w 253"/>
                <a:gd name="T15" fmla="*/ 343 h 431"/>
                <a:gd name="T16" fmla="*/ 50 w 253"/>
                <a:gd name="T17" fmla="*/ 330 h 431"/>
                <a:gd name="T18" fmla="*/ 63 w 253"/>
                <a:gd name="T19" fmla="*/ 279 h 431"/>
                <a:gd name="T20" fmla="*/ 63 w 253"/>
                <a:gd name="T21" fmla="*/ 216 h 431"/>
                <a:gd name="T22" fmla="*/ 50 w 253"/>
                <a:gd name="T23" fmla="*/ 190 h 431"/>
                <a:gd name="T24" fmla="*/ 38 w 253"/>
                <a:gd name="T25" fmla="*/ 178 h 431"/>
                <a:gd name="T26" fmla="*/ 25 w 253"/>
                <a:gd name="T27" fmla="*/ 190 h 431"/>
                <a:gd name="T28" fmla="*/ 0 w 253"/>
                <a:gd name="T29" fmla="*/ 190 h 431"/>
                <a:gd name="T30" fmla="*/ 0 w 253"/>
                <a:gd name="T31" fmla="*/ 152 h 431"/>
                <a:gd name="T32" fmla="*/ 25 w 253"/>
                <a:gd name="T33" fmla="*/ 165 h 431"/>
                <a:gd name="T34" fmla="*/ 38 w 253"/>
                <a:gd name="T35" fmla="*/ 152 h 431"/>
                <a:gd name="T36" fmla="*/ 63 w 253"/>
                <a:gd name="T37" fmla="*/ 102 h 431"/>
                <a:gd name="T38" fmla="*/ 63 w 253"/>
                <a:gd name="T39" fmla="*/ 63 h 431"/>
                <a:gd name="T40" fmla="*/ 50 w 253"/>
                <a:gd name="T41" fmla="*/ 51 h 431"/>
                <a:gd name="T42" fmla="*/ 50 w 253"/>
                <a:gd name="T43" fmla="*/ 25 h 431"/>
                <a:gd name="T44" fmla="*/ 63 w 253"/>
                <a:gd name="T45" fmla="*/ 25 h 431"/>
                <a:gd name="T46" fmla="*/ 76 w 253"/>
                <a:gd name="T47" fmla="*/ 25 h 431"/>
                <a:gd name="T48" fmla="*/ 88 w 253"/>
                <a:gd name="T49" fmla="*/ 13 h 431"/>
                <a:gd name="T50" fmla="*/ 126 w 253"/>
                <a:gd name="T51" fmla="*/ 25 h 431"/>
                <a:gd name="T52" fmla="*/ 152 w 253"/>
                <a:gd name="T53" fmla="*/ 25 h 431"/>
                <a:gd name="T54" fmla="*/ 152 w 253"/>
                <a:gd name="T55" fmla="*/ 13 h 431"/>
                <a:gd name="T56" fmla="*/ 165 w 253"/>
                <a:gd name="T57" fmla="*/ 25 h 431"/>
                <a:gd name="T58" fmla="*/ 177 w 253"/>
                <a:gd name="T59" fmla="*/ 38 h 431"/>
                <a:gd name="T60" fmla="*/ 190 w 253"/>
                <a:gd name="T61" fmla="*/ 38 h 431"/>
                <a:gd name="T62" fmla="*/ 203 w 253"/>
                <a:gd name="T63" fmla="*/ 38 h 431"/>
                <a:gd name="T64" fmla="*/ 215 w 253"/>
                <a:gd name="T65" fmla="*/ 25 h 431"/>
                <a:gd name="T66" fmla="*/ 228 w 253"/>
                <a:gd name="T67" fmla="*/ 0 h 431"/>
                <a:gd name="T68" fmla="*/ 228 w 253"/>
                <a:gd name="T69" fmla="*/ 0 h 431"/>
                <a:gd name="T70" fmla="*/ 228 w 253"/>
                <a:gd name="T71" fmla="*/ 25 h 431"/>
                <a:gd name="T72" fmla="*/ 228 w 253"/>
                <a:gd name="T73" fmla="*/ 38 h 431"/>
                <a:gd name="T74" fmla="*/ 253 w 253"/>
                <a:gd name="T75" fmla="*/ 25 h 431"/>
                <a:gd name="T76" fmla="*/ 253 w 253"/>
                <a:gd name="T77" fmla="*/ 51 h 431"/>
                <a:gd name="T78" fmla="*/ 241 w 253"/>
                <a:gd name="T79" fmla="*/ 63 h 431"/>
                <a:gd name="T80" fmla="*/ 241 w 253"/>
                <a:gd name="T81" fmla="*/ 76 h 431"/>
                <a:gd name="T82" fmla="*/ 228 w 253"/>
                <a:gd name="T83" fmla="*/ 102 h 431"/>
                <a:gd name="T84" fmla="*/ 241 w 253"/>
                <a:gd name="T85" fmla="*/ 127 h 431"/>
                <a:gd name="T86" fmla="*/ 228 w 253"/>
                <a:gd name="T87" fmla="*/ 152 h 431"/>
                <a:gd name="T88" fmla="*/ 228 w 253"/>
                <a:gd name="T89" fmla="*/ 165 h 431"/>
                <a:gd name="T90" fmla="*/ 228 w 253"/>
                <a:gd name="T91" fmla="*/ 165 h 431"/>
                <a:gd name="T92" fmla="*/ 228 w 253"/>
                <a:gd name="T93" fmla="*/ 190 h 431"/>
                <a:gd name="T94" fmla="*/ 215 w 253"/>
                <a:gd name="T95" fmla="*/ 203 h 431"/>
                <a:gd name="T96" fmla="*/ 228 w 253"/>
                <a:gd name="T97" fmla="*/ 228 h 431"/>
                <a:gd name="T98" fmla="*/ 215 w 253"/>
                <a:gd name="T99" fmla="*/ 254 h 431"/>
                <a:gd name="T100" fmla="*/ 203 w 253"/>
                <a:gd name="T101" fmla="*/ 279 h 431"/>
                <a:gd name="T102" fmla="*/ 190 w 253"/>
                <a:gd name="T103" fmla="*/ 292 h 431"/>
                <a:gd name="T104" fmla="*/ 203 w 253"/>
                <a:gd name="T105" fmla="*/ 304 h 431"/>
                <a:gd name="T106" fmla="*/ 203 w 253"/>
                <a:gd name="T107" fmla="*/ 317 h 431"/>
                <a:gd name="T108" fmla="*/ 215 w 253"/>
                <a:gd name="T109" fmla="*/ 330 h 431"/>
                <a:gd name="T110" fmla="*/ 203 w 253"/>
                <a:gd name="T111" fmla="*/ 343 h 431"/>
                <a:gd name="T112" fmla="*/ 215 w 253"/>
                <a:gd name="T113" fmla="*/ 355 h 431"/>
                <a:gd name="T114" fmla="*/ 215 w 253"/>
                <a:gd name="T115" fmla="*/ 381 h 431"/>
                <a:gd name="T116" fmla="*/ 203 w 253"/>
                <a:gd name="T117" fmla="*/ 406 h 431"/>
                <a:gd name="T118" fmla="*/ 190 w 253"/>
                <a:gd name="T119" fmla="*/ 419 h 431"/>
                <a:gd name="T120" fmla="*/ 177 w 253"/>
                <a:gd name="T121" fmla="*/ 419 h 431"/>
                <a:gd name="T122" fmla="*/ 165 w 253"/>
                <a:gd name="T123" fmla="*/ 431 h 4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3"/>
                <a:gd name="T187" fmla="*/ 0 h 431"/>
                <a:gd name="T188" fmla="*/ 253 w 253"/>
                <a:gd name="T189" fmla="*/ 431 h 4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3" h="431">
                  <a:moveTo>
                    <a:pt x="152" y="431"/>
                  </a:moveTo>
                  <a:lnTo>
                    <a:pt x="139" y="431"/>
                  </a:lnTo>
                  <a:lnTo>
                    <a:pt x="139" y="419"/>
                  </a:lnTo>
                  <a:lnTo>
                    <a:pt x="126" y="406"/>
                  </a:lnTo>
                  <a:lnTo>
                    <a:pt x="114" y="393"/>
                  </a:lnTo>
                  <a:lnTo>
                    <a:pt x="114" y="406"/>
                  </a:lnTo>
                  <a:lnTo>
                    <a:pt x="101" y="393"/>
                  </a:lnTo>
                  <a:lnTo>
                    <a:pt x="88" y="393"/>
                  </a:lnTo>
                  <a:lnTo>
                    <a:pt x="76" y="381"/>
                  </a:lnTo>
                  <a:lnTo>
                    <a:pt x="63" y="368"/>
                  </a:lnTo>
                  <a:lnTo>
                    <a:pt x="38" y="381"/>
                  </a:lnTo>
                  <a:lnTo>
                    <a:pt x="25" y="368"/>
                  </a:lnTo>
                  <a:lnTo>
                    <a:pt x="38" y="343"/>
                  </a:lnTo>
                  <a:lnTo>
                    <a:pt x="50" y="330"/>
                  </a:lnTo>
                  <a:lnTo>
                    <a:pt x="50" y="317"/>
                  </a:lnTo>
                  <a:lnTo>
                    <a:pt x="63" y="279"/>
                  </a:lnTo>
                  <a:lnTo>
                    <a:pt x="63" y="254"/>
                  </a:lnTo>
                  <a:lnTo>
                    <a:pt x="63" y="216"/>
                  </a:lnTo>
                  <a:lnTo>
                    <a:pt x="50" y="190"/>
                  </a:lnTo>
                  <a:lnTo>
                    <a:pt x="38" y="178"/>
                  </a:lnTo>
                  <a:lnTo>
                    <a:pt x="25" y="190"/>
                  </a:lnTo>
                  <a:lnTo>
                    <a:pt x="0" y="190"/>
                  </a:lnTo>
                  <a:lnTo>
                    <a:pt x="0" y="152"/>
                  </a:lnTo>
                  <a:lnTo>
                    <a:pt x="12" y="165"/>
                  </a:lnTo>
                  <a:lnTo>
                    <a:pt x="25" y="165"/>
                  </a:lnTo>
                  <a:lnTo>
                    <a:pt x="38" y="152"/>
                  </a:lnTo>
                  <a:lnTo>
                    <a:pt x="50" y="140"/>
                  </a:lnTo>
                  <a:lnTo>
                    <a:pt x="63" y="102"/>
                  </a:lnTo>
                  <a:lnTo>
                    <a:pt x="63" y="76"/>
                  </a:lnTo>
                  <a:lnTo>
                    <a:pt x="63" y="63"/>
                  </a:lnTo>
                  <a:lnTo>
                    <a:pt x="63" y="51"/>
                  </a:lnTo>
                  <a:lnTo>
                    <a:pt x="50" y="51"/>
                  </a:lnTo>
                  <a:lnTo>
                    <a:pt x="50" y="38"/>
                  </a:lnTo>
                  <a:lnTo>
                    <a:pt x="50" y="25"/>
                  </a:lnTo>
                  <a:lnTo>
                    <a:pt x="63" y="25"/>
                  </a:lnTo>
                  <a:lnTo>
                    <a:pt x="76" y="25"/>
                  </a:lnTo>
                  <a:lnTo>
                    <a:pt x="76" y="13"/>
                  </a:lnTo>
                  <a:lnTo>
                    <a:pt x="88" y="13"/>
                  </a:lnTo>
                  <a:lnTo>
                    <a:pt x="101" y="25"/>
                  </a:lnTo>
                  <a:lnTo>
                    <a:pt x="126" y="25"/>
                  </a:lnTo>
                  <a:lnTo>
                    <a:pt x="152" y="25"/>
                  </a:lnTo>
                  <a:lnTo>
                    <a:pt x="152" y="13"/>
                  </a:lnTo>
                  <a:lnTo>
                    <a:pt x="165" y="13"/>
                  </a:lnTo>
                  <a:lnTo>
                    <a:pt x="165" y="25"/>
                  </a:lnTo>
                  <a:lnTo>
                    <a:pt x="177" y="25"/>
                  </a:lnTo>
                  <a:lnTo>
                    <a:pt x="177" y="38"/>
                  </a:lnTo>
                  <a:lnTo>
                    <a:pt x="190" y="38"/>
                  </a:lnTo>
                  <a:lnTo>
                    <a:pt x="203" y="38"/>
                  </a:lnTo>
                  <a:lnTo>
                    <a:pt x="203" y="25"/>
                  </a:lnTo>
                  <a:lnTo>
                    <a:pt x="215" y="25"/>
                  </a:lnTo>
                  <a:lnTo>
                    <a:pt x="215" y="13"/>
                  </a:lnTo>
                  <a:lnTo>
                    <a:pt x="228" y="0"/>
                  </a:lnTo>
                  <a:lnTo>
                    <a:pt x="228" y="13"/>
                  </a:lnTo>
                  <a:lnTo>
                    <a:pt x="228" y="25"/>
                  </a:lnTo>
                  <a:lnTo>
                    <a:pt x="228" y="38"/>
                  </a:lnTo>
                  <a:lnTo>
                    <a:pt x="241" y="38"/>
                  </a:lnTo>
                  <a:lnTo>
                    <a:pt x="253" y="25"/>
                  </a:lnTo>
                  <a:lnTo>
                    <a:pt x="253" y="38"/>
                  </a:lnTo>
                  <a:lnTo>
                    <a:pt x="253" y="51"/>
                  </a:lnTo>
                  <a:lnTo>
                    <a:pt x="241" y="51"/>
                  </a:lnTo>
                  <a:lnTo>
                    <a:pt x="241" y="63"/>
                  </a:lnTo>
                  <a:lnTo>
                    <a:pt x="241" y="76"/>
                  </a:lnTo>
                  <a:lnTo>
                    <a:pt x="241" y="89"/>
                  </a:lnTo>
                  <a:lnTo>
                    <a:pt x="228" y="102"/>
                  </a:lnTo>
                  <a:lnTo>
                    <a:pt x="228" y="114"/>
                  </a:lnTo>
                  <a:lnTo>
                    <a:pt x="241" y="127"/>
                  </a:lnTo>
                  <a:lnTo>
                    <a:pt x="241" y="152"/>
                  </a:lnTo>
                  <a:lnTo>
                    <a:pt x="228" y="152"/>
                  </a:lnTo>
                  <a:lnTo>
                    <a:pt x="228" y="165"/>
                  </a:lnTo>
                  <a:lnTo>
                    <a:pt x="215" y="165"/>
                  </a:lnTo>
                  <a:lnTo>
                    <a:pt x="228" y="165"/>
                  </a:lnTo>
                  <a:lnTo>
                    <a:pt x="228" y="178"/>
                  </a:lnTo>
                  <a:lnTo>
                    <a:pt x="228" y="190"/>
                  </a:lnTo>
                  <a:lnTo>
                    <a:pt x="215" y="190"/>
                  </a:lnTo>
                  <a:lnTo>
                    <a:pt x="215" y="203"/>
                  </a:lnTo>
                  <a:lnTo>
                    <a:pt x="228" y="203"/>
                  </a:lnTo>
                  <a:lnTo>
                    <a:pt x="228" y="228"/>
                  </a:lnTo>
                  <a:lnTo>
                    <a:pt x="215" y="241"/>
                  </a:lnTo>
                  <a:lnTo>
                    <a:pt x="215" y="254"/>
                  </a:lnTo>
                  <a:lnTo>
                    <a:pt x="203" y="266"/>
                  </a:lnTo>
                  <a:lnTo>
                    <a:pt x="203" y="279"/>
                  </a:lnTo>
                  <a:lnTo>
                    <a:pt x="190" y="279"/>
                  </a:lnTo>
                  <a:lnTo>
                    <a:pt x="190" y="292"/>
                  </a:lnTo>
                  <a:lnTo>
                    <a:pt x="203" y="292"/>
                  </a:lnTo>
                  <a:lnTo>
                    <a:pt x="203" y="304"/>
                  </a:lnTo>
                  <a:lnTo>
                    <a:pt x="203" y="317"/>
                  </a:lnTo>
                  <a:lnTo>
                    <a:pt x="215" y="330"/>
                  </a:lnTo>
                  <a:lnTo>
                    <a:pt x="203" y="330"/>
                  </a:lnTo>
                  <a:lnTo>
                    <a:pt x="203" y="343"/>
                  </a:lnTo>
                  <a:lnTo>
                    <a:pt x="203" y="355"/>
                  </a:lnTo>
                  <a:lnTo>
                    <a:pt x="215" y="355"/>
                  </a:lnTo>
                  <a:lnTo>
                    <a:pt x="215" y="381"/>
                  </a:lnTo>
                  <a:lnTo>
                    <a:pt x="203" y="393"/>
                  </a:lnTo>
                  <a:lnTo>
                    <a:pt x="203" y="406"/>
                  </a:lnTo>
                  <a:lnTo>
                    <a:pt x="190" y="419"/>
                  </a:lnTo>
                  <a:lnTo>
                    <a:pt x="190" y="406"/>
                  </a:lnTo>
                  <a:lnTo>
                    <a:pt x="177" y="419"/>
                  </a:lnTo>
                  <a:lnTo>
                    <a:pt x="165" y="431"/>
                  </a:lnTo>
                  <a:lnTo>
                    <a:pt x="152" y="431"/>
                  </a:lnTo>
                  <a:close/>
                </a:path>
              </a:pathLst>
            </a:custGeom>
            <a:grpFill/>
            <a:ln w="0">
              <a:solidFill>
                <a:srgbClr val="000000"/>
              </a:solidFill>
              <a:prstDash val="solid"/>
              <a:round/>
              <a:headEnd/>
              <a:tailEnd/>
            </a:ln>
          </p:spPr>
        </p:sp>
        <p:sp>
          <p:nvSpPr>
            <p:cNvPr id="458" name="Freeform 13"/>
            <p:cNvSpPr>
              <a:spLocks/>
            </p:cNvSpPr>
            <p:nvPr/>
          </p:nvSpPr>
          <p:spPr bwMode="auto">
            <a:xfrm>
              <a:off x="4972050" y="3438525"/>
              <a:ext cx="285750" cy="152400"/>
            </a:xfrm>
            <a:custGeom>
              <a:avLst/>
              <a:gdLst>
                <a:gd name="T0" fmla="*/ 241 w 254"/>
                <a:gd name="T1" fmla="*/ 127 h 139"/>
                <a:gd name="T2" fmla="*/ 229 w 254"/>
                <a:gd name="T3" fmla="*/ 127 h 139"/>
                <a:gd name="T4" fmla="*/ 216 w 254"/>
                <a:gd name="T5" fmla="*/ 127 h 139"/>
                <a:gd name="T6" fmla="*/ 191 w 254"/>
                <a:gd name="T7" fmla="*/ 139 h 139"/>
                <a:gd name="T8" fmla="*/ 178 w 254"/>
                <a:gd name="T9" fmla="*/ 127 h 139"/>
                <a:gd name="T10" fmla="*/ 178 w 254"/>
                <a:gd name="T11" fmla="*/ 127 h 139"/>
                <a:gd name="T12" fmla="*/ 165 w 254"/>
                <a:gd name="T13" fmla="*/ 127 h 139"/>
                <a:gd name="T14" fmla="*/ 165 w 254"/>
                <a:gd name="T15" fmla="*/ 127 h 139"/>
                <a:gd name="T16" fmla="*/ 153 w 254"/>
                <a:gd name="T17" fmla="*/ 127 h 139"/>
                <a:gd name="T18" fmla="*/ 140 w 254"/>
                <a:gd name="T19" fmla="*/ 114 h 139"/>
                <a:gd name="T20" fmla="*/ 140 w 254"/>
                <a:gd name="T21" fmla="*/ 114 h 139"/>
                <a:gd name="T22" fmla="*/ 114 w 254"/>
                <a:gd name="T23" fmla="*/ 114 h 139"/>
                <a:gd name="T24" fmla="*/ 89 w 254"/>
                <a:gd name="T25" fmla="*/ 101 h 139"/>
                <a:gd name="T26" fmla="*/ 64 w 254"/>
                <a:gd name="T27" fmla="*/ 101 h 139"/>
                <a:gd name="T28" fmla="*/ 51 w 254"/>
                <a:gd name="T29" fmla="*/ 101 h 139"/>
                <a:gd name="T30" fmla="*/ 38 w 254"/>
                <a:gd name="T31" fmla="*/ 101 h 139"/>
                <a:gd name="T32" fmla="*/ 26 w 254"/>
                <a:gd name="T33" fmla="*/ 101 h 139"/>
                <a:gd name="T34" fmla="*/ 13 w 254"/>
                <a:gd name="T35" fmla="*/ 89 h 139"/>
                <a:gd name="T36" fmla="*/ 0 w 254"/>
                <a:gd name="T37" fmla="*/ 89 h 139"/>
                <a:gd name="T38" fmla="*/ 0 w 254"/>
                <a:gd name="T39" fmla="*/ 76 h 139"/>
                <a:gd name="T40" fmla="*/ 0 w 254"/>
                <a:gd name="T41" fmla="*/ 76 h 139"/>
                <a:gd name="T42" fmla="*/ 13 w 254"/>
                <a:gd name="T43" fmla="*/ 63 h 139"/>
                <a:gd name="T44" fmla="*/ 38 w 254"/>
                <a:gd name="T45" fmla="*/ 63 h 139"/>
                <a:gd name="T46" fmla="*/ 64 w 254"/>
                <a:gd name="T47" fmla="*/ 38 h 139"/>
                <a:gd name="T48" fmla="*/ 76 w 254"/>
                <a:gd name="T49" fmla="*/ 25 h 139"/>
                <a:gd name="T50" fmla="*/ 76 w 254"/>
                <a:gd name="T51" fmla="*/ 25 h 139"/>
                <a:gd name="T52" fmla="*/ 89 w 254"/>
                <a:gd name="T53" fmla="*/ 0 h 139"/>
                <a:gd name="T54" fmla="*/ 102 w 254"/>
                <a:gd name="T55" fmla="*/ 0 h 139"/>
                <a:gd name="T56" fmla="*/ 127 w 254"/>
                <a:gd name="T57" fmla="*/ 12 h 139"/>
                <a:gd name="T58" fmla="*/ 140 w 254"/>
                <a:gd name="T59" fmla="*/ 0 h 139"/>
                <a:gd name="T60" fmla="*/ 153 w 254"/>
                <a:gd name="T61" fmla="*/ 12 h 139"/>
                <a:gd name="T62" fmla="*/ 178 w 254"/>
                <a:gd name="T63" fmla="*/ 25 h 139"/>
                <a:gd name="T64" fmla="*/ 191 w 254"/>
                <a:gd name="T65" fmla="*/ 12 h 139"/>
                <a:gd name="T66" fmla="*/ 216 w 254"/>
                <a:gd name="T67" fmla="*/ 25 h 139"/>
                <a:gd name="T68" fmla="*/ 216 w 254"/>
                <a:gd name="T69" fmla="*/ 38 h 139"/>
                <a:gd name="T70" fmla="*/ 216 w 254"/>
                <a:gd name="T71" fmla="*/ 38 h 139"/>
                <a:gd name="T72" fmla="*/ 229 w 254"/>
                <a:gd name="T73" fmla="*/ 51 h 139"/>
                <a:gd name="T74" fmla="*/ 241 w 254"/>
                <a:gd name="T75" fmla="*/ 63 h 139"/>
                <a:gd name="T76" fmla="*/ 241 w 254"/>
                <a:gd name="T77" fmla="*/ 76 h 139"/>
                <a:gd name="T78" fmla="*/ 254 w 254"/>
                <a:gd name="T79" fmla="*/ 101 h 139"/>
                <a:gd name="T80" fmla="*/ 254 w 254"/>
                <a:gd name="T81" fmla="*/ 114 h 1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4"/>
                <a:gd name="T124" fmla="*/ 0 h 139"/>
                <a:gd name="T125" fmla="*/ 254 w 254"/>
                <a:gd name="T126" fmla="*/ 139 h 1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4" h="139">
                  <a:moveTo>
                    <a:pt x="241" y="127"/>
                  </a:moveTo>
                  <a:lnTo>
                    <a:pt x="241" y="127"/>
                  </a:lnTo>
                  <a:lnTo>
                    <a:pt x="229" y="127"/>
                  </a:lnTo>
                  <a:lnTo>
                    <a:pt x="216" y="127"/>
                  </a:lnTo>
                  <a:lnTo>
                    <a:pt x="203" y="127"/>
                  </a:lnTo>
                  <a:lnTo>
                    <a:pt x="191" y="139"/>
                  </a:lnTo>
                  <a:lnTo>
                    <a:pt x="178" y="127"/>
                  </a:lnTo>
                  <a:lnTo>
                    <a:pt x="178" y="114"/>
                  </a:lnTo>
                  <a:lnTo>
                    <a:pt x="178" y="127"/>
                  </a:lnTo>
                  <a:lnTo>
                    <a:pt x="165" y="127"/>
                  </a:lnTo>
                  <a:lnTo>
                    <a:pt x="153" y="127"/>
                  </a:lnTo>
                  <a:lnTo>
                    <a:pt x="140" y="114"/>
                  </a:lnTo>
                  <a:lnTo>
                    <a:pt x="127" y="114"/>
                  </a:lnTo>
                  <a:lnTo>
                    <a:pt x="114" y="114"/>
                  </a:lnTo>
                  <a:lnTo>
                    <a:pt x="102" y="114"/>
                  </a:lnTo>
                  <a:lnTo>
                    <a:pt x="89" y="101"/>
                  </a:lnTo>
                  <a:lnTo>
                    <a:pt x="64" y="101"/>
                  </a:lnTo>
                  <a:lnTo>
                    <a:pt x="51" y="101"/>
                  </a:lnTo>
                  <a:lnTo>
                    <a:pt x="38" y="101"/>
                  </a:lnTo>
                  <a:lnTo>
                    <a:pt x="26" y="101"/>
                  </a:lnTo>
                  <a:lnTo>
                    <a:pt x="26" y="89"/>
                  </a:lnTo>
                  <a:lnTo>
                    <a:pt x="13" y="89"/>
                  </a:lnTo>
                  <a:lnTo>
                    <a:pt x="0" y="89"/>
                  </a:lnTo>
                  <a:lnTo>
                    <a:pt x="0" y="76"/>
                  </a:lnTo>
                  <a:lnTo>
                    <a:pt x="13" y="76"/>
                  </a:lnTo>
                  <a:lnTo>
                    <a:pt x="13" y="63"/>
                  </a:lnTo>
                  <a:lnTo>
                    <a:pt x="26" y="63"/>
                  </a:lnTo>
                  <a:lnTo>
                    <a:pt x="38" y="63"/>
                  </a:lnTo>
                  <a:lnTo>
                    <a:pt x="51" y="38"/>
                  </a:lnTo>
                  <a:lnTo>
                    <a:pt x="64" y="38"/>
                  </a:lnTo>
                  <a:lnTo>
                    <a:pt x="64" y="25"/>
                  </a:lnTo>
                  <a:lnTo>
                    <a:pt x="76" y="25"/>
                  </a:lnTo>
                  <a:lnTo>
                    <a:pt x="89" y="12"/>
                  </a:lnTo>
                  <a:lnTo>
                    <a:pt x="89" y="0"/>
                  </a:lnTo>
                  <a:lnTo>
                    <a:pt x="102" y="0"/>
                  </a:lnTo>
                  <a:lnTo>
                    <a:pt x="114" y="0"/>
                  </a:lnTo>
                  <a:lnTo>
                    <a:pt x="127" y="12"/>
                  </a:lnTo>
                  <a:lnTo>
                    <a:pt x="140" y="0"/>
                  </a:lnTo>
                  <a:lnTo>
                    <a:pt x="153" y="12"/>
                  </a:lnTo>
                  <a:lnTo>
                    <a:pt x="165" y="25"/>
                  </a:lnTo>
                  <a:lnTo>
                    <a:pt x="178" y="25"/>
                  </a:lnTo>
                  <a:lnTo>
                    <a:pt x="178" y="12"/>
                  </a:lnTo>
                  <a:lnTo>
                    <a:pt x="191" y="12"/>
                  </a:lnTo>
                  <a:lnTo>
                    <a:pt x="216" y="12"/>
                  </a:lnTo>
                  <a:lnTo>
                    <a:pt x="216" y="25"/>
                  </a:lnTo>
                  <a:lnTo>
                    <a:pt x="216" y="38"/>
                  </a:lnTo>
                  <a:lnTo>
                    <a:pt x="229" y="51"/>
                  </a:lnTo>
                  <a:lnTo>
                    <a:pt x="241" y="63"/>
                  </a:lnTo>
                  <a:lnTo>
                    <a:pt x="241" y="76"/>
                  </a:lnTo>
                  <a:lnTo>
                    <a:pt x="241" y="89"/>
                  </a:lnTo>
                  <a:lnTo>
                    <a:pt x="254" y="101"/>
                  </a:lnTo>
                  <a:lnTo>
                    <a:pt x="254" y="114"/>
                  </a:lnTo>
                  <a:lnTo>
                    <a:pt x="241" y="127"/>
                  </a:lnTo>
                  <a:close/>
                </a:path>
              </a:pathLst>
            </a:custGeom>
            <a:grpFill/>
            <a:ln w="0">
              <a:solidFill>
                <a:srgbClr val="000000"/>
              </a:solidFill>
              <a:prstDash val="solid"/>
              <a:round/>
              <a:headEnd/>
              <a:tailEnd/>
            </a:ln>
          </p:spPr>
        </p:sp>
        <p:sp>
          <p:nvSpPr>
            <p:cNvPr id="459" name="Freeform 14"/>
            <p:cNvSpPr>
              <a:spLocks/>
            </p:cNvSpPr>
            <p:nvPr/>
          </p:nvSpPr>
          <p:spPr bwMode="auto">
            <a:xfrm>
              <a:off x="5210175" y="3495675"/>
              <a:ext cx="285750" cy="352425"/>
            </a:xfrm>
            <a:custGeom>
              <a:avLst/>
              <a:gdLst>
                <a:gd name="T0" fmla="*/ 38 w 254"/>
                <a:gd name="T1" fmla="*/ 101 h 317"/>
                <a:gd name="T2" fmla="*/ 38 w 254"/>
                <a:gd name="T3" fmla="*/ 88 h 317"/>
                <a:gd name="T4" fmla="*/ 25 w 254"/>
                <a:gd name="T5" fmla="*/ 76 h 317"/>
                <a:gd name="T6" fmla="*/ 38 w 254"/>
                <a:gd name="T7" fmla="*/ 63 h 317"/>
                <a:gd name="T8" fmla="*/ 25 w 254"/>
                <a:gd name="T9" fmla="*/ 38 h 317"/>
                <a:gd name="T10" fmla="*/ 25 w 254"/>
                <a:gd name="T11" fmla="*/ 25 h 317"/>
                <a:gd name="T12" fmla="*/ 13 w 254"/>
                <a:gd name="T13" fmla="*/ 0 h 317"/>
                <a:gd name="T14" fmla="*/ 25 w 254"/>
                <a:gd name="T15" fmla="*/ 12 h 317"/>
                <a:gd name="T16" fmla="*/ 51 w 254"/>
                <a:gd name="T17" fmla="*/ 25 h 317"/>
                <a:gd name="T18" fmla="*/ 63 w 254"/>
                <a:gd name="T19" fmla="*/ 38 h 317"/>
                <a:gd name="T20" fmla="*/ 76 w 254"/>
                <a:gd name="T21" fmla="*/ 63 h 317"/>
                <a:gd name="T22" fmla="*/ 89 w 254"/>
                <a:gd name="T23" fmla="*/ 63 h 317"/>
                <a:gd name="T24" fmla="*/ 101 w 254"/>
                <a:gd name="T25" fmla="*/ 63 h 317"/>
                <a:gd name="T26" fmla="*/ 114 w 254"/>
                <a:gd name="T27" fmla="*/ 63 h 317"/>
                <a:gd name="T28" fmla="*/ 127 w 254"/>
                <a:gd name="T29" fmla="*/ 50 h 317"/>
                <a:gd name="T30" fmla="*/ 152 w 254"/>
                <a:gd name="T31" fmla="*/ 38 h 317"/>
                <a:gd name="T32" fmla="*/ 165 w 254"/>
                <a:gd name="T33" fmla="*/ 38 h 317"/>
                <a:gd name="T34" fmla="*/ 178 w 254"/>
                <a:gd name="T35" fmla="*/ 50 h 317"/>
                <a:gd name="T36" fmla="*/ 178 w 254"/>
                <a:gd name="T37" fmla="*/ 50 h 317"/>
                <a:gd name="T38" fmla="*/ 190 w 254"/>
                <a:gd name="T39" fmla="*/ 63 h 317"/>
                <a:gd name="T40" fmla="*/ 216 w 254"/>
                <a:gd name="T41" fmla="*/ 63 h 317"/>
                <a:gd name="T42" fmla="*/ 216 w 254"/>
                <a:gd name="T43" fmla="*/ 76 h 317"/>
                <a:gd name="T44" fmla="*/ 228 w 254"/>
                <a:gd name="T45" fmla="*/ 88 h 317"/>
                <a:gd name="T46" fmla="*/ 241 w 254"/>
                <a:gd name="T47" fmla="*/ 88 h 317"/>
                <a:gd name="T48" fmla="*/ 254 w 254"/>
                <a:gd name="T49" fmla="*/ 88 h 317"/>
                <a:gd name="T50" fmla="*/ 241 w 254"/>
                <a:gd name="T51" fmla="*/ 101 h 317"/>
                <a:gd name="T52" fmla="*/ 190 w 254"/>
                <a:gd name="T53" fmla="*/ 114 h 317"/>
                <a:gd name="T54" fmla="*/ 152 w 254"/>
                <a:gd name="T55" fmla="*/ 164 h 317"/>
                <a:gd name="T56" fmla="*/ 152 w 254"/>
                <a:gd name="T57" fmla="*/ 203 h 317"/>
                <a:gd name="T58" fmla="*/ 139 w 254"/>
                <a:gd name="T59" fmla="*/ 241 h 317"/>
                <a:gd name="T60" fmla="*/ 114 w 254"/>
                <a:gd name="T61" fmla="*/ 253 h 317"/>
                <a:gd name="T62" fmla="*/ 89 w 254"/>
                <a:gd name="T63" fmla="*/ 266 h 317"/>
                <a:gd name="T64" fmla="*/ 51 w 254"/>
                <a:gd name="T65" fmla="*/ 291 h 317"/>
                <a:gd name="T66" fmla="*/ 38 w 254"/>
                <a:gd name="T67" fmla="*/ 317 h 317"/>
                <a:gd name="T68" fmla="*/ 13 w 254"/>
                <a:gd name="T69" fmla="*/ 304 h 317"/>
                <a:gd name="T70" fmla="*/ 13 w 254"/>
                <a:gd name="T71" fmla="*/ 291 h 317"/>
                <a:gd name="T72" fmla="*/ 13 w 254"/>
                <a:gd name="T73" fmla="*/ 266 h 317"/>
                <a:gd name="T74" fmla="*/ 13 w 254"/>
                <a:gd name="T75" fmla="*/ 241 h 317"/>
                <a:gd name="T76" fmla="*/ 25 w 254"/>
                <a:gd name="T77" fmla="*/ 228 h 317"/>
                <a:gd name="T78" fmla="*/ 25 w 254"/>
                <a:gd name="T79" fmla="*/ 215 h 317"/>
                <a:gd name="T80" fmla="*/ 13 w 254"/>
                <a:gd name="T81" fmla="*/ 203 h 317"/>
                <a:gd name="T82" fmla="*/ 25 w 254"/>
                <a:gd name="T83" fmla="*/ 203 h 317"/>
                <a:gd name="T84" fmla="*/ 38 w 254"/>
                <a:gd name="T85" fmla="*/ 177 h 317"/>
                <a:gd name="T86" fmla="*/ 63 w 254"/>
                <a:gd name="T87" fmla="*/ 152 h 317"/>
                <a:gd name="T88" fmla="*/ 76 w 254"/>
                <a:gd name="T89" fmla="*/ 126 h 317"/>
                <a:gd name="T90" fmla="*/ 51 w 254"/>
                <a:gd name="T91" fmla="*/ 114 h 317"/>
                <a:gd name="T92" fmla="*/ 38 w 254"/>
                <a:gd name="T93" fmla="*/ 114 h 3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4"/>
                <a:gd name="T142" fmla="*/ 0 h 317"/>
                <a:gd name="T143" fmla="*/ 254 w 254"/>
                <a:gd name="T144" fmla="*/ 317 h 3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4" h="317">
                  <a:moveTo>
                    <a:pt x="38" y="114"/>
                  </a:moveTo>
                  <a:lnTo>
                    <a:pt x="38" y="101"/>
                  </a:lnTo>
                  <a:lnTo>
                    <a:pt x="38" y="88"/>
                  </a:lnTo>
                  <a:lnTo>
                    <a:pt x="25" y="76"/>
                  </a:lnTo>
                  <a:lnTo>
                    <a:pt x="38" y="63"/>
                  </a:lnTo>
                  <a:lnTo>
                    <a:pt x="38" y="50"/>
                  </a:lnTo>
                  <a:lnTo>
                    <a:pt x="25" y="38"/>
                  </a:lnTo>
                  <a:lnTo>
                    <a:pt x="25" y="25"/>
                  </a:lnTo>
                  <a:lnTo>
                    <a:pt x="25" y="12"/>
                  </a:lnTo>
                  <a:lnTo>
                    <a:pt x="13" y="0"/>
                  </a:lnTo>
                  <a:lnTo>
                    <a:pt x="25" y="0"/>
                  </a:lnTo>
                  <a:lnTo>
                    <a:pt x="25" y="12"/>
                  </a:lnTo>
                  <a:lnTo>
                    <a:pt x="38" y="12"/>
                  </a:lnTo>
                  <a:lnTo>
                    <a:pt x="51" y="25"/>
                  </a:lnTo>
                  <a:lnTo>
                    <a:pt x="51" y="38"/>
                  </a:lnTo>
                  <a:lnTo>
                    <a:pt x="63" y="38"/>
                  </a:lnTo>
                  <a:lnTo>
                    <a:pt x="63" y="50"/>
                  </a:lnTo>
                  <a:lnTo>
                    <a:pt x="76" y="63"/>
                  </a:lnTo>
                  <a:lnTo>
                    <a:pt x="89" y="63"/>
                  </a:lnTo>
                  <a:lnTo>
                    <a:pt x="101" y="63"/>
                  </a:lnTo>
                  <a:lnTo>
                    <a:pt x="114" y="63"/>
                  </a:lnTo>
                  <a:lnTo>
                    <a:pt x="114" y="50"/>
                  </a:lnTo>
                  <a:lnTo>
                    <a:pt x="127" y="50"/>
                  </a:lnTo>
                  <a:lnTo>
                    <a:pt x="139" y="38"/>
                  </a:lnTo>
                  <a:lnTo>
                    <a:pt x="152" y="38"/>
                  </a:lnTo>
                  <a:lnTo>
                    <a:pt x="152" y="50"/>
                  </a:lnTo>
                  <a:lnTo>
                    <a:pt x="165" y="38"/>
                  </a:lnTo>
                  <a:lnTo>
                    <a:pt x="178" y="38"/>
                  </a:lnTo>
                  <a:lnTo>
                    <a:pt x="178" y="50"/>
                  </a:lnTo>
                  <a:lnTo>
                    <a:pt x="190" y="63"/>
                  </a:lnTo>
                  <a:lnTo>
                    <a:pt x="216" y="63"/>
                  </a:lnTo>
                  <a:lnTo>
                    <a:pt x="216" y="76"/>
                  </a:lnTo>
                  <a:lnTo>
                    <a:pt x="228" y="88"/>
                  </a:lnTo>
                  <a:lnTo>
                    <a:pt x="241" y="88"/>
                  </a:lnTo>
                  <a:lnTo>
                    <a:pt x="254" y="88"/>
                  </a:lnTo>
                  <a:lnTo>
                    <a:pt x="241" y="101"/>
                  </a:lnTo>
                  <a:lnTo>
                    <a:pt x="203" y="101"/>
                  </a:lnTo>
                  <a:lnTo>
                    <a:pt x="190" y="114"/>
                  </a:lnTo>
                  <a:lnTo>
                    <a:pt x="178" y="126"/>
                  </a:lnTo>
                  <a:lnTo>
                    <a:pt x="152" y="164"/>
                  </a:lnTo>
                  <a:lnTo>
                    <a:pt x="139" y="177"/>
                  </a:lnTo>
                  <a:lnTo>
                    <a:pt x="152" y="203"/>
                  </a:lnTo>
                  <a:lnTo>
                    <a:pt x="139" y="228"/>
                  </a:lnTo>
                  <a:lnTo>
                    <a:pt x="139" y="241"/>
                  </a:lnTo>
                  <a:lnTo>
                    <a:pt x="127" y="253"/>
                  </a:lnTo>
                  <a:lnTo>
                    <a:pt x="114" y="253"/>
                  </a:lnTo>
                  <a:lnTo>
                    <a:pt x="89" y="266"/>
                  </a:lnTo>
                  <a:lnTo>
                    <a:pt x="51" y="291"/>
                  </a:lnTo>
                  <a:lnTo>
                    <a:pt x="51" y="317"/>
                  </a:lnTo>
                  <a:lnTo>
                    <a:pt x="38" y="317"/>
                  </a:lnTo>
                  <a:lnTo>
                    <a:pt x="25" y="317"/>
                  </a:lnTo>
                  <a:lnTo>
                    <a:pt x="13" y="304"/>
                  </a:lnTo>
                  <a:lnTo>
                    <a:pt x="0" y="291"/>
                  </a:lnTo>
                  <a:lnTo>
                    <a:pt x="13" y="291"/>
                  </a:lnTo>
                  <a:lnTo>
                    <a:pt x="13" y="279"/>
                  </a:lnTo>
                  <a:lnTo>
                    <a:pt x="13" y="266"/>
                  </a:lnTo>
                  <a:lnTo>
                    <a:pt x="13" y="253"/>
                  </a:lnTo>
                  <a:lnTo>
                    <a:pt x="13" y="241"/>
                  </a:lnTo>
                  <a:lnTo>
                    <a:pt x="25" y="228"/>
                  </a:lnTo>
                  <a:lnTo>
                    <a:pt x="25" y="215"/>
                  </a:lnTo>
                  <a:lnTo>
                    <a:pt x="13" y="203"/>
                  </a:lnTo>
                  <a:lnTo>
                    <a:pt x="25" y="203"/>
                  </a:lnTo>
                  <a:lnTo>
                    <a:pt x="25" y="190"/>
                  </a:lnTo>
                  <a:lnTo>
                    <a:pt x="38" y="177"/>
                  </a:lnTo>
                  <a:lnTo>
                    <a:pt x="51" y="164"/>
                  </a:lnTo>
                  <a:lnTo>
                    <a:pt x="63" y="152"/>
                  </a:lnTo>
                  <a:lnTo>
                    <a:pt x="76" y="139"/>
                  </a:lnTo>
                  <a:lnTo>
                    <a:pt x="76" y="126"/>
                  </a:lnTo>
                  <a:lnTo>
                    <a:pt x="51" y="114"/>
                  </a:lnTo>
                  <a:lnTo>
                    <a:pt x="38" y="114"/>
                  </a:lnTo>
                  <a:close/>
                </a:path>
              </a:pathLst>
            </a:custGeom>
            <a:grpFill/>
            <a:ln w="0">
              <a:solidFill>
                <a:srgbClr val="000000"/>
              </a:solidFill>
              <a:prstDash val="solid"/>
              <a:round/>
              <a:headEnd/>
              <a:tailEnd/>
            </a:ln>
          </p:spPr>
        </p:sp>
        <p:grpSp>
          <p:nvGrpSpPr>
            <p:cNvPr id="4" name="Group 15"/>
            <p:cNvGrpSpPr>
              <a:grpSpLocks/>
            </p:cNvGrpSpPr>
            <p:nvPr/>
          </p:nvGrpSpPr>
          <p:grpSpPr bwMode="auto">
            <a:xfrm>
              <a:off x="5029200" y="3575150"/>
              <a:ext cx="209550" cy="781044"/>
              <a:chOff x="3057525" y="2943225"/>
              <a:chExt cx="190" cy="698"/>
            </a:xfrm>
            <a:grpFill/>
          </p:grpSpPr>
          <p:sp>
            <p:nvSpPr>
              <p:cNvPr id="526" name="Freeform 16"/>
              <p:cNvSpPr>
                <a:spLocks/>
              </p:cNvSpPr>
              <p:nvPr/>
            </p:nvSpPr>
            <p:spPr bwMode="auto">
              <a:xfrm>
                <a:off x="3057601" y="2943453"/>
                <a:ext cx="38" cy="38"/>
              </a:xfrm>
              <a:custGeom>
                <a:avLst/>
                <a:gdLst>
                  <a:gd name="T0" fmla="*/ 26 w 38"/>
                  <a:gd name="T1" fmla="*/ 13 h 38"/>
                  <a:gd name="T2" fmla="*/ 38 w 38"/>
                  <a:gd name="T3" fmla="*/ 13 h 38"/>
                  <a:gd name="T4" fmla="*/ 38 w 38"/>
                  <a:gd name="T5" fmla="*/ 13 h 38"/>
                  <a:gd name="T6" fmla="*/ 38 w 38"/>
                  <a:gd name="T7" fmla="*/ 13 h 38"/>
                  <a:gd name="T8" fmla="*/ 38 w 38"/>
                  <a:gd name="T9" fmla="*/ 13 h 38"/>
                  <a:gd name="T10" fmla="*/ 26 w 38"/>
                  <a:gd name="T11" fmla="*/ 26 h 38"/>
                  <a:gd name="T12" fmla="*/ 26 w 38"/>
                  <a:gd name="T13" fmla="*/ 26 h 38"/>
                  <a:gd name="T14" fmla="*/ 26 w 38"/>
                  <a:gd name="T15" fmla="*/ 26 h 38"/>
                  <a:gd name="T16" fmla="*/ 13 w 38"/>
                  <a:gd name="T17" fmla="*/ 38 h 38"/>
                  <a:gd name="T18" fmla="*/ 13 w 38"/>
                  <a:gd name="T19" fmla="*/ 38 h 38"/>
                  <a:gd name="T20" fmla="*/ 13 w 38"/>
                  <a:gd name="T21" fmla="*/ 38 h 38"/>
                  <a:gd name="T22" fmla="*/ 0 w 38"/>
                  <a:gd name="T23" fmla="*/ 26 h 38"/>
                  <a:gd name="T24" fmla="*/ 0 w 38"/>
                  <a:gd name="T25" fmla="*/ 26 h 38"/>
                  <a:gd name="T26" fmla="*/ 0 w 38"/>
                  <a:gd name="T27" fmla="*/ 26 h 38"/>
                  <a:gd name="T28" fmla="*/ 0 w 38"/>
                  <a:gd name="T29" fmla="*/ 13 h 38"/>
                  <a:gd name="T30" fmla="*/ 0 w 38"/>
                  <a:gd name="T31" fmla="*/ 13 h 38"/>
                  <a:gd name="T32" fmla="*/ 0 w 38"/>
                  <a:gd name="T33" fmla="*/ 13 h 38"/>
                  <a:gd name="T34" fmla="*/ 0 w 38"/>
                  <a:gd name="T35" fmla="*/ 0 h 38"/>
                  <a:gd name="T36" fmla="*/ 13 w 38"/>
                  <a:gd name="T37" fmla="*/ 0 h 38"/>
                  <a:gd name="T38" fmla="*/ 13 w 38"/>
                  <a:gd name="T39" fmla="*/ 0 h 38"/>
                  <a:gd name="T40" fmla="*/ 13 w 38"/>
                  <a:gd name="T41" fmla="*/ 0 h 38"/>
                  <a:gd name="T42" fmla="*/ 13 w 38"/>
                  <a:gd name="T43" fmla="*/ 0 h 38"/>
                  <a:gd name="T44" fmla="*/ 26 w 38"/>
                  <a:gd name="T45" fmla="*/ 0 h 38"/>
                  <a:gd name="T46" fmla="*/ 26 w 38"/>
                  <a:gd name="T47" fmla="*/ 13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38"/>
                  <a:gd name="T74" fmla="*/ 38 w 38"/>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38">
                    <a:moveTo>
                      <a:pt x="26" y="13"/>
                    </a:moveTo>
                    <a:lnTo>
                      <a:pt x="38" y="13"/>
                    </a:lnTo>
                    <a:lnTo>
                      <a:pt x="26" y="26"/>
                    </a:lnTo>
                    <a:lnTo>
                      <a:pt x="13" y="38"/>
                    </a:lnTo>
                    <a:lnTo>
                      <a:pt x="0" y="26"/>
                    </a:lnTo>
                    <a:lnTo>
                      <a:pt x="0" y="13"/>
                    </a:lnTo>
                    <a:lnTo>
                      <a:pt x="0" y="0"/>
                    </a:lnTo>
                    <a:lnTo>
                      <a:pt x="13" y="0"/>
                    </a:lnTo>
                    <a:lnTo>
                      <a:pt x="26" y="0"/>
                    </a:lnTo>
                    <a:lnTo>
                      <a:pt x="26" y="13"/>
                    </a:lnTo>
                    <a:close/>
                  </a:path>
                </a:pathLst>
              </a:custGeom>
              <a:grpFill/>
              <a:ln w="0">
                <a:solidFill>
                  <a:srgbClr val="000000"/>
                </a:solidFill>
                <a:prstDash val="solid"/>
                <a:round/>
                <a:headEnd/>
                <a:tailEnd/>
              </a:ln>
            </p:spPr>
          </p:sp>
          <p:sp>
            <p:nvSpPr>
              <p:cNvPr id="527" name="Freeform 17"/>
              <p:cNvSpPr>
                <a:spLocks/>
              </p:cNvSpPr>
              <p:nvPr/>
            </p:nvSpPr>
            <p:spPr bwMode="auto">
              <a:xfrm>
                <a:off x="3057677" y="2943885"/>
                <a:ext cx="38" cy="38"/>
              </a:xfrm>
              <a:custGeom>
                <a:avLst/>
                <a:gdLst>
                  <a:gd name="T0" fmla="*/ 26 w 38"/>
                  <a:gd name="T1" fmla="*/ 12 h 38"/>
                  <a:gd name="T2" fmla="*/ 38 w 38"/>
                  <a:gd name="T3" fmla="*/ 12 h 38"/>
                  <a:gd name="T4" fmla="*/ 38 w 38"/>
                  <a:gd name="T5" fmla="*/ 25 h 38"/>
                  <a:gd name="T6" fmla="*/ 38 w 38"/>
                  <a:gd name="T7" fmla="*/ 25 h 38"/>
                  <a:gd name="T8" fmla="*/ 38 w 38"/>
                  <a:gd name="T9" fmla="*/ 25 h 38"/>
                  <a:gd name="T10" fmla="*/ 38 w 38"/>
                  <a:gd name="T11" fmla="*/ 25 h 38"/>
                  <a:gd name="T12" fmla="*/ 38 w 38"/>
                  <a:gd name="T13" fmla="*/ 38 h 38"/>
                  <a:gd name="T14" fmla="*/ 38 w 38"/>
                  <a:gd name="T15" fmla="*/ 38 h 38"/>
                  <a:gd name="T16" fmla="*/ 38 w 38"/>
                  <a:gd name="T17" fmla="*/ 38 h 38"/>
                  <a:gd name="T18" fmla="*/ 38 w 38"/>
                  <a:gd name="T19" fmla="*/ 38 h 38"/>
                  <a:gd name="T20" fmla="*/ 26 w 38"/>
                  <a:gd name="T21" fmla="*/ 38 h 38"/>
                  <a:gd name="T22" fmla="*/ 26 w 38"/>
                  <a:gd name="T23" fmla="*/ 38 h 38"/>
                  <a:gd name="T24" fmla="*/ 26 w 38"/>
                  <a:gd name="T25" fmla="*/ 38 h 38"/>
                  <a:gd name="T26" fmla="*/ 26 w 38"/>
                  <a:gd name="T27" fmla="*/ 38 h 38"/>
                  <a:gd name="T28" fmla="*/ 13 w 38"/>
                  <a:gd name="T29" fmla="*/ 38 h 38"/>
                  <a:gd name="T30" fmla="*/ 13 w 38"/>
                  <a:gd name="T31" fmla="*/ 25 h 38"/>
                  <a:gd name="T32" fmla="*/ 13 w 38"/>
                  <a:gd name="T33" fmla="*/ 25 h 38"/>
                  <a:gd name="T34" fmla="*/ 13 w 38"/>
                  <a:gd name="T35" fmla="*/ 25 h 38"/>
                  <a:gd name="T36" fmla="*/ 0 w 38"/>
                  <a:gd name="T37" fmla="*/ 25 h 38"/>
                  <a:gd name="T38" fmla="*/ 0 w 38"/>
                  <a:gd name="T39" fmla="*/ 12 h 38"/>
                  <a:gd name="T40" fmla="*/ 13 w 38"/>
                  <a:gd name="T41" fmla="*/ 12 h 38"/>
                  <a:gd name="T42" fmla="*/ 13 w 38"/>
                  <a:gd name="T43" fmla="*/ 12 h 38"/>
                  <a:gd name="T44" fmla="*/ 13 w 38"/>
                  <a:gd name="T45" fmla="*/ 12 h 38"/>
                  <a:gd name="T46" fmla="*/ 13 w 38"/>
                  <a:gd name="T47" fmla="*/ 12 h 38"/>
                  <a:gd name="T48" fmla="*/ 13 w 38"/>
                  <a:gd name="T49" fmla="*/ 12 h 38"/>
                  <a:gd name="T50" fmla="*/ 13 w 38"/>
                  <a:gd name="T51" fmla="*/ 0 h 38"/>
                  <a:gd name="T52" fmla="*/ 13 w 38"/>
                  <a:gd name="T53" fmla="*/ 0 h 38"/>
                  <a:gd name="T54" fmla="*/ 13 w 38"/>
                  <a:gd name="T55" fmla="*/ 0 h 38"/>
                  <a:gd name="T56" fmla="*/ 13 w 38"/>
                  <a:gd name="T57" fmla="*/ 0 h 38"/>
                  <a:gd name="T58" fmla="*/ 26 w 38"/>
                  <a:gd name="T59" fmla="*/ 0 h 38"/>
                  <a:gd name="T60" fmla="*/ 26 w 38"/>
                  <a:gd name="T61" fmla="*/ 12 h 38"/>
                  <a:gd name="T62" fmla="*/ 26 w 38"/>
                  <a:gd name="T63" fmla="*/ 12 h 38"/>
                  <a:gd name="T64" fmla="*/ 26 w 38"/>
                  <a:gd name="T65" fmla="*/ 12 h 38"/>
                  <a:gd name="T66" fmla="*/ 26 w 38"/>
                  <a:gd name="T67" fmla="*/ 12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
                  <a:gd name="T103" fmla="*/ 0 h 38"/>
                  <a:gd name="T104" fmla="*/ 38 w 38"/>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 h="38">
                    <a:moveTo>
                      <a:pt x="26" y="12"/>
                    </a:moveTo>
                    <a:lnTo>
                      <a:pt x="38" y="12"/>
                    </a:lnTo>
                    <a:lnTo>
                      <a:pt x="38" y="25"/>
                    </a:lnTo>
                    <a:lnTo>
                      <a:pt x="38" y="38"/>
                    </a:lnTo>
                    <a:lnTo>
                      <a:pt x="26" y="38"/>
                    </a:lnTo>
                    <a:lnTo>
                      <a:pt x="13" y="38"/>
                    </a:lnTo>
                    <a:lnTo>
                      <a:pt x="13" y="25"/>
                    </a:lnTo>
                    <a:lnTo>
                      <a:pt x="0" y="25"/>
                    </a:lnTo>
                    <a:lnTo>
                      <a:pt x="0" y="12"/>
                    </a:lnTo>
                    <a:lnTo>
                      <a:pt x="13" y="12"/>
                    </a:lnTo>
                    <a:lnTo>
                      <a:pt x="13" y="0"/>
                    </a:lnTo>
                    <a:lnTo>
                      <a:pt x="26" y="0"/>
                    </a:lnTo>
                    <a:lnTo>
                      <a:pt x="26" y="12"/>
                    </a:lnTo>
                    <a:close/>
                  </a:path>
                </a:pathLst>
              </a:custGeom>
              <a:grpFill/>
              <a:ln w="0">
                <a:solidFill>
                  <a:srgbClr val="000000"/>
                </a:solidFill>
                <a:prstDash val="solid"/>
                <a:round/>
                <a:headEnd/>
                <a:tailEnd/>
              </a:ln>
            </p:spPr>
          </p:sp>
          <p:sp>
            <p:nvSpPr>
              <p:cNvPr id="528" name="Freeform 18"/>
              <p:cNvSpPr>
                <a:spLocks/>
              </p:cNvSpPr>
              <p:nvPr/>
            </p:nvSpPr>
            <p:spPr bwMode="auto">
              <a:xfrm>
                <a:off x="3057627" y="2943631"/>
                <a:ext cx="38" cy="25"/>
              </a:xfrm>
              <a:custGeom>
                <a:avLst/>
                <a:gdLst>
                  <a:gd name="T0" fmla="*/ 25 w 38"/>
                  <a:gd name="T1" fmla="*/ 0 h 25"/>
                  <a:gd name="T2" fmla="*/ 12 w 38"/>
                  <a:gd name="T3" fmla="*/ 0 h 25"/>
                  <a:gd name="T4" fmla="*/ 12 w 38"/>
                  <a:gd name="T5" fmla="*/ 0 h 25"/>
                  <a:gd name="T6" fmla="*/ 12 w 38"/>
                  <a:gd name="T7" fmla="*/ 13 h 25"/>
                  <a:gd name="T8" fmla="*/ 12 w 38"/>
                  <a:gd name="T9" fmla="*/ 13 h 25"/>
                  <a:gd name="T10" fmla="*/ 0 w 38"/>
                  <a:gd name="T11" fmla="*/ 13 h 25"/>
                  <a:gd name="T12" fmla="*/ 0 w 38"/>
                  <a:gd name="T13" fmla="*/ 13 h 25"/>
                  <a:gd name="T14" fmla="*/ 0 w 38"/>
                  <a:gd name="T15" fmla="*/ 13 h 25"/>
                  <a:gd name="T16" fmla="*/ 0 w 38"/>
                  <a:gd name="T17" fmla="*/ 13 h 25"/>
                  <a:gd name="T18" fmla="*/ 0 w 38"/>
                  <a:gd name="T19" fmla="*/ 25 h 25"/>
                  <a:gd name="T20" fmla="*/ 12 w 38"/>
                  <a:gd name="T21" fmla="*/ 25 h 25"/>
                  <a:gd name="T22" fmla="*/ 12 w 38"/>
                  <a:gd name="T23" fmla="*/ 25 h 25"/>
                  <a:gd name="T24" fmla="*/ 12 w 38"/>
                  <a:gd name="T25" fmla="*/ 25 h 25"/>
                  <a:gd name="T26" fmla="*/ 12 w 38"/>
                  <a:gd name="T27" fmla="*/ 25 h 25"/>
                  <a:gd name="T28" fmla="*/ 12 w 38"/>
                  <a:gd name="T29" fmla="*/ 25 h 25"/>
                  <a:gd name="T30" fmla="*/ 25 w 38"/>
                  <a:gd name="T31" fmla="*/ 25 h 25"/>
                  <a:gd name="T32" fmla="*/ 25 w 38"/>
                  <a:gd name="T33" fmla="*/ 25 h 25"/>
                  <a:gd name="T34" fmla="*/ 25 w 38"/>
                  <a:gd name="T35" fmla="*/ 25 h 25"/>
                  <a:gd name="T36" fmla="*/ 38 w 38"/>
                  <a:gd name="T37" fmla="*/ 25 h 25"/>
                  <a:gd name="T38" fmla="*/ 38 w 38"/>
                  <a:gd name="T39" fmla="*/ 25 h 25"/>
                  <a:gd name="T40" fmla="*/ 38 w 38"/>
                  <a:gd name="T41" fmla="*/ 13 h 25"/>
                  <a:gd name="T42" fmla="*/ 38 w 38"/>
                  <a:gd name="T43" fmla="*/ 13 h 25"/>
                  <a:gd name="T44" fmla="*/ 38 w 38"/>
                  <a:gd name="T45" fmla="*/ 13 h 25"/>
                  <a:gd name="T46" fmla="*/ 38 w 38"/>
                  <a:gd name="T47" fmla="*/ 13 h 25"/>
                  <a:gd name="T48" fmla="*/ 25 w 38"/>
                  <a:gd name="T49" fmla="*/ 13 h 25"/>
                  <a:gd name="T50" fmla="*/ 25 w 38"/>
                  <a:gd name="T51" fmla="*/ 13 h 25"/>
                  <a:gd name="T52" fmla="*/ 25 w 38"/>
                  <a:gd name="T53" fmla="*/ 0 h 25"/>
                  <a:gd name="T54" fmla="*/ 25 w 38"/>
                  <a:gd name="T55" fmla="*/ 0 h 2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8"/>
                  <a:gd name="T85" fmla="*/ 0 h 25"/>
                  <a:gd name="T86" fmla="*/ 38 w 38"/>
                  <a:gd name="T87" fmla="*/ 25 h 2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8" h="25">
                    <a:moveTo>
                      <a:pt x="25" y="0"/>
                    </a:moveTo>
                    <a:lnTo>
                      <a:pt x="12" y="0"/>
                    </a:lnTo>
                    <a:lnTo>
                      <a:pt x="12" y="13"/>
                    </a:lnTo>
                    <a:lnTo>
                      <a:pt x="0" y="13"/>
                    </a:lnTo>
                    <a:lnTo>
                      <a:pt x="0" y="25"/>
                    </a:lnTo>
                    <a:lnTo>
                      <a:pt x="12" y="25"/>
                    </a:lnTo>
                    <a:lnTo>
                      <a:pt x="25" y="25"/>
                    </a:lnTo>
                    <a:lnTo>
                      <a:pt x="38" y="25"/>
                    </a:lnTo>
                    <a:lnTo>
                      <a:pt x="38" y="13"/>
                    </a:lnTo>
                    <a:lnTo>
                      <a:pt x="25" y="13"/>
                    </a:lnTo>
                    <a:lnTo>
                      <a:pt x="25" y="0"/>
                    </a:lnTo>
                    <a:close/>
                  </a:path>
                </a:pathLst>
              </a:custGeom>
              <a:grpFill/>
              <a:ln w="0">
                <a:solidFill>
                  <a:srgbClr val="000000"/>
                </a:solidFill>
                <a:prstDash val="solid"/>
                <a:round/>
                <a:headEnd/>
                <a:tailEnd/>
              </a:ln>
            </p:spPr>
          </p:sp>
          <p:sp>
            <p:nvSpPr>
              <p:cNvPr id="529" name="Freeform 19"/>
              <p:cNvSpPr>
                <a:spLocks/>
              </p:cNvSpPr>
              <p:nvPr/>
            </p:nvSpPr>
            <p:spPr bwMode="auto">
              <a:xfrm>
                <a:off x="3057525" y="2943225"/>
                <a:ext cx="178" cy="152"/>
              </a:xfrm>
              <a:custGeom>
                <a:avLst/>
                <a:gdLst>
                  <a:gd name="T0" fmla="*/ 38 w 178"/>
                  <a:gd name="T1" fmla="*/ 152 h 152"/>
                  <a:gd name="T2" fmla="*/ 25 w 178"/>
                  <a:gd name="T3" fmla="*/ 140 h 152"/>
                  <a:gd name="T4" fmla="*/ 13 w 178"/>
                  <a:gd name="T5" fmla="*/ 114 h 152"/>
                  <a:gd name="T6" fmla="*/ 13 w 178"/>
                  <a:gd name="T7" fmla="*/ 102 h 152"/>
                  <a:gd name="T8" fmla="*/ 25 w 178"/>
                  <a:gd name="T9" fmla="*/ 89 h 152"/>
                  <a:gd name="T10" fmla="*/ 13 w 178"/>
                  <a:gd name="T11" fmla="*/ 76 h 152"/>
                  <a:gd name="T12" fmla="*/ 0 w 178"/>
                  <a:gd name="T13" fmla="*/ 76 h 152"/>
                  <a:gd name="T14" fmla="*/ 13 w 178"/>
                  <a:gd name="T15" fmla="*/ 63 h 152"/>
                  <a:gd name="T16" fmla="*/ 25 w 178"/>
                  <a:gd name="T17" fmla="*/ 51 h 152"/>
                  <a:gd name="T18" fmla="*/ 38 w 178"/>
                  <a:gd name="T19" fmla="*/ 25 h 152"/>
                  <a:gd name="T20" fmla="*/ 38 w 178"/>
                  <a:gd name="T21" fmla="*/ 13 h 152"/>
                  <a:gd name="T22" fmla="*/ 38 w 178"/>
                  <a:gd name="T23" fmla="*/ 13 h 152"/>
                  <a:gd name="T24" fmla="*/ 51 w 178"/>
                  <a:gd name="T25" fmla="*/ 13 h 152"/>
                  <a:gd name="T26" fmla="*/ 63 w 178"/>
                  <a:gd name="T27" fmla="*/ 13 h 152"/>
                  <a:gd name="T28" fmla="*/ 76 w 178"/>
                  <a:gd name="T29" fmla="*/ 25 h 152"/>
                  <a:gd name="T30" fmla="*/ 76 w 178"/>
                  <a:gd name="T31" fmla="*/ 13 h 152"/>
                  <a:gd name="T32" fmla="*/ 89 w 178"/>
                  <a:gd name="T33" fmla="*/ 25 h 152"/>
                  <a:gd name="T34" fmla="*/ 102 w 178"/>
                  <a:gd name="T35" fmla="*/ 38 h 152"/>
                  <a:gd name="T36" fmla="*/ 102 w 178"/>
                  <a:gd name="T37" fmla="*/ 51 h 152"/>
                  <a:gd name="T38" fmla="*/ 114 w 178"/>
                  <a:gd name="T39" fmla="*/ 38 h 152"/>
                  <a:gd name="T40" fmla="*/ 102 w 178"/>
                  <a:gd name="T41" fmla="*/ 25 h 152"/>
                  <a:gd name="T42" fmla="*/ 102 w 178"/>
                  <a:gd name="T43" fmla="*/ 25 h 152"/>
                  <a:gd name="T44" fmla="*/ 114 w 178"/>
                  <a:gd name="T45" fmla="*/ 25 h 152"/>
                  <a:gd name="T46" fmla="*/ 127 w 178"/>
                  <a:gd name="T47" fmla="*/ 13 h 152"/>
                  <a:gd name="T48" fmla="*/ 127 w 178"/>
                  <a:gd name="T49" fmla="*/ 13 h 152"/>
                  <a:gd name="T50" fmla="*/ 140 w 178"/>
                  <a:gd name="T51" fmla="*/ 25 h 152"/>
                  <a:gd name="T52" fmla="*/ 152 w 178"/>
                  <a:gd name="T53" fmla="*/ 25 h 152"/>
                  <a:gd name="T54" fmla="*/ 178 w 178"/>
                  <a:gd name="T55" fmla="*/ 38 h 152"/>
                  <a:gd name="T56" fmla="*/ 165 w 178"/>
                  <a:gd name="T57" fmla="*/ 51 h 152"/>
                  <a:gd name="T58" fmla="*/ 152 w 178"/>
                  <a:gd name="T59" fmla="*/ 89 h 152"/>
                  <a:gd name="T60" fmla="*/ 152 w 178"/>
                  <a:gd name="T61" fmla="*/ 102 h 152"/>
                  <a:gd name="T62" fmla="*/ 165 w 178"/>
                  <a:gd name="T63" fmla="*/ 114 h 152"/>
                  <a:gd name="T64" fmla="*/ 165 w 178"/>
                  <a:gd name="T65" fmla="*/ 127 h 152"/>
                  <a:gd name="T66" fmla="*/ 152 w 178"/>
                  <a:gd name="T67" fmla="*/ 152 h 152"/>
                  <a:gd name="T68" fmla="*/ 140 w 178"/>
                  <a:gd name="T69" fmla="*/ 152 h 152"/>
                  <a:gd name="T70" fmla="*/ 140 w 178"/>
                  <a:gd name="T71" fmla="*/ 127 h 152"/>
                  <a:gd name="T72" fmla="*/ 127 w 178"/>
                  <a:gd name="T73" fmla="*/ 114 h 152"/>
                  <a:gd name="T74" fmla="*/ 51 w 178"/>
                  <a:gd name="T75" fmla="*/ 127 h 152"/>
                  <a:gd name="T76" fmla="*/ 38 w 178"/>
                  <a:gd name="T77" fmla="*/ 152 h 1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8"/>
                  <a:gd name="T118" fmla="*/ 0 h 152"/>
                  <a:gd name="T119" fmla="*/ 178 w 178"/>
                  <a:gd name="T120" fmla="*/ 152 h 1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8" h="152">
                    <a:moveTo>
                      <a:pt x="38" y="152"/>
                    </a:moveTo>
                    <a:lnTo>
                      <a:pt x="38" y="152"/>
                    </a:lnTo>
                    <a:lnTo>
                      <a:pt x="25" y="152"/>
                    </a:lnTo>
                    <a:lnTo>
                      <a:pt x="25" y="140"/>
                    </a:lnTo>
                    <a:lnTo>
                      <a:pt x="13" y="127"/>
                    </a:lnTo>
                    <a:lnTo>
                      <a:pt x="13" y="114"/>
                    </a:lnTo>
                    <a:lnTo>
                      <a:pt x="13" y="102"/>
                    </a:lnTo>
                    <a:lnTo>
                      <a:pt x="25" y="102"/>
                    </a:lnTo>
                    <a:lnTo>
                      <a:pt x="25" y="89"/>
                    </a:lnTo>
                    <a:lnTo>
                      <a:pt x="13" y="76"/>
                    </a:lnTo>
                    <a:lnTo>
                      <a:pt x="0" y="76"/>
                    </a:lnTo>
                    <a:lnTo>
                      <a:pt x="13" y="63"/>
                    </a:lnTo>
                    <a:lnTo>
                      <a:pt x="25" y="51"/>
                    </a:lnTo>
                    <a:lnTo>
                      <a:pt x="38" y="38"/>
                    </a:lnTo>
                    <a:lnTo>
                      <a:pt x="38" y="25"/>
                    </a:lnTo>
                    <a:lnTo>
                      <a:pt x="38" y="13"/>
                    </a:lnTo>
                    <a:lnTo>
                      <a:pt x="38" y="0"/>
                    </a:lnTo>
                    <a:lnTo>
                      <a:pt x="38" y="13"/>
                    </a:lnTo>
                    <a:lnTo>
                      <a:pt x="51" y="13"/>
                    </a:lnTo>
                    <a:lnTo>
                      <a:pt x="63" y="13"/>
                    </a:lnTo>
                    <a:lnTo>
                      <a:pt x="76" y="25"/>
                    </a:lnTo>
                    <a:lnTo>
                      <a:pt x="76" y="13"/>
                    </a:lnTo>
                    <a:lnTo>
                      <a:pt x="89" y="25"/>
                    </a:lnTo>
                    <a:lnTo>
                      <a:pt x="102" y="38"/>
                    </a:lnTo>
                    <a:lnTo>
                      <a:pt x="102" y="51"/>
                    </a:lnTo>
                    <a:lnTo>
                      <a:pt x="114" y="38"/>
                    </a:lnTo>
                    <a:lnTo>
                      <a:pt x="102" y="25"/>
                    </a:lnTo>
                    <a:lnTo>
                      <a:pt x="114" y="25"/>
                    </a:lnTo>
                    <a:lnTo>
                      <a:pt x="114" y="13"/>
                    </a:lnTo>
                    <a:lnTo>
                      <a:pt x="127" y="13"/>
                    </a:lnTo>
                    <a:lnTo>
                      <a:pt x="140" y="25"/>
                    </a:lnTo>
                    <a:lnTo>
                      <a:pt x="152" y="13"/>
                    </a:lnTo>
                    <a:lnTo>
                      <a:pt x="152" y="25"/>
                    </a:lnTo>
                    <a:lnTo>
                      <a:pt x="165" y="38"/>
                    </a:lnTo>
                    <a:lnTo>
                      <a:pt x="178" y="38"/>
                    </a:lnTo>
                    <a:lnTo>
                      <a:pt x="165" y="38"/>
                    </a:lnTo>
                    <a:lnTo>
                      <a:pt x="165" y="51"/>
                    </a:lnTo>
                    <a:lnTo>
                      <a:pt x="152" y="76"/>
                    </a:lnTo>
                    <a:lnTo>
                      <a:pt x="152" y="89"/>
                    </a:lnTo>
                    <a:lnTo>
                      <a:pt x="152" y="102"/>
                    </a:lnTo>
                    <a:lnTo>
                      <a:pt x="165" y="114"/>
                    </a:lnTo>
                    <a:lnTo>
                      <a:pt x="165" y="127"/>
                    </a:lnTo>
                    <a:lnTo>
                      <a:pt x="152" y="152"/>
                    </a:lnTo>
                    <a:lnTo>
                      <a:pt x="140" y="152"/>
                    </a:lnTo>
                    <a:lnTo>
                      <a:pt x="140" y="127"/>
                    </a:lnTo>
                    <a:lnTo>
                      <a:pt x="127" y="114"/>
                    </a:lnTo>
                    <a:lnTo>
                      <a:pt x="114" y="114"/>
                    </a:lnTo>
                    <a:lnTo>
                      <a:pt x="51" y="127"/>
                    </a:lnTo>
                    <a:lnTo>
                      <a:pt x="51" y="140"/>
                    </a:lnTo>
                    <a:lnTo>
                      <a:pt x="38" y="152"/>
                    </a:lnTo>
                    <a:close/>
                  </a:path>
                </a:pathLst>
              </a:custGeom>
              <a:grpFill/>
              <a:ln w="0">
                <a:solidFill>
                  <a:srgbClr val="000000"/>
                </a:solidFill>
                <a:prstDash val="solid"/>
                <a:round/>
                <a:headEnd/>
                <a:tailEnd/>
              </a:ln>
            </p:spPr>
          </p:sp>
        </p:grpSp>
        <p:sp>
          <p:nvSpPr>
            <p:cNvPr id="461" name="Freeform 20"/>
            <p:cNvSpPr>
              <a:spLocks/>
            </p:cNvSpPr>
            <p:nvPr/>
          </p:nvSpPr>
          <p:spPr bwMode="auto">
            <a:xfrm>
              <a:off x="4857750" y="3514725"/>
              <a:ext cx="209550" cy="238125"/>
            </a:xfrm>
            <a:custGeom>
              <a:avLst/>
              <a:gdLst>
                <a:gd name="T0" fmla="*/ 152 w 190"/>
                <a:gd name="T1" fmla="*/ 152 h 216"/>
                <a:gd name="T2" fmla="*/ 139 w 190"/>
                <a:gd name="T3" fmla="*/ 152 h 216"/>
                <a:gd name="T4" fmla="*/ 127 w 190"/>
                <a:gd name="T5" fmla="*/ 165 h 216"/>
                <a:gd name="T6" fmla="*/ 114 w 190"/>
                <a:gd name="T7" fmla="*/ 165 h 216"/>
                <a:gd name="T8" fmla="*/ 101 w 190"/>
                <a:gd name="T9" fmla="*/ 165 h 216"/>
                <a:gd name="T10" fmla="*/ 89 w 190"/>
                <a:gd name="T11" fmla="*/ 165 h 216"/>
                <a:gd name="T12" fmla="*/ 89 w 190"/>
                <a:gd name="T13" fmla="*/ 152 h 216"/>
                <a:gd name="T14" fmla="*/ 89 w 190"/>
                <a:gd name="T15" fmla="*/ 152 h 216"/>
                <a:gd name="T16" fmla="*/ 76 w 190"/>
                <a:gd name="T17" fmla="*/ 139 h 216"/>
                <a:gd name="T18" fmla="*/ 76 w 190"/>
                <a:gd name="T19" fmla="*/ 139 h 216"/>
                <a:gd name="T20" fmla="*/ 63 w 190"/>
                <a:gd name="T21" fmla="*/ 152 h 216"/>
                <a:gd name="T22" fmla="*/ 63 w 190"/>
                <a:gd name="T23" fmla="*/ 178 h 216"/>
                <a:gd name="T24" fmla="*/ 63 w 190"/>
                <a:gd name="T25" fmla="*/ 190 h 216"/>
                <a:gd name="T26" fmla="*/ 51 w 190"/>
                <a:gd name="T27" fmla="*/ 216 h 216"/>
                <a:gd name="T28" fmla="*/ 38 w 190"/>
                <a:gd name="T29" fmla="*/ 203 h 216"/>
                <a:gd name="T30" fmla="*/ 38 w 190"/>
                <a:gd name="T31" fmla="*/ 190 h 216"/>
                <a:gd name="T32" fmla="*/ 25 w 190"/>
                <a:gd name="T33" fmla="*/ 178 h 216"/>
                <a:gd name="T34" fmla="*/ 13 w 190"/>
                <a:gd name="T35" fmla="*/ 165 h 216"/>
                <a:gd name="T36" fmla="*/ 13 w 190"/>
                <a:gd name="T37" fmla="*/ 139 h 216"/>
                <a:gd name="T38" fmla="*/ 25 w 190"/>
                <a:gd name="T39" fmla="*/ 127 h 216"/>
                <a:gd name="T40" fmla="*/ 13 w 190"/>
                <a:gd name="T41" fmla="*/ 101 h 216"/>
                <a:gd name="T42" fmla="*/ 13 w 190"/>
                <a:gd name="T43" fmla="*/ 76 h 216"/>
                <a:gd name="T44" fmla="*/ 0 w 190"/>
                <a:gd name="T45" fmla="*/ 76 h 216"/>
                <a:gd name="T46" fmla="*/ 0 w 190"/>
                <a:gd name="T47" fmla="*/ 63 h 216"/>
                <a:gd name="T48" fmla="*/ 0 w 190"/>
                <a:gd name="T49" fmla="*/ 51 h 216"/>
                <a:gd name="T50" fmla="*/ 13 w 190"/>
                <a:gd name="T51" fmla="*/ 13 h 216"/>
                <a:gd name="T52" fmla="*/ 25 w 190"/>
                <a:gd name="T53" fmla="*/ 13 h 216"/>
                <a:gd name="T54" fmla="*/ 38 w 190"/>
                <a:gd name="T55" fmla="*/ 0 h 216"/>
                <a:gd name="T56" fmla="*/ 51 w 190"/>
                <a:gd name="T57" fmla="*/ 13 h 216"/>
                <a:gd name="T58" fmla="*/ 76 w 190"/>
                <a:gd name="T59" fmla="*/ 13 h 216"/>
                <a:gd name="T60" fmla="*/ 76 w 190"/>
                <a:gd name="T61" fmla="*/ 25 h 216"/>
                <a:gd name="T62" fmla="*/ 89 w 190"/>
                <a:gd name="T63" fmla="*/ 13 h 216"/>
                <a:gd name="T64" fmla="*/ 101 w 190"/>
                <a:gd name="T65" fmla="*/ 13 h 216"/>
                <a:gd name="T66" fmla="*/ 114 w 190"/>
                <a:gd name="T67" fmla="*/ 13 h 216"/>
                <a:gd name="T68" fmla="*/ 127 w 190"/>
                <a:gd name="T69" fmla="*/ 13 h 216"/>
                <a:gd name="T70" fmla="*/ 127 w 190"/>
                <a:gd name="T71" fmla="*/ 25 h 216"/>
                <a:gd name="T72" fmla="*/ 139 w 190"/>
                <a:gd name="T73" fmla="*/ 25 h 216"/>
                <a:gd name="T74" fmla="*/ 152 w 190"/>
                <a:gd name="T75" fmla="*/ 25 h 216"/>
                <a:gd name="T76" fmla="*/ 165 w 190"/>
                <a:gd name="T77" fmla="*/ 63 h 216"/>
                <a:gd name="T78" fmla="*/ 190 w 190"/>
                <a:gd name="T79" fmla="*/ 76 h 216"/>
                <a:gd name="T80" fmla="*/ 190 w 190"/>
                <a:gd name="T81" fmla="*/ 101 h 216"/>
                <a:gd name="T82" fmla="*/ 190 w 190"/>
                <a:gd name="T83" fmla="*/ 114 h 216"/>
                <a:gd name="T84" fmla="*/ 177 w 190"/>
                <a:gd name="T85" fmla="*/ 127 h 216"/>
                <a:gd name="T86" fmla="*/ 165 w 190"/>
                <a:gd name="T87" fmla="*/ 139 h 2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0"/>
                <a:gd name="T133" fmla="*/ 0 h 216"/>
                <a:gd name="T134" fmla="*/ 190 w 190"/>
                <a:gd name="T135" fmla="*/ 216 h 2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0" h="216">
                  <a:moveTo>
                    <a:pt x="152" y="152"/>
                  </a:moveTo>
                  <a:lnTo>
                    <a:pt x="152" y="152"/>
                  </a:lnTo>
                  <a:lnTo>
                    <a:pt x="139" y="152"/>
                  </a:lnTo>
                  <a:lnTo>
                    <a:pt x="127" y="165"/>
                  </a:lnTo>
                  <a:lnTo>
                    <a:pt x="114" y="165"/>
                  </a:lnTo>
                  <a:lnTo>
                    <a:pt x="101" y="165"/>
                  </a:lnTo>
                  <a:lnTo>
                    <a:pt x="89" y="165"/>
                  </a:lnTo>
                  <a:lnTo>
                    <a:pt x="89" y="152"/>
                  </a:lnTo>
                  <a:lnTo>
                    <a:pt x="76" y="152"/>
                  </a:lnTo>
                  <a:lnTo>
                    <a:pt x="76" y="139"/>
                  </a:lnTo>
                  <a:lnTo>
                    <a:pt x="76" y="152"/>
                  </a:lnTo>
                  <a:lnTo>
                    <a:pt x="63" y="152"/>
                  </a:lnTo>
                  <a:lnTo>
                    <a:pt x="63" y="165"/>
                  </a:lnTo>
                  <a:lnTo>
                    <a:pt x="63" y="178"/>
                  </a:lnTo>
                  <a:lnTo>
                    <a:pt x="63" y="190"/>
                  </a:lnTo>
                  <a:lnTo>
                    <a:pt x="51" y="216"/>
                  </a:lnTo>
                  <a:lnTo>
                    <a:pt x="38" y="216"/>
                  </a:lnTo>
                  <a:lnTo>
                    <a:pt x="38" y="203"/>
                  </a:lnTo>
                  <a:lnTo>
                    <a:pt x="38" y="190"/>
                  </a:lnTo>
                  <a:lnTo>
                    <a:pt x="25" y="178"/>
                  </a:lnTo>
                  <a:lnTo>
                    <a:pt x="13" y="165"/>
                  </a:lnTo>
                  <a:lnTo>
                    <a:pt x="13" y="152"/>
                  </a:lnTo>
                  <a:lnTo>
                    <a:pt x="13" y="139"/>
                  </a:lnTo>
                  <a:lnTo>
                    <a:pt x="25" y="127"/>
                  </a:lnTo>
                  <a:lnTo>
                    <a:pt x="13" y="101"/>
                  </a:lnTo>
                  <a:lnTo>
                    <a:pt x="13" y="89"/>
                  </a:lnTo>
                  <a:lnTo>
                    <a:pt x="13" y="76"/>
                  </a:lnTo>
                  <a:lnTo>
                    <a:pt x="0" y="76"/>
                  </a:lnTo>
                  <a:lnTo>
                    <a:pt x="0" y="63"/>
                  </a:lnTo>
                  <a:lnTo>
                    <a:pt x="0" y="51"/>
                  </a:lnTo>
                  <a:lnTo>
                    <a:pt x="0" y="38"/>
                  </a:lnTo>
                  <a:lnTo>
                    <a:pt x="13" y="13"/>
                  </a:lnTo>
                  <a:lnTo>
                    <a:pt x="25" y="13"/>
                  </a:lnTo>
                  <a:lnTo>
                    <a:pt x="38" y="0"/>
                  </a:lnTo>
                  <a:lnTo>
                    <a:pt x="51" y="0"/>
                  </a:lnTo>
                  <a:lnTo>
                    <a:pt x="51" y="13"/>
                  </a:lnTo>
                  <a:lnTo>
                    <a:pt x="63" y="13"/>
                  </a:lnTo>
                  <a:lnTo>
                    <a:pt x="76" y="13"/>
                  </a:lnTo>
                  <a:lnTo>
                    <a:pt x="76" y="25"/>
                  </a:lnTo>
                  <a:lnTo>
                    <a:pt x="89" y="25"/>
                  </a:lnTo>
                  <a:lnTo>
                    <a:pt x="89" y="13"/>
                  </a:lnTo>
                  <a:lnTo>
                    <a:pt x="101" y="13"/>
                  </a:lnTo>
                  <a:lnTo>
                    <a:pt x="114" y="13"/>
                  </a:lnTo>
                  <a:lnTo>
                    <a:pt x="127" y="13"/>
                  </a:lnTo>
                  <a:lnTo>
                    <a:pt x="127" y="25"/>
                  </a:lnTo>
                  <a:lnTo>
                    <a:pt x="139" y="25"/>
                  </a:lnTo>
                  <a:lnTo>
                    <a:pt x="152" y="25"/>
                  </a:lnTo>
                  <a:lnTo>
                    <a:pt x="165" y="38"/>
                  </a:lnTo>
                  <a:lnTo>
                    <a:pt x="165" y="63"/>
                  </a:lnTo>
                  <a:lnTo>
                    <a:pt x="177" y="76"/>
                  </a:lnTo>
                  <a:lnTo>
                    <a:pt x="190" y="76"/>
                  </a:lnTo>
                  <a:lnTo>
                    <a:pt x="190" y="89"/>
                  </a:lnTo>
                  <a:lnTo>
                    <a:pt x="190" y="101"/>
                  </a:lnTo>
                  <a:lnTo>
                    <a:pt x="190" y="114"/>
                  </a:lnTo>
                  <a:lnTo>
                    <a:pt x="177" y="127"/>
                  </a:lnTo>
                  <a:lnTo>
                    <a:pt x="165" y="139"/>
                  </a:lnTo>
                  <a:lnTo>
                    <a:pt x="152" y="152"/>
                  </a:lnTo>
                  <a:close/>
                </a:path>
              </a:pathLst>
            </a:custGeom>
            <a:grpFill/>
            <a:ln w="0">
              <a:solidFill>
                <a:srgbClr val="000000"/>
              </a:solidFill>
              <a:prstDash val="solid"/>
              <a:round/>
              <a:headEnd/>
              <a:tailEnd/>
            </a:ln>
          </p:spPr>
        </p:sp>
        <p:sp>
          <p:nvSpPr>
            <p:cNvPr id="462" name="Freeform 21"/>
            <p:cNvSpPr>
              <a:spLocks/>
            </p:cNvSpPr>
            <p:nvPr/>
          </p:nvSpPr>
          <p:spPr bwMode="auto">
            <a:xfrm>
              <a:off x="4676775" y="3600450"/>
              <a:ext cx="390525" cy="333375"/>
            </a:xfrm>
            <a:custGeom>
              <a:avLst/>
              <a:gdLst>
                <a:gd name="T0" fmla="*/ 0 w 355"/>
                <a:gd name="T1" fmla="*/ 241 h 292"/>
                <a:gd name="T2" fmla="*/ 13 w 355"/>
                <a:gd name="T3" fmla="*/ 216 h 292"/>
                <a:gd name="T4" fmla="*/ 25 w 355"/>
                <a:gd name="T5" fmla="*/ 203 h 292"/>
                <a:gd name="T6" fmla="*/ 38 w 355"/>
                <a:gd name="T7" fmla="*/ 178 h 292"/>
                <a:gd name="T8" fmla="*/ 63 w 355"/>
                <a:gd name="T9" fmla="*/ 165 h 292"/>
                <a:gd name="T10" fmla="*/ 63 w 355"/>
                <a:gd name="T11" fmla="*/ 140 h 292"/>
                <a:gd name="T12" fmla="*/ 76 w 355"/>
                <a:gd name="T13" fmla="*/ 127 h 292"/>
                <a:gd name="T14" fmla="*/ 89 w 355"/>
                <a:gd name="T15" fmla="*/ 114 h 292"/>
                <a:gd name="T16" fmla="*/ 101 w 355"/>
                <a:gd name="T17" fmla="*/ 114 h 292"/>
                <a:gd name="T18" fmla="*/ 127 w 355"/>
                <a:gd name="T19" fmla="*/ 89 h 292"/>
                <a:gd name="T20" fmla="*/ 152 w 355"/>
                <a:gd name="T21" fmla="*/ 76 h 292"/>
                <a:gd name="T22" fmla="*/ 152 w 355"/>
                <a:gd name="T23" fmla="*/ 63 h 292"/>
                <a:gd name="T24" fmla="*/ 165 w 355"/>
                <a:gd name="T25" fmla="*/ 38 h 292"/>
                <a:gd name="T26" fmla="*/ 178 w 355"/>
                <a:gd name="T27" fmla="*/ 13 h 292"/>
                <a:gd name="T28" fmla="*/ 178 w 355"/>
                <a:gd name="T29" fmla="*/ 25 h 292"/>
                <a:gd name="T30" fmla="*/ 178 w 355"/>
                <a:gd name="T31" fmla="*/ 63 h 292"/>
                <a:gd name="T32" fmla="*/ 178 w 355"/>
                <a:gd name="T33" fmla="*/ 89 h 292"/>
                <a:gd name="T34" fmla="*/ 190 w 355"/>
                <a:gd name="T35" fmla="*/ 102 h 292"/>
                <a:gd name="T36" fmla="*/ 203 w 355"/>
                <a:gd name="T37" fmla="*/ 127 h 292"/>
                <a:gd name="T38" fmla="*/ 216 w 355"/>
                <a:gd name="T39" fmla="*/ 140 h 292"/>
                <a:gd name="T40" fmla="*/ 228 w 355"/>
                <a:gd name="T41" fmla="*/ 102 h 292"/>
                <a:gd name="T42" fmla="*/ 241 w 355"/>
                <a:gd name="T43" fmla="*/ 76 h 292"/>
                <a:gd name="T44" fmla="*/ 241 w 355"/>
                <a:gd name="T45" fmla="*/ 63 h 292"/>
                <a:gd name="T46" fmla="*/ 254 w 355"/>
                <a:gd name="T47" fmla="*/ 76 h 292"/>
                <a:gd name="T48" fmla="*/ 254 w 355"/>
                <a:gd name="T49" fmla="*/ 89 h 292"/>
                <a:gd name="T50" fmla="*/ 279 w 355"/>
                <a:gd name="T51" fmla="*/ 89 h 292"/>
                <a:gd name="T52" fmla="*/ 292 w 355"/>
                <a:gd name="T53" fmla="*/ 89 h 292"/>
                <a:gd name="T54" fmla="*/ 317 w 355"/>
                <a:gd name="T55" fmla="*/ 76 h 292"/>
                <a:gd name="T56" fmla="*/ 330 w 355"/>
                <a:gd name="T57" fmla="*/ 76 h 292"/>
                <a:gd name="T58" fmla="*/ 342 w 355"/>
                <a:gd name="T59" fmla="*/ 89 h 292"/>
                <a:gd name="T60" fmla="*/ 330 w 355"/>
                <a:gd name="T61" fmla="*/ 114 h 292"/>
                <a:gd name="T62" fmla="*/ 342 w 355"/>
                <a:gd name="T63" fmla="*/ 140 h 292"/>
                <a:gd name="T64" fmla="*/ 355 w 355"/>
                <a:gd name="T65" fmla="*/ 152 h 292"/>
                <a:gd name="T66" fmla="*/ 342 w 355"/>
                <a:gd name="T67" fmla="*/ 178 h 292"/>
                <a:gd name="T68" fmla="*/ 355 w 355"/>
                <a:gd name="T69" fmla="*/ 203 h 292"/>
                <a:gd name="T70" fmla="*/ 292 w 355"/>
                <a:gd name="T71" fmla="*/ 279 h 292"/>
                <a:gd name="T72" fmla="*/ 266 w 355"/>
                <a:gd name="T73" fmla="*/ 254 h 292"/>
                <a:gd name="T74" fmla="*/ 279 w 355"/>
                <a:gd name="T75" fmla="*/ 165 h 292"/>
                <a:gd name="T76" fmla="*/ 279 w 355"/>
                <a:gd name="T77" fmla="*/ 152 h 292"/>
                <a:gd name="T78" fmla="*/ 228 w 355"/>
                <a:gd name="T79" fmla="*/ 178 h 292"/>
                <a:gd name="T80" fmla="*/ 216 w 355"/>
                <a:gd name="T81" fmla="*/ 190 h 292"/>
                <a:gd name="T82" fmla="*/ 178 w 355"/>
                <a:gd name="T83" fmla="*/ 216 h 292"/>
                <a:gd name="T84" fmla="*/ 165 w 355"/>
                <a:gd name="T85" fmla="*/ 254 h 292"/>
                <a:gd name="T86" fmla="*/ 152 w 355"/>
                <a:gd name="T87" fmla="*/ 292 h 292"/>
                <a:gd name="T88" fmla="*/ 89 w 355"/>
                <a:gd name="T89" fmla="*/ 266 h 292"/>
                <a:gd name="T90" fmla="*/ 51 w 355"/>
                <a:gd name="T91" fmla="*/ 279 h 292"/>
                <a:gd name="T92" fmla="*/ 13 w 355"/>
                <a:gd name="T93" fmla="*/ 266 h 2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5"/>
                <a:gd name="T142" fmla="*/ 0 h 292"/>
                <a:gd name="T143" fmla="*/ 355 w 355"/>
                <a:gd name="T144" fmla="*/ 292 h 29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5" h="292">
                  <a:moveTo>
                    <a:pt x="0" y="266"/>
                  </a:moveTo>
                  <a:lnTo>
                    <a:pt x="0" y="254"/>
                  </a:lnTo>
                  <a:lnTo>
                    <a:pt x="0" y="241"/>
                  </a:lnTo>
                  <a:lnTo>
                    <a:pt x="0" y="228"/>
                  </a:lnTo>
                  <a:lnTo>
                    <a:pt x="13" y="216"/>
                  </a:lnTo>
                  <a:lnTo>
                    <a:pt x="25" y="216"/>
                  </a:lnTo>
                  <a:lnTo>
                    <a:pt x="25" y="203"/>
                  </a:lnTo>
                  <a:lnTo>
                    <a:pt x="38" y="190"/>
                  </a:lnTo>
                  <a:lnTo>
                    <a:pt x="38" y="178"/>
                  </a:lnTo>
                  <a:lnTo>
                    <a:pt x="51" y="165"/>
                  </a:lnTo>
                  <a:lnTo>
                    <a:pt x="63" y="165"/>
                  </a:lnTo>
                  <a:lnTo>
                    <a:pt x="63" y="152"/>
                  </a:lnTo>
                  <a:lnTo>
                    <a:pt x="63" y="140"/>
                  </a:lnTo>
                  <a:lnTo>
                    <a:pt x="76" y="140"/>
                  </a:lnTo>
                  <a:lnTo>
                    <a:pt x="76" y="127"/>
                  </a:lnTo>
                  <a:lnTo>
                    <a:pt x="76" y="114"/>
                  </a:lnTo>
                  <a:lnTo>
                    <a:pt x="89" y="114"/>
                  </a:lnTo>
                  <a:lnTo>
                    <a:pt x="101" y="114"/>
                  </a:lnTo>
                  <a:lnTo>
                    <a:pt x="114" y="114"/>
                  </a:lnTo>
                  <a:lnTo>
                    <a:pt x="114" y="102"/>
                  </a:lnTo>
                  <a:lnTo>
                    <a:pt x="127" y="89"/>
                  </a:lnTo>
                  <a:lnTo>
                    <a:pt x="140" y="89"/>
                  </a:lnTo>
                  <a:lnTo>
                    <a:pt x="152" y="89"/>
                  </a:lnTo>
                  <a:lnTo>
                    <a:pt x="152" y="76"/>
                  </a:lnTo>
                  <a:lnTo>
                    <a:pt x="152" y="63"/>
                  </a:lnTo>
                  <a:lnTo>
                    <a:pt x="165" y="51"/>
                  </a:lnTo>
                  <a:lnTo>
                    <a:pt x="165" y="38"/>
                  </a:lnTo>
                  <a:lnTo>
                    <a:pt x="165" y="25"/>
                  </a:lnTo>
                  <a:lnTo>
                    <a:pt x="178" y="13"/>
                  </a:lnTo>
                  <a:lnTo>
                    <a:pt x="178" y="0"/>
                  </a:lnTo>
                  <a:lnTo>
                    <a:pt x="178" y="13"/>
                  </a:lnTo>
                  <a:lnTo>
                    <a:pt x="178" y="25"/>
                  </a:lnTo>
                  <a:lnTo>
                    <a:pt x="190" y="51"/>
                  </a:lnTo>
                  <a:lnTo>
                    <a:pt x="178" y="63"/>
                  </a:lnTo>
                  <a:lnTo>
                    <a:pt x="178" y="76"/>
                  </a:lnTo>
                  <a:lnTo>
                    <a:pt x="178" y="89"/>
                  </a:lnTo>
                  <a:lnTo>
                    <a:pt x="190" y="102"/>
                  </a:lnTo>
                  <a:lnTo>
                    <a:pt x="203" y="114"/>
                  </a:lnTo>
                  <a:lnTo>
                    <a:pt x="203" y="127"/>
                  </a:lnTo>
                  <a:lnTo>
                    <a:pt x="203" y="140"/>
                  </a:lnTo>
                  <a:lnTo>
                    <a:pt x="216" y="140"/>
                  </a:lnTo>
                  <a:lnTo>
                    <a:pt x="228" y="114"/>
                  </a:lnTo>
                  <a:lnTo>
                    <a:pt x="228" y="102"/>
                  </a:lnTo>
                  <a:lnTo>
                    <a:pt x="228" y="89"/>
                  </a:lnTo>
                  <a:lnTo>
                    <a:pt x="228" y="76"/>
                  </a:lnTo>
                  <a:lnTo>
                    <a:pt x="241" y="76"/>
                  </a:lnTo>
                  <a:lnTo>
                    <a:pt x="241" y="63"/>
                  </a:lnTo>
                  <a:lnTo>
                    <a:pt x="241" y="76"/>
                  </a:lnTo>
                  <a:lnTo>
                    <a:pt x="254" y="76"/>
                  </a:lnTo>
                  <a:lnTo>
                    <a:pt x="254" y="89"/>
                  </a:lnTo>
                  <a:lnTo>
                    <a:pt x="266" y="89"/>
                  </a:lnTo>
                  <a:lnTo>
                    <a:pt x="279" y="89"/>
                  </a:lnTo>
                  <a:lnTo>
                    <a:pt x="292" y="89"/>
                  </a:lnTo>
                  <a:lnTo>
                    <a:pt x="304" y="76"/>
                  </a:lnTo>
                  <a:lnTo>
                    <a:pt x="317" y="76"/>
                  </a:lnTo>
                  <a:lnTo>
                    <a:pt x="330" y="76"/>
                  </a:lnTo>
                  <a:lnTo>
                    <a:pt x="342" y="89"/>
                  </a:lnTo>
                  <a:lnTo>
                    <a:pt x="342" y="102"/>
                  </a:lnTo>
                  <a:lnTo>
                    <a:pt x="330" y="102"/>
                  </a:lnTo>
                  <a:lnTo>
                    <a:pt x="330" y="114"/>
                  </a:lnTo>
                  <a:lnTo>
                    <a:pt x="330" y="127"/>
                  </a:lnTo>
                  <a:lnTo>
                    <a:pt x="342" y="140"/>
                  </a:lnTo>
                  <a:lnTo>
                    <a:pt x="342" y="152"/>
                  </a:lnTo>
                  <a:lnTo>
                    <a:pt x="355" y="152"/>
                  </a:lnTo>
                  <a:lnTo>
                    <a:pt x="342" y="178"/>
                  </a:lnTo>
                  <a:lnTo>
                    <a:pt x="355" y="190"/>
                  </a:lnTo>
                  <a:lnTo>
                    <a:pt x="355" y="203"/>
                  </a:lnTo>
                  <a:lnTo>
                    <a:pt x="342" y="241"/>
                  </a:lnTo>
                  <a:lnTo>
                    <a:pt x="317" y="266"/>
                  </a:lnTo>
                  <a:lnTo>
                    <a:pt x="292" y="279"/>
                  </a:lnTo>
                  <a:lnTo>
                    <a:pt x="279" y="279"/>
                  </a:lnTo>
                  <a:lnTo>
                    <a:pt x="266" y="279"/>
                  </a:lnTo>
                  <a:lnTo>
                    <a:pt x="266" y="254"/>
                  </a:lnTo>
                  <a:lnTo>
                    <a:pt x="266" y="228"/>
                  </a:lnTo>
                  <a:lnTo>
                    <a:pt x="266" y="178"/>
                  </a:lnTo>
                  <a:lnTo>
                    <a:pt x="279" y="165"/>
                  </a:lnTo>
                  <a:lnTo>
                    <a:pt x="279" y="152"/>
                  </a:lnTo>
                  <a:lnTo>
                    <a:pt x="228" y="152"/>
                  </a:lnTo>
                  <a:lnTo>
                    <a:pt x="228" y="165"/>
                  </a:lnTo>
                  <a:lnTo>
                    <a:pt x="228" y="178"/>
                  </a:lnTo>
                  <a:lnTo>
                    <a:pt x="228" y="190"/>
                  </a:lnTo>
                  <a:lnTo>
                    <a:pt x="216" y="190"/>
                  </a:lnTo>
                  <a:lnTo>
                    <a:pt x="203" y="203"/>
                  </a:lnTo>
                  <a:lnTo>
                    <a:pt x="178" y="216"/>
                  </a:lnTo>
                  <a:lnTo>
                    <a:pt x="178" y="228"/>
                  </a:lnTo>
                  <a:lnTo>
                    <a:pt x="165" y="254"/>
                  </a:lnTo>
                  <a:lnTo>
                    <a:pt x="152" y="266"/>
                  </a:lnTo>
                  <a:lnTo>
                    <a:pt x="152" y="292"/>
                  </a:lnTo>
                  <a:lnTo>
                    <a:pt x="140" y="279"/>
                  </a:lnTo>
                  <a:lnTo>
                    <a:pt x="101" y="266"/>
                  </a:lnTo>
                  <a:lnTo>
                    <a:pt x="89" y="266"/>
                  </a:lnTo>
                  <a:lnTo>
                    <a:pt x="76" y="266"/>
                  </a:lnTo>
                  <a:lnTo>
                    <a:pt x="63" y="279"/>
                  </a:lnTo>
                  <a:lnTo>
                    <a:pt x="51" y="279"/>
                  </a:lnTo>
                  <a:lnTo>
                    <a:pt x="38" y="266"/>
                  </a:lnTo>
                  <a:lnTo>
                    <a:pt x="13" y="266"/>
                  </a:lnTo>
                  <a:lnTo>
                    <a:pt x="0" y="266"/>
                  </a:lnTo>
                  <a:close/>
                </a:path>
              </a:pathLst>
            </a:custGeom>
            <a:grpFill/>
            <a:ln w="0">
              <a:solidFill>
                <a:srgbClr val="000000"/>
              </a:solidFill>
              <a:prstDash val="solid"/>
              <a:round/>
              <a:headEnd/>
              <a:tailEnd/>
            </a:ln>
          </p:spPr>
        </p:sp>
        <p:sp>
          <p:nvSpPr>
            <p:cNvPr id="463" name="Freeform 22"/>
            <p:cNvSpPr>
              <a:spLocks/>
            </p:cNvSpPr>
            <p:nvPr/>
          </p:nvSpPr>
          <p:spPr bwMode="auto">
            <a:xfrm>
              <a:off x="4391025" y="3057525"/>
              <a:ext cx="266700" cy="409575"/>
            </a:xfrm>
            <a:custGeom>
              <a:avLst/>
              <a:gdLst>
                <a:gd name="T0" fmla="*/ 89 w 241"/>
                <a:gd name="T1" fmla="*/ 368 h 368"/>
                <a:gd name="T2" fmla="*/ 76 w 241"/>
                <a:gd name="T3" fmla="*/ 368 h 368"/>
                <a:gd name="T4" fmla="*/ 64 w 241"/>
                <a:gd name="T5" fmla="*/ 368 h 368"/>
                <a:gd name="T6" fmla="*/ 64 w 241"/>
                <a:gd name="T7" fmla="*/ 355 h 368"/>
                <a:gd name="T8" fmla="*/ 38 w 241"/>
                <a:gd name="T9" fmla="*/ 343 h 368"/>
                <a:gd name="T10" fmla="*/ 26 w 241"/>
                <a:gd name="T11" fmla="*/ 343 h 368"/>
                <a:gd name="T12" fmla="*/ 26 w 241"/>
                <a:gd name="T13" fmla="*/ 330 h 368"/>
                <a:gd name="T14" fmla="*/ 13 w 241"/>
                <a:gd name="T15" fmla="*/ 330 h 368"/>
                <a:gd name="T16" fmla="*/ 0 w 241"/>
                <a:gd name="T17" fmla="*/ 317 h 368"/>
                <a:gd name="T18" fmla="*/ 0 w 241"/>
                <a:gd name="T19" fmla="*/ 305 h 368"/>
                <a:gd name="T20" fmla="*/ 38 w 241"/>
                <a:gd name="T21" fmla="*/ 279 h 368"/>
                <a:gd name="T22" fmla="*/ 64 w 241"/>
                <a:gd name="T23" fmla="*/ 241 h 368"/>
                <a:gd name="T24" fmla="*/ 89 w 241"/>
                <a:gd name="T25" fmla="*/ 203 h 368"/>
                <a:gd name="T26" fmla="*/ 102 w 241"/>
                <a:gd name="T27" fmla="*/ 178 h 368"/>
                <a:gd name="T28" fmla="*/ 115 w 241"/>
                <a:gd name="T29" fmla="*/ 127 h 368"/>
                <a:gd name="T30" fmla="*/ 102 w 241"/>
                <a:gd name="T31" fmla="*/ 89 h 368"/>
                <a:gd name="T32" fmla="*/ 102 w 241"/>
                <a:gd name="T33" fmla="*/ 76 h 368"/>
                <a:gd name="T34" fmla="*/ 115 w 241"/>
                <a:gd name="T35" fmla="*/ 38 h 368"/>
                <a:gd name="T36" fmla="*/ 153 w 241"/>
                <a:gd name="T37" fmla="*/ 26 h 368"/>
                <a:gd name="T38" fmla="*/ 191 w 241"/>
                <a:gd name="T39" fmla="*/ 0 h 368"/>
                <a:gd name="T40" fmla="*/ 203 w 241"/>
                <a:gd name="T41" fmla="*/ 0 h 368"/>
                <a:gd name="T42" fmla="*/ 241 w 241"/>
                <a:gd name="T43" fmla="*/ 0 h 368"/>
                <a:gd name="T44" fmla="*/ 229 w 241"/>
                <a:gd name="T45" fmla="*/ 26 h 368"/>
                <a:gd name="T46" fmla="*/ 229 w 241"/>
                <a:gd name="T47" fmla="*/ 51 h 368"/>
                <a:gd name="T48" fmla="*/ 216 w 241"/>
                <a:gd name="T49" fmla="*/ 64 h 368"/>
                <a:gd name="T50" fmla="*/ 178 w 241"/>
                <a:gd name="T51" fmla="*/ 76 h 368"/>
                <a:gd name="T52" fmla="*/ 153 w 241"/>
                <a:gd name="T53" fmla="*/ 76 h 368"/>
                <a:gd name="T54" fmla="*/ 140 w 241"/>
                <a:gd name="T55" fmla="*/ 102 h 368"/>
                <a:gd name="T56" fmla="*/ 165 w 241"/>
                <a:gd name="T57" fmla="*/ 114 h 368"/>
                <a:gd name="T58" fmla="*/ 178 w 241"/>
                <a:gd name="T59" fmla="*/ 114 h 368"/>
                <a:gd name="T60" fmla="*/ 178 w 241"/>
                <a:gd name="T61" fmla="*/ 140 h 368"/>
                <a:gd name="T62" fmla="*/ 165 w 241"/>
                <a:gd name="T63" fmla="*/ 140 h 368"/>
                <a:gd name="T64" fmla="*/ 153 w 241"/>
                <a:gd name="T65" fmla="*/ 153 h 368"/>
                <a:gd name="T66" fmla="*/ 140 w 241"/>
                <a:gd name="T67" fmla="*/ 165 h 368"/>
                <a:gd name="T68" fmla="*/ 127 w 241"/>
                <a:gd name="T69" fmla="*/ 178 h 368"/>
                <a:gd name="T70" fmla="*/ 127 w 241"/>
                <a:gd name="T71" fmla="*/ 191 h 368"/>
                <a:gd name="T72" fmla="*/ 127 w 241"/>
                <a:gd name="T73" fmla="*/ 203 h 368"/>
                <a:gd name="T74" fmla="*/ 127 w 241"/>
                <a:gd name="T75" fmla="*/ 229 h 368"/>
                <a:gd name="T76" fmla="*/ 115 w 241"/>
                <a:gd name="T77" fmla="*/ 241 h 368"/>
                <a:gd name="T78" fmla="*/ 115 w 241"/>
                <a:gd name="T79" fmla="*/ 254 h 368"/>
                <a:gd name="T80" fmla="*/ 115 w 241"/>
                <a:gd name="T81" fmla="*/ 267 h 368"/>
                <a:gd name="T82" fmla="*/ 102 w 241"/>
                <a:gd name="T83" fmla="*/ 292 h 368"/>
                <a:gd name="T84" fmla="*/ 102 w 241"/>
                <a:gd name="T85" fmla="*/ 317 h 368"/>
                <a:gd name="T86" fmla="*/ 102 w 241"/>
                <a:gd name="T87" fmla="*/ 317 h 368"/>
                <a:gd name="T88" fmla="*/ 115 w 241"/>
                <a:gd name="T89" fmla="*/ 330 h 368"/>
                <a:gd name="T90" fmla="*/ 115 w 241"/>
                <a:gd name="T91" fmla="*/ 343 h 368"/>
                <a:gd name="T92" fmla="*/ 102 w 241"/>
                <a:gd name="T93" fmla="*/ 355 h 368"/>
                <a:gd name="T94" fmla="*/ 89 w 241"/>
                <a:gd name="T95" fmla="*/ 368 h 3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1"/>
                <a:gd name="T145" fmla="*/ 0 h 368"/>
                <a:gd name="T146" fmla="*/ 241 w 241"/>
                <a:gd name="T147" fmla="*/ 368 h 3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1" h="368">
                  <a:moveTo>
                    <a:pt x="89" y="368"/>
                  </a:moveTo>
                  <a:lnTo>
                    <a:pt x="89" y="368"/>
                  </a:lnTo>
                  <a:lnTo>
                    <a:pt x="76" y="368"/>
                  </a:lnTo>
                  <a:lnTo>
                    <a:pt x="64" y="368"/>
                  </a:lnTo>
                  <a:lnTo>
                    <a:pt x="64" y="355"/>
                  </a:lnTo>
                  <a:lnTo>
                    <a:pt x="51" y="343"/>
                  </a:lnTo>
                  <a:lnTo>
                    <a:pt x="38" y="343"/>
                  </a:lnTo>
                  <a:lnTo>
                    <a:pt x="26" y="343"/>
                  </a:lnTo>
                  <a:lnTo>
                    <a:pt x="26" y="330"/>
                  </a:lnTo>
                  <a:lnTo>
                    <a:pt x="13" y="330"/>
                  </a:lnTo>
                  <a:lnTo>
                    <a:pt x="0" y="317"/>
                  </a:lnTo>
                  <a:lnTo>
                    <a:pt x="0" y="305"/>
                  </a:lnTo>
                  <a:lnTo>
                    <a:pt x="13" y="292"/>
                  </a:lnTo>
                  <a:lnTo>
                    <a:pt x="38" y="279"/>
                  </a:lnTo>
                  <a:lnTo>
                    <a:pt x="51" y="267"/>
                  </a:lnTo>
                  <a:lnTo>
                    <a:pt x="64" y="241"/>
                  </a:lnTo>
                  <a:lnTo>
                    <a:pt x="76" y="216"/>
                  </a:lnTo>
                  <a:lnTo>
                    <a:pt x="89" y="203"/>
                  </a:lnTo>
                  <a:lnTo>
                    <a:pt x="102" y="191"/>
                  </a:lnTo>
                  <a:lnTo>
                    <a:pt x="102" y="178"/>
                  </a:lnTo>
                  <a:lnTo>
                    <a:pt x="115" y="153"/>
                  </a:lnTo>
                  <a:lnTo>
                    <a:pt x="115" y="127"/>
                  </a:lnTo>
                  <a:lnTo>
                    <a:pt x="102" y="89"/>
                  </a:lnTo>
                  <a:lnTo>
                    <a:pt x="102" y="76"/>
                  </a:lnTo>
                  <a:lnTo>
                    <a:pt x="115" y="64"/>
                  </a:lnTo>
                  <a:lnTo>
                    <a:pt x="115" y="38"/>
                  </a:lnTo>
                  <a:lnTo>
                    <a:pt x="140" y="26"/>
                  </a:lnTo>
                  <a:lnTo>
                    <a:pt x="153" y="26"/>
                  </a:lnTo>
                  <a:lnTo>
                    <a:pt x="178" y="13"/>
                  </a:lnTo>
                  <a:lnTo>
                    <a:pt x="191" y="0"/>
                  </a:lnTo>
                  <a:lnTo>
                    <a:pt x="203" y="0"/>
                  </a:lnTo>
                  <a:lnTo>
                    <a:pt x="229" y="0"/>
                  </a:lnTo>
                  <a:lnTo>
                    <a:pt x="241" y="0"/>
                  </a:lnTo>
                  <a:lnTo>
                    <a:pt x="241" y="13"/>
                  </a:lnTo>
                  <a:lnTo>
                    <a:pt x="229" y="26"/>
                  </a:lnTo>
                  <a:lnTo>
                    <a:pt x="229" y="38"/>
                  </a:lnTo>
                  <a:lnTo>
                    <a:pt x="229" y="51"/>
                  </a:lnTo>
                  <a:lnTo>
                    <a:pt x="216" y="51"/>
                  </a:lnTo>
                  <a:lnTo>
                    <a:pt x="216" y="64"/>
                  </a:lnTo>
                  <a:lnTo>
                    <a:pt x="191" y="64"/>
                  </a:lnTo>
                  <a:lnTo>
                    <a:pt x="178" y="76"/>
                  </a:lnTo>
                  <a:lnTo>
                    <a:pt x="178" y="89"/>
                  </a:lnTo>
                  <a:lnTo>
                    <a:pt x="153" y="76"/>
                  </a:lnTo>
                  <a:lnTo>
                    <a:pt x="140" y="89"/>
                  </a:lnTo>
                  <a:lnTo>
                    <a:pt x="140" y="102"/>
                  </a:lnTo>
                  <a:lnTo>
                    <a:pt x="153" y="102"/>
                  </a:lnTo>
                  <a:lnTo>
                    <a:pt x="165" y="114"/>
                  </a:lnTo>
                  <a:lnTo>
                    <a:pt x="178" y="114"/>
                  </a:lnTo>
                  <a:lnTo>
                    <a:pt x="178" y="140"/>
                  </a:lnTo>
                  <a:lnTo>
                    <a:pt x="165" y="140"/>
                  </a:lnTo>
                  <a:lnTo>
                    <a:pt x="153" y="140"/>
                  </a:lnTo>
                  <a:lnTo>
                    <a:pt x="153" y="153"/>
                  </a:lnTo>
                  <a:lnTo>
                    <a:pt x="140" y="165"/>
                  </a:lnTo>
                  <a:lnTo>
                    <a:pt x="127" y="178"/>
                  </a:lnTo>
                  <a:lnTo>
                    <a:pt x="127" y="191"/>
                  </a:lnTo>
                  <a:lnTo>
                    <a:pt x="127" y="203"/>
                  </a:lnTo>
                  <a:lnTo>
                    <a:pt x="127" y="216"/>
                  </a:lnTo>
                  <a:lnTo>
                    <a:pt x="127" y="229"/>
                  </a:lnTo>
                  <a:lnTo>
                    <a:pt x="115" y="241"/>
                  </a:lnTo>
                  <a:lnTo>
                    <a:pt x="115" y="254"/>
                  </a:lnTo>
                  <a:lnTo>
                    <a:pt x="115" y="267"/>
                  </a:lnTo>
                  <a:lnTo>
                    <a:pt x="115" y="279"/>
                  </a:lnTo>
                  <a:lnTo>
                    <a:pt x="102" y="292"/>
                  </a:lnTo>
                  <a:lnTo>
                    <a:pt x="102" y="305"/>
                  </a:lnTo>
                  <a:lnTo>
                    <a:pt x="102" y="317"/>
                  </a:lnTo>
                  <a:lnTo>
                    <a:pt x="115" y="330"/>
                  </a:lnTo>
                  <a:lnTo>
                    <a:pt x="115" y="343"/>
                  </a:lnTo>
                  <a:lnTo>
                    <a:pt x="102" y="355"/>
                  </a:lnTo>
                  <a:lnTo>
                    <a:pt x="89" y="368"/>
                  </a:lnTo>
                  <a:close/>
                </a:path>
              </a:pathLst>
            </a:custGeom>
            <a:grpFill/>
            <a:ln w="0">
              <a:solidFill>
                <a:srgbClr val="000000"/>
              </a:solidFill>
              <a:prstDash val="solid"/>
              <a:round/>
              <a:headEnd/>
              <a:tailEnd/>
            </a:ln>
          </p:spPr>
        </p:sp>
        <p:sp>
          <p:nvSpPr>
            <p:cNvPr id="464" name="Freeform 23"/>
            <p:cNvSpPr>
              <a:spLocks/>
            </p:cNvSpPr>
            <p:nvPr/>
          </p:nvSpPr>
          <p:spPr bwMode="auto">
            <a:xfrm>
              <a:off x="5353050" y="2619375"/>
              <a:ext cx="323850" cy="361950"/>
            </a:xfrm>
            <a:custGeom>
              <a:avLst/>
              <a:gdLst>
                <a:gd name="T0" fmla="*/ 127 w 291"/>
                <a:gd name="T1" fmla="*/ 292 h 330"/>
                <a:gd name="T2" fmla="*/ 114 w 291"/>
                <a:gd name="T3" fmla="*/ 304 h 330"/>
                <a:gd name="T4" fmla="*/ 101 w 291"/>
                <a:gd name="T5" fmla="*/ 317 h 330"/>
                <a:gd name="T6" fmla="*/ 89 w 291"/>
                <a:gd name="T7" fmla="*/ 330 h 330"/>
                <a:gd name="T8" fmla="*/ 76 w 291"/>
                <a:gd name="T9" fmla="*/ 292 h 330"/>
                <a:gd name="T10" fmla="*/ 63 w 291"/>
                <a:gd name="T11" fmla="*/ 292 h 330"/>
                <a:gd name="T12" fmla="*/ 38 w 291"/>
                <a:gd name="T13" fmla="*/ 292 h 330"/>
                <a:gd name="T14" fmla="*/ 25 w 291"/>
                <a:gd name="T15" fmla="*/ 279 h 330"/>
                <a:gd name="T16" fmla="*/ 12 w 291"/>
                <a:gd name="T17" fmla="*/ 279 h 330"/>
                <a:gd name="T18" fmla="*/ 0 w 291"/>
                <a:gd name="T19" fmla="*/ 266 h 330"/>
                <a:gd name="T20" fmla="*/ 0 w 291"/>
                <a:gd name="T21" fmla="*/ 254 h 330"/>
                <a:gd name="T22" fmla="*/ 12 w 291"/>
                <a:gd name="T23" fmla="*/ 254 h 330"/>
                <a:gd name="T24" fmla="*/ 25 w 291"/>
                <a:gd name="T25" fmla="*/ 241 h 330"/>
                <a:gd name="T26" fmla="*/ 25 w 291"/>
                <a:gd name="T27" fmla="*/ 228 h 330"/>
                <a:gd name="T28" fmla="*/ 38 w 291"/>
                <a:gd name="T29" fmla="*/ 216 h 330"/>
                <a:gd name="T30" fmla="*/ 38 w 291"/>
                <a:gd name="T31" fmla="*/ 190 h 330"/>
                <a:gd name="T32" fmla="*/ 38 w 291"/>
                <a:gd name="T33" fmla="*/ 165 h 330"/>
                <a:gd name="T34" fmla="*/ 51 w 291"/>
                <a:gd name="T35" fmla="*/ 140 h 330"/>
                <a:gd name="T36" fmla="*/ 38 w 291"/>
                <a:gd name="T37" fmla="*/ 114 h 330"/>
                <a:gd name="T38" fmla="*/ 38 w 291"/>
                <a:gd name="T39" fmla="*/ 89 h 330"/>
                <a:gd name="T40" fmla="*/ 51 w 291"/>
                <a:gd name="T41" fmla="*/ 89 h 330"/>
                <a:gd name="T42" fmla="*/ 51 w 291"/>
                <a:gd name="T43" fmla="*/ 76 h 330"/>
                <a:gd name="T44" fmla="*/ 51 w 291"/>
                <a:gd name="T45" fmla="*/ 51 h 330"/>
                <a:gd name="T46" fmla="*/ 38 w 291"/>
                <a:gd name="T47" fmla="*/ 38 h 330"/>
                <a:gd name="T48" fmla="*/ 51 w 291"/>
                <a:gd name="T49" fmla="*/ 25 h 330"/>
                <a:gd name="T50" fmla="*/ 63 w 291"/>
                <a:gd name="T51" fmla="*/ 13 h 330"/>
                <a:gd name="T52" fmla="*/ 76 w 291"/>
                <a:gd name="T53" fmla="*/ 13 h 330"/>
                <a:gd name="T54" fmla="*/ 114 w 291"/>
                <a:gd name="T55" fmla="*/ 25 h 330"/>
                <a:gd name="T56" fmla="*/ 139 w 291"/>
                <a:gd name="T57" fmla="*/ 13 h 330"/>
                <a:gd name="T58" fmla="*/ 152 w 291"/>
                <a:gd name="T59" fmla="*/ 25 h 330"/>
                <a:gd name="T60" fmla="*/ 177 w 291"/>
                <a:gd name="T61" fmla="*/ 38 h 330"/>
                <a:gd name="T62" fmla="*/ 190 w 291"/>
                <a:gd name="T63" fmla="*/ 38 h 330"/>
                <a:gd name="T64" fmla="*/ 177 w 291"/>
                <a:gd name="T65" fmla="*/ 51 h 330"/>
                <a:gd name="T66" fmla="*/ 177 w 291"/>
                <a:gd name="T67" fmla="*/ 51 h 330"/>
                <a:gd name="T68" fmla="*/ 190 w 291"/>
                <a:gd name="T69" fmla="*/ 63 h 330"/>
                <a:gd name="T70" fmla="*/ 228 w 291"/>
                <a:gd name="T71" fmla="*/ 63 h 330"/>
                <a:gd name="T72" fmla="*/ 241 w 291"/>
                <a:gd name="T73" fmla="*/ 51 h 330"/>
                <a:gd name="T74" fmla="*/ 241 w 291"/>
                <a:gd name="T75" fmla="*/ 63 h 330"/>
                <a:gd name="T76" fmla="*/ 253 w 291"/>
                <a:gd name="T77" fmla="*/ 51 h 330"/>
                <a:gd name="T78" fmla="*/ 253 w 291"/>
                <a:gd name="T79" fmla="*/ 13 h 330"/>
                <a:gd name="T80" fmla="*/ 266 w 291"/>
                <a:gd name="T81" fmla="*/ 13 h 330"/>
                <a:gd name="T82" fmla="*/ 291 w 291"/>
                <a:gd name="T83" fmla="*/ 25 h 330"/>
                <a:gd name="T84" fmla="*/ 291 w 291"/>
                <a:gd name="T85" fmla="*/ 38 h 330"/>
                <a:gd name="T86" fmla="*/ 279 w 291"/>
                <a:gd name="T87" fmla="*/ 63 h 330"/>
                <a:gd name="T88" fmla="*/ 266 w 291"/>
                <a:gd name="T89" fmla="*/ 63 h 330"/>
                <a:gd name="T90" fmla="*/ 266 w 291"/>
                <a:gd name="T91" fmla="*/ 76 h 330"/>
                <a:gd name="T92" fmla="*/ 266 w 291"/>
                <a:gd name="T93" fmla="*/ 89 h 330"/>
                <a:gd name="T94" fmla="*/ 266 w 291"/>
                <a:gd name="T95" fmla="*/ 89 h 330"/>
                <a:gd name="T96" fmla="*/ 253 w 291"/>
                <a:gd name="T97" fmla="*/ 114 h 330"/>
                <a:gd name="T98" fmla="*/ 266 w 291"/>
                <a:gd name="T99" fmla="*/ 114 h 330"/>
                <a:gd name="T100" fmla="*/ 266 w 291"/>
                <a:gd name="T101" fmla="*/ 140 h 330"/>
                <a:gd name="T102" fmla="*/ 253 w 291"/>
                <a:gd name="T103" fmla="*/ 203 h 330"/>
                <a:gd name="T104" fmla="*/ 228 w 291"/>
                <a:gd name="T105" fmla="*/ 190 h 330"/>
                <a:gd name="T106" fmla="*/ 228 w 291"/>
                <a:gd name="T107" fmla="*/ 178 h 330"/>
                <a:gd name="T108" fmla="*/ 190 w 291"/>
                <a:gd name="T109" fmla="*/ 165 h 330"/>
                <a:gd name="T110" fmla="*/ 190 w 291"/>
                <a:gd name="T111" fmla="*/ 178 h 330"/>
                <a:gd name="T112" fmla="*/ 177 w 291"/>
                <a:gd name="T113" fmla="*/ 190 h 330"/>
                <a:gd name="T114" fmla="*/ 165 w 291"/>
                <a:gd name="T115" fmla="*/ 178 h 330"/>
                <a:gd name="T116" fmla="*/ 165 w 291"/>
                <a:gd name="T117" fmla="*/ 190 h 330"/>
                <a:gd name="T118" fmla="*/ 165 w 291"/>
                <a:gd name="T119" fmla="*/ 203 h 330"/>
                <a:gd name="T120" fmla="*/ 165 w 291"/>
                <a:gd name="T121" fmla="*/ 203 h 330"/>
                <a:gd name="T122" fmla="*/ 139 w 291"/>
                <a:gd name="T123" fmla="*/ 241 h 330"/>
                <a:gd name="T124" fmla="*/ 127 w 291"/>
                <a:gd name="T125" fmla="*/ 292 h 3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1"/>
                <a:gd name="T190" fmla="*/ 0 h 330"/>
                <a:gd name="T191" fmla="*/ 291 w 291"/>
                <a:gd name="T192" fmla="*/ 330 h 3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1" h="330">
                  <a:moveTo>
                    <a:pt x="127" y="292"/>
                  </a:moveTo>
                  <a:lnTo>
                    <a:pt x="127" y="292"/>
                  </a:lnTo>
                  <a:lnTo>
                    <a:pt x="114" y="304"/>
                  </a:lnTo>
                  <a:lnTo>
                    <a:pt x="114" y="317"/>
                  </a:lnTo>
                  <a:lnTo>
                    <a:pt x="101" y="317"/>
                  </a:lnTo>
                  <a:lnTo>
                    <a:pt x="101" y="330"/>
                  </a:lnTo>
                  <a:lnTo>
                    <a:pt x="89" y="330"/>
                  </a:lnTo>
                  <a:lnTo>
                    <a:pt x="89" y="304"/>
                  </a:lnTo>
                  <a:lnTo>
                    <a:pt x="76" y="292"/>
                  </a:lnTo>
                  <a:lnTo>
                    <a:pt x="63" y="292"/>
                  </a:lnTo>
                  <a:lnTo>
                    <a:pt x="51" y="292"/>
                  </a:lnTo>
                  <a:lnTo>
                    <a:pt x="38" y="292"/>
                  </a:lnTo>
                  <a:lnTo>
                    <a:pt x="25" y="292"/>
                  </a:lnTo>
                  <a:lnTo>
                    <a:pt x="25" y="279"/>
                  </a:lnTo>
                  <a:lnTo>
                    <a:pt x="12" y="279"/>
                  </a:lnTo>
                  <a:lnTo>
                    <a:pt x="0" y="266"/>
                  </a:lnTo>
                  <a:lnTo>
                    <a:pt x="0" y="254"/>
                  </a:lnTo>
                  <a:lnTo>
                    <a:pt x="12" y="254"/>
                  </a:lnTo>
                  <a:lnTo>
                    <a:pt x="25" y="254"/>
                  </a:lnTo>
                  <a:lnTo>
                    <a:pt x="25" y="241"/>
                  </a:lnTo>
                  <a:lnTo>
                    <a:pt x="12" y="228"/>
                  </a:lnTo>
                  <a:lnTo>
                    <a:pt x="25" y="228"/>
                  </a:lnTo>
                  <a:lnTo>
                    <a:pt x="38" y="216"/>
                  </a:lnTo>
                  <a:lnTo>
                    <a:pt x="38" y="203"/>
                  </a:lnTo>
                  <a:lnTo>
                    <a:pt x="38" y="190"/>
                  </a:lnTo>
                  <a:lnTo>
                    <a:pt x="38" y="165"/>
                  </a:lnTo>
                  <a:lnTo>
                    <a:pt x="51" y="140"/>
                  </a:lnTo>
                  <a:lnTo>
                    <a:pt x="51" y="127"/>
                  </a:lnTo>
                  <a:lnTo>
                    <a:pt x="38" y="114"/>
                  </a:lnTo>
                  <a:lnTo>
                    <a:pt x="38" y="101"/>
                  </a:lnTo>
                  <a:lnTo>
                    <a:pt x="38" y="89"/>
                  </a:lnTo>
                  <a:lnTo>
                    <a:pt x="51" y="89"/>
                  </a:lnTo>
                  <a:lnTo>
                    <a:pt x="51" y="76"/>
                  </a:lnTo>
                  <a:lnTo>
                    <a:pt x="51" y="63"/>
                  </a:lnTo>
                  <a:lnTo>
                    <a:pt x="51" y="51"/>
                  </a:lnTo>
                  <a:lnTo>
                    <a:pt x="51" y="38"/>
                  </a:lnTo>
                  <a:lnTo>
                    <a:pt x="38" y="38"/>
                  </a:lnTo>
                  <a:lnTo>
                    <a:pt x="38" y="25"/>
                  </a:lnTo>
                  <a:lnTo>
                    <a:pt x="51" y="25"/>
                  </a:lnTo>
                  <a:lnTo>
                    <a:pt x="63" y="13"/>
                  </a:lnTo>
                  <a:lnTo>
                    <a:pt x="76" y="0"/>
                  </a:lnTo>
                  <a:lnTo>
                    <a:pt x="76" y="13"/>
                  </a:lnTo>
                  <a:lnTo>
                    <a:pt x="101" y="25"/>
                  </a:lnTo>
                  <a:lnTo>
                    <a:pt x="114" y="25"/>
                  </a:lnTo>
                  <a:lnTo>
                    <a:pt x="139" y="13"/>
                  </a:lnTo>
                  <a:lnTo>
                    <a:pt x="152" y="25"/>
                  </a:lnTo>
                  <a:lnTo>
                    <a:pt x="165" y="38"/>
                  </a:lnTo>
                  <a:lnTo>
                    <a:pt x="177" y="38"/>
                  </a:lnTo>
                  <a:lnTo>
                    <a:pt x="190" y="38"/>
                  </a:lnTo>
                  <a:lnTo>
                    <a:pt x="177" y="51"/>
                  </a:lnTo>
                  <a:lnTo>
                    <a:pt x="177" y="63"/>
                  </a:lnTo>
                  <a:lnTo>
                    <a:pt x="190" y="63"/>
                  </a:lnTo>
                  <a:lnTo>
                    <a:pt x="203" y="63"/>
                  </a:lnTo>
                  <a:lnTo>
                    <a:pt x="228" y="63"/>
                  </a:lnTo>
                  <a:lnTo>
                    <a:pt x="228" y="51"/>
                  </a:lnTo>
                  <a:lnTo>
                    <a:pt x="241" y="51"/>
                  </a:lnTo>
                  <a:lnTo>
                    <a:pt x="241" y="63"/>
                  </a:lnTo>
                  <a:lnTo>
                    <a:pt x="253" y="51"/>
                  </a:lnTo>
                  <a:lnTo>
                    <a:pt x="253" y="25"/>
                  </a:lnTo>
                  <a:lnTo>
                    <a:pt x="253" y="13"/>
                  </a:lnTo>
                  <a:lnTo>
                    <a:pt x="266" y="13"/>
                  </a:lnTo>
                  <a:lnTo>
                    <a:pt x="291" y="25"/>
                  </a:lnTo>
                  <a:lnTo>
                    <a:pt x="291" y="38"/>
                  </a:lnTo>
                  <a:lnTo>
                    <a:pt x="279" y="51"/>
                  </a:lnTo>
                  <a:lnTo>
                    <a:pt x="279" y="63"/>
                  </a:lnTo>
                  <a:lnTo>
                    <a:pt x="266" y="63"/>
                  </a:lnTo>
                  <a:lnTo>
                    <a:pt x="266" y="76"/>
                  </a:lnTo>
                  <a:lnTo>
                    <a:pt x="266" y="89"/>
                  </a:lnTo>
                  <a:lnTo>
                    <a:pt x="253" y="101"/>
                  </a:lnTo>
                  <a:lnTo>
                    <a:pt x="253" y="114"/>
                  </a:lnTo>
                  <a:lnTo>
                    <a:pt x="253" y="127"/>
                  </a:lnTo>
                  <a:lnTo>
                    <a:pt x="266" y="114"/>
                  </a:lnTo>
                  <a:lnTo>
                    <a:pt x="266" y="127"/>
                  </a:lnTo>
                  <a:lnTo>
                    <a:pt x="266" y="140"/>
                  </a:lnTo>
                  <a:lnTo>
                    <a:pt x="266" y="190"/>
                  </a:lnTo>
                  <a:lnTo>
                    <a:pt x="253" y="203"/>
                  </a:lnTo>
                  <a:lnTo>
                    <a:pt x="241" y="203"/>
                  </a:lnTo>
                  <a:lnTo>
                    <a:pt x="228" y="190"/>
                  </a:lnTo>
                  <a:lnTo>
                    <a:pt x="228" y="178"/>
                  </a:lnTo>
                  <a:lnTo>
                    <a:pt x="228" y="165"/>
                  </a:lnTo>
                  <a:lnTo>
                    <a:pt x="190" y="165"/>
                  </a:lnTo>
                  <a:lnTo>
                    <a:pt x="190" y="178"/>
                  </a:lnTo>
                  <a:lnTo>
                    <a:pt x="190" y="190"/>
                  </a:lnTo>
                  <a:lnTo>
                    <a:pt x="177" y="190"/>
                  </a:lnTo>
                  <a:lnTo>
                    <a:pt x="177" y="178"/>
                  </a:lnTo>
                  <a:lnTo>
                    <a:pt x="165" y="178"/>
                  </a:lnTo>
                  <a:lnTo>
                    <a:pt x="165" y="190"/>
                  </a:lnTo>
                  <a:lnTo>
                    <a:pt x="165" y="203"/>
                  </a:lnTo>
                  <a:lnTo>
                    <a:pt x="152" y="203"/>
                  </a:lnTo>
                  <a:lnTo>
                    <a:pt x="139" y="241"/>
                  </a:lnTo>
                  <a:lnTo>
                    <a:pt x="127" y="266"/>
                  </a:lnTo>
                  <a:lnTo>
                    <a:pt x="127" y="292"/>
                  </a:lnTo>
                  <a:close/>
                </a:path>
              </a:pathLst>
            </a:custGeom>
            <a:grpFill/>
            <a:ln w="0">
              <a:solidFill>
                <a:srgbClr val="000000"/>
              </a:solidFill>
              <a:prstDash val="solid"/>
              <a:round/>
              <a:headEnd/>
              <a:tailEnd/>
            </a:ln>
          </p:spPr>
        </p:sp>
        <p:sp>
          <p:nvSpPr>
            <p:cNvPr id="465" name="Freeform 24"/>
            <p:cNvSpPr>
              <a:spLocks/>
            </p:cNvSpPr>
            <p:nvPr/>
          </p:nvSpPr>
          <p:spPr bwMode="auto">
            <a:xfrm>
              <a:off x="5181600" y="2571750"/>
              <a:ext cx="228600" cy="428625"/>
            </a:xfrm>
            <a:custGeom>
              <a:avLst/>
              <a:gdLst>
                <a:gd name="T0" fmla="*/ 25 w 203"/>
                <a:gd name="T1" fmla="*/ 355 h 381"/>
                <a:gd name="T2" fmla="*/ 0 w 203"/>
                <a:gd name="T3" fmla="*/ 342 h 381"/>
                <a:gd name="T4" fmla="*/ 12 w 203"/>
                <a:gd name="T5" fmla="*/ 317 h 381"/>
                <a:gd name="T6" fmla="*/ 12 w 203"/>
                <a:gd name="T7" fmla="*/ 292 h 381"/>
                <a:gd name="T8" fmla="*/ 12 w 203"/>
                <a:gd name="T9" fmla="*/ 292 h 381"/>
                <a:gd name="T10" fmla="*/ 25 w 203"/>
                <a:gd name="T11" fmla="*/ 279 h 381"/>
                <a:gd name="T12" fmla="*/ 25 w 203"/>
                <a:gd name="T13" fmla="*/ 266 h 381"/>
                <a:gd name="T14" fmla="*/ 38 w 203"/>
                <a:gd name="T15" fmla="*/ 254 h 381"/>
                <a:gd name="T16" fmla="*/ 63 w 203"/>
                <a:gd name="T17" fmla="*/ 241 h 381"/>
                <a:gd name="T18" fmla="*/ 50 w 203"/>
                <a:gd name="T19" fmla="*/ 228 h 381"/>
                <a:gd name="T20" fmla="*/ 38 w 203"/>
                <a:gd name="T21" fmla="*/ 216 h 381"/>
                <a:gd name="T22" fmla="*/ 38 w 203"/>
                <a:gd name="T23" fmla="*/ 203 h 381"/>
                <a:gd name="T24" fmla="*/ 25 w 203"/>
                <a:gd name="T25" fmla="*/ 190 h 381"/>
                <a:gd name="T26" fmla="*/ 38 w 203"/>
                <a:gd name="T27" fmla="*/ 178 h 381"/>
                <a:gd name="T28" fmla="*/ 25 w 203"/>
                <a:gd name="T29" fmla="*/ 165 h 381"/>
                <a:gd name="T30" fmla="*/ 0 w 203"/>
                <a:gd name="T31" fmla="*/ 152 h 381"/>
                <a:gd name="T32" fmla="*/ 12 w 203"/>
                <a:gd name="T33" fmla="*/ 127 h 381"/>
                <a:gd name="T34" fmla="*/ 50 w 203"/>
                <a:gd name="T35" fmla="*/ 63 h 381"/>
                <a:gd name="T36" fmla="*/ 63 w 203"/>
                <a:gd name="T37" fmla="*/ 0 h 381"/>
                <a:gd name="T38" fmla="*/ 101 w 203"/>
                <a:gd name="T39" fmla="*/ 0 h 381"/>
                <a:gd name="T40" fmla="*/ 114 w 203"/>
                <a:gd name="T41" fmla="*/ 13 h 381"/>
                <a:gd name="T42" fmla="*/ 139 w 203"/>
                <a:gd name="T43" fmla="*/ 25 h 381"/>
                <a:gd name="T44" fmla="*/ 152 w 203"/>
                <a:gd name="T45" fmla="*/ 25 h 381"/>
                <a:gd name="T46" fmla="*/ 164 w 203"/>
                <a:gd name="T47" fmla="*/ 38 h 381"/>
                <a:gd name="T48" fmla="*/ 177 w 203"/>
                <a:gd name="T49" fmla="*/ 63 h 381"/>
                <a:gd name="T50" fmla="*/ 190 w 203"/>
                <a:gd name="T51" fmla="*/ 63 h 381"/>
                <a:gd name="T52" fmla="*/ 203 w 203"/>
                <a:gd name="T53" fmla="*/ 76 h 381"/>
                <a:gd name="T54" fmla="*/ 203 w 203"/>
                <a:gd name="T55" fmla="*/ 101 h 381"/>
                <a:gd name="T56" fmla="*/ 203 w 203"/>
                <a:gd name="T57" fmla="*/ 114 h 381"/>
                <a:gd name="T58" fmla="*/ 190 w 203"/>
                <a:gd name="T59" fmla="*/ 127 h 381"/>
                <a:gd name="T60" fmla="*/ 190 w 203"/>
                <a:gd name="T61" fmla="*/ 139 h 381"/>
                <a:gd name="T62" fmla="*/ 203 w 203"/>
                <a:gd name="T63" fmla="*/ 165 h 381"/>
                <a:gd name="T64" fmla="*/ 203 w 203"/>
                <a:gd name="T65" fmla="*/ 178 h 381"/>
                <a:gd name="T66" fmla="*/ 190 w 203"/>
                <a:gd name="T67" fmla="*/ 228 h 381"/>
                <a:gd name="T68" fmla="*/ 190 w 203"/>
                <a:gd name="T69" fmla="*/ 241 h 381"/>
                <a:gd name="T70" fmla="*/ 177 w 203"/>
                <a:gd name="T71" fmla="*/ 266 h 381"/>
                <a:gd name="T72" fmla="*/ 164 w 203"/>
                <a:gd name="T73" fmla="*/ 266 h 381"/>
                <a:gd name="T74" fmla="*/ 177 w 203"/>
                <a:gd name="T75" fmla="*/ 292 h 381"/>
                <a:gd name="T76" fmla="*/ 164 w 203"/>
                <a:gd name="T77" fmla="*/ 292 h 381"/>
                <a:gd name="T78" fmla="*/ 152 w 203"/>
                <a:gd name="T79" fmla="*/ 292 h 381"/>
                <a:gd name="T80" fmla="*/ 139 w 203"/>
                <a:gd name="T81" fmla="*/ 317 h 381"/>
                <a:gd name="T82" fmla="*/ 139 w 203"/>
                <a:gd name="T83" fmla="*/ 342 h 381"/>
                <a:gd name="T84" fmla="*/ 139 w 203"/>
                <a:gd name="T85" fmla="*/ 368 h 381"/>
                <a:gd name="T86" fmla="*/ 126 w 203"/>
                <a:gd name="T87" fmla="*/ 368 h 381"/>
                <a:gd name="T88" fmla="*/ 101 w 203"/>
                <a:gd name="T89" fmla="*/ 381 h 381"/>
                <a:gd name="T90" fmla="*/ 88 w 203"/>
                <a:gd name="T91" fmla="*/ 368 h 381"/>
                <a:gd name="T92" fmla="*/ 88 w 203"/>
                <a:gd name="T93" fmla="*/ 355 h 381"/>
                <a:gd name="T94" fmla="*/ 63 w 203"/>
                <a:gd name="T95" fmla="*/ 355 h 381"/>
                <a:gd name="T96" fmla="*/ 38 w 203"/>
                <a:gd name="T97" fmla="*/ 355 h 381"/>
                <a:gd name="T98" fmla="*/ 25 w 203"/>
                <a:gd name="T99" fmla="*/ 355 h 3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3"/>
                <a:gd name="T151" fmla="*/ 0 h 381"/>
                <a:gd name="T152" fmla="*/ 203 w 203"/>
                <a:gd name="T153" fmla="*/ 381 h 3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3" h="381">
                  <a:moveTo>
                    <a:pt x="25" y="368"/>
                  </a:moveTo>
                  <a:lnTo>
                    <a:pt x="25" y="355"/>
                  </a:lnTo>
                  <a:lnTo>
                    <a:pt x="12" y="355"/>
                  </a:lnTo>
                  <a:lnTo>
                    <a:pt x="0" y="342"/>
                  </a:lnTo>
                  <a:lnTo>
                    <a:pt x="12" y="317"/>
                  </a:lnTo>
                  <a:lnTo>
                    <a:pt x="12" y="292"/>
                  </a:lnTo>
                  <a:lnTo>
                    <a:pt x="25" y="292"/>
                  </a:lnTo>
                  <a:lnTo>
                    <a:pt x="12" y="292"/>
                  </a:lnTo>
                  <a:lnTo>
                    <a:pt x="12" y="279"/>
                  </a:lnTo>
                  <a:lnTo>
                    <a:pt x="25" y="279"/>
                  </a:lnTo>
                  <a:lnTo>
                    <a:pt x="25" y="266"/>
                  </a:lnTo>
                  <a:lnTo>
                    <a:pt x="25" y="254"/>
                  </a:lnTo>
                  <a:lnTo>
                    <a:pt x="38" y="254"/>
                  </a:lnTo>
                  <a:lnTo>
                    <a:pt x="50" y="254"/>
                  </a:lnTo>
                  <a:lnTo>
                    <a:pt x="63" y="241"/>
                  </a:lnTo>
                  <a:lnTo>
                    <a:pt x="63" y="228"/>
                  </a:lnTo>
                  <a:lnTo>
                    <a:pt x="50" y="228"/>
                  </a:lnTo>
                  <a:lnTo>
                    <a:pt x="50" y="216"/>
                  </a:lnTo>
                  <a:lnTo>
                    <a:pt x="38" y="216"/>
                  </a:lnTo>
                  <a:lnTo>
                    <a:pt x="38" y="203"/>
                  </a:lnTo>
                  <a:lnTo>
                    <a:pt x="25" y="203"/>
                  </a:lnTo>
                  <a:lnTo>
                    <a:pt x="25" y="190"/>
                  </a:lnTo>
                  <a:lnTo>
                    <a:pt x="38" y="178"/>
                  </a:lnTo>
                  <a:lnTo>
                    <a:pt x="38" y="165"/>
                  </a:lnTo>
                  <a:lnTo>
                    <a:pt x="25" y="165"/>
                  </a:lnTo>
                  <a:lnTo>
                    <a:pt x="12" y="165"/>
                  </a:lnTo>
                  <a:lnTo>
                    <a:pt x="0" y="152"/>
                  </a:lnTo>
                  <a:lnTo>
                    <a:pt x="0" y="139"/>
                  </a:lnTo>
                  <a:lnTo>
                    <a:pt x="12" y="127"/>
                  </a:lnTo>
                  <a:lnTo>
                    <a:pt x="50" y="89"/>
                  </a:lnTo>
                  <a:lnTo>
                    <a:pt x="50" y="63"/>
                  </a:lnTo>
                  <a:lnTo>
                    <a:pt x="63" y="25"/>
                  </a:lnTo>
                  <a:lnTo>
                    <a:pt x="63" y="0"/>
                  </a:lnTo>
                  <a:lnTo>
                    <a:pt x="76" y="13"/>
                  </a:lnTo>
                  <a:lnTo>
                    <a:pt x="101" y="0"/>
                  </a:lnTo>
                  <a:lnTo>
                    <a:pt x="114" y="13"/>
                  </a:lnTo>
                  <a:lnTo>
                    <a:pt x="126" y="25"/>
                  </a:lnTo>
                  <a:lnTo>
                    <a:pt x="139" y="25"/>
                  </a:lnTo>
                  <a:lnTo>
                    <a:pt x="152" y="38"/>
                  </a:lnTo>
                  <a:lnTo>
                    <a:pt x="152" y="25"/>
                  </a:lnTo>
                  <a:lnTo>
                    <a:pt x="164" y="38"/>
                  </a:lnTo>
                  <a:lnTo>
                    <a:pt x="177" y="51"/>
                  </a:lnTo>
                  <a:lnTo>
                    <a:pt x="177" y="63"/>
                  </a:lnTo>
                  <a:lnTo>
                    <a:pt x="190" y="63"/>
                  </a:lnTo>
                  <a:lnTo>
                    <a:pt x="190" y="76"/>
                  </a:lnTo>
                  <a:lnTo>
                    <a:pt x="203" y="76"/>
                  </a:lnTo>
                  <a:lnTo>
                    <a:pt x="203" y="89"/>
                  </a:lnTo>
                  <a:lnTo>
                    <a:pt x="203" y="101"/>
                  </a:lnTo>
                  <a:lnTo>
                    <a:pt x="203" y="114"/>
                  </a:lnTo>
                  <a:lnTo>
                    <a:pt x="203" y="127"/>
                  </a:lnTo>
                  <a:lnTo>
                    <a:pt x="190" y="127"/>
                  </a:lnTo>
                  <a:lnTo>
                    <a:pt x="190" y="139"/>
                  </a:lnTo>
                  <a:lnTo>
                    <a:pt x="190" y="152"/>
                  </a:lnTo>
                  <a:lnTo>
                    <a:pt x="203" y="165"/>
                  </a:lnTo>
                  <a:lnTo>
                    <a:pt x="203" y="178"/>
                  </a:lnTo>
                  <a:lnTo>
                    <a:pt x="190" y="203"/>
                  </a:lnTo>
                  <a:lnTo>
                    <a:pt x="190" y="228"/>
                  </a:lnTo>
                  <a:lnTo>
                    <a:pt x="190" y="241"/>
                  </a:lnTo>
                  <a:lnTo>
                    <a:pt x="190" y="254"/>
                  </a:lnTo>
                  <a:lnTo>
                    <a:pt x="177" y="266"/>
                  </a:lnTo>
                  <a:lnTo>
                    <a:pt x="164" y="266"/>
                  </a:lnTo>
                  <a:lnTo>
                    <a:pt x="177" y="279"/>
                  </a:lnTo>
                  <a:lnTo>
                    <a:pt x="177" y="292"/>
                  </a:lnTo>
                  <a:lnTo>
                    <a:pt x="164" y="292"/>
                  </a:lnTo>
                  <a:lnTo>
                    <a:pt x="152" y="292"/>
                  </a:lnTo>
                  <a:lnTo>
                    <a:pt x="152" y="304"/>
                  </a:lnTo>
                  <a:lnTo>
                    <a:pt x="139" y="317"/>
                  </a:lnTo>
                  <a:lnTo>
                    <a:pt x="139" y="330"/>
                  </a:lnTo>
                  <a:lnTo>
                    <a:pt x="139" y="342"/>
                  </a:lnTo>
                  <a:lnTo>
                    <a:pt x="152" y="355"/>
                  </a:lnTo>
                  <a:lnTo>
                    <a:pt x="139" y="368"/>
                  </a:lnTo>
                  <a:lnTo>
                    <a:pt x="139" y="381"/>
                  </a:lnTo>
                  <a:lnTo>
                    <a:pt x="126" y="368"/>
                  </a:lnTo>
                  <a:lnTo>
                    <a:pt x="114" y="368"/>
                  </a:lnTo>
                  <a:lnTo>
                    <a:pt x="101" y="381"/>
                  </a:lnTo>
                  <a:lnTo>
                    <a:pt x="88" y="381"/>
                  </a:lnTo>
                  <a:lnTo>
                    <a:pt x="88" y="368"/>
                  </a:lnTo>
                  <a:lnTo>
                    <a:pt x="88" y="355"/>
                  </a:lnTo>
                  <a:lnTo>
                    <a:pt x="76" y="355"/>
                  </a:lnTo>
                  <a:lnTo>
                    <a:pt x="63" y="355"/>
                  </a:lnTo>
                  <a:lnTo>
                    <a:pt x="50" y="355"/>
                  </a:lnTo>
                  <a:lnTo>
                    <a:pt x="38" y="355"/>
                  </a:lnTo>
                  <a:lnTo>
                    <a:pt x="25" y="355"/>
                  </a:lnTo>
                  <a:lnTo>
                    <a:pt x="25" y="368"/>
                  </a:lnTo>
                  <a:close/>
                </a:path>
              </a:pathLst>
            </a:custGeom>
            <a:grpFill/>
            <a:ln w="0">
              <a:solidFill>
                <a:srgbClr val="000000"/>
              </a:solidFill>
              <a:prstDash val="solid"/>
              <a:round/>
              <a:headEnd/>
              <a:tailEnd/>
            </a:ln>
          </p:spPr>
        </p:sp>
        <p:sp>
          <p:nvSpPr>
            <p:cNvPr id="466" name="Freeform 25"/>
            <p:cNvSpPr>
              <a:spLocks/>
            </p:cNvSpPr>
            <p:nvPr/>
          </p:nvSpPr>
          <p:spPr bwMode="auto">
            <a:xfrm>
              <a:off x="5086350" y="2914650"/>
              <a:ext cx="438150" cy="381000"/>
            </a:xfrm>
            <a:custGeom>
              <a:avLst/>
              <a:gdLst>
                <a:gd name="T0" fmla="*/ 342 w 393"/>
                <a:gd name="T1" fmla="*/ 318 h 343"/>
                <a:gd name="T2" fmla="*/ 330 w 393"/>
                <a:gd name="T3" fmla="*/ 305 h 343"/>
                <a:gd name="T4" fmla="*/ 317 w 393"/>
                <a:gd name="T5" fmla="*/ 305 h 343"/>
                <a:gd name="T6" fmla="*/ 304 w 393"/>
                <a:gd name="T7" fmla="*/ 305 h 343"/>
                <a:gd name="T8" fmla="*/ 304 w 393"/>
                <a:gd name="T9" fmla="*/ 318 h 343"/>
                <a:gd name="T10" fmla="*/ 292 w 393"/>
                <a:gd name="T11" fmla="*/ 330 h 343"/>
                <a:gd name="T12" fmla="*/ 279 w 393"/>
                <a:gd name="T13" fmla="*/ 343 h 343"/>
                <a:gd name="T14" fmla="*/ 279 w 393"/>
                <a:gd name="T15" fmla="*/ 330 h 343"/>
                <a:gd name="T16" fmla="*/ 253 w 393"/>
                <a:gd name="T17" fmla="*/ 318 h 343"/>
                <a:gd name="T18" fmla="*/ 241 w 393"/>
                <a:gd name="T19" fmla="*/ 305 h 343"/>
                <a:gd name="T20" fmla="*/ 228 w 393"/>
                <a:gd name="T21" fmla="*/ 280 h 343"/>
                <a:gd name="T22" fmla="*/ 203 w 393"/>
                <a:gd name="T23" fmla="*/ 241 h 343"/>
                <a:gd name="T24" fmla="*/ 177 w 393"/>
                <a:gd name="T25" fmla="*/ 229 h 343"/>
                <a:gd name="T26" fmla="*/ 152 w 393"/>
                <a:gd name="T27" fmla="*/ 229 h 343"/>
                <a:gd name="T28" fmla="*/ 139 w 393"/>
                <a:gd name="T29" fmla="*/ 254 h 343"/>
                <a:gd name="T30" fmla="*/ 127 w 393"/>
                <a:gd name="T31" fmla="*/ 254 h 343"/>
                <a:gd name="T32" fmla="*/ 114 w 393"/>
                <a:gd name="T33" fmla="*/ 267 h 343"/>
                <a:gd name="T34" fmla="*/ 89 w 393"/>
                <a:gd name="T35" fmla="*/ 280 h 343"/>
                <a:gd name="T36" fmla="*/ 76 w 393"/>
                <a:gd name="T37" fmla="*/ 292 h 343"/>
                <a:gd name="T38" fmla="*/ 38 w 393"/>
                <a:gd name="T39" fmla="*/ 292 h 343"/>
                <a:gd name="T40" fmla="*/ 12 w 393"/>
                <a:gd name="T41" fmla="*/ 305 h 343"/>
                <a:gd name="T42" fmla="*/ 0 w 393"/>
                <a:gd name="T43" fmla="*/ 280 h 343"/>
                <a:gd name="T44" fmla="*/ 0 w 393"/>
                <a:gd name="T45" fmla="*/ 254 h 343"/>
                <a:gd name="T46" fmla="*/ 0 w 393"/>
                <a:gd name="T47" fmla="*/ 216 h 343"/>
                <a:gd name="T48" fmla="*/ 12 w 393"/>
                <a:gd name="T49" fmla="*/ 191 h 343"/>
                <a:gd name="T50" fmla="*/ 12 w 393"/>
                <a:gd name="T51" fmla="*/ 165 h 343"/>
                <a:gd name="T52" fmla="*/ 12 w 393"/>
                <a:gd name="T53" fmla="*/ 165 h 343"/>
                <a:gd name="T54" fmla="*/ 12 w 393"/>
                <a:gd name="T55" fmla="*/ 153 h 343"/>
                <a:gd name="T56" fmla="*/ 38 w 393"/>
                <a:gd name="T57" fmla="*/ 153 h 343"/>
                <a:gd name="T58" fmla="*/ 51 w 393"/>
                <a:gd name="T59" fmla="*/ 140 h 343"/>
                <a:gd name="T60" fmla="*/ 63 w 393"/>
                <a:gd name="T61" fmla="*/ 153 h 343"/>
                <a:gd name="T62" fmla="*/ 76 w 393"/>
                <a:gd name="T63" fmla="*/ 140 h 343"/>
                <a:gd name="T64" fmla="*/ 76 w 393"/>
                <a:gd name="T65" fmla="*/ 102 h 343"/>
                <a:gd name="T66" fmla="*/ 89 w 393"/>
                <a:gd name="T67" fmla="*/ 89 h 343"/>
                <a:gd name="T68" fmla="*/ 114 w 393"/>
                <a:gd name="T69" fmla="*/ 64 h 343"/>
                <a:gd name="T70" fmla="*/ 114 w 393"/>
                <a:gd name="T71" fmla="*/ 51 h 343"/>
                <a:gd name="T72" fmla="*/ 127 w 393"/>
                <a:gd name="T73" fmla="*/ 51 h 343"/>
                <a:gd name="T74" fmla="*/ 152 w 393"/>
                <a:gd name="T75" fmla="*/ 51 h 343"/>
                <a:gd name="T76" fmla="*/ 177 w 393"/>
                <a:gd name="T77" fmla="*/ 51 h 343"/>
                <a:gd name="T78" fmla="*/ 177 w 393"/>
                <a:gd name="T79" fmla="*/ 64 h 343"/>
                <a:gd name="T80" fmla="*/ 190 w 393"/>
                <a:gd name="T81" fmla="*/ 77 h 343"/>
                <a:gd name="T82" fmla="*/ 215 w 393"/>
                <a:gd name="T83" fmla="*/ 64 h 343"/>
                <a:gd name="T84" fmla="*/ 228 w 393"/>
                <a:gd name="T85" fmla="*/ 64 h 343"/>
                <a:gd name="T86" fmla="*/ 228 w 393"/>
                <a:gd name="T87" fmla="*/ 38 h 343"/>
                <a:gd name="T88" fmla="*/ 228 w 393"/>
                <a:gd name="T89" fmla="*/ 13 h 343"/>
                <a:gd name="T90" fmla="*/ 241 w 393"/>
                <a:gd name="T91" fmla="*/ 0 h 343"/>
                <a:gd name="T92" fmla="*/ 253 w 393"/>
                <a:gd name="T93" fmla="*/ 13 h 343"/>
                <a:gd name="T94" fmla="*/ 266 w 393"/>
                <a:gd name="T95" fmla="*/ 26 h 343"/>
                <a:gd name="T96" fmla="*/ 292 w 393"/>
                <a:gd name="T97" fmla="*/ 26 h 343"/>
                <a:gd name="T98" fmla="*/ 304 w 393"/>
                <a:gd name="T99" fmla="*/ 26 h 343"/>
                <a:gd name="T100" fmla="*/ 330 w 393"/>
                <a:gd name="T101" fmla="*/ 38 h 343"/>
                <a:gd name="T102" fmla="*/ 342 w 393"/>
                <a:gd name="T103" fmla="*/ 64 h 343"/>
                <a:gd name="T104" fmla="*/ 355 w 393"/>
                <a:gd name="T105" fmla="*/ 51 h 343"/>
                <a:gd name="T106" fmla="*/ 368 w 393"/>
                <a:gd name="T107" fmla="*/ 26 h 343"/>
                <a:gd name="T108" fmla="*/ 368 w 393"/>
                <a:gd name="T109" fmla="*/ 26 h 343"/>
                <a:gd name="T110" fmla="*/ 380 w 393"/>
                <a:gd name="T111" fmla="*/ 77 h 343"/>
                <a:gd name="T112" fmla="*/ 393 w 393"/>
                <a:gd name="T113" fmla="*/ 165 h 343"/>
                <a:gd name="T114" fmla="*/ 380 w 393"/>
                <a:gd name="T115" fmla="*/ 267 h 343"/>
                <a:gd name="T116" fmla="*/ 368 w 393"/>
                <a:gd name="T117" fmla="*/ 292 h 343"/>
                <a:gd name="T118" fmla="*/ 368 w 393"/>
                <a:gd name="T119" fmla="*/ 292 h 343"/>
                <a:gd name="T120" fmla="*/ 355 w 393"/>
                <a:gd name="T121" fmla="*/ 305 h 343"/>
                <a:gd name="T122" fmla="*/ 342 w 393"/>
                <a:gd name="T123" fmla="*/ 318 h 34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3"/>
                <a:gd name="T187" fmla="*/ 0 h 343"/>
                <a:gd name="T188" fmla="*/ 393 w 393"/>
                <a:gd name="T189" fmla="*/ 343 h 34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3" h="343">
                  <a:moveTo>
                    <a:pt x="342" y="318"/>
                  </a:moveTo>
                  <a:lnTo>
                    <a:pt x="342" y="318"/>
                  </a:lnTo>
                  <a:lnTo>
                    <a:pt x="330" y="318"/>
                  </a:lnTo>
                  <a:lnTo>
                    <a:pt x="330" y="305"/>
                  </a:lnTo>
                  <a:lnTo>
                    <a:pt x="317" y="305"/>
                  </a:lnTo>
                  <a:lnTo>
                    <a:pt x="304" y="305"/>
                  </a:lnTo>
                  <a:lnTo>
                    <a:pt x="304" y="318"/>
                  </a:lnTo>
                  <a:lnTo>
                    <a:pt x="292" y="330"/>
                  </a:lnTo>
                  <a:lnTo>
                    <a:pt x="279" y="343"/>
                  </a:lnTo>
                  <a:lnTo>
                    <a:pt x="279" y="330"/>
                  </a:lnTo>
                  <a:lnTo>
                    <a:pt x="266" y="330"/>
                  </a:lnTo>
                  <a:lnTo>
                    <a:pt x="253" y="318"/>
                  </a:lnTo>
                  <a:lnTo>
                    <a:pt x="253" y="305"/>
                  </a:lnTo>
                  <a:lnTo>
                    <a:pt x="241" y="305"/>
                  </a:lnTo>
                  <a:lnTo>
                    <a:pt x="228" y="292"/>
                  </a:lnTo>
                  <a:lnTo>
                    <a:pt x="228" y="280"/>
                  </a:lnTo>
                  <a:lnTo>
                    <a:pt x="228" y="267"/>
                  </a:lnTo>
                  <a:lnTo>
                    <a:pt x="203" y="241"/>
                  </a:lnTo>
                  <a:lnTo>
                    <a:pt x="190" y="229"/>
                  </a:lnTo>
                  <a:lnTo>
                    <a:pt x="177" y="229"/>
                  </a:lnTo>
                  <a:lnTo>
                    <a:pt x="165" y="229"/>
                  </a:lnTo>
                  <a:lnTo>
                    <a:pt x="152" y="229"/>
                  </a:lnTo>
                  <a:lnTo>
                    <a:pt x="152" y="241"/>
                  </a:lnTo>
                  <a:lnTo>
                    <a:pt x="139" y="254"/>
                  </a:lnTo>
                  <a:lnTo>
                    <a:pt x="127" y="254"/>
                  </a:lnTo>
                  <a:lnTo>
                    <a:pt x="114" y="254"/>
                  </a:lnTo>
                  <a:lnTo>
                    <a:pt x="114" y="267"/>
                  </a:lnTo>
                  <a:lnTo>
                    <a:pt x="101" y="267"/>
                  </a:lnTo>
                  <a:lnTo>
                    <a:pt x="89" y="280"/>
                  </a:lnTo>
                  <a:lnTo>
                    <a:pt x="76" y="292"/>
                  </a:lnTo>
                  <a:lnTo>
                    <a:pt x="63" y="292"/>
                  </a:lnTo>
                  <a:lnTo>
                    <a:pt x="38" y="292"/>
                  </a:lnTo>
                  <a:lnTo>
                    <a:pt x="25" y="292"/>
                  </a:lnTo>
                  <a:lnTo>
                    <a:pt x="12" y="305"/>
                  </a:lnTo>
                  <a:lnTo>
                    <a:pt x="0" y="292"/>
                  </a:lnTo>
                  <a:lnTo>
                    <a:pt x="0" y="280"/>
                  </a:lnTo>
                  <a:lnTo>
                    <a:pt x="12" y="267"/>
                  </a:lnTo>
                  <a:lnTo>
                    <a:pt x="0" y="254"/>
                  </a:lnTo>
                  <a:lnTo>
                    <a:pt x="12" y="229"/>
                  </a:lnTo>
                  <a:lnTo>
                    <a:pt x="0" y="216"/>
                  </a:lnTo>
                  <a:lnTo>
                    <a:pt x="12" y="191"/>
                  </a:lnTo>
                  <a:lnTo>
                    <a:pt x="12" y="178"/>
                  </a:lnTo>
                  <a:lnTo>
                    <a:pt x="12" y="165"/>
                  </a:lnTo>
                  <a:lnTo>
                    <a:pt x="12" y="153"/>
                  </a:lnTo>
                  <a:lnTo>
                    <a:pt x="38" y="153"/>
                  </a:lnTo>
                  <a:lnTo>
                    <a:pt x="51" y="153"/>
                  </a:lnTo>
                  <a:lnTo>
                    <a:pt x="51" y="140"/>
                  </a:lnTo>
                  <a:lnTo>
                    <a:pt x="63" y="153"/>
                  </a:lnTo>
                  <a:lnTo>
                    <a:pt x="76" y="140"/>
                  </a:lnTo>
                  <a:lnTo>
                    <a:pt x="76" y="115"/>
                  </a:lnTo>
                  <a:lnTo>
                    <a:pt x="76" y="102"/>
                  </a:lnTo>
                  <a:lnTo>
                    <a:pt x="89" y="102"/>
                  </a:lnTo>
                  <a:lnTo>
                    <a:pt x="89" y="89"/>
                  </a:lnTo>
                  <a:lnTo>
                    <a:pt x="114" y="64"/>
                  </a:lnTo>
                  <a:lnTo>
                    <a:pt x="114" y="51"/>
                  </a:lnTo>
                  <a:lnTo>
                    <a:pt x="127" y="51"/>
                  </a:lnTo>
                  <a:lnTo>
                    <a:pt x="139" y="51"/>
                  </a:lnTo>
                  <a:lnTo>
                    <a:pt x="152" y="51"/>
                  </a:lnTo>
                  <a:lnTo>
                    <a:pt x="165" y="51"/>
                  </a:lnTo>
                  <a:lnTo>
                    <a:pt x="177" y="51"/>
                  </a:lnTo>
                  <a:lnTo>
                    <a:pt x="177" y="64"/>
                  </a:lnTo>
                  <a:lnTo>
                    <a:pt x="177" y="77"/>
                  </a:lnTo>
                  <a:lnTo>
                    <a:pt x="190" y="77"/>
                  </a:lnTo>
                  <a:lnTo>
                    <a:pt x="203" y="64"/>
                  </a:lnTo>
                  <a:lnTo>
                    <a:pt x="215" y="64"/>
                  </a:lnTo>
                  <a:lnTo>
                    <a:pt x="228" y="77"/>
                  </a:lnTo>
                  <a:lnTo>
                    <a:pt x="228" y="64"/>
                  </a:lnTo>
                  <a:lnTo>
                    <a:pt x="241" y="51"/>
                  </a:lnTo>
                  <a:lnTo>
                    <a:pt x="228" y="38"/>
                  </a:lnTo>
                  <a:lnTo>
                    <a:pt x="228" y="26"/>
                  </a:lnTo>
                  <a:lnTo>
                    <a:pt x="228" y="13"/>
                  </a:lnTo>
                  <a:lnTo>
                    <a:pt x="241" y="0"/>
                  </a:lnTo>
                  <a:lnTo>
                    <a:pt x="253" y="13"/>
                  </a:lnTo>
                  <a:lnTo>
                    <a:pt x="266" y="13"/>
                  </a:lnTo>
                  <a:lnTo>
                    <a:pt x="266" y="26"/>
                  </a:lnTo>
                  <a:lnTo>
                    <a:pt x="279" y="26"/>
                  </a:lnTo>
                  <a:lnTo>
                    <a:pt x="292" y="26"/>
                  </a:lnTo>
                  <a:lnTo>
                    <a:pt x="304" y="26"/>
                  </a:lnTo>
                  <a:lnTo>
                    <a:pt x="317" y="26"/>
                  </a:lnTo>
                  <a:lnTo>
                    <a:pt x="330" y="38"/>
                  </a:lnTo>
                  <a:lnTo>
                    <a:pt x="330" y="64"/>
                  </a:lnTo>
                  <a:lnTo>
                    <a:pt x="342" y="64"/>
                  </a:lnTo>
                  <a:lnTo>
                    <a:pt x="342" y="51"/>
                  </a:lnTo>
                  <a:lnTo>
                    <a:pt x="355" y="51"/>
                  </a:lnTo>
                  <a:lnTo>
                    <a:pt x="355" y="38"/>
                  </a:lnTo>
                  <a:lnTo>
                    <a:pt x="368" y="26"/>
                  </a:lnTo>
                  <a:lnTo>
                    <a:pt x="380" y="77"/>
                  </a:lnTo>
                  <a:lnTo>
                    <a:pt x="393" y="115"/>
                  </a:lnTo>
                  <a:lnTo>
                    <a:pt x="393" y="165"/>
                  </a:lnTo>
                  <a:lnTo>
                    <a:pt x="393" y="216"/>
                  </a:lnTo>
                  <a:lnTo>
                    <a:pt x="380" y="267"/>
                  </a:lnTo>
                  <a:lnTo>
                    <a:pt x="380" y="292"/>
                  </a:lnTo>
                  <a:lnTo>
                    <a:pt x="368" y="292"/>
                  </a:lnTo>
                  <a:lnTo>
                    <a:pt x="355" y="305"/>
                  </a:lnTo>
                  <a:lnTo>
                    <a:pt x="342" y="305"/>
                  </a:lnTo>
                  <a:lnTo>
                    <a:pt x="342" y="318"/>
                  </a:lnTo>
                  <a:close/>
                </a:path>
              </a:pathLst>
            </a:custGeom>
            <a:grpFill/>
            <a:ln w="0">
              <a:solidFill>
                <a:srgbClr val="000000"/>
              </a:solidFill>
              <a:prstDash val="solid"/>
              <a:round/>
              <a:headEnd/>
              <a:tailEnd/>
            </a:ln>
          </p:spPr>
        </p:sp>
        <p:sp>
          <p:nvSpPr>
            <p:cNvPr id="467" name="Freeform 26"/>
            <p:cNvSpPr>
              <a:spLocks/>
            </p:cNvSpPr>
            <p:nvPr/>
          </p:nvSpPr>
          <p:spPr bwMode="auto">
            <a:xfrm>
              <a:off x="5210175" y="3219450"/>
              <a:ext cx="266700" cy="371475"/>
            </a:xfrm>
            <a:custGeom>
              <a:avLst/>
              <a:gdLst>
                <a:gd name="T0" fmla="*/ 241 w 241"/>
                <a:gd name="T1" fmla="*/ 329 h 329"/>
                <a:gd name="T2" fmla="*/ 228 w 241"/>
                <a:gd name="T3" fmla="*/ 329 h 329"/>
                <a:gd name="T4" fmla="*/ 216 w 241"/>
                <a:gd name="T5" fmla="*/ 317 h 329"/>
                <a:gd name="T6" fmla="*/ 216 w 241"/>
                <a:gd name="T7" fmla="*/ 304 h 329"/>
                <a:gd name="T8" fmla="*/ 190 w 241"/>
                <a:gd name="T9" fmla="*/ 304 h 329"/>
                <a:gd name="T10" fmla="*/ 178 w 241"/>
                <a:gd name="T11" fmla="*/ 291 h 329"/>
                <a:gd name="T12" fmla="*/ 178 w 241"/>
                <a:gd name="T13" fmla="*/ 291 h 329"/>
                <a:gd name="T14" fmla="*/ 165 w 241"/>
                <a:gd name="T15" fmla="*/ 279 h 329"/>
                <a:gd name="T16" fmla="*/ 152 w 241"/>
                <a:gd name="T17" fmla="*/ 279 h 329"/>
                <a:gd name="T18" fmla="*/ 127 w 241"/>
                <a:gd name="T19" fmla="*/ 291 h 329"/>
                <a:gd name="T20" fmla="*/ 114 w 241"/>
                <a:gd name="T21" fmla="*/ 304 h 329"/>
                <a:gd name="T22" fmla="*/ 101 w 241"/>
                <a:gd name="T23" fmla="*/ 304 h 329"/>
                <a:gd name="T24" fmla="*/ 89 w 241"/>
                <a:gd name="T25" fmla="*/ 304 h 329"/>
                <a:gd name="T26" fmla="*/ 76 w 241"/>
                <a:gd name="T27" fmla="*/ 304 h 329"/>
                <a:gd name="T28" fmla="*/ 63 w 241"/>
                <a:gd name="T29" fmla="*/ 279 h 329"/>
                <a:gd name="T30" fmla="*/ 51 w 241"/>
                <a:gd name="T31" fmla="*/ 266 h 329"/>
                <a:gd name="T32" fmla="*/ 25 w 241"/>
                <a:gd name="T33" fmla="*/ 253 h 329"/>
                <a:gd name="T34" fmla="*/ 13 w 241"/>
                <a:gd name="T35" fmla="*/ 241 h 329"/>
                <a:gd name="T36" fmla="*/ 0 w 241"/>
                <a:gd name="T37" fmla="*/ 228 h 329"/>
                <a:gd name="T38" fmla="*/ 0 w 241"/>
                <a:gd name="T39" fmla="*/ 228 h 329"/>
                <a:gd name="T40" fmla="*/ 0 w 241"/>
                <a:gd name="T41" fmla="*/ 215 h 329"/>
                <a:gd name="T42" fmla="*/ 0 w 241"/>
                <a:gd name="T43" fmla="*/ 202 h 329"/>
                <a:gd name="T44" fmla="*/ 13 w 241"/>
                <a:gd name="T45" fmla="*/ 202 h 329"/>
                <a:gd name="T46" fmla="*/ 25 w 241"/>
                <a:gd name="T47" fmla="*/ 177 h 329"/>
                <a:gd name="T48" fmla="*/ 38 w 241"/>
                <a:gd name="T49" fmla="*/ 177 h 329"/>
                <a:gd name="T50" fmla="*/ 51 w 241"/>
                <a:gd name="T51" fmla="*/ 177 h 329"/>
                <a:gd name="T52" fmla="*/ 63 w 241"/>
                <a:gd name="T53" fmla="*/ 164 h 329"/>
                <a:gd name="T54" fmla="*/ 63 w 241"/>
                <a:gd name="T55" fmla="*/ 164 h 329"/>
                <a:gd name="T56" fmla="*/ 76 w 241"/>
                <a:gd name="T57" fmla="*/ 152 h 329"/>
                <a:gd name="T58" fmla="*/ 89 w 241"/>
                <a:gd name="T59" fmla="*/ 152 h 329"/>
                <a:gd name="T60" fmla="*/ 101 w 241"/>
                <a:gd name="T61" fmla="*/ 152 h 329"/>
                <a:gd name="T62" fmla="*/ 101 w 241"/>
                <a:gd name="T63" fmla="*/ 126 h 329"/>
                <a:gd name="T64" fmla="*/ 114 w 241"/>
                <a:gd name="T65" fmla="*/ 126 h 329"/>
                <a:gd name="T66" fmla="*/ 101 w 241"/>
                <a:gd name="T67" fmla="*/ 88 h 329"/>
                <a:gd name="T68" fmla="*/ 114 w 241"/>
                <a:gd name="T69" fmla="*/ 76 h 329"/>
                <a:gd name="T70" fmla="*/ 114 w 241"/>
                <a:gd name="T71" fmla="*/ 63 h 329"/>
                <a:gd name="T72" fmla="*/ 114 w 241"/>
                <a:gd name="T73" fmla="*/ 38 h 329"/>
                <a:gd name="T74" fmla="*/ 114 w 241"/>
                <a:gd name="T75" fmla="*/ 12 h 329"/>
                <a:gd name="T76" fmla="*/ 114 w 241"/>
                <a:gd name="T77" fmla="*/ 12 h 329"/>
                <a:gd name="T78" fmla="*/ 139 w 241"/>
                <a:gd name="T79" fmla="*/ 25 h 329"/>
                <a:gd name="T80" fmla="*/ 152 w 241"/>
                <a:gd name="T81" fmla="*/ 50 h 329"/>
                <a:gd name="T82" fmla="*/ 165 w 241"/>
                <a:gd name="T83" fmla="*/ 50 h 329"/>
                <a:gd name="T84" fmla="*/ 178 w 241"/>
                <a:gd name="T85" fmla="*/ 50 h 329"/>
                <a:gd name="T86" fmla="*/ 190 w 241"/>
                <a:gd name="T87" fmla="*/ 38 h 329"/>
                <a:gd name="T88" fmla="*/ 190 w 241"/>
                <a:gd name="T89" fmla="*/ 25 h 329"/>
                <a:gd name="T90" fmla="*/ 190 w 241"/>
                <a:gd name="T91" fmla="*/ 25 h 329"/>
                <a:gd name="T92" fmla="*/ 203 w 241"/>
                <a:gd name="T93" fmla="*/ 25 h 329"/>
                <a:gd name="T94" fmla="*/ 216 w 241"/>
                <a:gd name="T95" fmla="*/ 38 h 329"/>
                <a:gd name="T96" fmla="*/ 228 w 241"/>
                <a:gd name="T97" fmla="*/ 38 h 329"/>
                <a:gd name="T98" fmla="*/ 216 w 241"/>
                <a:gd name="T99" fmla="*/ 63 h 329"/>
                <a:gd name="T100" fmla="*/ 203 w 241"/>
                <a:gd name="T101" fmla="*/ 101 h 329"/>
                <a:gd name="T102" fmla="*/ 190 w 241"/>
                <a:gd name="T103" fmla="*/ 139 h 329"/>
                <a:gd name="T104" fmla="*/ 190 w 241"/>
                <a:gd name="T105" fmla="*/ 177 h 329"/>
                <a:gd name="T106" fmla="*/ 178 w 241"/>
                <a:gd name="T107" fmla="*/ 190 h 329"/>
                <a:gd name="T108" fmla="*/ 190 w 241"/>
                <a:gd name="T109" fmla="*/ 228 h 329"/>
                <a:gd name="T110" fmla="*/ 228 w 241"/>
                <a:gd name="T111" fmla="*/ 304 h 3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1"/>
                <a:gd name="T169" fmla="*/ 0 h 329"/>
                <a:gd name="T170" fmla="*/ 241 w 241"/>
                <a:gd name="T171" fmla="*/ 329 h 3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1" h="329">
                  <a:moveTo>
                    <a:pt x="241" y="329"/>
                  </a:moveTo>
                  <a:lnTo>
                    <a:pt x="241" y="329"/>
                  </a:lnTo>
                  <a:lnTo>
                    <a:pt x="228" y="329"/>
                  </a:lnTo>
                  <a:lnTo>
                    <a:pt x="216" y="317"/>
                  </a:lnTo>
                  <a:lnTo>
                    <a:pt x="216" y="304"/>
                  </a:lnTo>
                  <a:lnTo>
                    <a:pt x="190" y="304"/>
                  </a:lnTo>
                  <a:lnTo>
                    <a:pt x="178" y="291"/>
                  </a:lnTo>
                  <a:lnTo>
                    <a:pt x="178" y="279"/>
                  </a:lnTo>
                  <a:lnTo>
                    <a:pt x="165" y="279"/>
                  </a:lnTo>
                  <a:lnTo>
                    <a:pt x="152" y="291"/>
                  </a:lnTo>
                  <a:lnTo>
                    <a:pt x="152" y="279"/>
                  </a:lnTo>
                  <a:lnTo>
                    <a:pt x="139" y="279"/>
                  </a:lnTo>
                  <a:lnTo>
                    <a:pt x="127" y="291"/>
                  </a:lnTo>
                  <a:lnTo>
                    <a:pt x="114" y="291"/>
                  </a:lnTo>
                  <a:lnTo>
                    <a:pt x="114" y="304"/>
                  </a:lnTo>
                  <a:lnTo>
                    <a:pt x="101" y="304"/>
                  </a:lnTo>
                  <a:lnTo>
                    <a:pt x="89" y="304"/>
                  </a:lnTo>
                  <a:lnTo>
                    <a:pt x="76" y="304"/>
                  </a:lnTo>
                  <a:lnTo>
                    <a:pt x="63" y="291"/>
                  </a:lnTo>
                  <a:lnTo>
                    <a:pt x="63" y="279"/>
                  </a:lnTo>
                  <a:lnTo>
                    <a:pt x="51" y="279"/>
                  </a:lnTo>
                  <a:lnTo>
                    <a:pt x="51" y="266"/>
                  </a:lnTo>
                  <a:lnTo>
                    <a:pt x="38" y="253"/>
                  </a:lnTo>
                  <a:lnTo>
                    <a:pt x="25" y="253"/>
                  </a:lnTo>
                  <a:lnTo>
                    <a:pt x="25" y="241"/>
                  </a:lnTo>
                  <a:lnTo>
                    <a:pt x="13" y="241"/>
                  </a:lnTo>
                  <a:lnTo>
                    <a:pt x="0" y="228"/>
                  </a:lnTo>
                  <a:lnTo>
                    <a:pt x="0" y="215"/>
                  </a:lnTo>
                  <a:lnTo>
                    <a:pt x="0" y="202"/>
                  </a:lnTo>
                  <a:lnTo>
                    <a:pt x="13" y="202"/>
                  </a:lnTo>
                  <a:lnTo>
                    <a:pt x="25" y="190"/>
                  </a:lnTo>
                  <a:lnTo>
                    <a:pt x="25" y="177"/>
                  </a:lnTo>
                  <a:lnTo>
                    <a:pt x="38" y="177"/>
                  </a:lnTo>
                  <a:lnTo>
                    <a:pt x="51" y="177"/>
                  </a:lnTo>
                  <a:lnTo>
                    <a:pt x="63" y="164"/>
                  </a:lnTo>
                  <a:lnTo>
                    <a:pt x="76" y="152"/>
                  </a:lnTo>
                  <a:lnTo>
                    <a:pt x="89" y="152"/>
                  </a:lnTo>
                  <a:lnTo>
                    <a:pt x="101" y="152"/>
                  </a:lnTo>
                  <a:lnTo>
                    <a:pt x="101" y="139"/>
                  </a:lnTo>
                  <a:lnTo>
                    <a:pt x="101" y="126"/>
                  </a:lnTo>
                  <a:lnTo>
                    <a:pt x="114" y="126"/>
                  </a:lnTo>
                  <a:lnTo>
                    <a:pt x="114" y="114"/>
                  </a:lnTo>
                  <a:lnTo>
                    <a:pt x="101" y="88"/>
                  </a:lnTo>
                  <a:lnTo>
                    <a:pt x="101" y="76"/>
                  </a:lnTo>
                  <a:lnTo>
                    <a:pt x="114" y="76"/>
                  </a:lnTo>
                  <a:lnTo>
                    <a:pt x="114" y="63"/>
                  </a:lnTo>
                  <a:lnTo>
                    <a:pt x="114" y="50"/>
                  </a:lnTo>
                  <a:lnTo>
                    <a:pt x="114" y="38"/>
                  </a:lnTo>
                  <a:lnTo>
                    <a:pt x="114" y="25"/>
                  </a:lnTo>
                  <a:lnTo>
                    <a:pt x="114" y="12"/>
                  </a:lnTo>
                  <a:lnTo>
                    <a:pt x="114" y="0"/>
                  </a:lnTo>
                  <a:lnTo>
                    <a:pt x="114" y="12"/>
                  </a:lnTo>
                  <a:lnTo>
                    <a:pt x="127" y="25"/>
                  </a:lnTo>
                  <a:lnTo>
                    <a:pt x="139" y="25"/>
                  </a:lnTo>
                  <a:lnTo>
                    <a:pt x="139" y="38"/>
                  </a:lnTo>
                  <a:lnTo>
                    <a:pt x="152" y="50"/>
                  </a:lnTo>
                  <a:lnTo>
                    <a:pt x="165" y="50"/>
                  </a:lnTo>
                  <a:lnTo>
                    <a:pt x="165" y="63"/>
                  </a:lnTo>
                  <a:lnTo>
                    <a:pt x="178" y="50"/>
                  </a:lnTo>
                  <a:lnTo>
                    <a:pt x="190" y="38"/>
                  </a:lnTo>
                  <a:lnTo>
                    <a:pt x="190" y="25"/>
                  </a:lnTo>
                  <a:lnTo>
                    <a:pt x="203" y="25"/>
                  </a:lnTo>
                  <a:lnTo>
                    <a:pt x="216" y="25"/>
                  </a:lnTo>
                  <a:lnTo>
                    <a:pt x="216" y="38"/>
                  </a:lnTo>
                  <a:lnTo>
                    <a:pt x="228" y="38"/>
                  </a:lnTo>
                  <a:lnTo>
                    <a:pt x="216" y="63"/>
                  </a:lnTo>
                  <a:lnTo>
                    <a:pt x="216" y="76"/>
                  </a:lnTo>
                  <a:lnTo>
                    <a:pt x="203" y="101"/>
                  </a:lnTo>
                  <a:lnTo>
                    <a:pt x="190" y="139"/>
                  </a:lnTo>
                  <a:lnTo>
                    <a:pt x="190" y="164"/>
                  </a:lnTo>
                  <a:lnTo>
                    <a:pt x="190" y="177"/>
                  </a:lnTo>
                  <a:lnTo>
                    <a:pt x="178" y="190"/>
                  </a:lnTo>
                  <a:lnTo>
                    <a:pt x="190" y="228"/>
                  </a:lnTo>
                  <a:lnTo>
                    <a:pt x="203" y="266"/>
                  </a:lnTo>
                  <a:lnTo>
                    <a:pt x="228" y="304"/>
                  </a:lnTo>
                  <a:lnTo>
                    <a:pt x="241" y="329"/>
                  </a:lnTo>
                  <a:close/>
                </a:path>
              </a:pathLst>
            </a:custGeom>
            <a:grpFill/>
            <a:ln w="0">
              <a:solidFill>
                <a:srgbClr val="000000"/>
              </a:solidFill>
              <a:prstDash val="solid"/>
              <a:round/>
              <a:headEnd/>
              <a:tailEnd/>
            </a:ln>
          </p:spPr>
        </p:sp>
        <p:sp>
          <p:nvSpPr>
            <p:cNvPr id="468" name="Freeform 27"/>
            <p:cNvSpPr>
              <a:spLocks/>
            </p:cNvSpPr>
            <p:nvPr/>
          </p:nvSpPr>
          <p:spPr bwMode="auto">
            <a:xfrm>
              <a:off x="5114925" y="3162300"/>
              <a:ext cx="228600" cy="285750"/>
            </a:xfrm>
            <a:custGeom>
              <a:avLst/>
              <a:gdLst>
                <a:gd name="T0" fmla="*/ 76 w 203"/>
                <a:gd name="T1" fmla="*/ 253 h 253"/>
                <a:gd name="T2" fmla="*/ 64 w 203"/>
                <a:gd name="T3" fmla="*/ 241 h 253"/>
                <a:gd name="T4" fmla="*/ 38 w 203"/>
                <a:gd name="T5" fmla="*/ 228 h 253"/>
                <a:gd name="T6" fmla="*/ 26 w 203"/>
                <a:gd name="T7" fmla="*/ 215 h 253"/>
                <a:gd name="T8" fmla="*/ 13 w 203"/>
                <a:gd name="T9" fmla="*/ 203 h 253"/>
                <a:gd name="T10" fmla="*/ 13 w 203"/>
                <a:gd name="T11" fmla="*/ 177 h 253"/>
                <a:gd name="T12" fmla="*/ 26 w 203"/>
                <a:gd name="T13" fmla="*/ 165 h 253"/>
                <a:gd name="T14" fmla="*/ 0 w 203"/>
                <a:gd name="T15" fmla="*/ 139 h 253"/>
                <a:gd name="T16" fmla="*/ 13 w 203"/>
                <a:gd name="T17" fmla="*/ 114 h 253"/>
                <a:gd name="T18" fmla="*/ 13 w 203"/>
                <a:gd name="T19" fmla="*/ 89 h 253"/>
                <a:gd name="T20" fmla="*/ 0 w 203"/>
                <a:gd name="T21" fmla="*/ 76 h 253"/>
                <a:gd name="T22" fmla="*/ 0 w 203"/>
                <a:gd name="T23" fmla="*/ 63 h 253"/>
                <a:gd name="T24" fmla="*/ 38 w 203"/>
                <a:gd name="T25" fmla="*/ 63 h 253"/>
                <a:gd name="T26" fmla="*/ 64 w 203"/>
                <a:gd name="T27" fmla="*/ 51 h 253"/>
                <a:gd name="T28" fmla="*/ 76 w 203"/>
                <a:gd name="T29" fmla="*/ 38 h 253"/>
                <a:gd name="T30" fmla="*/ 89 w 203"/>
                <a:gd name="T31" fmla="*/ 25 h 253"/>
                <a:gd name="T32" fmla="*/ 114 w 203"/>
                <a:gd name="T33" fmla="*/ 25 h 253"/>
                <a:gd name="T34" fmla="*/ 127 w 203"/>
                <a:gd name="T35" fmla="*/ 12 h 253"/>
                <a:gd name="T36" fmla="*/ 140 w 203"/>
                <a:gd name="T37" fmla="*/ 0 h 253"/>
                <a:gd name="T38" fmla="*/ 165 w 203"/>
                <a:gd name="T39" fmla="*/ 0 h 253"/>
                <a:gd name="T40" fmla="*/ 203 w 203"/>
                <a:gd name="T41" fmla="*/ 38 h 253"/>
                <a:gd name="T42" fmla="*/ 203 w 203"/>
                <a:gd name="T43" fmla="*/ 63 h 253"/>
                <a:gd name="T44" fmla="*/ 203 w 203"/>
                <a:gd name="T45" fmla="*/ 89 h 253"/>
                <a:gd name="T46" fmla="*/ 203 w 203"/>
                <a:gd name="T47" fmla="*/ 114 h 253"/>
                <a:gd name="T48" fmla="*/ 203 w 203"/>
                <a:gd name="T49" fmla="*/ 127 h 253"/>
                <a:gd name="T50" fmla="*/ 190 w 203"/>
                <a:gd name="T51" fmla="*/ 139 h 253"/>
                <a:gd name="T52" fmla="*/ 203 w 203"/>
                <a:gd name="T53" fmla="*/ 177 h 253"/>
                <a:gd name="T54" fmla="*/ 190 w 203"/>
                <a:gd name="T55" fmla="*/ 177 h 253"/>
                <a:gd name="T56" fmla="*/ 190 w 203"/>
                <a:gd name="T57" fmla="*/ 203 h 253"/>
                <a:gd name="T58" fmla="*/ 178 w 203"/>
                <a:gd name="T59" fmla="*/ 203 h 253"/>
                <a:gd name="T60" fmla="*/ 165 w 203"/>
                <a:gd name="T61" fmla="*/ 203 h 253"/>
                <a:gd name="T62" fmla="*/ 152 w 203"/>
                <a:gd name="T63" fmla="*/ 215 h 253"/>
                <a:gd name="T64" fmla="*/ 152 w 203"/>
                <a:gd name="T65" fmla="*/ 215 h 253"/>
                <a:gd name="T66" fmla="*/ 140 w 203"/>
                <a:gd name="T67" fmla="*/ 228 h 253"/>
                <a:gd name="T68" fmla="*/ 127 w 203"/>
                <a:gd name="T69" fmla="*/ 228 h 253"/>
                <a:gd name="T70" fmla="*/ 114 w 203"/>
                <a:gd name="T71" fmla="*/ 228 h 253"/>
                <a:gd name="T72" fmla="*/ 102 w 203"/>
                <a:gd name="T73" fmla="*/ 253 h 253"/>
                <a:gd name="T74" fmla="*/ 89 w 203"/>
                <a:gd name="T75" fmla="*/ 253 h 2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3"/>
                <a:gd name="T115" fmla="*/ 0 h 253"/>
                <a:gd name="T116" fmla="*/ 203 w 203"/>
                <a:gd name="T117" fmla="*/ 253 h 2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3" h="253">
                  <a:moveTo>
                    <a:pt x="89" y="253"/>
                  </a:moveTo>
                  <a:lnTo>
                    <a:pt x="76" y="253"/>
                  </a:lnTo>
                  <a:lnTo>
                    <a:pt x="64" y="241"/>
                  </a:lnTo>
                  <a:lnTo>
                    <a:pt x="51" y="228"/>
                  </a:lnTo>
                  <a:lnTo>
                    <a:pt x="38" y="228"/>
                  </a:lnTo>
                  <a:lnTo>
                    <a:pt x="26" y="228"/>
                  </a:lnTo>
                  <a:lnTo>
                    <a:pt x="26" y="215"/>
                  </a:lnTo>
                  <a:lnTo>
                    <a:pt x="13" y="203"/>
                  </a:lnTo>
                  <a:lnTo>
                    <a:pt x="26" y="190"/>
                  </a:lnTo>
                  <a:lnTo>
                    <a:pt x="13" y="177"/>
                  </a:lnTo>
                  <a:lnTo>
                    <a:pt x="26" y="165"/>
                  </a:lnTo>
                  <a:lnTo>
                    <a:pt x="26" y="152"/>
                  </a:lnTo>
                  <a:lnTo>
                    <a:pt x="0" y="139"/>
                  </a:lnTo>
                  <a:lnTo>
                    <a:pt x="0" y="127"/>
                  </a:lnTo>
                  <a:lnTo>
                    <a:pt x="13" y="114"/>
                  </a:lnTo>
                  <a:lnTo>
                    <a:pt x="0" y="101"/>
                  </a:lnTo>
                  <a:lnTo>
                    <a:pt x="13" y="89"/>
                  </a:lnTo>
                  <a:lnTo>
                    <a:pt x="0" y="76"/>
                  </a:lnTo>
                  <a:lnTo>
                    <a:pt x="0" y="63"/>
                  </a:lnTo>
                  <a:lnTo>
                    <a:pt x="13" y="63"/>
                  </a:lnTo>
                  <a:lnTo>
                    <a:pt x="38" y="63"/>
                  </a:lnTo>
                  <a:lnTo>
                    <a:pt x="51" y="63"/>
                  </a:lnTo>
                  <a:lnTo>
                    <a:pt x="64" y="51"/>
                  </a:lnTo>
                  <a:lnTo>
                    <a:pt x="76" y="38"/>
                  </a:lnTo>
                  <a:lnTo>
                    <a:pt x="89" y="38"/>
                  </a:lnTo>
                  <a:lnTo>
                    <a:pt x="89" y="25"/>
                  </a:lnTo>
                  <a:lnTo>
                    <a:pt x="102" y="25"/>
                  </a:lnTo>
                  <a:lnTo>
                    <a:pt x="114" y="25"/>
                  </a:lnTo>
                  <a:lnTo>
                    <a:pt x="127" y="12"/>
                  </a:lnTo>
                  <a:lnTo>
                    <a:pt x="127" y="0"/>
                  </a:lnTo>
                  <a:lnTo>
                    <a:pt x="140" y="0"/>
                  </a:lnTo>
                  <a:lnTo>
                    <a:pt x="152" y="0"/>
                  </a:lnTo>
                  <a:lnTo>
                    <a:pt x="165" y="0"/>
                  </a:lnTo>
                  <a:lnTo>
                    <a:pt x="178" y="12"/>
                  </a:lnTo>
                  <a:lnTo>
                    <a:pt x="203" y="38"/>
                  </a:lnTo>
                  <a:lnTo>
                    <a:pt x="203" y="51"/>
                  </a:lnTo>
                  <a:lnTo>
                    <a:pt x="203" y="63"/>
                  </a:lnTo>
                  <a:lnTo>
                    <a:pt x="203" y="76"/>
                  </a:lnTo>
                  <a:lnTo>
                    <a:pt x="203" y="89"/>
                  </a:lnTo>
                  <a:lnTo>
                    <a:pt x="203" y="101"/>
                  </a:lnTo>
                  <a:lnTo>
                    <a:pt x="203" y="114"/>
                  </a:lnTo>
                  <a:lnTo>
                    <a:pt x="203" y="127"/>
                  </a:lnTo>
                  <a:lnTo>
                    <a:pt x="190" y="127"/>
                  </a:lnTo>
                  <a:lnTo>
                    <a:pt x="190" y="139"/>
                  </a:lnTo>
                  <a:lnTo>
                    <a:pt x="203" y="165"/>
                  </a:lnTo>
                  <a:lnTo>
                    <a:pt x="203" y="177"/>
                  </a:lnTo>
                  <a:lnTo>
                    <a:pt x="190" y="177"/>
                  </a:lnTo>
                  <a:lnTo>
                    <a:pt x="190" y="190"/>
                  </a:lnTo>
                  <a:lnTo>
                    <a:pt x="190" y="203"/>
                  </a:lnTo>
                  <a:lnTo>
                    <a:pt x="178" y="203"/>
                  </a:lnTo>
                  <a:lnTo>
                    <a:pt x="165" y="203"/>
                  </a:lnTo>
                  <a:lnTo>
                    <a:pt x="152" y="215"/>
                  </a:lnTo>
                  <a:lnTo>
                    <a:pt x="140" y="228"/>
                  </a:lnTo>
                  <a:lnTo>
                    <a:pt x="127" y="228"/>
                  </a:lnTo>
                  <a:lnTo>
                    <a:pt x="114" y="228"/>
                  </a:lnTo>
                  <a:lnTo>
                    <a:pt x="114" y="241"/>
                  </a:lnTo>
                  <a:lnTo>
                    <a:pt x="102" y="253"/>
                  </a:lnTo>
                  <a:lnTo>
                    <a:pt x="89" y="253"/>
                  </a:lnTo>
                  <a:close/>
                </a:path>
              </a:pathLst>
            </a:custGeom>
            <a:grpFill/>
            <a:ln w="0">
              <a:solidFill>
                <a:srgbClr val="000000"/>
              </a:solidFill>
              <a:prstDash val="solid"/>
              <a:round/>
              <a:headEnd/>
              <a:tailEnd/>
            </a:ln>
          </p:spPr>
        </p:sp>
        <p:sp>
          <p:nvSpPr>
            <p:cNvPr id="469" name="Freeform 28"/>
            <p:cNvSpPr>
              <a:spLocks/>
            </p:cNvSpPr>
            <p:nvPr/>
          </p:nvSpPr>
          <p:spPr bwMode="auto">
            <a:xfrm>
              <a:off x="4914900" y="3209925"/>
              <a:ext cx="295275" cy="314325"/>
            </a:xfrm>
            <a:custGeom>
              <a:avLst/>
              <a:gdLst>
                <a:gd name="T0" fmla="*/ 50 w 266"/>
                <a:gd name="T1" fmla="*/ 266 h 279"/>
                <a:gd name="T2" fmla="*/ 38 w 266"/>
                <a:gd name="T3" fmla="*/ 254 h 279"/>
                <a:gd name="T4" fmla="*/ 38 w 266"/>
                <a:gd name="T5" fmla="*/ 241 h 279"/>
                <a:gd name="T6" fmla="*/ 25 w 266"/>
                <a:gd name="T7" fmla="*/ 215 h 279"/>
                <a:gd name="T8" fmla="*/ 38 w 266"/>
                <a:gd name="T9" fmla="*/ 215 h 279"/>
                <a:gd name="T10" fmla="*/ 38 w 266"/>
                <a:gd name="T11" fmla="*/ 190 h 279"/>
                <a:gd name="T12" fmla="*/ 38 w 266"/>
                <a:gd name="T13" fmla="*/ 190 h 279"/>
                <a:gd name="T14" fmla="*/ 38 w 266"/>
                <a:gd name="T15" fmla="*/ 152 h 279"/>
                <a:gd name="T16" fmla="*/ 25 w 266"/>
                <a:gd name="T17" fmla="*/ 152 h 279"/>
                <a:gd name="T18" fmla="*/ 25 w 266"/>
                <a:gd name="T19" fmla="*/ 152 h 279"/>
                <a:gd name="T20" fmla="*/ 12 w 266"/>
                <a:gd name="T21" fmla="*/ 152 h 279"/>
                <a:gd name="T22" fmla="*/ 0 w 266"/>
                <a:gd name="T23" fmla="*/ 152 h 279"/>
                <a:gd name="T24" fmla="*/ 0 w 266"/>
                <a:gd name="T25" fmla="*/ 114 h 279"/>
                <a:gd name="T26" fmla="*/ 12 w 266"/>
                <a:gd name="T27" fmla="*/ 89 h 279"/>
                <a:gd name="T28" fmla="*/ 25 w 266"/>
                <a:gd name="T29" fmla="*/ 76 h 279"/>
                <a:gd name="T30" fmla="*/ 38 w 266"/>
                <a:gd name="T31" fmla="*/ 63 h 279"/>
                <a:gd name="T32" fmla="*/ 63 w 266"/>
                <a:gd name="T33" fmla="*/ 63 h 279"/>
                <a:gd name="T34" fmla="*/ 76 w 266"/>
                <a:gd name="T35" fmla="*/ 63 h 279"/>
                <a:gd name="T36" fmla="*/ 101 w 266"/>
                <a:gd name="T37" fmla="*/ 51 h 279"/>
                <a:gd name="T38" fmla="*/ 101 w 266"/>
                <a:gd name="T39" fmla="*/ 38 h 279"/>
                <a:gd name="T40" fmla="*/ 101 w 266"/>
                <a:gd name="T41" fmla="*/ 25 h 279"/>
                <a:gd name="T42" fmla="*/ 101 w 266"/>
                <a:gd name="T43" fmla="*/ 13 h 279"/>
                <a:gd name="T44" fmla="*/ 126 w 266"/>
                <a:gd name="T45" fmla="*/ 13 h 279"/>
                <a:gd name="T46" fmla="*/ 139 w 266"/>
                <a:gd name="T47" fmla="*/ 13 h 279"/>
                <a:gd name="T48" fmla="*/ 152 w 266"/>
                <a:gd name="T49" fmla="*/ 25 h 279"/>
                <a:gd name="T50" fmla="*/ 177 w 266"/>
                <a:gd name="T51" fmla="*/ 25 h 279"/>
                <a:gd name="T52" fmla="*/ 177 w 266"/>
                <a:gd name="T53" fmla="*/ 38 h 279"/>
                <a:gd name="T54" fmla="*/ 190 w 266"/>
                <a:gd name="T55" fmla="*/ 51 h 279"/>
                <a:gd name="T56" fmla="*/ 190 w 266"/>
                <a:gd name="T57" fmla="*/ 76 h 279"/>
                <a:gd name="T58" fmla="*/ 177 w 266"/>
                <a:gd name="T59" fmla="*/ 101 h 279"/>
                <a:gd name="T60" fmla="*/ 203 w 266"/>
                <a:gd name="T61" fmla="*/ 127 h 279"/>
                <a:gd name="T62" fmla="*/ 190 w 266"/>
                <a:gd name="T63" fmla="*/ 139 h 279"/>
                <a:gd name="T64" fmla="*/ 190 w 266"/>
                <a:gd name="T65" fmla="*/ 165 h 279"/>
                <a:gd name="T66" fmla="*/ 203 w 266"/>
                <a:gd name="T67" fmla="*/ 177 h 279"/>
                <a:gd name="T68" fmla="*/ 215 w 266"/>
                <a:gd name="T69" fmla="*/ 190 h 279"/>
                <a:gd name="T70" fmla="*/ 241 w 266"/>
                <a:gd name="T71" fmla="*/ 203 h 279"/>
                <a:gd name="T72" fmla="*/ 253 w 266"/>
                <a:gd name="T73" fmla="*/ 215 h 279"/>
                <a:gd name="T74" fmla="*/ 241 w 266"/>
                <a:gd name="T75" fmla="*/ 215 h 279"/>
                <a:gd name="T76" fmla="*/ 228 w 266"/>
                <a:gd name="T77" fmla="*/ 228 h 279"/>
                <a:gd name="T78" fmla="*/ 203 w 266"/>
                <a:gd name="T79" fmla="*/ 215 h 279"/>
                <a:gd name="T80" fmla="*/ 190 w 266"/>
                <a:gd name="T81" fmla="*/ 203 h 279"/>
                <a:gd name="T82" fmla="*/ 177 w 266"/>
                <a:gd name="T83" fmla="*/ 215 h 279"/>
                <a:gd name="T84" fmla="*/ 152 w 266"/>
                <a:gd name="T85" fmla="*/ 203 h 279"/>
                <a:gd name="T86" fmla="*/ 139 w 266"/>
                <a:gd name="T87" fmla="*/ 203 h 279"/>
                <a:gd name="T88" fmla="*/ 126 w 266"/>
                <a:gd name="T89" fmla="*/ 228 h 279"/>
                <a:gd name="T90" fmla="*/ 126 w 266"/>
                <a:gd name="T91" fmla="*/ 228 h 279"/>
                <a:gd name="T92" fmla="*/ 114 w 266"/>
                <a:gd name="T93" fmla="*/ 241 h 279"/>
                <a:gd name="T94" fmla="*/ 88 w 266"/>
                <a:gd name="T95" fmla="*/ 266 h 279"/>
                <a:gd name="T96" fmla="*/ 63 w 266"/>
                <a:gd name="T97" fmla="*/ 266 h 279"/>
                <a:gd name="T98" fmla="*/ 50 w 266"/>
                <a:gd name="T99" fmla="*/ 279 h 2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6"/>
                <a:gd name="T151" fmla="*/ 0 h 279"/>
                <a:gd name="T152" fmla="*/ 266 w 266"/>
                <a:gd name="T153" fmla="*/ 279 h 2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6" h="279">
                  <a:moveTo>
                    <a:pt x="50" y="279"/>
                  </a:moveTo>
                  <a:lnTo>
                    <a:pt x="50" y="266"/>
                  </a:lnTo>
                  <a:lnTo>
                    <a:pt x="38" y="266"/>
                  </a:lnTo>
                  <a:lnTo>
                    <a:pt x="38" y="254"/>
                  </a:lnTo>
                  <a:lnTo>
                    <a:pt x="38" y="241"/>
                  </a:lnTo>
                  <a:lnTo>
                    <a:pt x="38" y="228"/>
                  </a:lnTo>
                  <a:lnTo>
                    <a:pt x="25" y="215"/>
                  </a:lnTo>
                  <a:lnTo>
                    <a:pt x="38" y="215"/>
                  </a:lnTo>
                  <a:lnTo>
                    <a:pt x="38" y="203"/>
                  </a:lnTo>
                  <a:lnTo>
                    <a:pt x="38" y="190"/>
                  </a:lnTo>
                  <a:lnTo>
                    <a:pt x="50" y="165"/>
                  </a:lnTo>
                  <a:lnTo>
                    <a:pt x="38" y="152"/>
                  </a:lnTo>
                  <a:lnTo>
                    <a:pt x="25" y="152"/>
                  </a:lnTo>
                  <a:lnTo>
                    <a:pt x="12" y="152"/>
                  </a:lnTo>
                  <a:lnTo>
                    <a:pt x="0" y="152"/>
                  </a:lnTo>
                  <a:lnTo>
                    <a:pt x="0" y="139"/>
                  </a:lnTo>
                  <a:lnTo>
                    <a:pt x="0" y="114"/>
                  </a:lnTo>
                  <a:lnTo>
                    <a:pt x="12" y="101"/>
                  </a:lnTo>
                  <a:lnTo>
                    <a:pt x="12" y="89"/>
                  </a:lnTo>
                  <a:lnTo>
                    <a:pt x="25" y="89"/>
                  </a:lnTo>
                  <a:lnTo>
                    <a:pt x="25" y="76"/>
                  </a:lnTo>
                  <a:lnTo>
                    <a:pt x="38" y="63"/>
                  </a:lnTo>
                  <a:lnTo>
                    <a:pt x="50" y="63"/>
                  </a:lnTo>
                  <a:lnTo>
                    <a:pt x="63" y="63"/>
                  </a:lnTo>
                  <a:lnTo>
                    <a:pt x="76" y="63"/>
                  </a:lnTo>
                  <a:lnTo>
                    <a:pt x="76" y="51"/>
                  </a:lnTo>
                  <a:lnTo>
                    <a:pt x="101" y="51"/>
                  </a:lnTo>
                  <a:lnTo>
                    <a:pt x="101" y="38"/>
                  </a:lnTo>
                  <a:lnTo>
                    <a:pt x="101" y="25"/>
                  </a:lnTo>
                  <a:lnTo>
                    <a:pt x="101" y="13"/>
                  </a:lnTo>
                  <a:lnTo>
                    <a:pt x="126" y="13"/>
                  </a:lnTo>
                  <a:lnTo>
                    <a:pt x="139" y="0"/>
                  </a:lnTo>
                  <a:lnTo>
                    <a:pt x="139" y="13"/>
                  </a:lnTo>
                  <a:lnTo>
                    <a:pt x="152" y="25"/>
                  </a:lnTo>
                  <a:lnTo>
                    <a:pt x="164" y="38"/>
                  </a:lnTo>
                  <a:lnTo>
                    <a:pt x="177" y="25"/>
                  </a:lnTo>
                  <a:lnTo>
                    <a:pt x="177" y="38"/>
                  </a:lnTo>
                  <a:lnTo>
                    <a:pt x="190" y="51"/>
                  </a:lnTo>
                  <a:lnTo>
                    <a:pt x="177" y="63"/>
                  </a:lnTo>
                  <a:lnTo>
                    <a:pt x="190" y="76"/>
                  </a:lnTo>
                  <a:lnTo>
                    <a:pt x="177" y="89"/>
                  </a:lnTo>
                  <a:lnTo>
                    <a:pt x="177" y="101"/>
                  </a:lnTo>
                  <a:lnTo>
                    <a:pt x="203" y="114"/>
                  </a:lnTo>
                  <a:lnTo>
                    <a:pt x="203" y="127"/>
                  </a:lnTo>
                  <a:lnTo>
                    <a:pt x="190" y="139"/>
                  </a:lnTo>
                  <a:lnTo>
                    <a:pt x="203" y="152"/>
                  </a:lnTo>
                  <a:lnTo>
                    <a:pt x="190" y="165"/>
                  </a:lnTo>
                  <a:lnTo>
                    <a:pt x="203" y="177"/>
                  </a:lnTo>
                  <a:lnTo>
                    <a:pt x="203" y="190"/>
                  </a:lnTo>
                  <a:lnTo>
                    <a:pt x="215" y="190"/>
                  </a:lnTo>
                  <a:lnTo>
                    <a:pt x="228" y="190"/>
                  </a:lnTo>
                  <a:lnTo>
                    <a:pt x="241" y="203"/>
                  </a:lnTo>
                  <a:lnTo>
                    <a:pt x="253" y="215"/>
                  </a:lnTo>
                  <a:lnTo>
                    <a:pt x="266" y="215"/>
                  </a:lnTo>
                  <a:lnTo>
                    <a:pt x="241" y="215"/>
                  </a:lnTo>
                  <a:lnTo>
                    <a:pt x="228" y="215"/>
                  </a:lnTo>
                  <a:lnTo>
                    <a:pt x="228" y="228"/>
                  </a:lnTo>
                  <a:lnTo>
                    <a:pt x="215" y="228"/>
                  </a:lnTo>
                  <a:lnTo>
                    <a:pt x="203" y="215"/>
                  </a:lnTo>
                  <a:lnTo>
                    <a:pt x="190" y="203"/>
                  </a:lnTo>
                  <a:lnTo>
                    <a:pt x="177" y="215"/>
                  </a:lnTo>
                  <a:lnTo>
                    <a:pt x="164" y="203"/>
                  </a:lnTo>
                  <a:lnTo>
                    <a:pt x="152" y="203"/>
                  </a:lnTo>
                  <a:lnTo>
                    <a:pt x="139" y="203"/>
                  </a:lnTo>
                  <a:lnTo>
                    <a:pt x="139" y="215"/>
                  </a:lnTo>
                  <a:lnTo>
                    <a:pt x="126" y="228"/>
                  </a:lnTo>
                  <a:lnTo>
                    <a:pt x="114" y="228"/>
                  </a:lnTo>
                  <a:lnTo>
                    <a:pt x="114" y="241"/>
                  </a:lnTo>
                  <a:lnTo>
                    <a:pt x="101" y="241"/>
                  </a:lnTo>
                  <a:lnTo>
                    <a:pt x="88" y="266"/>
                  </a:lnTo>
                  <a:lnTo>
                    <a:pt x="76" y="266"/>
                  </a:lnTo>
                  <a:lnTo>
                    <a:pt x="63" y="266"/>
                  </a:lnTo>
                  <a:lnTo>
                    <a:pt x="63" y="279"/>
                  </a:lnTo>
                  <a:lnTo>
                    <a:pt x="50" y="279"/>
                  </a:lnTo>
                  <a:close/>
                </a:path>
              </a:pathLst>
            </a:custGeom>
            <a:grpFill/>
            <a:ln w="0">
              <a:solidFill>
                <a:srgbClr val="000000"/>
              </a:solidFill>
              <a:prstDash val="solid"/>
              <a:round/>
              <a:headEnd/>
              <a:tailEnd/>
            </a:ln>
          </p:spPr>
        </p:sp>
        <p:sp>
          <p:nvSpPr>
            <p:cNvPr id="470" name="Freeform 29"/>
            <p:cNvSpPr>
              <a:spLocks/>
            </p:cNvSpPr>
            <p:nvPr/>
          </p:nvSpPr>
          <p:spPr bwMode="auto">
            <a:xfrm>
              <a:off x="4733925" y="2743200"/>
              <a:ext cx="523875" cy="533400"/>
            </a:xfrm>
            <a:custGeom>
              <a:avLst/>
              <a:gdLst>
                <a:gd name="T0" fmla="*/ 63 w 469"/>
                <a:gd name="T1" fmla="*/ 457 h 482"/>
                <a:gd name="T2" fmla="*/ 76 w 469"/>
                <a:gd name="T3" fmla="*/ 419 h 482"/>
                <a:gd name="T4" fmla="*/ 101 w 469"/>
                <a:gd name="T5" fmla="*/ 432 h 482"/>
                <a:gd name="T6" fmla="*/ 101 w 469"/>
                <a:gd name="T7" fmla="*/ 457 h 482"/>
                <a:gd name="T8" fmla="*/ 114 w 469"/>
                <a:gd name="T9" fmla="*/ 457 h 482"/>
                <a:gd name="T10" fmla="*/ 127 w 469"/>
                <a:gd name="T11" fmla="*/ 444 h 482"/>
                <a:gd name="T12" fmla="*/ 139 w 469"/>
                <a:gd name="T13" fmla="*/ 457 h 482"/>
                <a:gd name="T14" fmla="*/ 152 w 469"/>
                <a:gd name="T15" fmla="*/ 444 h 482"/>
                <a:gd name="T16" fmla="*/ 152 w 469"/>
                <a:gd name="T17" fmla="*/ 432 h 482"/>
                <a:gd name="T18" fmla="*/ 165 w 469"/>
                <a:gd name="T19" fmla="*/ 419 h 482"/>
                <a:gd name="T20" fmla="*/ 190 w 469"/>
                <a:gd name="T21" fmla="*/ 406 h 482"/>
                <a:gd name="T22" fmla="*/ 203 w 469"/>
                <a:gd name="T23" fmla="*/ 419 h 482"/>
                <a:gd name="T24" fmla="*/ 203 w 469"/>
                <a:gd name="T25" fmla="*/ 432 h 482"/>
                <a:gd name="T26" fmla="*/ 215 w 469"/>
                <a:gd name="T27" fmla="*/ 432 h 482"/>
                <a:gd name="T28" fmla="*/ 228 w 469"/>
                <a:gd name="T29" fmla="*/ 444 h 482"/>
                <a:gd name="T30" fmla="*/ 215 w 469"/>
                <a:gd name="T31" fmla="*/ 470 h 482"/>
                <a:gd name="T32" fmla="*/ 228 w 469"/>
                <a:gd name="T33" fmla="*/ 482 h 482"/>
                <a:gd name="T34" fmla="*/ 241 w 469"/>
                <a:gd name="T35" fmla="*/ 470 h 482"/>
                <a:gd name="T36" fmla="*/ 266 w 469"/>
                <a:gd name="T37" fmla="*/ 457 h 482"/>
                <a:gd name="T38" fmla="*/ 266 w 469"/>
                <a:gd name="T39" fmla="*/ 444 h 482"/>
                <a:gd name="T40" fmla="*/ 291 w 469"/>
                <a:gd name="T41" fmla="*/ 432 h 482"/>
                <a:gd name="T42" fmla="*/ 317 w 469"/>
                <a:gd name="T43" fmla="*/ 444 h 482"/>
                <a:gd name="T44" fmla="*/ 329 w 469"/>
                <a:gd name="T45" fmla="*/ 419 h 482"/>
                <a:gd name="T46" fmla="*/ 317 w 469"/>
                <a:gd name="T47" fmla="*/ 368 h 482"/>
                <a:gd name="T48" fmla="*/ 329 w 469"/>
                <a:gd name="T49" fmla="*/ 330 h 482"/>
                <a:gd name="T50" fmla="*/ 329 w 469"/>
                <a:gd name="T51" fmla="*/ 317 h 482"/>
                <a:gd name="T52" fmla="*/ 355 w 469"/>
                <a:gd name="T53" fmla="*/ 305 h 482"/>
                <a:gd name="T54" fmla="*/ 368 w 469"/>
                <a:gd name="T55" fmla="*/ 292 h 482"/>
                <a:gd name="T56" fmla="*/ 393 w 469"/>
                <a:gd name="T57" fmla="*/ 292 h 482"/>
                <a:gd name="T58" fmla="*/ 393 w 469"/>
                <a:gd name="T59" fmla="*/ 254 h 482"/>
                <a:gd name="T60" fmla="*/ 406 w 469"/>
                <a:gd name="T61" fmla="*/ 241 h 482"/>
                <a:gd name="T62" fmla="*/ 431 w 469"/>
                <a:gd name="T63" fmla="*/ 203 h 482"/>
                <a:gd name="T64" fmla="*/ 406 w 469"/>
                <a:gd name="T65" fmla="*/ 190 h 482"/>
                <a:gd name="T66" fmla="*/ 418 w 469"/>
                <a:gd name="T67" fmla="*/ 140 h 482"/>
                <a:gd name="T68" fmla="*/ 418 w 469"/>
                <a:gd name="T69" fmla="*/ 127 h 482"/>
                <a:gd name="T70" fmla="*/ 431 w 469"/>
                <a:gd name="T71" fmla="*/ 114 h 482"/>
                <a:gd name="T72" fmla="*/ 456 w 469"/>
                <a:gd name="T73" fmla="*/ 102 h 482"/>
                <a:gd name="T74" fmla="*/ 456 w 469"/>
                <a:gd name="T75" fmla="*/ 76 h 482"/>
                <a:gd name="T76" fmla="*/ 444 w 469"/>
                <a:gd name="T77" fmla="*/ 51 h 482"/>
                <a:gd name="T78" fmla="*/ 431 w 469"/>
                <a:gd name="T79" fmla="*/ 38 h 482"/>
                <a:gd name="T80" fmla="*/ 444 w 469"/>
                <a:gd name="T81" fmla="*/ 13 h 482"/>
                <a:gd name="T82" fmla="*/ 406 w 469"/>
                <a:gd name="T83" fmla="*/ 0 h 482"/>
                <a:gd name="T84" fmla="*/ 380 w 469"/>
                <a:gd name="T85" fmla="*/ 51 h 482"/>
                <a:gd name="T86" fmla="*/ 355 w 469"/>
                <a:gd name="T87" fmla="*/ 140 h 482"/>
                <a:gd name="T88" fmla="*/ 304 w 469"/>
                <a:gd name="T89" fmla="*/ 178 h 482"/>
                <a:gd name="T90" fmla="*/ 266 w 469"/>
                <a:gd name="T91" fmla="*/ 190 h 482"/>
                <a:gd name="T92" fmla="*/ 228 w 469"/>
                <a:gd name="T93" fmla="*/ 254 h 482"/>
                <a:gd name="T94" fmla="*/ 177 w 469"/>
                <a:gd name="T95" fmla="*/ 317 h 482"/>
                <a:gd name="T96" fmla="*/ 114 w 469"/>
                <a:gd name="T97" fmla="*/ 368 h 482"/>
                <a:gd name="T98" fmla="*/ 38 w 469"/>
                <a:gd name="T99" fmla="*/ 393 h 482"/>
                <a:gd name="T100" fmla="*/ 0 w 469"/>
                <a:gd name="T101" fmla="*/ 419 h 482"/>
                <a:gd name="T102" fmla="*/ 0 w 469"/>
                <a:gd name="T103" fmla="*/ 432 h 482"/>
                <a:gd name="T104" fmla="*/ 0 w 469"/>
                <a:gd name="T105" fmla="*/ 444 h 482"/>
                <a:gd name="T106" fmla="*/ 0 w 469"/>
                <a:gd name="T107" fmla="*/ 470 h 4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9"/>
                <a:gd name="T163" fmla="*/ 0 h 482"/>
                <a:gd name="T164" fmla="*/ 469 w 469"/>
                <a:gd name="T165" fmla="*/ 482 h 4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9" h="482">
                  <a:moveTo>
                    <a:pt x="0" y="482"/>
                  </a:moveTo>
                  <a:lnTo>
                    <a:pt x="50" y="470"/>
                  </a:lnTo>
                  <a:lnTo>
                    <a:pt x="63" y="457"/>
                  </a:lnTo>
                  <a:lnTo>
                    <a:pt x="76" y="444"/>
                  </a:lnTo>
                  <a:lnTo>
                    <a:pt x="76" y="432"/>
                  </a:lnTo>
                  <a:lnTo>
                    <a:pt x="76" y="419"/>
                  </a:lnTo>
                  <a:lnTo>
                    <a:pt x="89" y="419"/>
                  </a:lnTo>
                  <a:lnTo>
                    <a:pt x="101" y="419"/>
                  </a:lnTo>
                  <a:lnTo>
                    <a:pt x="101" y="432"/>
                  </a:lnTo>
                  <a:lnTo>
                    <a:pt x="101" y="444"/>
                  </a:lnTo>
                  <a:lnTo>
                    <a:pt x="101" y="457"/>
                  </a:lnTo>
                  <a:lnTo>
                    <a:pt x="114" y="470"/>
                  </a:lnTo>
                  <a:lnTo>
                    <a:pt x="114" y="457"/>
                  </a:lnTo>
                  <a:lnTo>
                    <a:pt x="127" y="457"/>
                  </a:lnTo>
                  <a:lnTo>
                    <a:pt x="127" y="444"/>
                  </a:lnTo>
                  <a:lnTo>
                    <a:pt x="139" y="444"/>
                  </a:lnTo>
                  <a:lnTo>
                    <a:pt x="139" y="457"/>
                  </a:lnTo>
                  <a:lnTo>
                    <a:pt x="139" y="444"/>
                  </a:lnTo>
                  <a:lnTo>
                    <a:pt x="152" y="444"/>
                  </a:lnTo>
                  <a:lnTo>
                    <a:pt x="152" y="432"/>
                  </a:lnTo>
                  <a:lnTo>
                    <a:pt x="152" y="419"/>
                  </a:lnTo>
                  <a:lnTo>
                    <a:pt x="165" y="419"/>
                  </a:lnTo>
                  <a:lnTo>
                    <a:pt x="165" y="406"/>
                  </a:lnTo>
                  <a:lnTo>
                    <a:pt x="177" y="406"/>
                  </a:lnTo>
                  <a:lnTo>
                    <a:pt x="190" y="406"/>
                  </a:lnTo>
                  <a:lnTo>
                    <a:pt x="203" y="406"/>
                  </a:lnTo>
                  <a:lnTo>
                    <a:pt x="203" y="419"/>
                  </a:lnTo>
                  <a:lnTo>
                    <a:pt x="203" y="432"/>
                  </a:lnTo>
                  <a:lnTo>
                    <a:pt x="215" y="432"/>
                  </a:lnTo>
                  <a:lnTo>
                    <a:pt x="215" y="444"/>
                  </a:lnTo>
                  <a:lnTo>
                    <a:pt x="228" y="444"/>
                  </a:lnTo>
                  <a:lnTo>
                    <a:pt x="228" y="457"/>
                  </a:lnTo>
                  <a:lnTo>
                    <a:pt x="215" y="470"/>
                  </a:lnTo>
                  <a:lnTo>
                    <a:pt x="228" y="482"/>
                  </a:lnTo>
                  <a:lnTo>
                    <a:pt x="241" y="482"/>
                  </a:lnTo>
                  <a:lnTo>
                    <a:pt x="241" y="470"/>
                  </a:lnTo>
                  <a:lnTo>
                    <a:pt x="266" y="470"/>
                  </a:lnTo>
                  <a:lnTo>
                    <a:pt x="266" y="457"/>
                  </a:lnTo>
                  <a:lnTo>
                    <a:pt x="266" y="444"/>
                  </a:lnTo>
                  <a:lnTo>
                    <a:pt x="266" y="432"/>
                  </a:lnTo>
                  <a:lnTo>
                    <a:pt x="291" y="432"/>
                  </a:lnTo>
                  <a:lnTo>
                    <a:pt x="304" y="419"/>
                  </a:lnTo>
                  <a:lnTo>
                    <a:pt x="304" y="432"/>
                  </a:lnTo>
                  <a:lnTo>
                    <a:pt x="317" y="444"/>
                  </a:lnTo>
                  <a:lnTo>
                    <a:pt x="317" y="432"/>
                  </a:lnTo>
                  <a:lnTo>
                    <a:pt x="329" y="419"/>
                  </a:lnTo>
                  <a:lnTo>
                    <a:pt x="317" y="406"/>
                  </a:lnTo>
                  <a:lnTo>
                    <a:pt x="329" y="381"/>
                  </a:lnTo>
                  <a:lnTo>
                    <a:pt x="317" y="368"/>
                  </a:lnTo>
                  <a:lnTo>
                    <a:pt x="329" y="343"/>
                  </a:lnTo>
                  <a:lnTo>
                    <a:pt x="329" y="330"/>
                  </a:lnTo>
                  <a:lnTo>
                    <a:pt x="329" y="317"/>
                  </a:lnTo>
                  <a:lnTo>
                    <a:pt x="329" y="305"/>
                  </a:lnTo>
                  <a:lnTo>
                    <a:pt x="355" y="305"/>
                  </a:lnTo>
                  <a:lnTo>
                    <a:pt x="368" y="305"/>
                  </a:lnTo>
                  <a:lnTo>
                    <a:pt x="368" y="292"/>
                  </a:lnTo>
                  <a:lnTo>
                    <a:pt x="380" y="305"/>
                  </a:lnTo>
                  <a:lnTo>
                    <a:pt x="393" y="292"/>
                  </a:lnTo>
                  <a:lnTo>
                    <a:pt x="393" y="267"/>
                  </a:lnTo>
                  <a:lnTo>
                    <a:pt x="393" y="254"/>
                  </a:lnTo>
                  <a:lnTo>
                    <a:pt x="406" y="254"/>
                  </a:lnTo>
                  <a:lnTo>
                    <a:pt x="406" y="241"/>
                  </a:lnTo>
                  <a:lnTo>
                    <a:pt x="431" y="216"/>
                  </a:lnTo>
                  <a:lnTo>
                    <a:pt x="431" y="203"/>
                  </a:lnTo>
                  <a:lnTo>
                    <a:pt x="418" y="203"/>
                  </a:lnTo>
                  <a:lnTo>
                    <a:pt x="406" y="190"/>
                  </a:lnTo>
                  <a:lnTo>
                    <a:pt x="418" y="165"/>
                  </a:lnTo>
                  <a:lnTo>
                    <a:pt x="418" y="140"/>
                  </a:lnTo>
                  <a:lnTo>
                    <a:pt x="431" y="140"/>
                  </a:lnTo>
                  <a:lnTo>
                    <a:pt x="418" y="140"/>
                  </a:lnTo>
                  <a:lnTo>
                    <a:pt x="418" y="127"/>
                  </a:lnTo>
                  <a:lnTo>
                    <a:pt x="431" y="127"/>
                  </a:lnTo>
                  <a:lnTo>
                    <a:pt x="431" y="114"/>
                  </a:lnTo>
                  <a:lnTo>
                    <a:pt x="431" y="102"/>
                  </a:lnTo>
                  <a:lnTo>
                    <a:pt x="444" y="102"/>
                  </a:lnTo>
                  <a:lnTo>
                    <a:pt x="456" y="102"/>
                  </a:lnTo>
                  <a:lnTo>
                    <a:pt x="469" y="89"/>
                  </a:lnTo>
                  <a:lnTo>
                    <a:pt x="469" y="76"/>
                  </a:lnTo>
                  <a:lnTo>
                    <a:pt x="456" y="76"/>
                  </a:lnTo>
                  <a:lnTo>
                    <a:pt x="456" y="64"/>
                  </a:lnTo>
                  <a:lnTo>
                    <a:pt x="444" y="64"/>
                  </a:lnTo>
                  <a:lnTo>
                    <a:pt x="444" y="51"/>
                  </a:lnTo>
                  <a:lnTo>
                    <a:pt x="431" y="51"/>
                  </a:lnTo>
                  <a:lnTo>
                    <a:pt x="431" y="38"/>
                  </a:lnTo>
                  <a:lnTo>
                    <a:pt x="444" y="26"/>
                  </a:lnTo>
                  <a:lnTo>
                    <a:pt x="444" y="13"/>
                  </a:lnTo>
                  <a:lnTo>
                    <a:pt x="431" y="13"/>
                  </a:lnTo>
                  <a:lnTo>
                    <a:pt x="418" y="13"/>
                  </a:lnTo>
                  <a:lnTo>
                    <a:pt x="406" y="0"/>
                  </a:lnTo>
                  <a:lnTo>
                    <a:pt x="406" y="13"/>
                  </a:lnTo>
                  <a:lnTo>
                    <a:pt x="393" y="38"/>
                  </a:lnTo>
                  <a:lnTo>
                    <a:pt x="380" y="51"/>
                  </a:lnTo>
                  <a:lnTo>
                    <a:pt x="380" y="64"/>
                  </a:lnTo>
                  <a:lnTo>
                    <a:pt x="368" y="114"/>
                  </a:lnTo>
                  <a:lnTo>
                    <a:pt x="355" y="140"/>
                  </a:lnTo>
                  <a:lnTo>
                    <a:pt x="342" y="165"/>
                  </a:lnTo>
                  <a:lnTo>
                    <a:pt x="317" y="165"/>
                  </a:lnTo>
                  <a:lnTo>
                    <a:pt x="304" y="178"/>
                  </a:lnTo>
                  <a:lnTo>
                    <a:pt x="291" y="178"/>
                  </a:lnTo>
                  <a:lnTo>
                    <a:pt x="266" y="190"/>
                  </a:lnTo>
                  <a:lnTo>
                    <a:pt x="253" y="216"/>
                  </a:lnTo>
                  <a:lnTo>
                    <a:pt x="241" y="241"/>
                  </a:lnTo>
                  <a:lnTo>
                    <a:pt x="228" y="254"/>
                  </a:lnTo>
                  <a:lnTo>
                    <a:pt x="215" y="279"/>
                  </a:lnTo>
                  <a:lnTo>
                    <a:pt x="203" y="305"/>
                  </a:lnTo>
                  <a:lnTo>
                    <a:pt x="177" y="317"/>
                  </a:lnTo>
                  <a:lnTo>
                    <a:pt x="152" y="343"/>
                  </a:lnTo>
                  <a:lnTo>
                    <a:pt x="127" y="355"/>
                  </a:lnTo>
                  <a:lnTo>
                    <a:pt x="114" y="368"/>
                  </a:lnTo>
                  <a:lnTo>
                    <a:pt x="89" y="368"/>
                  </a:lnTo>
                  <a:lnTo>
                    <a:pt x="63" y="381"/>
                  </a:lnTo>
                  <a:lnTo>
                    <a:pt x="38" y="393"/>
                  </a:lnTo>
                  <a:lnTo>
                    <a:pt x="0" y="419"/>
                  </a:lnTo>
                  <a:lnTo>
                    <a:pt x="0" y="432"/>
                  </a:lnTo>
                  <a:lnTo>
                    <a:pt x="0" y="444"/>
                  </a:lnTo>
                  <a:lnTo>
                    <a:pt x="0" y="457"/>
                  </a:lnTo>
                  <a:lnTo>
                    <a:pt x="0" y="470"/>
                  </a:lnTo>
                  <a:lnTo>
                    <a:pt x="0" y="482"/>
                  </a:lnTo>
                  <a:close/>
                </a:path>
              </a:pathLst>
            </a:custGeom>
            <a:grpFill/>
            <a:ln w="0">
              <a:solidFill>
                <a:srgbClr val="000000"/>
              </a:solidFill>
              <a:prstDash val="solid"/>
              <a:round/>
              <a:headEnd/>
              <a:tailEnd/>
            </a:ln>
          </p:spPr>
        </p:sp>
        <p:sp>
          <p:nvSpPr>
            <p:cNvPr id="471" name="Freeform 30"/>
            <p:cNvSpPr>
              <a:spLocks/>
            </p:cNvSpPr>
            <p:nvPr/>
          </p:nvSpPr>
          <p:spPr bwMode="auto">
            <a:xfrm>
              <a:off x="4505325" y="3209925"/>
              <a:ext cx="228600" cy="209550"/>
            </a:xfrm>
            <a:custGeom>
              <a:avLst/>
              <a:gdLst>
                <a:gd name="T0" fmla="*/ 0 w 203"/>
                <a:gd name="T1" fmla="*/ 177 h 190"/>
                <a:gd name="T2" fmla="*/ 0 w 203"/>
                <a:gd name="T3" fmla="*/ 177 h 190"/>
                <a:gd name="T4" fmla="*/ 0 w 203"/>
                <a:gd name="T5" fmla="*/ 152 h 190"/>
                <a:gd name="T6" fmla="*/ 13 w 203"/>
                <a:gd name="T7" fmla="*/ 127 h 190"/>
                <a:gd name="T8" fmla="*/ 13 w 203"/>
                <a:gd name="T9" fmla="*/ 114 h 190"/>
                <a:gd name="T10" fmla="*/ 13 w 203"/>
                <a:gd name="T11" fmla="*/ 101 h 190"/>
                <a:gd name="T12" fmla="*/ 25 w 203"/>
                <a:gd name="T13" fmla="*/ 89 h 190"/>
                <a:gd name="T14" fmla="*/ 25 w 203"/>
                <a:gd name="T15" fmla="*/ 63 h 190"/>
                <a:gd name="T16" fmla="*/ 25 w 203"/>
                <a:gd name="T17" fmla="*/ 51 h 190"/>
                <a:gd name="T18" fmla="*/ 25 w 203"/>
                <a:gd name="T19" fmla="*/ 38 h 190"/>
                <a:gd name="T20" fmla="*/ 38 w 203"/>
                <a:gd name="T21" fmla="*/ 25 h 190"/>
                <a:gd name="T22" fmla="*/ 51 w 203"/>
                <a:gd name="T23" fmla="*/ 13 h 190"/>
                <a:gd name="T24" fmla="*/ 63 w 203"/>
                <a:gd name="T25" fmla="*/ 0 h 190"/>
                <a:gd name="T26" fmla="*/ 76 w 203"/>
                <a:gd name="T27" fmla="*/ 0 h 190"/>
                <a:gd name="T28" fmla="*/ 76 w 203"/>
                <a:gd name="T29" fmla="*/ 13 h 190"/>
                <a:gd name="T30" fmla="*/ 76 w 203"/>
                <a:gd name="T31" fmla="*/ 25 h 190"/>
                <a:gd name="T32" fmla="*/ 101 w 203"/>
                <a:gd name="T33" fmla="*/ 51 h 190"/>
                <a:gd name="T34" fmla="*/ 139 w 203"/>
                <a:gd name="T35" fmla="*/ 38 h 190"/>
                <a:gd name="T36" fmla="*/ 152 w 203"/>
                <a:gd name="T37" fmla="*/ 13 h 190"/>
                <a:gd name="T38" fmla="*/ 177 w 203"/>
                <a:gd name="T39" fmla="*/ 0 h 190"/>
                <a:gd name="T40" fmla="*/ 203 w 203"/>
                <a:gd name="T41" fmla="*/ 0 h 190"/>
                <a:gd name="T42" fmla="*/ 203 w 203"/>
                <a:gd name="T43" fmla="*/ 13 h 190"/>
                <a:gd name="T44" fmla="*/ 203 w 203"/>
                <a:gd name="T45" fmla="*/ 13 h 190"/>
                <a:gd name="T46" fmla="*/ 203 w 203"/>
                <a:gd name="T47" fmla="*/ 25 h 190"/>
                <a:gd name="T48" fmla="*/ 203 w 203"/>
                <a:gd name="T49" fmla="*/ 38 h 190"/>
                <a:gd name="T50" fmla="*/ 203 w 203"/>
                <a:gd name="T51" fmla="*/ 63 h 190"/>
                <a:gd name="T52" fmla="*/ 203 w 203"/>
                <a:gd name="T53" fmla="*/ 76 h 190"/>
                <a:gd name="T54" fmla="*/ 203 w 203"/>
                <a:gd name="T55" fmla="*/ 89 h 190"/>
                <a:gd name="T56" fmla="*/ 203 w 203"/>
                <a:gd name="T57" fmla="*/ 101 h 190"/>
                <a:gd name="T58" fmla="*/ 190 w 203"/>
                <a:gd name="T59" fmla="*/ 114 h 190"/>
                <a:gd name="T60" fmla="*/ 190 w 203"/>
                <a:gd name="T61" fmla="*/ 127 h 190"/>
                <a:gd name="T62" fmla="*/ 177 w 203"/>
                <a:gd name="T63" fmla="*/ 139 h 190"/>
                <a:gd name="T64" fmla="*/ 177 w 203"/>
                <a:gd name="T65" fmla="*/ 152 h 190"/>
                <a:gd name="T66" fmla="*/ 165 w 203"/>
                <a:gd name="T67" fmla="*/ 165 h 190"/>
                <a:gd name="T68" fmla="*/ 165 w 203"/>
                <a:gd name="T69" fmla="*/ 165 h 190"/>
                <a:gd name="T70" fmla="*/ 165 w 203"/>
                <a:gd name="T71" fmla="*/ 152 h 190"/>
                <a:gd name="T72" fmla="*/ 152 w 203"/>
                <a:gd name="T73" fmla="*/ 152 h 190"/>
                <a:gd name="T74" fmla="*/ 139 w 203"/>
                <a:gd name="T75" fmla="*/ 152 h 190"/>
                <a:gd name="T76" fmla="*/ 139 w 203"/>
                <a:gd name="T77" fmla="*/ 139 h 190"/>
                <a:gd name="T78" fmla="*/ 127 w 203"/>
                <a:gd name="T79" fmla="*/ 152 h 190"/>
                <a:gd name="T80" fmla="*/ 114 w 203"/>
                <a:gd name="T81" fmla="*/ 139 h 190"/>
                <a:gd name="T82" fmla="*/ 101 w 203"/>
                <a:gd name="T83" fmla="*/ 139 h 190"/>
                <a:gd name="T84" fmla="*/ 89 w 203"/>
                <a:gd name="T85" fmla="*/ 139 h 190"/>
                <a:gd name="T86" fmla="*/ 89 w 203"/>
                <a:gd name="T87" fmla="*/ 139 h 190"/>
                <a:gd name="T88" fmla="*/ 76 w 203"/>
                <a:gd name="T89" fmla="*/ 152 h 190"/>
                <a:gd name="T90" fmla="*/ 63 w 203"/>
                <a:gd name="T91" fmla="*/ 165 h 190"/>
                <a:gd name="T92" fmla="*/ 63 w 203"/>
                <a:gd name="T93" fmla="*/ 177 h 190"/>
                <a:gd name="T94" fmla="*/ 51 w 203"/>
                <a:gd name="T95" fmla="*/ 177 h 190"/>
                <a:gd name="T96" fmla="*/ 51 w 203"/>
                <a:gd name="T97" fmla="*/ 165 h 190"/>
                <a:gd name="T98" fmla="*/ 38 w 203"/>
                <a:gd name="T99" fmla="*/ 165 h 190"/>
                <a:gd name="T100" fmla="*/ 25 w 203"/>
                <a:gd name="T101" fmla="*/ 165 h 190"/>
                <a:gd name="T102" fmla="*/ 13 w 203"/>
                <a:gd name="T103" fmla="*/ 177 h 190"/>
                <a:gd name="T104" fmla="*/ 13 w 203"/>
                <a:gd name="T105" fmla="*/ 190 h 1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3"/>
                <a:gd name="T160" fmla="*/ 0 h 190"/>
                <a:gd name="T161" fmla="*/ 203 w 203"/>
                <a:gd name="T162" fmla="*/ 190 h 19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3" h="190">
                  <a:moveTo>
                    <a:pt x="13" y="190"/>
                  </a:moveTo>
                  <a:lnTo>
                    <a:pt x="0" y="177"/>
                  </a:lnTo>
                  <a:lnTo>
                    <a:pt x="0" y="165"/>
                  </a:lnTo>
                  <a:lnTo>
                    <a:pt x="0" y="152"/>
                  </a:lnTo>
                  <a:lnTo>
                    <a:pt x="13" y="139"/>
                  </a:lnTo>
                  <a:lnTo>
                    <a:pt x="13" y="127"/>
                  </a:lnTo>
                  <a:lnTo>
                    <a:pt x="13" y="114"/>
                  </a:lnTo>
                  <a:lnTo>
                    <a:pt x="13" y="101"/>
                  </a:lnTo>
                  <a:lnTo>
                    <a:pt x="25" y="89"/>
                  </a:lnTo>
                  <a:lnTo>
                    <a:pt x="25" y="76"/>
                  </a:lnTo>
                  <a:lnTo>
                    <a:pt x="25" y="63"/>
                  </a:lnTo>
                  <a:lnTo>
                    <a:pt x="25" y="51"/>
                  </a:lnTo>
                  <a:lnTo>
                    <a:pt x="25" y="38"/>
                  </a:lnTo>
                  <a:lnTo>
                    <a:pt x="38" y="25"/>
                  </a:lnTo>
                  <a:lnTo>
                    <a:pt x="51" y="13"/>
                  </a:lnTo>
                  <a:lnTo>
                    <a:pt x="51" y="0"/>
                  </a:lnTo>
                  <a:lnTo>
                    <a:pt x="63" y="0"/>
                  </a:lnTo>
                  <a:lnTo>
                    <a:pt x="76" y="0"/>
                  </a:lnTo>
                  <a:lnTo>
                    <a:pt x="76" y="13"/>
                  </a:lnTo>
                  <a:lnTo>
                    <a:pt x="63" y="25"/>
                  </a:lnTo>
                  <a:lnTo>
                    <a:pt x="76" y="25"/>
                  </a:lnTo>
                  <a:lnTo>
                    <a:pt x="89" y="38"/>
                  </a:lnTo>
                  <a:lnTo>
                    <a:pt x="101" y="51"/>
                  </a:lnTo>
                  <a:lnTo>
                    <a:pt x="127" y="51"/>
                  </a:lnTo>
                  <a:lnTo>
                    <a:pt x="139" y="38"/>
                  </a:lnTo>
                  <a:lnTo>
                    <a:pt x="152" y="25"/>
                  </a:lnTo>
                  <a:lnTo>
                    <a:pt x="152" y="13"/>
                  </a:lnTo>
                  <a:lnTo>
                    <a:pt x="177" y="0"/>
                  </a:lnTo>
                  <a:lnTo>
                    <a:pt x="203" y="0"/>
                  </a:lnTo>
                  <a:lnTo>
                    <a:pt x="203" y="13"/>
                  </a:lnTo>
                  <a:lnTo>
                    <a:pt x="203" y="25"/>
                  </a:lnTo>
                  <a:lnTo>
                    <a:pt x="203" y="38"/>
                  </a:lnTo>
                  <a:lnTo>
                    <a:pt x="203" y="51"/>
                  </a:lnTo>
                  <a:lnTo>
                    <a:pt x="203" y="63"/>
                  </a:lnTo>
                  <a:lnTo>
                    <a:pt x="203" y="76"/>
                  </a:lnTo>
                  <a:lnTo>
                    <a:pt x="203" y="89"/>
                  </a:lnTo>
                  <a:lnTo>
                    <a:pt x="203" y="101"/>
                  </a:lnTo>
                  <a:lnTo>
                    <a:pt x="190" y="114"/>
                  </a:lnTo>
                  <a:lnTo>
                    <a:pt x="190" y="127"/>
                  </a:lnTo>
                  <a:lnTo>
                    <a:pt x="190" y="139"/>
                  </a:lnTo>
                  <a:lnTo>
                    <a:pt x="177" y="139"/>
                  </a:lnTo>
                  <a:lnTo>
                    <a:pt x="177" y="152"/>
                  </a:lnTo>
                  <a:lnTo>
                    <a:pt x="177" y="165"/>
                  </a:lnTo>
                  <a:lnTo>
                    <a:pt x="165" y="165"/>
                  </a:lnTo>
                  <a:lnTo>
                    <a:pt x="165" y="152"/>
                  </a:lnTo>
                  <a:lnTo>
                    <a:pt x="152" y="152"/>
                  </a:lnTo>
                  <a:lnTo>
                    <a:pt x="139" y="152"/>
                  </a:lnTo>
                  <a:lnTo>
                    <a:pt x="139" y="139"/>
                  </a:lnTo>
                  <a:lnTo>
                    <a:pt x="127" y="139"/>
                  </a:lnTo>
                  <a:lnTo>
                    <a:pt x="127" y="152"/>
                  </a:lnTo>
                  <a:lnTo>
                    <a:pt x="114" y="139"/>
                  </a:lnTo>
                  <a:lnTo>
                    <a:pt x="101" y="139"/>
                  </a:lnTo>
                  <a:lnTo>
                    <a:pt x="89" y="139"/>
                  </a:lnTo>
                  <a:lnTo>
                    <a:pt x="76" y="152"/>
                  </a:lnTo>
                  <a:lnTo>
                    <a:pt x="63" y="152"/>
                  </a:lnTo>
                  <a:lnTo>
                    <a:pt x="63" y="165"/>
                  </a:lnTo>
                  <a:lnTo>
                    <a:pt x="63" y="177"/>
                  </a:lnTo>
                  <a:lnTo>
                    <a:pt x="51" y="177"/>
                  </a:lnTo>
                  <a:lnTo>
                    <a:pt x="51" y="165"/>
                  </a:lnTo>
                  <a:lnTo>
                    <a:pt x="38" y="165"/>
                  </a:lnTo>
                  <a:lnTo>
                    <a:pt x="25" y="165"/>
                  </a:lnTo>
                  <a:lnTo>
                    <a:pt x="13" y="177"/>
                  </a:lnTo>
                  <a:lnTo>
                    <a:pt x="13" y="190"/>
                  </a:lnTo>
                  <a:close/>
                </a:path>
              </a:pathLst>
            </a:custGeom>
            <a:grpFill/>
            <a:ln w="0">
              <a:solidFill>
                <a:srgbClr val="000000"/>
              </a:solidFill>
              <a:prstDash val="solid"/>
              <a:round/>
              <a:headEnd/>
              <a:tailEnd/>
            </a:ln>
          </p:spPr>
        </p:sp>
        <p:sp>
          <p:nvSpPr>
            <p:cNvPr id="472" name="Freeform 31"/>
            <p:cNvSpPr>
              <a:spLocks/>
            </p:cNvSpPr>
            <p:nvPr/>
          </p:nvSpPr>
          <p:spPr bwMode="auto">
            <a:xfrm>
              <a:off x="4200525" y="3390900"/>
              <a:ext cx="295275" cy="285750"/>
            </a:xfrm>
            <a:custGeom>
              <a:avLst/>
              <a:gdLst>
                <a:gd name="T0" fmla="*/ 51 w 266"/>
                <a:gd name="T1" fmla="*/ 253 h 253"/>
                <a:gd name="T2" fmla="*/ 38 w 266"/>
                <a:gd name="T3" fmla="*/ 253 h 253"/>
                <a:gd name="T4" fmla="*/ 25 w 266"/>
                <a:gd name="T5" fmla="*/ 253 h 253"/>
                <a:gd name="T6" fmla="*/ 12 w 266"/>
                <a:gd name="T7" fmla="*/ 241 h 253"/>
                <a:gd name="T8" fmla="*/ 0 w 266"/>
                <a:gd name="T9" fmla="*/ 228 h 253"/>
                <a:gd name="T10" fmla="*/ 0 w 266"/>
                <a:gd name="T11" fmla="*/ 203 h 253"/>
                <a:gd name="T12" fmla="*/ 0 w 266"/>
                <a:gd name="T13" fmla="*/ 190 h 253"/>
                <a:gd name="T14" fmla="*/ 12 w 266"/>
                <a:gd name="T15" fmla="*/ 203 h 253"/>
                <a:gd name="T16" fmla="*/ 25 w 266"/>
                <a:gd name="T17" fmla="*/ 190 h 253"/>
                <a:gd name="T18" fmla="*/ 38 w 266"/>
                <a:gd name="T19" fmla="*/ 203 h 253"/>
                <a:gd name="T20" fmla="*/ 51 w 266"/>
                <a:gd name="T21" fmla="*/ 190 h 253"/>
                <a:gd name="T22" fmla="*/ 38 w 266"/>
                <a:gd name="T23" fmla="*/ 190 h 253"/>
                <a:gd name="T24" fmla="*/ 63 w 266"/>
                <a:gd name="T25" fmla="*/ 190 h 253"/>
                <a:gd name="T26" fmla="*/ 76 w 266"/>
                <a:gd name="T27" fmla="*/ 165 h 253"/>
                <a:gd name="T28" fmla="*/ 101 w 266"/>
                <a:gd name="T29" fmla="*/ 165 h 253"/>
                <a:gd name="T30" fmla="*/ 114 w 266"/>
                <a:gd name="T31" fmla="*/ 139 h 253"/>
                <a:gd name="T32" fmla="*/ 114 w 266"/>
                <a:gd name="T33" fmla="*/ 152 h 253"/>
                <a:gd name="T34" fmla="*/ 127 w 266"/>
                <a:gd name="T35" fmla="*/ 165 h 253"/>
                <a:gd name="T36" fmla="*/ 127 w 266"/>
                <a:gd name="T37" fmla="*/ 127 h 253"/>
                <a:gd name="T38" fmla="*/ 101 w 266"/>
                <a:gd name="T39" fmla="*/ 76 h 253"/>
                <a:gd name="T40" fmla="*/ 139 w 266"/>
                <a:gd name="T41" fmla="*/ 38 h 253"/>
                <a:gd name="T42" fmla="*/ 177 w 266"/>
                <a:gd name="T43" fmla="*/ 0 h 253"/>
                <a:gd name="T44" fmla="*/ 177 w 266"/>
                <a:gd name="T45" fmla="*/ 12 h 253"/>
                <a:gd name="T46" fmla="*/ 190 w 266"/>
                <a:gd name="T47" fmla="*/ 25 h 253"/>
                <a:gd name="T48" fmla="*/ 203 w 266"/>
                <a:gd name="T49" fmla="*/ 25 h 253"/>
                <a:gd name="T50" fmla="*/ 203 w 266"/>
                <a:gd name="T51" fmla="*/ 38 h 253"/>
                <a:gd name="T52" fmla="*/ 215 w 266"/>
                <a:gd name="T53" fmla="*/ 38 h 253"/>
                <a:gd name="T54" fmla="*/ 241 w 266"/>
                <a:gd name="T55" fmla="*/ 50 h 253"/>
                <a:gd name="T56" fmla="*/ 241 w 266"/>
                <a:gd name="T57" fmla="*/ 63 h 253"/>
                <a:gd name="T58" fmla="*/ 253 w 266"/>
                <a:gd name="T59" fmla="*/ 63 h 253"/>
                <a:gd name="T60" fmla="*/ 266 w 266"/>
                <a:gd name="T61" fmla="*/ 63 h 253"/>
                <a:gd name="T62" fmla="*/ 266 w 266"/>
                <a:gd name="T63" fmla="*/ 63 h 253"/>
                <a:gd name="T64" fmla="*/ 266 w 266"/>
                <a:gd name="T65" fmla="*/ 63 h 253"/>
                <a:gd name="T66" fmla="*/ 253 w 266"/>
                <a:gd name="T67" fmla="*/ 76 h 253"/>
                <a:gd name="T68" fmla="*/ 253 w 266"/>
                <a:gd name="T69" fmla="*/ 101 h 253"/>
                <a:gd name="T70" fmla="*/ 253 w 266"/>
                <a:gd name="T71" fmla="*/ 101 h 253"/>
                <a:gd name="T72" fmla="*/ 266 w 266"/>
                <a:gd name="T73" fmla="*/ 101 h 253"/>
                <a:gd name="T74" fmla="*/ 266 w 266"/>
                <a:gd name="T75" fmla="*/ 114 h 253"/>
                <a:gd name="T76" fmla="*/ 266 w 266"/>
                <a:gd name="T77" fmla="*/ 127 h 253"/>
                <a:gd name="T78" fmla="*/ 253 w 266"/>
                <a:gd name="T79" fmla="*/ 139 h 253"/>
                <a:gd name="T80" fmla="*/ 241 w 266"/>
                <a:gd name="T81" fmla="*/ 139 h 253"/>
                <a:gd name="T82" fmla="*/ 241 w 266"/>
                <a:gd name="T83" fmla="*/ 139 h 253"/>
                <a:gd name="T84" fmla="*/ 228 w 266"/>
                <a:gd name="T85" fmla="*/ 139 h 253"/>
                <a:gd name="T86" fmla="*/ 215 w 266"/>
                <a:gd name="T87" fmla="*/ 152 h 253"/>
                <a:gd name="T88" fmla="*/ 190 w 266"/>
                <a:gd name="T89" fmla="*/ 139 h 253"/>
                <a:gd name="T90" fmla="*/ 177 w 266"/>
                <a:gd name="T91" fmla="*/ 139 h 253"/>
                <a:gd name="T92" fmla="*/ 177 w 266"/>
                <a:gd name="T93" fmla="*/ 152 h 253"/>
                <a:gd name="T94" fmla="*/ 165 w 266"/>
                <a:gd name="T95" fmla="*/ 177 h 253"/>
                <a:gd name="T96" fmla="*/ 152 w 266"/>
                <a:gd name="T97" fmla="*/ 165 h 253"/>
                <a:gd name="T98" fmla="*/ 152 w 266"/>
                <a:gd name="T99" fmla="*/ 177 h 253"/>
                <a:gd name="T100" fmla="*/ 152 w 266"/>
                <a:gd name="T101" fmla="*/ 203 h 253"/>
                <a:gd name="T102" fmla="*/ 139 w 266"/>
                <a:gd name="T103" fmla="*/ 203 h 253"/>
                <a:gd name="T104" fmla="*/ 139 w 266"/>
                <a:gd name="T105" fmla="*/ 203 h 253"/>
                <a:gd name="T106" fmla="*/ 127 w 266"/>
                <a:gd name="T107" fmla="*/ 215 h 253"/>
                <a:gd name="T108" fmla="*/ 114 w 266"/>
                <a:gd name="T109" fmla="*/ 215 h 253"/>
                <a:gd name="T110" fmla="*/ 114 w 266"/>
                <a:gd name="T111" fmla="*/ 215 h 253"/>
                <a:gd name="T112" fmla="*/ 101 w 266"/>
                <a:gd name="T113" fmla="*/ 215 h 253"/>
                <a:gd name="T114" fmla="*/ 101 w 266"/>
                <a:gd name="T115" fmla="*/ 228 h 253"/>
                <a:gd name="T116" fmla="*/ 89 w 266"/>
                <a:gd name="T117" fmla="*/ 241 h 253"/>
                <a:gd name="T118" fmla="*/ 76 w 266"/>
                <a:gd name="T119" fmla="*/ 241 h 253"/>
                <a:gd name="T120" fmla="*/ 63 w 266"/>
                <a:gd name="T121" fmla="*/ 241 h 2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6"/>
                <a:gd name="T184" fmla="*/ 0 h 253"/>
                <a:gd name="T185" fmla="*/ 266 w 266"/>
                <a:gd name="T186" fmla="*/ 253 h 2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6" h="253">
                  <a:moveTo>
                    <a:pt x="63" y="253"/>
                  </a:moveTo>
                  <a:lnTo>
                    <a:pt x="51" y="253"/>
                  </a:lnTo>
                  <a:lnTo>
                    <a:pt x="38" y="253"/>
                  </a:lnTo>
                  <a:lnTo>
                    <a:pt x="25" y="253"/>
                  </a:lnTo>
                  <a:lnTo>
                    <a:pt x="12" y="241"/>
                  </a:lnTo>
                  <a:lnTo>
                    <a:pt x="0" y="228"/>
                  </a:lnTo>
                  <a:lnTo>
                    <a:pt x="0" y="215"/>
                  </a:lnTo>
                  <a:lnTo>
                    <a:pt x="0" y="203"/>
                  </a:lnTo>
                  <a:lnTo>
                    <a:pt x="0" y="190"/>
                  </a:lnTo>
                  <a:lnTo>
                    <a:pt x="0" y="203"/>
                  </a:lnTo>
                  <a:lnTo>
                    <a:pt x="12" y="203"/>
                  </a:lnTo>
                  <a:lnTo>
                    <a:pt x="25" y="190"/>
                  </a:lnTo>
                  <a:lnTo>
                    <a:pt x="25" y="203"/>
                  </a:lnTo>
                  <a:lnTo>
                    <a:pt x="38" y="203"/>
                  </a:lnTo>
                  <a:lnTo>
                    <a:pt x="51" y="203"/>
                  </a:lnTo>
                  <a:lnTo>
                    <a:pt x="51" y="190"/>
                  </a:lnTo>
                  <a:lnTo>
                    <a:pt x="38" y="190"/>
                  </a:lnTo>
                  <a:lnTo>
                    <a:pt x="51" y="190"/>
                  </a:lnTo>
                  <a:lnTo>
                    <a:pt x="63" y="190"/>
                  </a:lnTo>
                  <a:lnTo>
                    <a:pt x="76" y="177"/>
                  </a:lnTo>
                  <a:lnTo>
                    <a:pt x="76" y="165"/>
                  </a:lnTo>
                  <a:lnTo>
                    <a:pt x="101" y="165"/>
                  </a:lnTo>
                  <a:lnTo>
                    <a:pt x="101" y="152"/>
                  </a:lnTo>
                  <a:lnTo>
                    <a:pt x="114" y="139"/>
                  </a:lnTo>
                  <a:lnTo>
                    <a:pt x="114" y="152"/>
                  </a:lnTo>
                  <a:lnTo>
                    <a:pt x="127" y="165"/>
                  </a:lnTo>
                  <a:lnTo>
                    <a:pt x="139" y="139"/>
                  </a:lnTo>
                  <a:lnTo>
                    <a:pt x="127" y="127"/>
                  </a:lnTo>
                  <a:lnTo>
                    <a:pt x="114" y="114"/>
                  </a:lnTo>
                  <a:lnTo>
                    <a:pt x="101" y="76"/>
                  </a:lnTo>
                  <a:lnTo>
                    <a:pt x="127" y="50"/>
                  </a:lnTo>
                  <a:lnTo>
                    <a:pt x="139" y="38"/>
                  </a:lnTo>
                  <a:lnTo>
                    <a:pt x="165" y="12"/>
                  </a:lnTo>
                  <a:lnTo>
                    <a:pt x="177" y="0"/>
                  </a:lnTo>
                  <a:lnTo>
                    <a:pt x="177" y="12"/>
                  </a:lnTo>
                  <a:lnTo>
                    <a:pt x="190" y="25"/>
                  </a:lnTo>
                  <a:lnTo>
                    <a:pt x="203" y="25"/>
                  </a:lnTo>
                  <a:lnTo>
                    <a:pt x="203" y="38"/>
                  </a:lnTo>
                  <a:lnTo>
                    <a:pt x="215" y="38"/>
                  </a:lnTo>
                  <a:lnTo>
                    <a:pt x="228" y="38"/>
                  </a:lnTo>
                  <a:lnTo>
                    <a:pt x="241" y="50"/>
                  </a:lnTo>
                  <a:lnTo>
                    <a:pt x="241" y="63"/>
                  </a:lnTo>
                  <a:lnTo>
                    <a:pt x="253" y="63"/>
                  </a:lnTo>
                  <a:lnTo>
                    <a:pt x="266" y="63"/>
                  </a:lnTo>
                  <a:lnTo>
                    <a:pt x="253" y="76"/>
                  </a:lnTo>
                  <a:lnTo>
                    <a:pt x="253" y="101"/>
                  </a:lnTo>
                  <a:lnTo>
                    <a:pt x="266" y="101"/>
                  </a:lnTo>
                  <a:lnTo>
                    <a:pt x="266" y="114"/>
                  </a:lnTo>
                  <a:lnTo>
                    <a:pt x="266" y="127"/>
                  </a:lnTo>
                  <a:lnTo>
                    <a:pt x="266" y="139"/>
                  </a:lnTo>
                  <a:lnTo>
                    <a:pt x="253" y="139"/>
                  </a:lnTo>
                  <a:lnTo>
                    <a:pt x="241" y="139"/>
                  </a:lnTo>
                  <a:lnTo>
                    <a:pt x="228" y="139"/>
                  </a:lnTo>
                  <a:lnTo>
                    <a:pt x="215" y="139"/>
                  </a:lnTo>
                  <a:lnTo>
                    <a:pt x="215" y="152"/>
                  </a:lnTo>
                  <a:lnTo>
                    <a:pt x="203" y="139"/>
                  </a:lnTo>
                  <a:lnTo>
                    <a:pt x="190" y="139"/>
                  </a:lnTo>
                  <a:lnTo>
                    <a:pt x="177" y="139"/>
                  </a:lnTo>
                  <a:lnTo>
                    <a:pt x="177" y="152"/>
                  </a:lnTo>
                  <a:lnTo>
                    <a:pt x="177" y="177"/>
                  </a:lnTo>
                  <a:lnTo>
                    <a:pt x="165" y="177"/>
                  </a:lnTo>
                  <a:lnTo>
                    <a:pt x="165" y="165"/>
                  </a:lnTo>
                  <a:lnTo>
                    <a:pt x="152" y="165"/>
                  </a:lnTo>
                  <a:lnTo>
                    <a:pt x="152" y="177"/>
                  </a:lnTo>
                  <a:lnTo>
                    <a:pt x="152" y="190"/>
                  </a:lnTo>
                  <a:lnTo>
                    <a:pt x="152" y="203"/>
                  </a:lnTo>
                  <a:lnTo>
                    <a:pt x="139" y="203"/>
                  </a:lnTo>
                  <a:lnTo>
                    <a:pt x="127" y="215"/>
                  </a:lnTo>
                  <a:lnTo>
                    <a:pt x="114" y="215"/>
                  </a:lnTo>
                  <a:lnTo>
                    <a:pt x="101" y="215"/>
                  </a:lnTo>
                  <a:lnTo>
                    <a:pt x="101" y="228"/>
                  </a:lnTo>
                  <a:lnTo>
                    <a:pt x="89" y="241"/>
                  </a:lnTo>
                  <a:lnTo>
                    <a:pt x="76" y="241"/>
                  </a:lnTo>
                  <a:lnTo>
                    <a:pt x="63" y="241"/>
                  </a:lnTo>
                  <a:lnTo>
                    <a:pt x="63" y="253"/>
                  </a:lnTo>
                  <a:close/>
                </a:path>
              </a:pathLst>
            </a:custGeom>
            <a:grpFill/>
            <a:ln w="0">
              <a:solidFill>
                <a:srgbClr val="000000"/>
              </a:solidFill>
              <a:prstDash val="solid"/>
              <a:round/>
              <a:headEnd/>
              <a:tailEnd/>
            </a:ln>
          </p:spPr>
        </p:sp>
        <p:sp>
          <p:nvSpPr>
            <p:cNvPr id="473" name="Freeform 32"/>
            <p:cNvSpPr>
              <a:spLocks/>
            </p:cNvSpPr>
            <p:nvPr/>
          </p:nvSpPr>
          <p:spPr bwMode="auto">
            <a:xfrm>
              <a:off x="4648200" y="3190875"/>
              <a:ext cx="342900" cy="542925"/>
            </a:xfrm>
            <a:custGeom>
              <a:avLst/>
              <a:gdLst>
                <a:gd name="T0" fmla="*/ 76 w 304"/>
                <a:gd name="T1" fmla="*/ 482 h 482"/>
                <a:gd name="T2" fmla="*/ 50 w 304"/>
                <a:gd name="T3" fmla="*/ 482 h 482"/>
                <a:gd name="T4" fmla="*/ 38 w 304"/>
                <a:gd name="T5" fmla="*/ 470 h 482"/>
                <a:gd name="T6" fmla="*/ 50 w 304"/>
                <a:gd name="T7" fmla="*/ 457 h 482"/>
                <a:gd name="T8" fmla="*/ 50 w 304"/>
                <a:gd name="T9" fmla="*/ 444 h 482"/>
                <a:gd name="T10" fmla="*/ 63 w 304"/>
                <a:gd name="T11" fmla="*/ 419 h 482"/>
                <a:gd name="T12" fmla="*/ 38 w 304"/>
                <a:gd name="T13" fmla="*/ 406 h 482"/>
                <a:gd name="T14" fmla="*/ 38 w 304"/>
                <a:gd name="T15" fmla="*/ 381 h 482"/>
                <a:gd name="T16" fmla="*/ 25 w 304"/>
                <a:gd name="T17" fmla="*/ 355 h 482"/>
                <a:gd name="T18" fmla="*/ 0 w 304"/>
                <a:gd name="T19" fmla="*/ 330 h 482"/>
                <a:gd name="T20" fmla="*/ 12 w 304"/>
                <a:gd name="T21" fmla="*/ 317 h 482"/>
                <a:gd name="T22" fmla="*/ 25 w 304"/>
                <a:gd name="T23" fmla="*/ 305 h 482"/>
                <a:gd name="T24" fmla="*/ 38 w 304"/>
                <a:gd name="T25" fmla="*/ 292 h 482"/>
                <a:gd name="T26" fmla="*/ 50 w 304"/>
                <a:gd name="T27" fmla="*/ 267 h 482"/>
                <a:gd name="T28" fmla="*/ 38 w 304"/>
                <a:gd name="T29" fmla="*/ 254 h 482"/>
                <a:gd name="T30" fmla="*/ 50 w 304"/>
                <a:gd name="T31" fmla="*/ 228 h 482"/>
                <a:gd name="T32" fmla="*/ 63 w 304"/>
                <a:gd name="T33" fmla="*/ 203 h 482"/>
                <a:gd name="T34" fmla="*/ 38 w 304"/>
                <a:gd name="T35" fmla="*/ 178 h 482"/>
                <a:gd name="T36" fmla="*/ 50 w 304"/>
                <a:gd name="T37" fmla="*/ 165 h 482"/>
                <a:gd name="T38" fmla="*/ 63 w 304"/>
                <a:gd name="T39" fmla="*/ 140 h 482"/>
                <a:gd name="T40" fmla="*/ 76 w 304"/>
                <a:gd name="T41" fmla="*/ 114 h 482"/>
                <a:gd name="T42" fmla="*/ 76 w 304"/>
                <a:gd name="T43" fmla="*/ 76 h 482"/>
                <a:gd name="T44" fmla="*/ 152 w 304"/>
                <a:gd name="T45" fmla="*/ 38 h 482"/>
                <a:gd name="T46" fmla="*/ 177 w 304"/>
                <a:gd name="T47" fmla="*/ 13 h 482"/>
                <a:gd name="T48" fmla="*/ 177 w 304"/>
                <a:gd name="T49" fmla="*/ 51 h 482"/>
                <a:gd name="T50" fmla="*/ 203 w 304"/>
                <a:gd name="T51" fmla="*/ 51 h 482"/>
                <a:gd name="T52" fmla="*/ 215 w 304"/>
                <a:gd name="T53" fmla="*/ 38 h 482"/>
                <a:gd name="T54" fmla="*/ 228 w 304"/>
                <a:gd name="T55" fmla="*/ 38 h 482"/>
                <a:gd name="T56" fmla="*/ 228 w 304"/>
                <a:gd name="T57" fmla="*/ 26 h 482"/>
                <a:gd name="T58" fmla="*/ 253 w 304"/>
                <a:gd name="T59" fmla="*/ 0 h 482"/>
                <a:gd name="T60" fmla="*/ 279 w 304"/>
                <a:gd name="T61" fmla="*/ 13 h 482"/>
                <a:gd name="T62" fmla="*/ 279 w 304"/>
                <a:gd name="T63" fmla="*/ 26 h 482"/>
                <a:gd name="T64" fmla="*/ 304 w 304"/>
                <a:gd name="T65" fmla="*/ 38 h 482"/>
                <a:gd name="T66" fmla="*/ 291 w 304"/>
                <a:gd name="T67" fmla="*/ 64 h 482"/>
                <a:gd name="T68" fmla="*/ 291 w 304"/>
                <a:gd name="T69" fmla="*/ 76 h 482"/>
                <a:gd name="T70" fmla="*/ 266 w 304"/>
                <a:gd name="T71" fmla="*/ 102 h 482"/>
                <a:gd name="T72" fmla="*/ 241 w 304"/>
                <a:gd name="T73" fmla="*/ 152 h 482"/>
                <a:gd name="T74" fmla="*/ 266 w 304"/>
                <a:gd name="T75" fmla="*/ 165 h 482"/>
                <a:gd name="T76" fmla="*/ 279 w 304"/>
                <a:gd name="T77" fmla="*/ 165 h 482"/>
                <a:gd name="T78" fmla="*/ 279 w 304"/>
                <a:gd name="T79" fmla="*/ 203 h 482"/>
                <a:gd name="T80" fmla="*/ 279 w 304"/>
                <a:gd name="T81" fmla="*/ 228 h 482"/>
                <a:gd name="T82" fmla="*/ 279 w 304"/>
                <a:gd name="T83" fmla="*/ 254 h 482"/>
                <a:gd name="T84" fmla="*/ 291 w 304"/>
                <a:gd name="T85" fmla="*/ 292 h 482"/>
                <a:gd name="T86" fmla="*/ 279 w 304"/>
                <a:gd name="T87" fmla="*/ 305 h 482"/>
                <a:gd name="T88" fmla="*/ 266 w 304"/>
                <a:gd name="T89" fmla="*/ 305 h 482"/>
                <a:gd name="T90" fmla="*/ 228 w 304"/>
                <a:gd name="T91" fmla="*/ 292 h 482"/>
                <a:gd name="T92" fmla="*/ 203 w 304"/>
                <a:gd name="T93" fmla="*/ 305 h 482"/>
                <a:gd name="T94" fmla="*/ 190 w 304"/>
                <a:gd name="T95" fmla="*/ 355 h 482"/>
                <a:gd name="T96" fmla="*/ 203 w 304"/>
                <a:gd name="T97" fmla="*/ 368 h 482"/>
                <a:gd name="T98" fmla="*/ 190 w 304"/>
                <a:gd name="T99" fmla="*/ 406 h 482"/>
                <a:gd name="T100" fmla="*/ 177 w 304"/>
                <a:gd name="T101" fmla="*/ 431 h 482"/>
                <a:gd name="T102" fmla="*/ 165 w 304"/>
                <a:gd name="T103" fmla="*/ 457 h 482"/>
                <a:gd name="T104" fmla="*/ 126 w 304"/>
                <a:gd name="T105" fmla="*/ 482 h 482"/>
                <a:gd name="T106" fmla="*/ 101 w 304"/>
                <a:gd name="T107" fmla="*/ 482 h 4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4"/>
                <a:gd name="T163" fmla="*/ 0 h 482"/>
                <a:gd name="T164" fmla="*/ 304 w 304"/>
                <a:gd name="T165" fmla="*/ 482 h 4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4" h="482">
                  <a:moveTo>
                    <a:pt x="101" y="482"/>
                  </a:moveTo>
                  <a:lnTo>
                    <a:pt x="88" y="482"/>
                  </a:lnTo>
                  <a:lnTo>
                    <a:pt x="76" y="482"/>
                  </a:lnTo>
                  <a:lnTo>
                    <a:pt x="63" y="482"/>
                  </a:lnTo>
                  <a:lnTo>
                    <a:pt x="50" y="482"/>
                  </a:lnTo>
                  <a:lnTo>
                    <a:pt x="38" y="482"/>
                  </a:lnTo>
                  <a:lnTo>
                    <a:pt x="38" y="470"/>
                  </a:lnTo>
                  <a:lnTo>
                    <a:pt x="50" y="457"/>
                  </a:lnTo>
                  <a:lnTo>
                    <a:pt x="50" y="444"/>
                  </a:lnTo>
                  <a:lnTo>
                    <a:pt x="50" y="431"/>
                  </a:lnTo>
                  <a:lnTo>
                    <a:pt x="63" y="419"/>
                  </a:lnTo>
                  <a:lnTo>
                    <a:pt x="50" y="419"/>
                  </a:lnTo>
                  <a:lnTo>
                    <a:pt x="50" y="406"/>
                  </a:lnTo>
                  <a:lnTo>
                    <a:pt x="38" y="406"/>
                  </a:lnTo>
                  <a:lnTo>
                    <a:pt x="38" y="393"/>
                  </a:lnTo>
                  <a:lnTo>
                    <a:pt x="38" y="381"/>
                  </a:lnTo>
                  <a:lnTo>
                    <a:pt x="38" y="368"/>
                  </a:lnTo>
                  <a:lnTo>
                    <a:pt x="25" y="355"/>
                  </a:lnTo>
                  <a:lnTo>
                    <a:pt x="12" y="343"/>
                  </a:lnTo>
                  <a:lnTo>
                    <a:pt x="12" y="330"/>
                  </a:lnTo>
                  <a:lnTo>
                    <a:pt x="0" y="330"/>
                  </a:lnTo>
                  <a:lnTo>
                    <a:pt x="12" y="317"/>
                  </a:lnTo>
                  <a:lnTo>
                    <a:pt x="25" y="305"/>
                  </a:lnTo>
                  <a:lnTo>
                    <a:pt x="38" y="305"/>
                  </a:lnTo>
                  <a:lnTo>
                    <a:pt x="38" y="292"/>
                  </a:lnTo>
                  <a:lnTo>
                    <a:pt x="38" y="279"/>
                  </a:lnTo>
                  <a:lnTo>
                    <a:pt x="50" y="279"/>
                  </a:lnTo>
                  <a:lnTo>
                    <a:pt x="50" y="267"/>
                  </a:lnTo>
                  <a:lnTo>
                    <a:pt x="38" y="267"/>
                  </a:lnTo>
                  <a:lnTo>
                    <a:pt x="38" y="254"/>
                  </a:lnTo>
                  <a:lnTo>
                    <a:pt x="38" y="241"/>
                  </a:lnTo>
                  <a:lnTo>
                    <a:pt x="50" y="241"/>
                  </a:lnTo>
                  <a:lnTo>
                    <a:pt x="50" y="228"/>
                  </a:lnTo>
                  <a:lnTo>
                    <a:pt x="50" y="216"/>
                  </a:lnTo>
                  <a:lnTo>
                    <a:pt x="50" y="203"/>
                  </a:lnTo>
                  <a:lnTo>
                    <a:pt x="63" y="203"/>
                  </a:lnTo>
                  <a:lnTo>
                    <a:pt x="50" y="190"/>
                  </a:lnTo>
                  <a:lnTo>
                    <a:pt x="38" y="178"/>
                  </a:lnTo>
                  <a:lnTo>
                    <a:pt x="50" y="178"/>
                  </a:lnTo>
                  <a:lnTo>
                    <a:pt x="50" y="165"/>
                  </a:lnTo>
                  <a:lnTo>
                    <a:pt x="50" y="152"/>
                  </a:lnTo>
                  <a:lnTo>
                    <a:pt x="63" y="152"/>
                  </a:lnTo>
                  <a:lnTo>
                    <a:pt x="63" y="140"/>
                  </a:lnTo>
                  <a:lnTo>
                    <a:pt x="63" y="127"/>
                  </a:lnTo>
                  <a:lnTo>
                    <a:pt x="76" y="114"/>
                  </a:lnTo>
                  <a:lnTo>
                    <a:pt x="76" y="102"/>
                  </a:lnTo>
                  <a:lnTo>
                    <a:pt x="76" y="89"/>
                  </a:lnTo>
                  <a:lnTo>
                    <a:pt x="76" y="76"/>
                  </a:lnTo>
                  <a:lnTo>
                    <a:pt x="126" y="64"/>
                  </a:lnTo>
                  <a:lnTo>
                    <a:pt x="139" y="51"/>
                  </a:lnTo>
                  <a:lnTo>
                    <a:pt x="152" y="38"/>
                  </a:lnTo>
                  <a:lnTo>
                    <a:pt x="152" y="26"/>
                  </a:lnTo>
                  <a:lnTo>
                    <a:pt x="152" y="13"/>
                  </a:lnTo>
                  <a:lnTo>
                    <a:pt x="165" y="13"/>
                  </a:lnTo>
                  <a:lnTo>
                    <a:pt x="177" y="13"/>
                  </a:lnTo>
                  <a:lnTo>
                    <a:pt x="177" y="26"/>
                  </a:lnTo>
                  <a:lnTo>
                    <a:pt x="177" y="38"/>
                  </a:lnTo>
                  <a:lnTo>
                    <a:pt x="177" y="51"/>
                  </a:lnTo>
                  <a:lnTo>
                    <a:pt x="190" y="64"/>
                  </a:lnTo>
                  <a:lnTo>
                    <a:pt x="190" y="51"/>
                  </a:lnTo>
                  <a:lnTo>
                    <a:pt x="203" y="51"/>
                  </a:lnTo>
                  <a:lnTo>
                    <a:pt x="203" y="38"/>
                  </a:lnTo>
                  <a:lnTo>
                    <a:pt x="215" y="38"/>
                  </a:lnTo>
                  <a:lnTo>
                    <a:pt x="215" y="51"/>
                  </a:lnTo>
                  <a:lnTo>
                    <a:pt x="215" y="38"/>
                  </a:lnTo>
                  <a:lnTo>
                    <a:pt x="228" y="38"/>
                  </a:lnTo>
                  <a:lnTo>
                    <a:pt x="228" y="26"/>
                  </a:lnTo>
                  <a:lnTo>
                    <a:pt x="228" y="13"/>
                  </a:lnTo>
                  <a:lnTo>
                    <a:pt x="241" y="13"/>
                  </a:lnTo>
                  <a:lnTo>
                    <a:pt x="241" y="0"/>
                  </a:lnTo>
                  <a:lnTo>
                    <a:pt x="253" y="0"/>
                  </a:lnTo>
                  <a:lnTo>
                    <a:pt x="266" y="0"/>
                  </a:lnTo>
                  <a:lnTo>
                    <a:pt x="279" y="0"/>
                  </a:lnTo>
                  <a:lnTo>
                    <a:pt x="279" y="13"/>
                  </a:lnTo>
                  <a:lnTo>
                    <a:pt x="279" y="26"/>
                  </a:lnTo>
                  <a:lnTo>
                    <a:pt x="291" y="26"/>
                  </a:lnTo>
                  <a:lnTo>
                    <a:pt x="291" y="38"/>
                  </a:lnTo>
                  <a:lnTo>
                    <a:pt x="304" y="38"/>
                  </a:lnTo>
                  <a:lnTo>
                    <a:pt x="304" y="51"/>
                  </a:lnTo>
                  <a:lnTo>
                    <a:pt x="291" y="64"/>
                  </a:lnTo>
                  <a:lnTo>
                    <a:pt x="304" y="76"/>
                  </a:lnTo>
                  <a:lnTo>
                    <a:pt x="291" y="76"/>
                  </a:lnTo>
                  <a:lnTo>
                    <a:pt x="279" y="76"/>
                  </a:lnTo>
                  <a:lnTo>
                    <a:pt x="266" y="89"/>
                  </a:lnTo>
                  <a:lnTo>
                    <a:pt x="266" y="102"/>
                  </a:lnTo>
                  <a:lnTo>
                    <a:pt x="253" y="102"/>
                  </a:lnTo>
                  <a:lnTo>
                    <a:pt x="253" y="114"/>
                  </a:lnTo>
                  <a:lnTo>
                    <a:pt x="241" y="127"/>
                  </a:lnTo>
                  <a:lnTo>
                    <a:pt x="241" y="152"/>
                  </a:lnTo>
                  <a:lnTo>
                    <a:pt x="241" y="165"/>
                  </a:lnTo>
                  <a:lnTo>
                    <a:pt x="253" y="165"/>
                  </a:lnTo>
                  <a:lnTo>
                    <a:pt x="266" y="165"/>
                  </a:lnTo>
                  <a:lnTo>
                    <a:pt x="279" y="165"/>
                  </a:lnTo>
                  <a:lnTo>
                    <a:pt x="291" y="178"/>
                  </a:lnTo>
                  <a:lnTo>
                    <a:pt x="279" y="203"/>
                  </a:lnTo>
                  <a:lnTo>
                    <a:pt x="279" y="216"/>
                  </a:lnTo>
                  <a:lnTo>
                    <a:pt x="279" y="228"/>
                  </a:lnTo>
                  <a:lnTo>
                    <a:pt x="266" y="228"/>
                  </a:lnTo>
                  <a:lnTo>
                    <a:pt x="279" y="241"/>
                  </a:lnTo>
                  <a:lnTo>
                    <a:pt x="279" y="254"/>
                  </a:lnTo>
                  <a:lnTo>
                    <a:pt x="279" y="267"/>
                  </a:lnTo>
                  <a:lnTo>
                    <a:pt x="279" y="279"/>
                  </a:lnTo>
                  <a:lnTo>
                    <a:pt x="291" y="279"/>
                  </a:lnTo>
                  <a:lnTo>
                    <a:pt x="291" y="292"/>
                  </a:lnTo>
                  <a:lnTo>
                    <a:pt x="291" y="305"/>
                  </a:lnTo>
                  <a:lnTo>
                    <a:pt x="279" y="305"/>
                  </a:lnTo>
                  <a:lnTo>
                    <a:pt x="279" y="317"/>
                  </a:lnTo>
                  <a:lnTo>
                    <a:pt x="266" y="317"/>
                  </a:lnTo>
                  <a:lnTo>
                    <a:pt x="266" y="305"/>
                  </a:lnTo>
                  <a:lnTo>
                    <a:pt x="253" y="305"/>
                  </a:lnTo>
                  <a:lnTo>
                    <a:pt x="241" y="305"/>
                  </a:lnTo>
                  <a:lnTo>
                    <a:pt x="241" y="292"/>
                  </a:lnTo>
                  <a:lnTo>
                    <a:pt x="228" y="292"/>
                  </a:lnTo>
                  <a:lnTo>
                    <a:pt x="215" y="305"/>
                  </a:lnTo>
                  <a:lnTo>
                    <a:pt x="203" y="305"/>
                  </a:lnTo>
                  <a:lnTo>
                    <a:pt x="190" y="330"/>
                  </a:lnTo>
                  <a:lnTo>
                    <a:pt x="190" y="343"/>
                  </a:lnTo>
                  <a:lnTo>
                    <a:pt x="190" y="355"/>
                  </a:lnTo>
                  <a:lnTo>
                    <a:pt x="190" y="368"/>
                  </a:lnTo>
                  <a:lnTo>
                    <a:pt x="203" y="368"/>
                  </a:lnTo>
                  <a:lnTo>
                    <a:pt x="203" y="381"/>
                  </a:lnTo>
                  <a:lnTo>
                    <a:pt x="190" y="393"/>
                  </a:lnTo>
                  <a:lnTo>
                    <a:pt x="190" y="406"/>
                  </a:lnTo>
                  <a:lnTo>
                    <a:pt x="190" y="419"/>
                  </a:lnTo>
                  <a:lnTo>
                    <a:pt x="177" y="431"/>
                  </a:lnTo>
                  <a:lnTo>
                    <a:pt x="177" y="444"/>
                  </a:lnTo>
                  <a:lnTo>
                    <a:pt x="177" y="457"/>
                  </a:lnTo>
                  <a:lnTo>
                    <a:pt x="165" y="457"/>
                  </a:lnTo>
                  <a:lnTo>
                    <a:pt x="152" y="457"/>
                  </a:lnTo>
                  <a:lnTo>
                    <a:pt x="139" y="470"/>
                  </a:lnTo>
                  <a:lnTo>
                    <a:pt x="139" y="482"/>
                  </a:lnTo>
                  <a:lnTo>
                    <a:pt x="126" y="482"/>
                  </a:lnTo>
                  <a:lnTo>
                    <a:pt x="114" y="482"/>
                  </a:lnTo>
                  <a:lnTo>
                    <a:pt x="101" y="482"/>
                  </a:lnTo>
                  <a:close/>
                </a:path>
              </a:pathLst>
            </a:custGeom>
            <a:grpFill/>
            <a:ln w="0">
              <a:solidFill>
                <a:srgbClr val="000000"/>
              </a:solidFill>
              <a:prstDash val="solid"/>
              <a:round/>
              <a:headEnd/>
              <a:tailEnd/>
            </a:ln>
          </p:spPr>
        </p:sp>
        <p:sp>
          <p:nvSpPr>
            <p:cNvPr id="474" name="Freeform 33"/>
            <p:cNvSpPr>
              <a:spLocks/>
            </p:cNvSpPr>
            <p:nvPr/>
          </p:nvSpPr>
          <p:spPr bwMode="auto">
            <a:xfrm>
              <a:off x="4391025" y="3362325"/>
              <a:ext cx="323850" cy="381000"/>
            </a:xfrm>
            <a:custGeom>
              <a:avLst/>
              <a:gdLst>
                <a:gd name="T0" fmla="*/ 64 w 292"/>
                <a:gd name="T1" fmla="*/ 343 h 343"/>
                <a:gd name="T2" fmla="*/ 51 w 292"/>
                <a:gd name="T3" fmla="*/ 318 h 343"/>
                <a:gd name="T4" fmla="*/ 26 w 292"/>
                <a:gd name="T5" fmla="*/ 330 h 343"/>
                <a:gd name="T6" fmla="*/ 13 w 292"/>
                <a:gd name="T7" fmla="*/ 305 h 343"/>
                <a:gd name="T8" fmla="*/ 26 w 292"/>
                <a:gd name="T9" fmla="*/ 279 h 343"/>
                <a:gd name="T10" fmla="*/ 13 w 292"/>
                <a:gd name="T11" fmla="*/ 254 h 343"/>
                <a:gd name="T12" fmla="*/ 13 w 292"/>
                <a:gd name="T13" fmla="*/ 229 h 343"/>
                <a:gd name="T14" fmla="*/ 0 w 292"/>
                <a:gd name="T15" fmla="*/ 216 h 343"/>
                <a:gd name="T16" fmla="*/ 0 w 292"/>
                <a:gd name="T17" fmla="*/ 178 h 343"/>
                <a:gd name="T18" fmla="*/ 13 w 292"/>
                <a:gd name="T19" fmla="*/ 165 h 343"/>
                <a:gd name="T20" fmla="*/ 51 w 292"/>
                <a:gd name="T21" fmla="*/ 165 h 343"/>
                <a:gd name="T22" fmla="*/ 64 w 292"/>
                <a:gd name="T23" fmla="*/ 165 h 343"/>
                <a:gd name="T24" fmla="*/ 89 w 292"/>
                <a:gd name="T25" fmla="*/ 153 h 343"/>
                <a:gd name="T26" fmla="*/ 89 w 292"/>
                <a:gd name="T27" fmla="*/ 127 h 343"/>
                <a:gd name="T28" fmla="*/ 76 w 292"/>
                <a:gd name="T29" fmla="*/ 127 h 343"/>
                <a:gd name="T30" fmla="*/ 89 w 292"/>
                <a:gd name="T31" fmla="*/ 89 h 343"/>
                <a:gd name="T32" fmla="*/ 89 w 292"/>
                <a:gd name="T33" fmla="*/ 89 h 343"/>
                <a:gd name="T34" fmla="*/ 115 w 292"/>
                <a:gd name="T35" fmla="*/ 64 h 343"/>
                <a:gd name="T36" fmla="*/ 115 w 292"/>
                <a:gd name="T37" fmla="*/ 38 h 343"/>
                <a:gd name="T38" fmla="*/ 140 w 292"/>
                <a:gd name="T39" fmla="*/ 26 h 343"/>
                <a:gd name="T40" fmla="*/ 153 w 292"/>
                <a:gd name="T41" fmla="*/ 38 h 343"/>
                <a:gd name="T42" fmla="*/ 165 w 292"/>
                <a:gd name="T43" fmla="*/ 26 h 343"/>
                <a:gd name="T44" fmla="*/ 191 w 292"/>
                <a:gd name="T45" fmla="*/ 0 h 343"/>
                <a:gd name="T46" fmla="*/ 203 w 292"/>
                <a:gd name="T47" fmla="*/ 0 h 343"/>
                <a:gd name="T48" fmla="*/ 229 w 292"/>
                <a:gd name="T49" fmla="*/ 13 h 343"/>
                <a:gd name="T50" fmla="*/ 241 w 292"/>
                <a:gd name="T51" fmla="*/ 13 h 343"/>
                <a:gd name="T52" fmla="*/ 267 w 292"/>
                <a:gd name="T53" fmla="*/ 13 h 343"/>
                <a:gd name="T54" fmla="*/ 279 w 292"/>
                <a:gd name="T55" fmla="*/ 38 h 343"/>
                <a:gd name="T56" fmla="*/ 279 w 292"/>
                <a:gd name="T57" fmla="*/ 51 h 343"/>
                <a:gd name="T58" fmla="*/ 279 w 292"/>
                <a:gd name="T59" fmla="*/ 89 h 343"/>
                <a:gd name="T60" fmla="*/ 267 w 292"/>
                <a:gd name="T61" fmla="*/ 102 h 343"/>
                <a:gd name="T62" fmla="*/ 279 w 292"/>
                <a:gd name="T63" fmla="*/ 127 h 343"/>
                <a:gd name="T64" fmla="*/ 267 w 292"/>
                <a:gd name="T65" fmla="*/ 140 h 343"/>
                <a:gd name="T66" fmla="*/ 254 w 292"/>
                <a:gd name="T67" fmla="*/ 153 h 343"/>
                <a:gd name="T68" fmla="*/ 241 w 292"/>
                <a:gd name="T69" fmla="*/ 165 h 343"/>
                <a:gd name="T70" fmla="*/ 241 w 292"/>
                <a:gd name="T71" fmla="*/ 178 h 343"/>
                <a:gd name="T72" fmla="*/ 254 w 292"/>
                <a:gd name="T73" fmla="*/ 203 h 343"/>
                <a:gd name="T74" fmla="*/ 267 w 292"/>
                <a:gd name="T75" fmla="*/ 241 h 343"/>
                <a:gd name="T76" fmla="*/ 279 w 292"/>
                <a:gd name="T77" fmla="*/ 254 h 343"/>
                <a:gd name="T78" fmla="*/ 292 w 292"/>
                <a:gd name="T79" fmla="*/ 267 h 343"/>
                <a:gd name="T80" fmla="*/ 279 w 292"/>
                <a:gd name="T81" fmla="*/ 292 h 343"/>
                <a:gd name="T82" fmla="*/ 267 w 292"/>
                <a:gd name="T83" fmla="*/ 318 h 343"/>
                <a:gd name="T84" fmla="*/ 254 w 292"/>
                <a:gd name="T85" fmla="*/ 318 h 343"/>
                <a:gd name="T86" fmla="*/ 241 w 292"/>
                <a:gd name="T87" fmla="*/ 343 h 343"/>
                <a:gd name="T88" fmla="*/ 229 w 292"/>
                <a:gd name="T89" fmla="*/ 318 h 343"/>
                <a:gd name="T90" fmla="*/ 216 w 292"/>
                <a:gd name="T91" fmla="*/ 318 h 343"/>
                <a:gd name="T92" fmla="*/ 191 w 292"/>
                <a:gd name="T93" fmla="*/ 318 h 343"/>
                <a:gd name="T94" fmla="*/ 178 w 292"/>
                <a:gd name="T95" fmla="*/ 305 h 343"/>
                <a:gd name="T96" fmla="*/ 165 w 292"/>
                <a:gd name="T97" fmla="*/ 279 h 343"/>
                <a:gd name="T98" fmla="*/ 140 w 292"/>
                <a:gd name="T99" fmla="*/ 279 h 343"/>
                <a:gd name="T100" fmla="*/ 115 w 292"/>
                <a:gd name="T101" fmla="*/ 279 h 343"/>
                <a:gd name="T102" fmla="*/ 102 w 292"/>
                <a:gd name="T103" fmla="*/ 292 h 343"/>
                <a:gd name="T104" fmla="*/ 89 w 292"/>
                <a:gd name="T105" fmla="*/ 305 h 343"/>
                <a:gd name="T106" fmla="*/ 76 w 292"/>
                <a:gd name="T107" fmla="*/ 330 h 34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92"/>
                <a:gd name="T163" fmla="*/ 0 h 343"/>
                <a:gd name="T164" fmla="*/ 292 w 292"/>
                <a:gd name="T165" fmla="*/ 343 h 34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92" h="343">
                  <a:moveTo>
                    <a:pt x="76" y="330"/>
                  </a:moveTo>
                  <a:lnTo>
                    <a:pt x="64" y="343"/>
                  </a:lnTo>
                  <a:lnTo>
                    <a:pt x="51" y="343"/>
                  </a:lnTo>
                  <a:lnTo>
                    <a:pt x="51" y="330"/>
                  </a:lnTo>
                  <a:lnTo>
                    <a:pt x="51" y="318"/>
                  </a:lnTo>
                  <a:lnTo>
                    <a:pt x="38" y="318"/>
                  </a:lnTo>
                  <a:lnTo>
                    <a:pt x="38" y="330"/>
                  </a:lnTo>
                  <a:lnTo>
                    <a:pt x="26" y="330"/>
                  </a:lnTo>
                  <a:lnTo>
                    <a:pt x="13" y="330"/>
                  </a:lnTo>
                  <a:lnTo>
                    <a:pt x="13" y="318"/>
                  </a:lnTo>
                  <a:lnTo>
                    <a:pt x="13" y="305"/>
                  </a:lnTo>
                  <a:lnTo>
                    <a:pt x="13" y="292"/>
                  </a:lnTo>
                  <a:lnTo>
                    <a:pt x="26" y="292"/>
                  </a:lnTo>
                  <a:lnTo>
                    <a:pt x="26" y="279"/>
                  </a:lnTo>
                  <a:lnTo>
                    <a:pt x="26" y="267"/>
                  </a:lnTo>
                  <a:lnTo>
                    <a:pt x="13" y="254"/>
                  </a:lnTo>
                  <a:lnTo>
                    <a:pt x="13" y="241"/>
                  </a:lnTo>
                  <a:lnTo>
                    <a:pt x="13" y="229"/>
                  </a:lnTo>
                  <a:lnTo>
                    <a:pt x="13" y="216"/>
                  </a:lnTo>
                  <a:lnTo>
                    <a:pt x="0" y="216"/>
                  </a:lnTo>
                  <a:lnTo>
                    <a:pt x="0" y="203"/>
                  </a:lnTo>
                  <a:lnTo>
                    <a:pt x="0" y="178"/>
                  </a:lnTo>
                  <a:lnTo>
                    <a:pt x="0" y="165"/>
                  </a:lnTo>
                  <a:lnTo>
                    <a:pt x="13" y="165"/>
                  </a:lnTo>
                  <a:lnTo>
                    <a:pt x="26" y="165"/>
                  </a:lnTo>
                  <a:lnTo>
                    <a:pt x="38" y="178"/>
                  </a:lnTo>
                  <a:lnTo>
                    <a:pt x="38" y="165"/>
                  </a:lnTo>
                  <a:lnTo>
                    <a:pt x="51" y="165"/>
                  </a:lnTo>
                  <a:lnTo>
                    <a:pt x="64" y="165"/>
                  </a:lnTo>
                  <a:lnTo>
                    <a:pt x="76" y="165"/>
                  </a:lnTo>
                  <a:lnTo>
                    <a:pt x="89" y="165"/>
                  </a:lnTo>
                  <a:lnTo>
                    <a:pt x="89" y="153"/>
                  </a:lnTo>
                  <a:lnTo>
                    <a:pt x="89" y="140"/>
                  </a:lnTo>
                  <a:lnTo>
                    <a:pt x="89" y="127"/>
                  </a:lnTo>
                  <a:lnTo>
                    <a:pt x="76" y="127"/>
                  </a:lnTo>
                  <a:lnTo>
                    <a:pt x="76" y="102"/>
                  </a:lnTo>
                  <a:lnTo>
                    <a:pt x="89" y="89"/>
                  </a:lnTo>
                  <a:lnTo>
                    <a:pt x="102" y="76"/>
                  </a:lnTo>
                  <a:lnTo>
                    <a:pt x="115" y="64"/>
                  </a:lnTo>
                  <a:lnTo>
                    <a:pt x="115" y="51"/>
                  </a:lnTo>
                  <a:lnTo>
                    <a:pt x="115" y="38"/>
                  </a:lnTo>
                  <a:lnTo>
                    <a:pt x="127" y="26"/>
                  </a:lnTo>
                  <a:lnTo>
                    <a:pt x="140" y="26"/>
                  </a:lnTo>
                  <a:lnTo>
                    <a:pt x="153" y="26"/>
                  </a:lnTo>
                  <a:lnTo>
                    <a:pt x="153" y="38"/>
                  </a:lnTo>
                  <a:lnTo>
                    <a:pt x="165" y="38"/>
                  </a:lnTo>
                  <a:lnTo>
                    <a:pt x="165" y="26"/>
                  </a:lnTo>
                  <a:lnTo>
                    <a:pt x="165" y="13"/>
                  </a:lnTo>
                  <a:lnTo>
                    <a:pt x="178" y="13"/>
                  </a:lnTo>
                  <a:lnTo>
                    <a:pt x="191" y="0"/>
                  </a:lnTo>
                  <a:lnTo>
                    <a:pt x="203" y="0"/>
                  </a:lnTo>
                  <a:lnTo>
                    <a:pt x="216" y="0"/>
                  </a:lnTo>
                  <a:lnTo>
                    <a:pt x="229" y="13"/>
                  </a:lnTo>
                  <a:lnTo>
                    <a:pt x="229" y="0"/>
                  </a:lnTo>
                  <a:lnTo>
                    <a:pt x="241" y="0"/>
                  </a:lnTo>
                  <a:lnTo>
                    <a:pt x="241" y="13"/>
                  </a:lnTo>
                  <a:lnTo>
                    <a:pt x="254" y="13"/>
                  </a:lnTo>
                  <a:lnTo>
                    <a:pt x="267" y="13"/>
                  </a:lnTo>
                  <a:lnTo>
                    <a:pt x="267" y="26"/>
                  </a:lnTo>
                  <a:lnTo>
                    <a:pt x="279" y="38"/>
                  </a:lnTo>
                  <a:lnTo>
                    <a:pt x="292" y="51"/>
                  </a:lnTo>
                  <a:lnTo>
                    <a:pt x="279" y="51"/>
                  </a:lnTo>
                  <a:lnTo>
                    <a:pt x="279" y="64"/>
                  </a:lnTo>
                  <a:lnTo>
                    <a:pt x="279" y="76"/>
                  </a:lnTo>
                  <a:lnTo>
                    <a:pt x="279" y="89"/>
                  </a:lnTo>
                  <a:lnTo>
                    <a:pt x="267" y="89"/>
                  </a:lnTo>
                  <a:lnTo>
                    <a:pt x="267" y="102"/>
                  </a:lnTo>
                  <a:lnTo>
                    <a:pt x="267" y="115"/>
                  </a:lnTo>
                  <a:lnTo>
                    <a:pt x="279" y="115"/>
                  </a:lnTo>
                  <a:lnTo>
                    <a:pt x="279" y="127"/>
                  </a:lnTo>
                  <a:lnTo>
                    <a:pt x="267" y="127"/>
                  </a:lnTo>
                  <a:lnTo>
                    <a:pt x="267" y="140"/>
                  </a:lnTo>
                  <a:lnTo>
                    <a:pt x="267" y="153"/>
                  </a:lnTo>
                  <a:lnTo>
                    <a:pt x="254" y="153"/>
                  </a:lnTo>
                  <a:lnTo>
                    <a:pt x="241" y="165"/>
                  </a:lnTo>
                  <a:lnTo>
                    <a:pt x="229" y="178"/>
                  </a:lnTo>
                  <a:lnTo>
                    <a:pt x="241" y="178"/>
                  </a:lnTo>
                  <a:lnTo>
                    <a:pt x="241" y="191"/>
                  </a:lnTo>
                  <a:lnTo>
                    <a:pt x="254" y="203"/>
                  </a:lnTo>
                  <a:lnTo>
                    <a:pt x="267" y="216"/>
                  </a:lnTo>
                  <a:lnTo>
                    <a:pt x="267" y="229"/>
                  </a:lnTo>
                  <a:lnTo>
                    <a:pt x="267" y="241"/>
                  </a:lnTo>
                  <a:lnTo>
                    <a:pt x="267" y="254"/>
                  </a:lnTo>
                  <a:lnTo>
                    <a:pt x="279" y="254"/>
                  </a:lnTo>
                  <a:lnTo>
                    <a:pt x="279" y="267"/>
                  </a:lnTo>
                  <a:lnTo>
                    <a:pt x="292" y="267"/>
                  </a:lnTo>
                  <a:lnTo>
                    <a:pt x="279" y="279"/>
                  </a:lnTo>
                  <a:lnTo>
                    <a:pt x="279" y="292"/>
                  </a:lnTo>
                  <a:lnTo>
                    <a:pt x="279" y="305"/>
                  </a:lnTo>
                  <a:lnTo>
                    <a:pt x="267" y="318"/>
                  </a:lnTo>
                  <a:lnTo>
                    <a:pt x="254" y="318"/>
                  </a:lnTo>
                  <a:lnTo>
                    <a:pt x="254" y="330"/>
                  </a:lnTo>
                  <a:lnTo>
                    <a:pt x="241" y="330"/>
                  </a:lnTo>
                  <a:lnTo>
                    <a:pt x="241" y="343"/>
                  </a:lnTo>
                  <a:lnTo>
                    <a:pt x="241" y="330"/>
                  </a:lnTo>
                  <a:lnTo>
                    <a:pt x="229" y="330"/>
                  </a:lnTo>
                  <a:lnTo>
                    <a:pt x="229" y="318"/>
                  </a:lnTo>
                  <a:lnTo>
                    <a:pt x="216" y="318"/>
                  </a:lnTo>
                  <a:lnTo>
                    <a:pt x="203" y="318"/>
                  </a:lnTo>
                  <a:lnTo>
                    <a:pt x="191" y="318"/>
                  </a:lnTo>
                  <a:lnTo>
                    <a:pt x="178" y="318"/>
                  </a:lnTo>
                  <a:lnTo>
                    <a:pt x="178" y="305"/>
                  </a:lnTo>
                  <a:lnTo>
                    <a:pt x="165" y="292"/>
                  </a:lnTo>
                  <a:lnTo>
                    <a:pt x="165" y="279"/>
                  </a:lnTo>
                  <a:lnTo>
                    <a:pt x="153" y="279"/>
                  </a:lnTo>
                  <a:lnTo>
                    <a:pt x="140" y="279"/>
                  </a:lnTo>
                  <a:lnTo>
                    <a:pt x="127" y="279"/>
                  </a:lnTo>
                  <a:lnTo>
                    <a:pt x="115" y="279"/>
                  </a:lnTo>
                  <a:lnTo>
                    <a:pt x="115" y="292"/>
                  </a:lnTo>
                  <a:lnTo>
                    <a:pt x="102" y="292"/>
                  </a:lnTo>
                  <a:lnTo>
                    <a:pt x="89" y="305"/>
                  </a:lnTo>
                  <a:lnTo>
                    <a:pt x="76" y="318"/>
                  </a:lnTo>
                  <a:lnTo>
                    <a:pt x="76" y="330"/>
                  </a:lnTo>
                  <a:close/>
                </a:path>
              </a:pathLst>
            </a:custGeom>
            <a:grpFill/>
            <a:ln w="0">
              <a:solidFill>
                <a:srgbClr val="000000"/>
              </a:solidFill>
              <a:prstDash val="solid"/>
              <a:round/>
              <a:headEnd/>
              <a:tailEnd/>
            </a:ln>
          </p:spPr>
        </p:sp>
        <p:sp>
          <p:nvSpPr>
            <p:cNvPr id="475" name="Freeform 34"/>
            <p:cNvSpPr>
              <a:spLocks/>
            </p:cNvSpPr>
            <p:nvPr/>
          </p:nvSpPr>
          <p:spPr bwMode="auto">
            <a:xfrm>
              <a:off x="4200525" y="3848100"/>
              <a:ext cx="152400" cy="247650"/>
            </a:xfrm>
            <a:custGeom>
              <a:avLst/>
              <a:gdLst>
                <a:gd name="T0" fmla="*/ 51 w 139"/>
                <a:gd name="T1" fmla="*/ 228 h 228"/>
                <a:gd name="T2" fmla="*/ 38 w 139"/>
                <a:gd name="T3" fmla="*/ 228 h 228"/>
                <a:gd name="T4" fmla="*/ 25 w 139"/>
                <a:gd name="T5" fmla="*/ 228 h 228"/>
                <a:gd name="T6" fmla="*/ 25 w 139"/>
                <a:gd name="T7" fmla="*/ 228 h 228"/>
                <a:gd name="T8" fmla="*/ 12 w 139"/>
                <a:gd name="T9" fmla="*/ 215 h 228"/>
                <a:gd name="T10" fmla="*/ 12 w 139"/>
                <a:gd name="T11" fmla="*/ 203 h 228"/>
                <a:gd name="T12" fmla="*/ 12 w 139"/>
                <a:gd name="T13" fmla="*/ 203 h 228"/>
                <a:gd name="T14" fmla="*/ 12 w 139"/>
                <a:gd name="T15" fmla="*/ 190 h 228"/>
                <a:gd name="T16" fmla="*/ 0 w 139"/>
                <a:gd name="T17" fmla="*/ 177 h 228"/>
                <a:gd name="T18" fmla="*/ 12 w 139"/>
                <a:gd name="T19" fmla="*/ 165 h 228"/>
                <a:gd name="T20" fmla="*/ 12 w 139"/>
                <a:gd name="T21" fmla="*/ 152 h 228"/>
                <a:gd name="T22" fmla="*/ 25 w 139"/>
                <a:gd name="T23" fmla="*/ 139 h 228"/>
                <a:gd name="T24" fmla="*/ 38 w 139"/>
                <a:gd name="T25" fmla="*/ 127 h 228"/>
                <a:gd name="T26" fmla="*/ 38 w 139"/>
                <a:gd name="T27" fmla="*/ 127 h 228"/>
                <a:gd name="T28" fmla="*/ 25 w 139"/>
                <a:gd name="T29" fmla="*/ 101 h 228"/>
                <a:gd name="T30" fmla="*/ 25 w 139"/>
                <a:gd name="T31" fmla="*/ 89 h 228"/>
                <a:gd name="T32" fmla="*/ 25 w 139"/>
                <a:gd name="T33" fmla="*/ 76 h 228"/>
                <a:gd name="T34" fmla="*/ 25 w 139"/>
                <a:gd name="T35" fmla="*/ 50 h 228"/>
                <a:gd name="T36" fmla="*/ 25 w 139"/>
                <a:gd name="T37" fmla="*/ 38 h 228"/>
                <a:gd name="T38" fmla="*/ 25 w 139"/>
                <a:gd name="T39" fmla="*/ 25 h 228"/>
                <a:gd name="T40" fmla="*/ 38 w 139"/>
                <a:gd name="T41" fmla="*/ 12 h 228"/>
                <a:gd name="T42" fmla="*/ 38 w 139"/>
                <a:gd name="T43" fmla="*/ 0 h 228"/>
                <a:gd name="T44" fmla="*/ 51 w 139"/>
                <a:gd name="T45" fmla="*/ 12 h 228"/>
                <a:gd name="T46" fmla="*/ 63 w 139"/>
                <a:gd name="T47" fmla="*/ 12 h 228"/>
                <a:gd name="T48" fmla="*/ 76 w 139"/>
                <a:gd name="T49" fmla="*/ 25 h 228"/>
                <a:gd name="T50" fmla="*/ 89 w 139"/>
                <a:gd name="T51" fmla="*/ 12 h 228"/>
                <a:gd name="T52" fmla="*/ 101 w 139"/>
                <a:gd name="T53" fmla="*/ 12 h 228"/>
                <a:gd name="T54" fmla="*/ 114 w 139"/>
                <a:gd name="T55" fmla="*/ 12 h 228"/>
                <a:gd name="T56" fmla="*/ 114 w 139"/>
                <a:gd name="T57" fmla="*/ 12 h 228"/>
                <a:gd name="T58" fmla="*/ 127 w 139"/>
                <a:gd name="T59" fmla="*/ 12 h 228"/>
                <a:gd name="T60" fmla="*/ 114 w 139"/>
                <a:gd name="T61" fmla="*/ 25 h 228"/>
                <a:gd name="T62" fmla="*/ 114 w 139"/>
                <a:gd name="T63" fmla="*/ 50 h 228"/>
                <a:gd name="T64" fmla="*/ 127 w 139"/>
                <a:gd name="T65" fmla="*/ 63 h 228"/>
                <a:gd name="T66" fmla="*/ 139 w 139"/>
                <a:gd name="T67" fmla="*/ 63 h 228"/>
                <a:gd name="T68" fmla="*/ 139 w 139"/>
                <a:gd name="T69" fmla="*/ 76 h 228"/>
                <a:gd name="T70" fmla="*/ 139 w 139"/>
                <a:gd name="T71" fmla="*/ 89 h 228"/>
                <a:gd name="T72" fmla="*/ 127 w 139"/>
                <a:gd name="T73" fmla="*/ 89 h 228"/>
                <a:gd name="T74" fmla="*/ 114 w 139"/>
                <a:gd name="T75" fmla="*/ 89 h 228"/>
                <a:gd name="T76" fmla="*/ 114 w 139"/>
                <a:gd name="T77" fmla="*/ 114 h 228"/>
                <a:gd name="T78" fmla="*/ 114 w 139"/>
                <a:gd name="T79" fmla="*/ 127 h 228"/>
                <a:gd name="T80" fmla="*/ 114 w 139"/>
                <a:gd name="T81" fmla="*/ 139 h 228"/>
                <a:gd name="T82" fmla="*/ 114 w 139"/>
                <a:gd name="T83" fmla="*/ 165 h 228"/>
                <a:gd name="T84" fmla="*/ 114 w 139"/>
                <a:gd name="T85" fmla="*/ 190 h 228"/>
                <a:gd name="T86" fmla="*/ 114 w 139"/>
                <a:gd name="T87" fmla="*/ 203 h 228"/>
                <a:gd name="T88" fmla="*/ 101 w 139"/>
                <a:gd name="T89" fmla="*/ 203 h 228"/>
                <a:gd name="T90" fmla="*/ 76 w 139"/>
                <a:gd name="T91" fmla="*/ 215 h 228"/>
                <a:gd name="T92" fmla="*/ 76 w 139"/>
                <a:gd name="T93" fmla="*/ 228 h 228"/>
                <a:gd name="T94" fmla="*/ 63 w 139"/>
                <a:gd name="T95" fmla="*/ 228 h 228"/>
                <a:gd name="T96" fmla="*/ 63 w 139"/>
                <a:gd name="T97" fmla="*/ 228 h 2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9"/>
                <a:gd name="T148" fmla="*/ 0 h 228"/>
                <a:gd name="T149" fmla="*/ 139 w 139"/>
                <a:gd name="T150" fmla="*/ 228 h 2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9" h="228">
                  <a:moveTo>
                    <a:pt x="63" y="228"/>
                  </a:moveTo>
                  <a:lnTo>
                    <a:pt x="51" y="228"/>
                  </a:lnTo>
                  <a:lnTo>
                    <a:pt x="38" y="228"/>
                  </a:lnTo>
                  <a:lnTo>
                    <a:pt x="25" y="228"/>
                  </a:lnTo>
                  <a:lnTo>
                    <a:pt x="12" y="228"/>
                  </a:lnTo>
                  <a:lnTo>
                    <a:pt x="12" y="215"/>
                  </a:lnTo>
                  <a:lnTo>
                    <a:pt x="12" y="203"/>
                  </a:lnTo>
                  <a:lnTo>
                    <a:pt x="12" y="190"/>
                  </a:lnTo>
                  <a:lnTo>
                    <a:pt x="0" y="177"/>
                  </a:lnTo>
                  <a:lnTo>
                    <a:pt x="0" y="165"/>
                  </a:lnTo>
                  <a:lnTo>
                    <a:pt x="12" y="165"/>
                  </a:lnTo>
                  <a:lnTo>
                    <a:pt x="12" y="152"/>
                  </a:lnTo>
                  <a:lnTo>
                    <a:pt x="25" y="139"/>
                  </a:lnTo>
                  <a:lnTo>
                    <a:pt x="38" y="127"/>
                  </a:lnTo>
                  <a:lnTo>
                    <a:pt x="25" y="114"/>
                  </a:lnTo>
                  <a:lnTo>
                    <a:pt x="25" y="101"/>
                  </a:lnTo>
                  <a:lnTo>
                    <a:pt x="25" y="89"/>
                  </a:lnTo>
                  <a:lnTo>
                    <a:pt x="25" y="76"/>
                  </a:lnTo>
                  <a:lnTo>
                    <a:pt x="25" y="63"/>
                  </a:lnTo>
                  <a:lnTo>
                    <a:pt x="25" y="50"/>
                  </a:lnTo>
                  <a:lnTo>
                    <a:pt x="25" y="38"/>
                  </a:lnTo>
                  <a:lnTo>
                    <a:pt x="25" y="25"/>
                  </a:lnTo>
                  <a:lnTo>
                    <a:pt x="25" y="12"/>
                  </a:lnTo>
                  <a:lnTo>
                    <a:pt x="38" y="12"/>
                  </a:lnTo>
                  <a:lnTo>
                    <a:pt x="38" y="0"/>
                  </a:lnTo>
                  <a:lnTo>
                    <a:pt x="51" y="12"/>
                  </a:lnTo>
                  <a:lnTo>
                    <a:pt x="63" y="12"/>
                  </a:lnTo>
                  <a:lnTo>
                    <a:pt x="76" y="25"/>
                  </a:lnTo>
                  <a:lnTo>
                    <a:pt x="89" y="12"/>
                  </a:lnTo>
                  <a:lnTo>
                    <a:pt x="101" y="12"/>
                  </a:lnTo>
                  <a:lnTo>
                    <a:pt x="114" y="12"/>
                  </a:lnTo>
                  <a:lnTo>
                    <a:pt x="127" y="12"/>
                  </a:lnTo>
                  <a:lnTo>
                    <a:pt x="127" y="25"/>
                  </a:lnTo>
                  <a:lnTo>
                    <a:pt x="114" y="25"/>
                  </a:lnTo>
                  <a:lnTo>
                    <a:pt x="114" y="38"/>
                  </a:lnTo>
                  <a:lnTo>
                    <a:pt x="114" y="50"/>
                  </a:lnTo>
                  <a:lnTo>
                    <a:pt x="127" y="63"/>
                  </a:lnTo>
                  <a:lnTo>
                    <a:pt x="139" y="63"/>
                  </a:lnTo>
                  <a:lnTo>
                    <a:pt x="139" y="76"/>
                  </a:lnTo>
                  <a:lnTo>
                    <a:pt x="139" y="89"/>
                  </a:lnTo>
                  <a:lnTo>
                    <a:pt x="127" y="89"/>
                  </a:lnTo>
                  <a:lnTo>
                    <a:pt x="114" y="89"/>
                  </a:lnTo>
                  <a:lnTo>
                    <a:pt x="114" y="101"/>
                  </a:lnTo>
                  <a:lnTo>
                    <a:pt x="114" y="114"/>
                  </a:lnTo>
                  <a:lnTo>
                    <a:pt x="127" y="114"/>
                  </a:lnTo>
                  <a:lnTo>
                    <a:pt x="114" y="127"/>
                  </a:lnTo>
                  <a:lnTo>
                    <a:pt x="114" y="139"/>
                  </a:lnTo>
                  <a:lnTo>
                    <a:pt x="114" y="152"/>
                  </a:lnTo>
                  <a:lnTo>
                    <a:pt x="114" y="165"/>
                  </a:lnTo>
                  <a:lnTo>
                    <a:pt x="114" y="177"/>
                  </a:lnTo>
                  <a:lnTo>
                    <a:pt x="114" y="190"/>
                  </a:lnTo>
                  <a:lnTo>
                    <a:pt x="114" y="203"/>
                  </a:lnTo>
                  <a:lnTo>
                    <a:pt x="101" y="203"/>
                  </a:lnTo>
                  <a:lnTo>
                    <a:pt x="89" y="215"/>
                  </a:lnTo>
                  <a:lnTo>
                    <a:pt x="76" y="215"/>
                  </a:lnTo>
                  <a:lnTo>
                    <a:pt x="76" y="228"/>
                  </a:lnTo>
                  <a:lnTo>
                    <a:pt x="63" y="228"/>
                  </a:lnTo>
                  <a:close/>
                </a:path>
              </a:pathLst>
            </a:custGeom>
            <a:grpFill/>
            <a:ln w="0">
              <a:solidFill>
                <a:srgbClr val="000000"/>
              </a:solidFill>
              <a:prstDash val="solid"/>
              <a:round/>
              <a:headEnd/>
              <a:tailEnd/>
            </a:ln>
          </p:spPr>
        </p:sp>
        <p:sp>
          <p:nvSpPr>
            <p:cNvPr id="476" name="Freeform 35"/>
            <p:cNvSpPr>
              <a:spLocks/>
            </p:cNvSpPr>
            <p:nvPr/>
          </p:nvSpPr>
          <p:spPr bwMode="auto">
            <a:xfrm>
              <a:off x="4476750" y="3676650"/>
              <a:ext cx="285750" cy="257175"/>
            </a:xfrm>
            <a:custGeom>
              <a:avLst/>
              <a:gdLst>
                <a:gd name="T0" fmla="*/ 165 w 254"/>
                <a:gd name="T1" fmla="*/ 203 h 229"/>
                <a:gd name="T2" fmla="*/ 77 w 254"/>
                <a:gd name="T3" fmla="*/ 229 h 229"/>
                <a:gd name="T4" fmla="*/ 89 w 254"/>
                <a:gd name="T5" fmla="*/ 191 h 229"/>
                <a:gd name="T6" fmla="*/ 127 w 254"/>
                <a:gd name="T7" fmla="*/ 191 h 229"/>
                <a:gd name="T8" fmla="*/ 140 w 254"/>
                <a:gd name="T9" fmla="*/ 178 h 229"/>
                <a:gd name="T10" fmla="*/ 115 w 254"/>
                <a:gd name="T11" fmla="*/ 165 h 229"/>
                <a:gd name="T12" fmla="*/ 102 w 254"/>
                <a:gd name="T13" fmla="*/ 178 h 229"/>
                <a:gd name="T14" fmla="*/ 77 w 254"/>
                <a:gd name="T15" fmla="*/ 165 h 229"/>
                <a:gd name="T16" fmla="*/ 64 w 254"/>
                <a:gd name="T17" fmla="*/ 140 h 229"/>
                <a:gd name="T18" fmla="*/ 51 w 254"/>
                <a:gd name="T19" fmla="*/ 140 h 229"/>
                <a:gd name="T20" fmla="*/ 64 w 254"/>
                <a:gd name="T21" fmla="*/ 178 h 229"/>
                <a:gd name="T22" fmla="*/ 64 w 254"/>
                <a:gd name="T23" fmla="*/ 191 h 229"/>
                <a:gd name="T24" fmla="*/ 39 w 254"/>
                <a:gd name="T25" fmla="*/ 178 h 229"/>
                <a:gd name="T26" fmla="*/ 39 w 254"/>
                <a:gd name="T27" fmla="*/ 165 h 229"/>
                <a:gd name="T28" fmla="*/ 26 w 254"/>
                <a:gd name="T29" fmla="*/ 140 h 229"/>
                <a:gd name="T30" fmla="*/ 26 w 254"/>
                <a:gd name="T31" fmla="*/ 115 h 229"/>
                <a:gd name="T32" fmla="*/ 39 w 254"/>
                <a:gd name="T33" fmla="*/ 102 h 229"/>
                <a:gd name="T34" fmla="*/ 26 w 254"/>
                <a:gd name="T35" fmla="*/ 102 h 229"/>
                <a:gd name="T36" fmla="*/ 26 w 254"/>
                <a:gd name="T37" fmla="*/ 89 h 229"/>
                <a:gd name="T38" fmla="*/ 13 w 254"/>
                <a:gd name="T39" fmla="*/ 77 h 229"/>
                <a:gd name="T40" fmla="*/ 13 w 254"/>
                <a:gd name="T41" fmla="*/ 77 h 229"/>
                <a:gd name="T42" fmla="*/ 0 w 254"/>
                <a:gd name="T43" fmla="*/ 64 h 229"/>
                <a:gd name="T44" fmla="*/ 0 w 254"/>
                <a:gd name="T45" fmla="*/ 51 h 229"/>
                <a:gd name="T46" fmla="*/ 0 w 254"/>
                <a:gd name="T47" fmla="*/ 39 h 229"/>
                <a:gd name="T48" fmla="*/ 13 w 254"/>
                <a:gd name="T49" fmla="*/ 26 h 229"/>
                <a:gd name="T50" fmla="*/ 26 w 254"/>
                <a:gd name="T51" fmla="*/ 13 h 229"/>
                <a:gd name="T52" fmla="*/ 26 w 254"/>
                <a:gd name="T53" fmla="*/ 13 h 229"/>
                <a:gd name="T54" fmla="*/ 39 w 254"/>
                <a:gd name="T55" fmla="*/ 13 h 229"/>
                <a:gd name="T56" fmla="*/ 39 w 254"/>
                <a:gd name="T57" fmla="*/ 0 h 229"/>
                <a:gd name="T58" fmla="*/ 51 w 254"/>
                <a:gd name="T59" fmla="*/ 0 h 229"/>
                <a:gd name="T60" fmla="*/ 64 w 254"/>
                <a:gd name="T61" fmla="*/ 0 h 229"/>
                <a:gd name="T62" fmla="*/ 77 w 254"/>
                <a:gd name="T63" fmla="*/ 0 h 229"/>
                <a:gd name="T64" fmla="*/ 89 w 254"/>
                <a:gd name="T65" fmla="*/ 0 h 229"/>
                <a:gd name="T66" fmla="*/ 89 w 254"/>
                <a:gd name="T67" fmla="*/ 13 h 229"/>
                <a:gd name="T68" fmla="*/ 102 w 254"/>
                <a:gd name="T69" fmla="*/ 26 h 229"/>
                <a:gd name="T70" fmla="*/ 102 w 254"/>
                <a:gd name="T71" fmla="*/ 39 h 229"/>
                <a:gd name="T72" fmla="*/ 115 w 254"/>
                <a:gd name="T73" fmla="*/ 39 h 229"/>
                <a:gd name="T74" fmla="*/ 127 w 254"/>
                <a:gd name="T75" fmla="*/ 39 h 229"/>
                <a:gd name="T76" fmla="*/ 140 w 254"/>
                <a:gd name="T77" fmla="*/ 39 h 229"/>
                <a:gd name="T78" fmla="*/ 153 w 254"/>
                <a:gd name="T79" fmla="*/ 39 h 229"/>
                <a:gd name="T80" fmla="*/ 153 w 254"/>
                <a:gd name="T81" fmla="*/ 39 h 229"/>
                <a:gd name="T82" fmla="*/ 153 w 254"/>
                <a:gd name="T83" fmla="*/ 51 h 229"/>
                <a:gd name="T84" fmla="*/ 165 w 254"/>
                <a:gd name="T85" fmla="*/ 64 h 229"/>
                <a:gd name="T86" fmla="*/ 178 w 254"/>
                <a:gd name="T87" fmla="*/ 51 h 229"/>
                <a:gd name="T88" fmla="*/ 178 w 254"/>
                <a:gd name="T89" fmla="*/ 39 h 229"/>
                <a:gd name="T90" fmla="*/ 191 w 254"/>
                <a:gd name="T91" fmla="*/ 39 h 229"/>
                <a:gd name="T92" fmla="*/ 191 w 254"/>
                <a:gd name="T93" fmla="*/ 51 h 229"/>
                <a:gd name="T94" fmla="*/ 203 w 254"/>
                <a:gd name="T95" fmla="*/ 51 h 229"/>
                <a:gd name="T96" fmla="*/ 216 w 254"/>
                <a:gd name="T97" fmla="*/ 51 h 229"/>
                <a:gd name="T98" fmla="*/ 229 w 254"/>
                <a:gd name="T99" fmla="*/ 51 h 229"/>
                <a:gd name="T100" fmla="*/ 254 w 254"/>
                <a:gd name="T101" fmla="*/ 51 h 229"/>
                <a:gd name="T102" fmla="*/ 254 w 254"/>
                <a:gd name="T103" fmla="*/ 64 h 229"/>
                <a:gd name="T104" fmla="*/ 254 w 254"/>
                <a:gd name="T105" fmla="*/ 77 h 229"/>
                <a:gd name="T106" fmla="*/ 241 w 254"/>
                <a:gd name="T107" fmla="*/ 89 h 229"/>
                <a:gd name="T108" fmla="*/ 241 w 254"/>
                <a:gd name="T109" fmla="*/ 102 h 229"/>
                <a:gd name="T110" fmla="*/ 229 w 254"/>
                <a:gd name="T111" fmla="*/ 102 h 229"/>
                <a:gd name="T112" fmla="*/ 216 w 254"/>
                <a:gd name="T113" fmla="*/ 127 h 229"/>
                <a:gd name="T114" fmla="*/ 203 w 254"/>
                <a:gd name="T115" fmla="*/ 140 h 229"/>
                <a:gd name="T116" fmla="*/ 191 w 254"/>
                <a:gd name="T117" fmla="*/ 153 h 229"/>
                <a:gd name="T118" fmla="*/ 178 w 254"/>
                <a:gd name="T119" fmla="*/ 165 h 229"/>
                <a:gd name="T120" fmla="*/ 178 w 254"/>
                <a:gd name="T121" fmla="*/ 178 h 229"/>
                <a:gd name="T122" fmla="*/ 178 w 254"/>
                <a:gd name="T123" fmla="*/ 203 h 2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4"/>
                <a:gd name="T187" fmla="*/ 0 h 229"/>
                <a:gd name="T188" fmla="*/ 254 w 254"/>
                <a:gd name="T189" fmla="*/ 229 h 2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4" h="229">
                  <a:moveTo>
                    <a:pt x="178" y="203"/>
                  </a:moveTo>
                  <a:lnTo>
                    <a:pt x="165" y="203"/>
                  </a:lnTo>
                  <a:lnTo>
                    <a:pt x="127" y="203"/>
                  </a:lnTo>
                  <a:lnTo>
                    <a:pt x="77" y="229"/>
                  </a:lnTo>
                  <a:lnTo>
                    <a:pt x="64" y="216"/>
                  </a:lnTo>
                  <a:lnTo>
                    <a:pt x="89" y="191"/>
                  </a:lnTo>
                  <a:lnTo>
                    <a:pt x="102" y="203"/>
                  </a:lnTo>
                  <a:lnTo>
                    <a:pt x="127" y="191"/>
                  </a:lnTo>
                  <a:lnTo>
                    <a:pt x="140" y="178"/>
                  </a:lnTo>
                  <a:lnTo>
                    <a:pt x="140" y="165"/>
                  </a:lnTo>
                  <a:lnTo>
                    <a:pt x="115" y="165"/>
                  </a:lnTo>
                  <a:lnTo>
                    <a:pt x="102" y="178"/>
                  </a:lnTo>
                  <a:lnTo>
                    <a:pt x="77" y="165"/>
                  </a:lnTo>
                  <a:lnTo>
                    <a:pt x="64" y="153"/>
                  </a:lnTo>
                  <a:lnTo>
                    <a:pt x="64" y="140"/>
                  </a:lnTo>
                  <a:lnTo>
                    <a:pt x="51" y="140"/>
                  </a:lnTo>
                  <a:lnTo>
                    <a:pt x="51" y="165"/>
                  </a:lnTo>
                  <a:lnTo>
                    <a:pt x="64" y="178"/>
                  </a:lnTo>
                  <a:lnTo>
                    <a:pt x="64" y="191"/>
                  </a:lnTo>
                  <a:lnTo>
                    <a:pt x="39" y="178"/>
                  </a:lnTo>
                  <a:lnTo>
                    <a:pt x="39" y="165"/>
                  </a:lnTo>
                  <a:lnTo>
                    <a:pt x="39" y="153"/>
                  </a:lnTo>
                  <a:lnTo>
                    <a:pt x="26" y="140"/>
                  </a:lnTo>
                  <a:lnTo>
                    <a:pt x="26" y="127"/>
                  </a:lnTo>
                  <a:lnTo>
                    <a:pt x="26" y="115"/>
                  </a:lnTo>
                  <a:lnTo>
                    <a:pt x="39" y="102"/>
                  </a:lnTo>
                  <a:lnTo>
                    <a:pt x="39" y="89"/>
                  </a:lnTo>
                  <a:lnTo>
                    <a:pt x="26" y="102"/>
                  </a:lnTo>
                  <a:lnTo>
                    <a:pt x="26" y="89"/>
                  </a:lnTo>
                  <a:lnTo>
                    <a:pt x="13" y="77"/>
                  </a:lnTo>
                  <a:lnTo>
                    <a:pt x="0" y="64"/>
                  </a:lnTo>
                  <a:lnTo>
                    <a:pt x="0" y="51"/>
                  </a:lnTo>
                  <a:lnTo>
                    <a:pt x="0" y="39"/>
                  </a:lnTo>
                  <a:lnTo>
                    <a:pt x="13" y="26"/>
                  </a:lnTo>
                  <a:lnTo>
                    <a:pt x="26" y="13"/>
                  </a:lnTo>
                  <a:lnTo>
                    <a:pt x="39" y="13"/>
                  </a:lnTo>
                  <a:lnTo>
                    <a:pt x="39" y="0"/>
                  </a:lnTo>
                  <a:lnTo>
                    <a:pt x="51" y="0"/>
                  </a:lnTo>
                  <a:lnTo>
                    <a:pt x="64" y="0"/>
                  </a:lnTo>
                  <a:lnTo>
                    <a:pt x="77" y="0"/>
                  </a:lnTo>
                  <a:lnTo>
                    <a:pt x="89" y="0"/>
                  </a:lnTo>
                  <a:lnTo>
                    <a:pt x="89" y="13"/>
                  </a:lnTo>
                  <a:lnTo>
                    <a:pt x="102" y="26"/>
                  </a:lnTo>
                  <a:lnTo>
                    <a:pt x="102" y="39"/>
                  </a:lnTo>
                  <a:lnTo>
                    <a:pt x="115" y="39"/>
                  </a:lnTo>
                  <a:lnTo>
                    <a:pt x="127" y="39"/>
                  </a:lnTo>
                  <a:lnTo>
                    <a:pt x="140" y="39"/>
                  </a:lnTo>
                  <a:lnTo>
                    <a:pt x="153" y="39"/>
                  </a:lnTo>
                  <a:lnTo>
                    <a:pt x="153" y="51"/>
                  </a:lnTo>
                  <a:lnTo>
                    <a:pt x="165" y="51"/>
                  </a:lnTo>
                  <a:lnTo>
                    <a:pt x="165" y="64"/>
                  </a:lnTo>
                  <a:lnTo>
                    <a:pt x="165" y="51"/>
                  </a:lnTo>
                  <a:lnTo>
                    <a:pt x="178" y="51"/>
                  </a:lnTo>
                  <a:lnTo>
                    <a:pt x="178" y="39"/>
                  </a:lnTo>
                  <a:lnTo>
                    <a:pt x="191" y="39"/>
                  </a:lnTo>
                  <a:lnTo>
                    <a:pt x="191" y="51"/>
                  </a:lnTo>
                  <a:lnTo>
                    <a:pt x="203" y="51"/>
                  </a:lnTo>
                  <a:lnTo>
                    <a:pt x="216" y="51"/>
                  </a:lnTo>
                  <a:lnTo>
                    <a:pt x="229" y="51"/>
                  </a:lnTo>
                  <a:lnTo>
                    <a:pt x="241" y="51"/>
                  </a:lnTo>
                  <a:lnTo>
                    <a:pt x="254" y="51"/>
                  </a:lnTo>
                  <a:lnTo>
                    <a:pt x="254" y="64"/>
                  </a:lnTo>
                  <a:lnTo>
                    <a:pt x="254" y="77"/>
                  </a:lnTo>
                  <a:lnTo>
                    <a:pt x="241" y="77"/>
                  </a:lnTo>
                  <a:lnTo>
                    <a:pt x="241" y="89"/>
                  </a:lnTo>
                  <a:lnTo>
                    <a:pt x="241" y="102"/>
                  </a:lnTo>
                  <a:lnTo>
                    <a:pt x="229" y="102"/>
                  </a:lnTo>
                  <a:lnTo>
                    <a:pt x="216" y="115"/>
                  </a:lnTo>
                  <a:lnTo>
                    <a:pt x="216" y="127"/>
                  </a:lnTo>
                  <a:lnTo>
                    <a:pt x="203" y="140"/>
                  </a:lnTo>
                  <a:lnTo>
                    <a:pt x="203" y="153"/>
                  </a:lnTo>
                  <a:lnTo>
                    <a:pt x="191" y="153"/>
                  </a:lnTo>
                  <a:lnTo>
                    <a:pt x="178" y="165"/>
                  </a:lnTo>
                  <a:lnTo>
                    <a:pt x="178" y="178"/>
                  </a:lnTo>
                  <a:lnTo>
                    <a:pt x="178" y="191"/>
                  </a:lnTo>
                  <a:lnTo>
                    <a:pt x="178" y="203"/>
                  </a:lnTo>
                  <a:close/>
                </a:path>
              </a:pathLst>
            </a:custGeom>
            <a:grpFill/>
            <a:ln w="0">
              <a:solidFill>
                <a:srgbClr val="000000"/>
              </a:solidFill>
              <a:prstDash val="solid"/>
              <a:round/>
              <a:headEnd/>
              <a:tailEnd/>
            </a:ln>
          </p:spPr>
        </p:sp>
        <p:sp>
          <p:nvSpPr>
            <p:cNvPr id="477" name="Freeform 36"/>
            <p:cNvSpPr>
              <a:spLocks/>
            </p:cNvSpPr>
            <p:nvPr/>
          </p:nvSpPr>
          <p:spPr bwMode="auto">
            <a:xfrm>
              <a:off x="4267200" y="3714750"/>
              <a:ext cx="266700" cy="438150"/>
            </a:xfrm>
            <a:custGeom>
              <a:avLst/>
              <a:gdLst>
                <a:gd name="T0" fmla="*/ 26 w 241"/>
                <a:gd name="T1" fmla="*/ 393 h 393"/>
                <a:gd name="T2" fmla="*/ 26 w 241"/>
                <a:gd name="T3" fmla="*/ 393 h 393"/>
                <a:gd name="T4" fmla="*/ 13 w 241"/>
                <a:gd name="T5" fmla="*/ 367 h 393"/>
                <a:gd name="T6" fmla="*/ 0 w 241"/>
                <a:gd name="T7" fmla="*/ 355 h 393"/>
                <a:gd name="T8" fmla="*/ 0 w 241"/>
                <a:gd name="T9" fmla="*/ 342 h 393"/>
                <a:gd name="T10" fmla="*/ 0 w 241"/>
                <a:gd name="T11" fmla="*/ 342 h 393"/>
                <a:gd name="T12" fmla="*/ 13 w 241"/>
                <a:gd name="T13" fmla="*/ 342 h 393"/>
                <a:gd name="T14" fmla="*/ 13 w 241"/>
                <a:gd name="T15" fmla="*/ 329 h 393"/>
                <a:gd name="T16" fmla="*/ 38 w 241"/>
                <a:gd name="T17" fmla="*/ 317 h 393"/>
                <a:gd name="T18" fmla="*/ 51 w 241"/>
                <a:gd name="T19" fmla="*/ 317 h 393"/>
                <a:gd name="T20" fmla="*/ 51 w 241"/>
                <a:gd name="T21" fmla="*/ 304 h 393"/>
                <a:gd name="T22" fmla="*/ 51 w 241"/>
                <a:gd name="T23" fmla="*/ 279 h 393"/>
                <a:gd name="T24" fmla="*/ 51 w 241"/>
                <a:gd name="T25" fmla="*/ 253 h 393"/>
                <a:gd name="T26" fmla="*/ 51 w 241"/>
                <a:gd name="T27" fmla="*/ 241 h 393"/>
                <a:gd name="T28" fmla="*/ 51 w 241"/>
                <a:gd name="T29" fmla="*/ 228 h 393"/>
                <a:gd name="T30" fmla="*/ 51 w 241"/>
                <a:gd name="T31" fmla="*/ 203 h 393"/>
                <a:gd name="T32" fmla="*/ 64 w 241"/>
                <a:gd name="T33" fmla="*/ 203 h 393"/>
                <a:gd name="T34" fmla="*/ 76 w 241"/>
                <a:gd name="T35" fmla="*/ 203 h 393"/>
                <a:gd name="T36" fmla="*/ 76 w 241"/>
                <a:gd name="T37" fmla="*/ 190 h 393"/>
                <a:gd name="T38" fmla="*/ 76 w 241"/>
                <a:gd name="T39" fmla="*/ 177 h 393"/>
                <a:gd name="T40" fmla="*/ 64 w 241"/>
                <a:gd name="T41" fmla="*/ 177 h 393"/>
                <a:gd name="T42" fmla="*/ 51 w 241"/>
                <a:gd name="T43" fmla="*/ 164 h 393"/>
                <a:gd name="T44" fmla="*/ 51 w 241"/>
                <a:gd name="T45" fmla="*/ 139 h 393"/>
                <a:gd name="T46" fmla="*/ 64 w 241"/>
                <a:gd name="T47" fmla="*/ 126 h 393"/>
                <a:gd name="T48" fmla="*/ 51 w 241"/>
                <a:gd name="T49" fmla="*/ 126 h 393"/>
                <a:gd name="T50" fmla="*/ 51 w 241"/>
                <a:gd name="T51" fmla="*/ 114 h 393"/>
                <a:gd name="T52" fmla="*/ 64 w 241"/>
                <a:gd name="T53" fmla="*/ 101 h 393"/>
                <a:gd name="T54" fmla="*/ 64 w 241"/>
                <a:gd name="T55" fmla="*/ 88 h 393"/>
                <a:gd name="T56" fmla="*/ 76 w 241"/>
                <a:gd name="T57" fmla="*/ 88 h 393"/>
                <a:gd name="T58" fmla="*/ 76 w 241"/>
                <a:gd name="T59" fmla="*/ 88 h 393"/>
                <a:gd name="T60" fmla="*/ 89 w 241"/>
                <a:gd name="T61" fmla="*/ 101 h 393"/>
                <a:gd name="T62" fmla="*/ 114 w 241"/>
                <a:gd name="T63" fmla="*/ 88 h 393"/>
                <a:gd name="T64" fmla="*/ 114 w 241"/>
                <a:gd name="T65" fmla="*/ 76 h 393"/>
                <a:gd name="T66" fmla="*/ 127 w 241"/>
                <a:gd name="T67" fmla="*/ 63 h 393"/>
                <a:gd name="T68" fmla="*/ 127 w 241"/>
                <a:gd name="T69" fmla="*/ 25 h 393"/>
                <a:gd name="T70" fmla="*/ 127 w 241"/>
                <a:gd name="T71" fmla="*/ 12 h 393"/>
                <a:gd name="T72" fmla="*/ 140 w 241"/>
                <a:gd name="T73" fmla="*/ 12 h 393"/>
                <a:gd name="T74" fmla="*/ 152 w 241"/>
                <a:gd name="T75" fmla="*/ 0 h 393"/>
                <a:gd name="T76" fmla="*/ 165 w 241"/>
                <a:gd name="T77" fmla="*/ 12 h 393"/>
                <a:gd name="T78" fmla="*/ 165 w 241"/>
                <a:gd name="T79" fmla="*/ 25 h 393"/>
                <a:gd name="T80" fmla="*/ 178 w 241"/>
                <a:gd name="T81" fmla="*/ 25 h 393"/>
                <a:gd name="T82" fmla="*/ 190 w 241"/>
                <a:gd name="T83" fmla="*/ 12 h 393"/>
                <a:gd name="T84" fmla="*/ 190 w 241"/>
                <a:gd name="T85" fmla="*/ 25 h 393"/>
                <a:gd name="T86" fmla="*/ 203 w 241"/>
                <a:gd name="T87" fmla="*/ 38 h 393"/>
                <a:gd name="T88" fmla="*/ 216 w 241"/>
                <a:gd name="T89" fmla="*/ 50 h 393"/>
                <a:gd name="T90" fmla="*/ 216 w 241"/>
                <a:gd name="T91" fmla="*/ 63 h 393"/>
                <a:gd name="T92" fmla="*/ 190 w 241"/>
                <a:gd name="T93" fmla="*/ 76 h 393"/>
                <a:gd name="T94" fmla="*/ 178 w 241"/>
                <a:gd name="T95" fmla="*/ 101 h 393"/>
                <a:gd name="T96" fmla="*/ 165 w 241"/>
                <a:gd name="T97" fmla="*/ 126 h 393"/>
                <a:gd name="T98" fmla="*/ 165 w 241"/>
                <a:gd name="T99" fmla="*/ 139 h 393"/>
                <a:gd name="T100" fmla="*/ 165 w 241"/>
                <a:gd name="T101" fmla="*/ 164 h 393"/>
                <a:gd name="T102" fmla="*/ 190 w 241"/>
                <a:gd name="T103" fmla="*/ 177 h 393"/>
                <a:gd name="T104" fmla="*/ 216 w 241"/>
                <a:gd name="T105" fmla="*/ 190 h 393"/>
                <a:gd name="T106" fmla="*/ 229 w 241"/>
                <a:gd name="T107" fmla="*/ 190 h 393"/>
                <a:gd name="T108" fmla="*/ 229 w 241"/>
                <a:gd name="T109" fmla="*/ 266 h 393"/>
                <a:gd name="T110" fmla="*/ 203 w 241"/>
                <a:gd name="T111" fmla="*/ 266 h 393"/>
                <a:gd name="T112" fmla="*/ 165 w 241"/>
                <a:gd name="T113" fmla="*/ 266 h 393"/>
                <a:gd name="T114" fmla="*/ 114 w 241"/>
                <a:gd name="T115" fmla="*/ 279 h 393"/>
                <a:gd name="T116" fmla="*/ 89 w 241"/>
                <a:gd name="T117" fmla="*/ 304 h 393"/>
                <a:gd name="T118" fmla="*/ 89 w 241"/>
                <a:gd name="T119" fmla="*/ 304 h 393"/>
                <a:gd name="T120" fmla="*/ 76 w 241"/>
                <a:gd name="T121" fmla="*/ 329 h 393"/>
                <a:gd name="T122" fmla="*/ 51 w 241"/>
                <a:gd name="T123" fmla="*/ 355 h 393"/>
                <a:gd name="T124" fmla="*/ 38 w 241"/>
                <a:gd name="T125" fmla="*/ 393 h 3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1"/>
                <a:gd name="T190" fmla="*/ 0 h 393"/>
                <a:gd name="T191" fmla="*/ 241 w 241"/>
                <a:gd name="T192" fmla="*/ 393 h 39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1" h="393">
                  <a:moveTo>
                    <a:pt x="26" y="393"/>
                  </a:moveTo>
                  <a:lnTo>
                    <a:pt x="26" y="393"/>
                  </a:lnTo>
                  <a:lnTo>
                    <a:pt x="13" y="380"/>
                  </a:lnTo>
                  <a:lnTo>
                    <a:pt x="13" y="367"/>
                  </a:lnTo>
                  <a:lnTo>
                    <a:pt x="0" y="367"/>
                  </a:lnTo>
                  <a:lnTo>
                    <a:pt x="0" y="355"/>
                  </a:lnTo>
                  <a:lnTo>
                    <a:pt x="0" y="342"/>
                  </a:lnTo>
                  <a:lnTo>
                    <a:pt x="13" y="342"/>
                  </a:lnTo>
                  <a:lnTo>
                    <a:pt x="13" y="329"/>
                  </a:lnTo>
                  <a:lnTo>
                    <a:pt x="26" y="329"/>
                  </a:lnTo>
                  <a:lnTo>
                    <a:pt x="38" y="317"/>
                  </a:lnTo>
                  <a:lnTo>
                    <a:pt x="51" y="317"/>
                  </a:lnTo>
                  <a:lnTo>
                    <a:pt x="51" y="304"/>
                  </a:lnTo>
                  <a:lnTo>
                    <a:pt x="51" y="291"/>
                  </a:lnTo>
                  <a:lnTo>
                    <a:pt x="51" y="279"/>
                  </a:lnTo>
                  <a:lnTo>
                    <a:pt x="51" y="266"/>
                  </a:lnTo>
                  <a:lnTo>
                    <a:pt x="51" y="253"/>
                  </a:lnTo>
                  <a:lnTo>
                    <a:pt x="51" y="241"/>
                  </a:lnTo>
                  <a:lnTo>
                    <a:pt x="64" y="228"/>
                  </a:lnTo>
                  <a:lnTo>
                    <a:pt x="51" y="228"/>
                  </a:lnTo>
                  <a:lnTo>
                    <a:pt x="51" y="215"/>
                  </a:lnTo>
                  <a:lnTo>
                    <a:pt x="51" y="203"/>
                  </a:lnTo>
                  <a:lnTo>
                    <a:pt x="64" y="203"/>
                  </a:lnTo>
                  <a:lnTo>
                    <a:pt x="76" y="203"/>
                  </a:lnTo>
                  <a:lnTo>
                    <a:pt x="76" y="190"/>
                  </a:lnTo>
                  <a:lnTo>
                    <a:pt x="76" y="177"/>
                  </a:lnTo>
                  <a:lnTo>
                    <a:pt x="64" y="177"/>
                  </a:lnTo>
                  <a:lnTo>
                    <a:pt x="51" y="164"/>
                  </a:lnTo>
                  <a:lnTo>
                    <a:pt x="51" y="152"/>
                  </a:lnTo>
                  <a:lnTo>
                    <a:pt x="51" y="139"/>
                  </a:lnTo>
                  <a:lnTo>
                    <a:pt x="64" y="139"/>
                  </a:lnTo>
                  <a:lnTo>
                    <a:pt x="64" y="126"/>
                  </a:lnTo>
                  <a:lnTo>
                    <a:pt x="51" y="126"/>
                  </a:lnTo>
                  <a:lnTo>
                    <a:pt x="51" y="114"/>
                  </a:lnTo>
                  <a:lnTo>
                    <a:pt x="64" y="101"/>
                  </a:lnTo>
                  <a:lnTo>
                    <a:pt x="64" y="88"/>
                  </a:lnTo>
                  <a:lnTo>
                    <a:pt x="76" y="88"/>
                  </a:lnTo>
                  <a:lnTo>
                    <a:pt x="89" y="88"/>
                  </a:lnTo>
                  <a:lnTo>
                    <a:pt x="89" y="101"/>
                  </a:lnTo>
                  <a:lnTo>
                    <a:pt x="102" y="101"/>
                  </a:lnTo>
                  <a:lnTo>
                    <a:pt x="114" y="88"/>
                  </a:lnTo>
                  <a:lnTo>
                    <a:pt x="114" y="76"/>
                  </a:lnTo>
                  <a:lnTo>
                    <a:pt x="127" y="63"/>
                  </a:lnTo>
                  <a:lnTo>
                    <a:pt x="127" y="50"/>
                  </a:lnTo>
                  <a:lnTo>
                    <a:pt x="127" y="25"/>
                  </a:lnTo>
                  <a:lnTo>
                    <a:pt x="127" y="12"/>
                  </a:lnTo>
                  <a:lnTo>
                    <a:pt x="140" y="12"/>
                  </a:lnTo>
                  <a:lnTo>
                    <a:pt x="152" y="12"/>
                  </a:lnTo>
                  <a:lnTo>
                    <a:pt x="152" y="0"/>
                  </a:lnTo>
                  <a:lnTo>
                    <a:pt x="165" y="0"/>
                  </a:lnTo>
                  <a:lnTo>
                    <a:pt x="165" y="12"/>
                  </a:lnTo>
                  <a:lnTo>
                    <a:pt x="165" y="25"/>
                  </a:lnTo>
                  <a:lnTo>
                    <a:pt x="178" y="25"/>
                  </a:lnTo>
                  <a:lnTo>
                    <a:pt x="190" y="12"/>
                  </a:lnTo>
                  <a:lnTo>
                    <a:pt x="190" y="25"/>
                  </a:lnTo>
                  <a:lnTo>
                    <a:pt x="203" y="38"/>
                  </a:lnTo>
                  <a:lnTo>
                    <a:pt x="216" y="50"/>
                  </a:lnTo>
                  <a:lnTo>
                    <a:pt x="216" y="63"/>
                  </a:lnTo>
                  <a:lnTo>
                    <a:pt x="203" y="63"/>
                  </a:lnTo>
                  <a:lnTo>
                    <a:pt x="190" y="76"/>
                  </a:lnTo>
                  <a:lnTo>
                    <a:pt x="178" y="88"/>
                  </a:lnTo>
                  <a:lnTo>
                    <a:pt x="178" y="101"/>
                  </a:lnTo>
                  <a:lnTo>
                    <a:pt x="178" y="114"/>
                  </a:lnTo>
                  <a:lnTo>
                    <a:pt x="165" y="126"/>
                  </a:lnTo>
                  <a:lnTo>
                    <a:pt x="165" y="139"/>
                  </a:lnTo>
                  <a:lnTo>
                    <a:pt x="165" y="152"/>
                  </a:lnTo>
                  <a:lnTo>
                    <a:pt x="165" y="164"/>
                  </a:lnTo>
                  <a:lnTo>
                    <a:pt x="178" y="177"/>
                  </a:lnTo>
                  <a:lnTo>
                    <a:pt x="190" y="177"/>
                  </a:lnTo>
                  <a:lnTo>
                    <a:pt x="203" y="190"/>
                  </a:lnTo>
                  <a:lnTo>
                    <a:pt x="216" y="190"/>
                  </a:lnTo>
                  <a:lnTo>
                    <a:pt x="229" y="190"/>
                  </a:lnTo>
                  <a:lnTo>
                    <a:pt x="241" y="215"/>
                  </a:lnTo>
                  <a:lnTo>
                    <a:pt x="229" y="266"/>
                  </a:lnTo>
                  <a:lnTo>
                    <a:pt x="203" y="266"/>
                  </a:lnTo>
                  <a:lnTo>
                    <a:pt x="178" y="266"/>
                  </a:lnTo>
                  <a:lnTo>
                    <a:pt x="165" y="266"/>
                  </a:lnTo>
                  <a:lnTo>
                    <a:pt x="140" y="266"/>
                  </a:lnTo>
                  <a:lnTo>
                    <a:pt x="114" y="279"/>
                  </a:lnTo>
                  <a:lnTo>
                    <a:pt x="102" y="279"/>
                  </a:lnTo>
                  <a:lnTo>
                    <a:pt x="89" y="304"/>
                  </a:lnTo>
                  <a:lnTo>
                    <a:pt x="89" y="329"/>
                  </a:lnTo>
                  <a:lnTo>
                    <a:pt x="76" y="329"/>
                  </a:lnTo>
                  <a:lnTo>
                    <a:pt x="64" y="355"/>
                  </a:lnTo>
                  <a:lnTo>
                    <a:pt x="51" y="355"/>
                  </a:lnTo>
                  <a:lnTo>
                    <a:pt x="38" y="367"/>
                  </a:lnTo>
                  <a:lnTo>
                    <a:pt x="38" y="393"/>
                  </a:lnTo>
                  <a:lnTo>
                    <a:pt x="26" y="393"/>
                  </a:lnTo>
                  <a:close/>
                </a:path>
              </a:pathLst>
            </a:custGeom>
            <a:grpFill/>
            <a:ln w="0">
              <a:solidFill>
                <a:srgbClr val="000000"/>
              </a:solidFill>
              <a:prstDash val="solid"/>
              <a:round/>
              <a:headEnd/>
              <a:tailEnd/>
            </a:ln>
          </p:spPr>
        </p:sp>
        <p:sp>
          <p:nvSpPr>
            <p:cNvPr id="478" name="Freeform 37"/>
            <p:cNvSpPr>
              <a:spLocks/>
            </p:cNvSpPr>
            <p:nvPr/>
          </p:nvSpPr>
          <p:spPr bwMode="auto">
            <a:xfrm>
              <a:off x="4267200" y="3571875"/>
              <a:ext cx="152400" cy="285750"/>
            </a:xfrm>
            <a:custGeom>
              <a:avLst/>
              <a:gdLst>
                <a:gd name="T0" fmla="*/ 51 w 140"/>
                <a:gd name="T1" fmla="*/ 241 h 253"/>
                <a:gd name="T2" fmla="*/ 38 w 140"/>
                <a:gd name="T3" fmla="*/ 228 h 253"/>
                <a:gd name="T4" fmla="*/ 26 w 140"/>
                <a:gd name="T5" fmla="*/ 215 h 253"/>
                <a:gd name="T6" fmla="*/ 26 w 140"/>
                <a:gd name="T7" fmla="*/ 215 h 253"/>
                <a:gd name="T8" fmla="*/ 13 w 140"/>
                <a:gd name="T9" fmla="*/ 215 h 253"/>
                <a:gd name="T10" fmla="*/ 13 w 140"/>
                <a:gd name="T11" fmla="*/ 190 h 253"/>
                <a:gd name="T12" fmla="*/ 13 w 140"/>
                <a:gd name="T13" fmla="*/ 177 h 253"/>
                <a:gd name="T14" fmla="*/ 13 w 140"/>
                <a:gd name="T15" fmla="*/ 152 h 253"/>
                <a:gd name="T16" fmla="*/ 13 w 140"/>
                <a:gd name="T17" fmla="*/ 139 h 253"/>
                <a:gd name="T18" fmla="*/ 13 w 140"/>
                <a:gd name="T19" fmla="*/ 114 h 253"/>
                <a:gd name="T20" fmla="*/ 13 w 140"/>
                <a:gd name="T21" fmla="*/ 101 h 253"/>
                <a:gd name="T22" fmla="*/ 0 w 140"/>
                <a:gd name="T23" fmla="*/ 88 h 253"/>
                <a:gd name="T24" fmla="*/ 0 w 140"/>
                <a:gd name="T25" fmla="*/ 76 h 253"/>
                <a:gd name="T26" fmla="*/ 13 w 140"/>
                <a:gd name="T27" fmla="*/ 76 h 253"/>
                <a:gd name="T28" fmla="*/ 26 w 140"/>
                <a:gd name="T29" fmla="*/ 76 h 253"/>
                <a:gd name="T30" fmla="*/ 38 w 140"/>
                <a:gd name="T31" fmla="*/ 63 h 253"/>
                <a:gd name="T32" fmla="*/ 38 w 140"/>
                <a:gd name="T33" fmla="*/ 50 h 253"/>
                <a:gd name="T34" fmla="*/ 51 w 140"/>
                <a:gd name="T35" fmla="*/ 50 h 253"/>
                <a:gd name="T36" fmla="*/ 51 w 140"/>
                <a:gd name="T37" fmla="*/ 50 h 253"/>
                <a:gd name="T38" fmla="*/ 64 w 140"/>
                <a:gd name="T39" fmla="*/ 50 h 253"/>
                <a:gd name="T40" fmla="*/ 76 w 140"/>
                <a:gd name="T41" fmla="*/ 38 h 253"/>
                <a:gd name="T42" fmla="*/ 76 w 140"/>
                <a:gd name="T43" fmla="*/ 38 h 253"/>
                <a:gd name="T44" fmla="*/ 89 w 140"/>
                <a:gd name="T45" fmla="*/ 38 h 253"/>
                <a:gd name="T46" fmla="*/ 89 w 140"/>
                <a:gd name="T47" fmla="*/ 12 h 253"/>
                <a:gd name="T48" fmla="*/ 89 w 140"/>
                <a:gd name="T49" fmla="*/ 0 h 253"/>
                <a:gd name="T50" fmla="*/ 102 w 140"/>
                <a:gd name="T51" fmla="*/ 12 h 253"/>
                <a:gd name="T52" fmla="*/ 114 w 140"/>
                <a:gd name="T53" fmla="*/ 12 h 253"/>
                <a:gd name="T54" fmla="*/ 114 w 140"/>
                <a:gd name="T55" fmla="*/ 25 h 253"/>
                <a:gd name="T56" fmla="*/ 127 w 140"/>
                <a:gd name="T57" fmla="*/ 25 h 253"/>
                <a:gd name="T58" fmla="*/ 127 w 140"/>
                <a:gd name="T59" fmla="*/ 38 h 253"/>
                <a:gd name="T60" fmla="*/ 127 w 140"/>
                <a:gd name="T61" fmla="*/ 50 h 253"/>
                <a:gd name="T62" fmla="*/ 127 w 140"/>
                <a:gd name="T63" fmla="*/ 63 h 253"/>
                <a:gd name="T64" fmla="*/ 140 w 140"/>
                <a:gd name="T65" fmla="*/ 76 h 253"/>
                <a:gd name="T66" fmla="*/ 140 w 140"/>
                <a:gd name="T67" fmla="*/ 88 h 253"/>
                <a:gd name="T68" fmla="*/ 140 w 140"/>
                <a:gd name="T69" fmla="*/ 101 h 253"/>
                <a:gd name="T70" fmla="*/ 127 w 140"/>
                <a:gd name="T71" fmla="*/ 114 h 253"/>
                <a:gd name="T72" fmla="*/ 127 w 140"/>
                <a:gd name="T73" fmla="*/ 139 h 253"/>
                <a:gd name="T74" fmla="*/ 127 w 140"/>
                <a:gd name="T75" fmla="*/ 152 h 253"/>
                <a:gd name="T76" fmla="*/ 127 w 140"/>
                <a:gd name="T77" fmla="*/ 177 h 253"/>
                <a:gd name="T78" fmla="*/ 114 w 140"/>
                <a:gd name="T79" fmla="*/ 203 h 253"/>
                <a:gd name="T80" fmla="*/ 114 w 140"/>
                <a:gd name="T81" fmla="*/ 215 h 253"/>
                <a:gd name="T82" fmla="*/ 102 w 140"/>
                <a:gd name="T83" fmla="*/ 228 h 253"/>
                <a:gd name="T84" fmla="*/ 89 w 140"/>
                <a:gd name="T85" fmla="*/ 215 h 253"/>
                <a:gd name="T86" fmla="*/ 76 w 140"/>
                <a:gd name="T87" fmla="*/ 215 h 253"/>
                <a:gd name="T88" fmla="*/ 64 w 140"/>
                <a:gd name="T89" fmla="*/ 215 h 253"/>
                <a:gd name="T90" fmla="*/ 64 w 140"/>
                <a:gd name="T91" fmla="*/ 228 h 253"/>
                <a:gd name="T92" fmla="*/ 51 w 140"/>
                <a:gd name="T93" fmla="*/ 241 h 253"/>
                <a:gd name="T94" fmla="*/ 51 w 140"/>
                <a:gd name="T95" fmla="*/ 253 h 2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0"/>
                <a:gd name="T145" fmla="*/ 0 h 253"/>
                <a:gd name="T146" fmla="*/ 140 w 140"/>
                <a:gd name="T147" fmla="*/ 253 h 2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0" h="253">
                  <a:moveTo>
                    <a:pt x="51" y="253"/>
                  </a:moveTo>
                  <a:lnTo>
                    <a:pt x="51" y="241"/>
                  </a:lnTo>
                  <a:lnTo>
                    <a:pt x="38" y="241"/>
                  </a:lnTo>
                  <a:lnTo>
                    <a:pt x="38" y="228"/>
                  </a:lnTo>
                  <a:lnTo>
                    <a:pt x="26" y="228"/>
                  </a:lnTo>
                  <a:lnTo>
                    <a:pt x="26" y="215"/>
                  </a:lnTo>
                  <a:lnTo>
                    <a:pt x="13" y="215"/>
                  </a:lnTo>
                  <a:lnTo>
                    <a:pt x="13" y="203"/>
                  </a:lnTo>
                  <a:lnTo>
                    <a:pt x="13" y="190"/>
                  </a:lnTo>
                  <a:lnTo>
                    <a:pt x="13" y="177"/>
                  </a:lnTo>
                  <a:lnTo>
                    <a:pt x="13" y="165"/>
                  </a:lnTo>
                  <a:lnTo>
                    <a:pt x="13" y="152"/>
                  </a:lnTo>
                  <a:lnTo>
                    <a:pt x="13" y="139"/>
                  </a:lnTo>
                  <a:lnTo>
                    <a:pt x="13" y="127"/>
                  </a:lnTo>
                  <a:lnTo>
                    <a:pt x="13" y="114"/>
                  </a:lnTo>
                  <a:lnTo>
                    <a:pt x="13" y="101"/>
                  </a:lnTo>
                  <a:lnTo>
                    <a:pt x="0" y="101"/>
                  </a:lnTo>
                  <a:lnTo>
                    <a:pt x="0" y="88"/>
                  </a:lnTo>
                  <a:lnTo>
                    <a:pt x="0" y="76"/>
                  </a:lnTo>
                  <a:lnTo>
                    <a:pt x="13" y="76"/>
                  </a:lnTo>
                  <a:lnTo>
                    <a:pt x="26" y="76"/>
                  </a:lnTo>
                  <a:lnTo>
                    <a:pt x="38" y="63"/>
                  </a:lnTo>
                  <a:lnTo>
                    <a:pt x="38" y="50"/>
                  </a:lnTo>
                  <a:lnTo>
                    <a:pt x="51" y="50"/>
                  </a:lnTo>
                  <a:lnTo>
                    <a:pt x="64" y="50"/>
                  </a:lnTo>
                  <a:lnTo>
                    <a:pt x="76" y="38"/>
                  </a:lnTo>
                  <a:lnTo>
                    <a:pt x="89" y="38"/>
                  </a:lnTo>
                  <a:lnTo>
                    <a:pt x="89" y="25"/>
                  </a:lnTo>
                  <a:lnTo>
                    <a:pt x="89" y="12"/>
                  </a:lnTo>
                  <a:lnTo>
                    <a:pt x="89" y="0"/>
                  </a:lnTo>
                  <a:lnTo>
                    <a:pt x="102" y="0"/>
                  </a:lnTo>
                  <a:lnTo>
                    <a:pt x="102" y="12"/>
                  </a:lnTo>
                  <a:lnTo>
                    <a:pt x="114" y="12"/>
                  </a:lnTo>
                  <a:lnTo>
                    <a:pt x="114" y="25"/>
                  </a:lnTo>
                  <a:lnTo>
                    <a:pt x="127" y="25"/>
                  </a:lnTo>
                  <a:lnTo>
                    <a:pt x="127" y="38"/>
                  </a:lnTo>
                  <a:lnTo>
                    <a:pt x="127" y="50"/>
                  </a:lnTo>
                  <a:lnTo>
                    <a:pt x="127" y="63"/>
                  </a:lnTo>
                  <a:lnTo>
                    <a:pt x="140" y="76"/>
                  </a:lnTo>
                  <a:lnTo>
                    <a:pt x="140" y="88"/>
                  </a:lnTo>
                  <a:lnTo>
                    <a:pt x="140" y="101"/>
                  </a:lnTo>
                  <a:lnTo>
                    <a:pt x="127" y="101"/>
                  </a:lnTo>
                  <a:lnTo>
                    <a:pt x="127" y="114"/>
                  </a:lnTo>
                  <a:lnTo>
                    <a:pt x="127" y="127"/>
                  </a:lnTo>
                  <a:lnTo>
                    <a:pt x="127" y="139"/>
                  </a:lnTo>
                  <a:lnTo>
                    <a:pt x="127" y="152"/>
                  </a:lnTo>
                  <a:lnTo>
                    <a:pt x="127" y="177"/>
                  </a:lnTo>
                  <a:lnTo>
                    <a:pt x="127" y="190"/>
                  </a:lnTo>
                  <a:lnTo>
                    <a:pt x="114" y="203"/>
                  </a:lnTo>
                  <a:lnTo>
                    <a:pt x="114" y="215"/>
                  </a:lnTo>
                  <a:lnTo>
                    <a:pt x="102" y="228"/>
                  </a:lnTo>
                  <a:lnTo>
                    <a:pt x="89" y="228"/>
                  </a:lnTo>
                  <a:lnTo>
                    <a:pt x="89" y="215"/>
                  </a:lnTo>
                  <a:lnTo>
                    <a:pt x="76" y="215"/>
                  </a:lnTo>
                  <a:lnTo>
                    <a:pt x="64" y="215"/>
                  </a:lnTo>
                  <a:lnTo>
                    <a:pt x="64" y="228"/>
                  </a:lnTo>
                  <a:lnTo>
                    <a:pt x="51" y="241"/>
                  </a:lnTo>
                  <a:lnTo>
                    <a:pt x="51" y="253"/>
                  </a:lnTo>
                  <a:close/>
                </a:path>
              </a:pathLst>
            </a:custGeom>
            <a:grpFill/>
            <a:ln w="0">
              <a:solidFill>
                <a:srgbClr val="000000"/>
              </a:solidFill>
              <a:prstDash val="solid"/>
              <a:round/>
              <a:headEnd/>
              <a:tailEnd/>
            </a:ln>
          </p:spPr>
        </p:sp>
        <p:sp>
          <p:nvSpPr>
            <p:cNvPr id="479" name="Freeform 38"/>
            <p:cNvSpPr>
              <a:spLocks/>
            </p:cNvSpPr>
            <p:nvPr/>
          </p:nvSpPr>
          <p:spPr bwMode="auto">
            <a:xfrm>
              <a:off x="4067175" y="3743325"/>
              <a:ext cx="171450" cy="238125"/>
            </a:xfrm>
            <a:custGeom>
              <a:avLst/>
              <a:gdLst>
                <a:gd name="T0" fmla="*/ 0 w 152"/>
                <a:gd name="T1" fmla="*/ 203 h 216"/>
                <a:gd name="T2" fmla="*/ 12 w 152"/>
                <a:gd name="T3" fmla="*/ 190 h 216"/>
                <a:gd name="T4" fmla="*/ 38 w 152"/>
                <a:gd name="T5" fmla="*/ 190 h 216"/>
                <a:gd name="T6" fmla="*/ 63 w 152"/>
                <a:gd name="T7" fmla="*/ 165 h 216"/>
                <a:gd name="T8" fmla="*/ 88 w 152"/>
                <a:gd name="T9" fmla="*/ 127 h 216"/>
                <a:gd name="T10" fmla="*/ 88 w 152"/>
                <a:gd name="T11" fmla="*/ 114 h 216"/>
                <a:gd name="T12" fmla="*/ 88 w 152"/>
                <a:gd name="T13" fmla="*/ 101 h 216"/>
                <a:gd name="T14" fmla="*/ 88 w 152"/>
                <a:gd name="T15" fmla="*/ 89 h 216"/>
                <a:gd name="T16" fmla="*/ 88 w 152"/>
                <a:gd name="T17" fmla="*/ 76 h 216"/>
                <a:gd name="T18" fmla="*/ 101 w 152"/>
                <a:gd name="T19" fmla="*/ 63 h 216"/>
                <a:gd name="T20" fmla="*/ 88 w 152"/>
                <a:gd name="T21" fmla="*/ 51 h 216"/>
                <a:gd name="T22" fmla="*/ 76 w 152"/>
                <a:gd name="T23" fmla="*/ 38 h 216"/>
                <a:gd name="T24" fmla="*/ 76 w 152"/>
                <a:gd name="T25" fmla="*/ 25 h 216"/>
                <a:gd name="T26" fmla="*/ 76 w 152"/>
                <a:gd name="T27" fmla="*/ 13 h 216"/>
                <a:gd name="T28" fmla="*/ 76 w 152"/>
                <a:gd name="T29" fmla="*/ 0 h 216"/>
                <a:gd name="T30" fmla="*/ 101 w 152"/>
                <a:gd name="T31" fmla="*/ 13 h 216"/>
                <a:gd name="T32" fmla="*/ 101 w 152"/>
                <a:gd name="T33" fmla="*/ 25 h 216"/>
                <a:gd name="T34" fmla="*/ 114 w 152"/>
                <a:gd name="T35" fmla="*/ 38 h 216"/>
                <a:gd name="T36" fmla="*/ 126 w 152"/>
                <a:gd name="T37" fmla="*/ 38 h 216"/>
                <a:gd name="T38" fmla="*/ 126 w 152"/>
                <a:gd name="T39" fmla="*/ 38 h 216"/>
                <a:gd name="T40" fmla="*/ 126 w 152"/>
                <a:gd name="T41" fmla="*/ 25 h 216"/>
                <a:gd name="T42" fmla="*/ 139 w 152"/>
                <a:gd name="T43" fmla="*/ 38 h 216"/>
                <a:gd name="T44" fmla="*/ 139 w 152"/>
                <a:gd name="T45" fmla="*/ 51 h 216"/>
                <a:gd name="T46" fmla="*/ 152 w 152"/>
                <a:gd name="T47" fmla="*/ 63 h 216"/>
                <a:gd name="T48" fmla="*/ 152 w 152"/>
                <a:gd name="T49" fmla="*/ 76 h 216"/>
                <a:gd name="T50" fmla="*/ 152 w 152"/>
                <a:gd name="T51" fmla="*/ 89 h 216"/>
                <a:gd name="T52" fmla="*/ 152 w 152"/>
                <a:gd name="T53" fmla="*/ 89 h 216"/>
                <a:gd name="T54" fmla="*/ 152 w 152"/>
                <a:gd name="T55" fmla="*/ 101 h 216"/>
                <a:gd name="T56" fmla="*/ 139 w 152"/>
                <a:gd name="T57" fmla="*/ 114 h 216"/>
                <a:gd name="T58" fmla="*/ 139 w 152"/>
                <a:gd name="T59" fmla="*/ 127 h 216"/>
                <a:gd name="T60" fmla="*/ 139 w 152"/>
                <a:gd name="T61" fmla="*/ 139 h 216"/>
                <a:gd name="T62" fmla="*/ 139 w 152"/>
                <a:gd name="T63" fmla="*/ 165 h 216"/>
                <a:gd name="T64" fmla="*/ 139 w 152"/>
                <a:gd name="T65" fmla="*/ 178 h 216"/>
                <a:gd name="T66" fmla="*/ 126 w 152"/>
                <a:gd name="T67" fmla="*/ 190 h 216"/>
                <a:gd name="T68" fmla="*/ 114 w 152"/>
                <a:gd name="T69" fmla="*/ 190 h 216"/>
                <a:gd name="T70" fmla="*/ 101 w 152"/>
                <a:gd name="T71" fmla="*/ 190 h 216"/>
                <a:gd name="T72" fmla="*/ 88 w 152"/>
                <a:gd name="T73" fmla="*/ 203 h 216"/>
                <a:gd name="T74" fmla="*/ 76 w 152"/>
                <a:gd name="T75" fmla="*/ 203 h 216"/>
                <a:gd name="T76" fmla="*/ 63 w 152"/>
                <a:gd name="T77" fmla="*/ 203 h 216"/>
                <a:gd name="T78" fmla="*/ 50 w 152"/>
                <a:gd name="T79" fmla="*/ 203 h 216"/>
                <a:gd name="T80" fmla="*/ 38 w 152"/>
                <a:gd name="T81" fmla="*/ 216 h 216"/>
                <a:gd name="T82" fmla="*/ 25 w 152"/>
                <a:gd name="T83" fmla="*/ 203 h 216"/>
                <a:gd name="T84" fmla="*/ 0 w 152"/>
                <a:gd name="T85" fmla="*/ 203 h 2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2"/>
                <a:gd name="T130" fmla="*/ 0 h 216"/>
                <a:gd name="T131" fmla="*/ 152 w 152"/>
                <a:gd name="T132" fmla="*/ 216 h 2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2" h="216">
                  <a:moveTo>
                    <a:pt x="0" y="203"/>
                  </a:moveTo>
                  <a:lnTo>
                    <a:pt x="0" y="203"/>
                  </a:lnTo>
                  <a:lnTo>
                    <a:pt x="12" y="203"/>
                  </a:lnTo>
                  <a:lnTo>
                    <a:pt x="12" y="190"/>
                  </a:lnTo>
                  <a:lnTo>
                    <a:pt x="25" y="190"/>
                  </a:lnTo>
                  <a:lnTo>
                    <a:pt x="38" y="190"/>
                  </a:lnTo>
                  <a:lnTo>
                    <a:pt x="50" y="178"/>
                  </a:lnTo>
                  <a:lnTo>
                    <a:pt x="63" y="165"/>
                  </a:lnTo>
                  <a:lnTo>
                    <a:pt x="76" y="152"/>
                  </a:lnTo>
                  <a:lnTo>
                    <a:pt x="88" y="127"/>
                  </a:lnTo>
                  <a:lnTo>
                    <a:pt x="88" y="114"/>
                  </a:lnTo>
                  <a:lnTo>
                    <a:pt x="88" y="101"/>
                  </a:lnTo>
                  <a:lnTo>
                    <a:pt x="88" y="89"/>
                  </a:lnTo>
                  <a:lnTo>
                    <a:pt x="88" y="76"/>
                  </a:lnTo>
                  <a:lnTo>
                    <a:pt x="101" y="63"/>
                  </a:lnTo>
                  <a:lnTo>
                    <a:pt x="88" y="51"/>
                  </a:lnTo>
                  <a:lnTo>
                    <a:pt x="76" y="38"/>
                  </a:lnTo>
                  <a:lnTo>
                    <a:pt x="76" y="25"/>
                  </a:lnTo>
                  <a:lnTo>
                    <a:pt x="76" y="13"/>
                  </a:lnTo>
                  <a:lnTo>
                    <a:pt x="76" y="0"/>
                  </a:lnTo>
                  <a:lnTo>
                    <a:pt x="101" y="13"/>
                  </a:lnTo>
                  <a:lnTo>
                    <a:pt x="101" y="25"/>
                  </a:lnTo>
                  <a:lnTo>
                    <a:pt x="114" y="25"/>
                  </a:lnTo>
                  <a:lnTo>
                    <a:pt x="114" y="38"/>
                  </a:lnTo>
                  <a:lnTo>
                    <a:pt x="126" y="38"/>
                  </a:lnTo>
                  <a:lnTo>
                    <a:pt x="126" y="25"/>
                  </a:lnTo>
                  <a:lnTo>
                    <a:pt x="139" y="38"/>
                  </a:lnTo>
                  <a:lnTo>
                    <a:pt x="139" y="51"/>
                  </a:lnTo>
                  <a:lnTo>
                    <a:pt x="152" y="63"/>
                  </a:lnTo>
                  <a:lnTo>
                    <a:pt x="152" y="76"/>
                  </a:lnTo>
                  <a:lnTo>
                    <a:pt x="152" y="89"/>
                  </a:lnTo>
                  <a:lnTo>
                    <a:pt x="152" y="101"/>
                  </a:lnTo>
                  <a:lnTo>
                    <a:pt x="139" y="101"/>
                  </a:lnTo>
                  <a:lnTo>
                    <a:pt x="139" y="114"/>
                  </a:lnTo>
                  <a:lnTo>
                    <a:pt x="139" y="127"/>
                  </a:lnTo>
                  <a:lnTo>
                    <a:pt x="139" y="139"/>
                  </a:lnTo>
                  <a:lnTo>
                    <a:pt x="139" y="152"/>
                  </a:lnTo>
                  <a:lnTo>
                    <a:pt x="139" y="165"/>
                  </a:lnTo>
                  <a:lnTo>
                    <a:pt x="139" y="178"/>
                  </a:lnTo>
                  <a:lnTo>
                    <a:pt x="139" y="190"/>
                  </a:lnTo>
                  <a:lnTo>
                    <a:pt x="126" y="190"/>
                  </a:lnTo>
                  <a:lnTo>
                    <a:pt x="114" y="190"/>
                  </a:lnTo>
                  <a:lnTo>
                    <a:pt x="101" y="190"/>
                  </a:lnTo>
                  <a:lnTo>
                    <a:pt x="88" y="190"/>
                  </a:lnTo>
                  <a:lnTo>
                    <a:pt x="88" y="203"/>
                  </a:lnTo>
                  <a:lnTo>
                    <a:pt x="76" y="190"/>
                  </a:lnTo>
                  <a:lnTo>
                    <a:pt x="76" y="203"/>
                  </a:lnTo>
                  <a:lnTo>
                    <a:pt x="63" y="203"/>
                  </a:lnTo>
                  <a:lnTo>
                    <a:pt x="50" y="203"/>
                  </a:lnTo>
                  <a:lnTo>
                    <a:pt x="38" y="203"/>
                  </a:lnTo>
                  <a:lnTo>
                    <a:pt x="38" y="216"/>
                  </a:lnTo>
                  <a:lnTo>
                    <a:pt x="25" y="216"/>
                  </a:lnTo>
                  <a:lnTo>
                    <a:pt x="25" y="203"/>
                  </a:lnTo>
                  <a:lnTo>
                    <a:pt x="12" y="203"/>
                  </a:lnTo>
                  <a:lnTo>
                    <a:pt x="0" y="203"/>
                  </a:lnTo>
                  <a:close/>
                </a:path>
              </a:pathLst>
            </a:custGeom>
            <a:grpFill/>
            <a:ln w="0">
              <a:solidFill>
                <a:srgbClr val="000000"/>
              </a:solidFill>
              <a:prstDash val="solid"/>
              <a:round/>
              <a:headEnd/>
              <a:tailEnd/>
            </a:ln>
          </p:spPr>
        </p:sp>
        <p:sp>
          <p:nvSpPr>
            <p:cNvPr id="480" name="Freeform 39"/>
            <p:cNvSpPr>
              <a:spLocks/>
            </p:cNvSpPr>
            <p:nvPr/>
          </p:nvSpPr>
          <p:spPr bwMode="auto">
            <a:xfrm>
              <a:off x="3905250" y="3562350"/>
              <a:ext cx="285750" cy="314325"/>
            </a:xfrm>
            <a:custGeom>
              <a:avLst/>
              <a:gdLst>
                <a:gd name="T0" fmla="*/ 241 w 254"/>
                <a:gd name="T1" fmla="*/ 266 h 279"/>
                <a:gd name="T2" fmla="*/ 241 w 254"/>
                <a:gd name="T3" fmla="*/ 241 h 279"/>
                <a:gd name="T4" fmla="*/ 254 w 254"/>
                <a:gd name="T5" fmla="*/ 228 h 279"/>
                <a:gd name="T6" fmla="*/ 241 w 254"/>
                <a:gd name="T7" fmla="*/ 216 h 279"/>
                <a:gd name="T8" fmla="*/ 229 w 254"/>
                <a:gd name="T9" fmla="*/ 190 h 279"/>
                <a:gd name="T10" fmla="*/ 229 w 254"/>
                <a:gd name="T11" fmla="*/ 178 h 279"/>
                <a:gd name="T12" fmla="*/ 229 w 254"/>
                <a:gd name="T13" fmla="*/ 165 h 279"/>
                <a:gd name="T14" fmla="*/ 216 w 254"/>
                <a:gd name="T15" fmla="*/ 152 h 279"/>
                <a:gd name="T16" fmla="*/ 216 w 254"/>
                <a:gd name="T17" fmla="*/ 140 h 279"/>
                <a:gd name="T18" fmla="*/ 191 w 254"/>
                <a:gd name="T19" fmla="*/ 140 h 279"/>
                <a:gd name="T20" fmla="*/ 191 w 254"/>
                <a:gd name="T21" fmla="*/ 114 h 279"/>
                <a:gd name="T22" fmla="*/ 178 w 254"/>
                <a:gd name="T23" fmla="*/ 127 h 279"/>
                <a:gd name="T24" fmla="*/ 165 w 254"/>
                <a:gd name="T25" fmla="*/ 114 h 279"/>
                <a:gd name="T26" fmla="*/ 153 w 254"/>
                <a:gd name="T27" fmla="*/ 101 h 279"/>
                <a:gd name="T28" fmla="*/ 153 w 254"/>
                <a:gd name="T29" fmla="*/ 76 h 279"/>
                <a:gd name="T30" fmla="*/ 165 w 254"/>
                <a:gd name="T31" fmla="*/ 76 h 279"/>
                <a:gd name="T32" fmla="*/ 165 w 254"/>
                <a:gd name="T33" fmla="*/ 76 h 279"/>
                <a:gd name="T34" fmla="*/ 178 w 254"/>
                <a:gd name="T35" fmla="*/ 51 h 279"/>
                <a:gd name="T36" fmla="*/ 165 w 254"/>
                <a:gd name="T37" fmla="*/ 38 h 279"/>
                <a:gd name="T38" fmla="*/ 153 w 254"/>
                <a:gd name="T39" fmla="*/ 38 h 279"/>
                <a:gd name="T40" fmla="*/ 140 w 254"/>
                <a:gd name="T41" fmla="*/ 25 h 279"/>
                <a:gd name="T42" fmla="*/ 140 w 254"/>
                <a:gd name="T43" fmla="*/ 13 h 279"/>
                <a:gd name="T44" fmla="*/ 102 w 254"/>
                <a:gd name="T45" fmla="*/ 0 h 279"/>
                <a:gd name="T46" fmla="*/ 77 w 254"/>
                <a:gd name="T47" fmla="*/ 0 h 279"/>
                <a:gd name="T48" fmla="*/ 39 w 254"/>
                <a:gd name="T49" fmla="*/ 0 h 279"/>
                <a:gd name="T50" fmla="*/ 39 w 254"/>
                <a:gd name="T51" fmla="*/ 13 h 279"/>
                <a:gd name="T52" fmla="*/ 39 w 254"/>
                <a:gd name="T53" fmla="*/ 38 h 279"/>
                <a:gd name="T54" fmla="*/ 51 w 254"/>
                <a:gd name="T55" fmla="*/ 76 h 279"/>
                <a:gd name="T56" fmla="*/ 51 w 254"/>
                <a:gd name="T57" fmla="*/ 101 h 279"/>
                <a:gd name="T58" fmla="*/ 39 w 254"/>
                <a:gd name="T59" fmla="*/ 114 h 279"/>
                <a:gd name="T60" fmla="*/ 26 w 254"/>
                <a:gd name="T61" fmla="*/ 127 h 279"/>
                <a:gd name="T62" fmla="*/ 26 w 254"/>
                <a:gd name="T63" fmla="*/ 140 h 279"/>
                <a:gd name="T64" fmla="*/ 13 w 254"/>
                <a:gd name="T65" fmla="*/ 152 h 279"/>
                <a:gd name="T66" fmla="*/ 0 w 254"/>
                <a:gd name="T67" fmla="*/ 165 h 279"/>
                <a:gd name="T68" fmla="*/ 0 w 254"/>
                <a:gd name="T69" fmla="*/ 178 h 279"/>
                <a:gd name="T70" fmla="*/ 0 w 254"/>
                <a:gd name="T71" fmla="*/ 190 h 279"/>
                <a:gd name="T72" fmla="*/ 0 w 254"/>
                <a:gd name="T73" fmla="*/ 216 h 279"/>
                <a:gd name="T74" fmla="*/ 0 w 254"/>
                <a:gd name="T75" fmla="*/ 228 h 279"/>
                <a:gd name="T76" fmla="*/ 0 w 254"/>
                <a:gd name="T77" fmla="*/ 241 h 279"/>
                <a:gd name="T78" fmla="*/ 26 w 254"/>
                <a:gd name="T79" fmla="*/ 241 h 279"/>
                <a:gd name="T80" fmla="*/ 102 w 254"/>
                <a:gd name="T81" fmla="*/ 254 h 279"/>
                <a:gd name="T82" fmla="*/ 140 w 254"/>
                <a:gd name="T83" fmla="*/ 279 h 279"/>
                <a:gd name="T84" fmla="*/ 165 w 254"/>
                <a:gd name="T85" fmla="*/ 279 h 279"/>
                <a:gd name="T86" fmla="*/ 203 w 254"/>
                <a:gd name="T87" fmla="*/ 266 h 279"/>
                <a:gd name="T88" fmla="*/ 241 w 254"/>
                <a:gd name="T89" fmla="*/ 279 h 2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4"/>
                <a:gd name="T136" fmla="*/ 0 h 279"/>
                <a:gd name="T137" fmla="*/ 254 w 254"/>
                <a:gd name="T138" fmla="*/ 279 h 27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4" h="279">
                  <a:moveTo>
                    <a:pt x="241" y="279"/>
                  </a:moveTo>
                  <a:lnTo>
                    <a:pt x="241" y="279"/>
                  </a:lnTo>
                  <a:lnTo>
                    <a:pt x="241" y="266"/>
                  </a:lnTo>
                  <a:lnTo>
                    <a:pt x="241" y="254"/>
                  </a:lnTo>
                  <a:lnTo>
                    <a:pt x="241" y="241"/>
                  </a:lnTo>
                  <a:lnTo>
                    <a:pt x="254" y="228"/>
                  </a:lnTo>
                  <a:lnTo>
                    <a:pt x="241" y="216"/>
                  </a:lnTo>
                  <a:lnTo>
                    <a:pt x="229" y="203"/>
                  </a:lnTo>
                  <a:lnTo>
                    <a:pt x="229" y="190"/>
                  </a:lnTo>
                  <a:lnTo>
                    <a:pt x="229" y="178"/>
                  </a:lnTo>
                  <a:lnTo>
                    <a:pt x="229" y="165"/>
                  </a:lnTo>
                  <a:lnTo>
                    <a:pt x="229" y="152"/>
                  </a:lnTo>
                  <a:lnTo>
                    <a:pt x="216" y="152"/>
                  </a:lnTo>
                  <a:lnTo>
                    <a:pt x="216" y="140"/>
                  </a:lnTo>
                  <a:lnTo>
                    <a:pt x="203" y="140"/>
                  </a:lnTo>
                  <a:lnTo>
                    <a:pt x="191" y="140"/>
                  </a:lnTo>
                  <a:lnTo>
                    <a:pt x="191" y="127"/>
                  </a:lnTo>
                  <a:lnTo>
                    <a:pt x="191" y="114"/>
                  </a:lnTo>
                  <a:lnTo>
                    <a:pt x="178" y="127"/>
                  </a:lnTo>
                  <a:lnTo>
                    <a:pt x="165" y="127"/>
                  </a:lnTo>
                  <a:lnTo>
                    <a:pt x="165" y="114"/>
                  </a:lnTo>
                  <a:lnTo>
                    <a:pt x="153" y="101"/>
                  </a:lnTo>
                  <a:lnTo>
                    <a:pt x="153" y="89"/>
                  </a:lnTo>
                  <a:lnTo>
                    <a:pt x="153" y="76"/>
                  </a:lnTo>
                  <a:lnTo>
                    <a:pt x="165" y="76"/>
                  </a:lnTo>
                  <a:lnTo>
                    <a:pt x="178" y="76"/>
                  </a:lnTo>
                  <a:lnTo>
                    <a:pt x="178" y="51"/>
                  </a:lnTo>
                  <a:lnTo>
                    <a:pt x="165" y="38"/>
                  </a:lnTo>
                  <a:lnTo>
                    <a:pt x="153" y="51"/>
                  </a:lnTo>
                  <a:lnTo>
                    <a:pt x="153" y="38"/>
                  </a:lnTo>
                  <a:lnTo>
                    <a:pt x="140" y="38"/>
                  </a:lnTo>
                  <a:lnTo>
                    <a:pt x="140" y="25"/>
                  </a:lnTo>
                  <a:lnTo>
                    <a:pt x="140" y="13"/>
                  </a:lnTo>
                  <a:lnTo>
                    <a:pt x="140" y="0"/>
                  </a:lnTo>
                  <a:lnTo>
                    <a:pt x="127" y="0"/>
                  </a:lnTo>
                  <a:lnTo>
                    <a:pt x="102" y="0"/>
                  </a:lnTo>
                  <a:lnTo>
                    <a:pt x="89" y="0"/>
                  </a:lnTo>
                  <a:lnTo>
                    <a:pt x="77" y="0"/>
                  </a:lnTo>
                  <a:lnTo>
                    <a:pt x="51" y="0"/>
                  </a:lnTo>
                  <a:lnTo>
                    <a:pt x="39" y="0"/>
                  </a:lnTo>
                  <a:lnTo>
                    <a:pt x="39" y="13"/>
                  </a:lnTo>
                  <a:lnTo>
                    <a:pt x="39" y="25"/>
                  </a:lnTo>
                  <a:lnTo>
                    <a:pt x="39" y="38"/>
                  </a:lnTo>
                  <a:lnTo>
                    <a:pt x="39" y="51"/>
                  </a:lnTo>
                  <a:lnTo>
                    <a:pt x="51" y="63"/>
                  </a:lnTo>
                  <a:lnTo>
                    <a:pt x="51" y="76"/>
                  </a:lnTo>
                  <a:lnTo>
                    <a:pt x="51" y="89"/>
                  </a:lnTo>
                  <a:lnTo>
                    <a:pt x="51" y="101"/>
                  </a:lnTo>
                  <a:lnTo>
                    <a:pt x="39" y="114"/>
                  </a:lnTo>
                  <a:lnTo>
                    <a:pt x="26" y="114"/>
                  </a:lnTo>
                  <a:lnTo>
                    <a:pt x="26" y="127"/>
                  </a:lnTo>
                  <a:lnTo>
                    <a:pt x="39" y="140"/>
                  </a:lnTo>
                  <a:lnTo>
                    <a:pt x="26" y="140"/>
                  </a:lnTo>
                  <a:lnTo>
                    <a:pt x="26" y="152"/>
                  </a:lnTo>
                  <a:lnTo>
                    <a:pt x="13" y="152"/>
                  </a:lnTo>
                  <a:lnTo>
                    <a:pt x="13" y="165"/>
                  </a:lnTo>
                  <a:lnTo>
                    <a:pt x="0" y="165"/>
                  </a:lnTo>
                  <a:lnTo>
                    <a:pt x="0" y="178"/>
                  </a:lnTo>
                  <a:lnTo>
                    <a:pt x="0" y="190"/>
                  </a:lnTo>
                  <a:lnTo>
                    <a:pt x="0" y="203"/>
                  </a:lnTo>
                  <a:lnTo>
                    <a:pt x="0" y="216"/>
                  </a:lnTo>
                  <a:lnTo>
                    <a:pt x="0" y="228"/>
                  </a:lnTo>
                  <a:lnTo>
                    <a:pt x="0" y="241"/>
                  </a:lnTo>
                  <a:lnTo>
                    <a:pt x="0" y="254"/>
                  </a:lnTo>
                  <a:lnTo>
                    <a:pt x="13" y="254"/>
                  </a:lnTo>
                  <a:lnTo>
                    <a:pt x="26" y="241"/>
                  </a:lnTo>
                  <a:lnTo>
                    <a:pt x="39" y="241"/>
                  </a:lnTo>
                  <a:lnTo>
                    <a:pt x="89" y="241"/>
                  </a:lnTo>
                  <a:lnTo>
                    <a:pt x="102" y="254"/>
                  </a:lnTo>
                  <a:lnTo>
                    <a:pt x="115" y="266"/>
                  </a:lnTo>
                  <a:lnTo>
                    <a:pt x="127" y="279"/>
                  </a:lnTo>
                  <a:lnTo>
                    <a:pt x="140" y="279"/>
                  </a:lnTo>
                  <a:lnTo>
                    <a:pt x="153" y="279"/>
                  </a:lnTo>
                  <a:lnTo>
                    <a:pt x="165" y="279"/>
                  </a:lnTo>
                  <a:lnTo>
                    <a:pt x="178" y="279"/>
                  </a:lnTo>
                  <a:lnTo>
                    <a:pt x="191" y="279"/>
                  </a:lnTo>
                  <a:lnTo>
                    <a:pt x="203" y="266"/>
                  </a:lnTo>
                  <a:lnTo>
                    <a:pt x="229" y="266"/>
                  </a:lnTo>
                  <a:lnTo>
                    <a:pt x="241" y="279"/>
                  </a:lnTo>
                  <a:close/>
                </a:path>
              </a:pathLst>
            </a:custGeom>
            <a:grpFill/>
            <a:ln w="0">
              <a:solidFill>
                <a:srgbClr val="000000"/>
              </a:solidFill>
              <a:prstDash val="solid"/>
              <a:round/>
              <a:headEnd/>
              <a:tailEnd/>
            </a:ln>
          </p:spPr>
        </p:sp>
        <p:sp>
          <p:nvSpPr>
            <p:cNvPr id="481" name="Freeform 40"/>
            <p:cNvSpPr>
              <a:spLocks/>
            </p:cNvSpPr>
            <p:nvPr/>
          </p:nvSpPr>
          <p:spPr bwMode="auto">
            <a:xfrm>
              <a:off x="3981450" y="3886200"/>
              <a:ext cx="85725" cy="114300"/>
            </a:xfrm>
            <a:custGeom>
              <a:avLst/>
              <a:gdLst>
                <a:gd name="T0" fmla="*/ 76 w 76"/>
                <a:gd name="T1" fmla="*/ 0 h 101"/>
                <a:gd name="T2" fmla="*/ 76 w 76"/>
                <a:gd name="T3" fmla="*/ 0 h 101"/>
                <a:gd name="T4" fmla="*/ 76 w 76"/>
                <a:gd name="T5" fmla="*/ 12 h 101"/>
                <a:gd name="T6" fmla="*/ 76 w 76"/>
                <a:gd name="T7" fmla="*/ 25 h 101"/>
                <a:gd name="T8" fmla="*/ 63 w 76"/>
                <a:gd name="T9" fmla="*/ 25 h 101"/>
                <a:gd name="T10" fmla="*/ 63 w 76"/>
                <a:gd name="T11" fmla="*/ 38 h 101"/>
                <a:gd name="T12" fmla="*/ 50 w 76"/>
                <a:gd name="T13" fmla="*/ 51 h 101"/>
                <a:gd name="T14" fmla="*/ 50 w 76"/>
                <a:gd name="T15" fmla="*/ 51 h 101"/>
                <a:gd name="T16" fmla="*/ 63 w 76"/>
                <a:gd name="T17" fmla="*/ 63 h 101"/>
                <a:gd name="T18" fmla="*/ 63 w 76"/>
                <a:gd name="T19" fmla="*/ 76 h 101"/>
                <a:gd name="T20" fmla="*/ 63 w 76"/>
                <a:gd name="T21" fmla="*/ 76 h 101"/>
                <a:gd name="T22" fmla="*/ 63 w 76"/>
                <a:gd name="T23" fmla="*/ 89 h 101"/>
                <a:gd name="T24" fmla="*/ 50 w 76"/>
                <a:gd name="T25" fmla="*/ 89 h 101"/>
                <a:gd name="T26" fmla="*/ 38 w 76"/>
                <a:gd name="T27" fmla="*/ 101 h 101"/>
                <a:gd name="T28" fmla="*/ 25 w 76"/>
                <a:gd name="T29" fmla="*/ 101 h 101"/>
                <a:gd name="T30" fmla="*/ 12 w 76"/>
                <a:gd name="T31" fmla="*/ 101 h 101"/>
                <a:gd name="T32" fmla="*/ 12 w 76"/>
                <a:gd name="T33" fmla="*/ 89 h 101"/>
                <a:gd name="T34" fmla="*/ 0 w 76"/>
                <a:gd name="T35" fmla="*/ 89 h 101"/>
                <a:gd name="T36" fmla="*/ 0 w 76"/>
                <a:gd name="T37" fmla="*/ 76 h 101"/>
                <a:gd name="T38" fmla="*/ 0 w 76"/>
                <a:gd name="T39" fmla="*/ 76 h 101"/>
                <a:gd name="T40" fmla="*/ 0 w 76"/>
                <a:gd name="T41" fmla="*/ 63 h 101"/>
                <a:gd name="T42" fmla="*/ 12 w 76"/>
                <a:gd name="T43" fmla="*/ 63 h 101"/>
                <a:gd name="T44" fmla="*/ 12 w 76"/>
                <a:gd name="T45" fmla="*/ 63 h 101"/>
                <a:gd name="T46" fmla="*/ 12 w 76"/>
                <a:gd name="T47" fmla="*/ 51 h 101"/>
                <a:gd name="T48" fmla="*/ 25 w 76"/>
                <a:gd name="T49" fmla="*/ 38 h 101"/>
                <a:gd name="T50" fmla="*/ 38 w 76"/>
                <a:gd name="T51" fmla="*/ 25 h 101"/>
                <a:gd name="T52" fmla="*/ 50 w 76"/>
                <a:gd name="T53" fmla="*/ 12 h 101"/>
                <a:gd name="T54" fmla="*/ 50 w 76"/>
                <a:gd name="T55" fmla="*/ 0 h 101"/>
                <a:gd name="T56" fmla="*/ 63 w 76"/>
                <a:gd name="T57" fmla="*/ 0 h 101"/>
                <a:gd name="T58" fmla="*/ 63 w 76"/>
                <a:gd name="T59" fmla="*/ 0 h 101"/>
                <a:gd name="T60" fmla="*/ 76 w 76"/>
                <a:gd name="T61" fmla="*/ 0 h 101"/>
                <a:gd name="T62" fmla="*/ 76 w 76"/>
                <a:gd name="T63" fmla="*/ 0 h 1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
                <a:gd name="T97" fmla="*/ 0 h 101"/>
                <a:gd name="T98" fmla="*/ 76 w 76"/>
                <a:gd name="T99" fmla="*/ 101 h 1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 h="101">
                  <a:moveTo>
                    <a:pt x="76" y="0"/>
                  </a:moveTo>
                  <a:lnTo>
                    <a:pt x="76" y="0"/>
                  </a:lnTo>
                  <a:lnTo>
                    <a:pt x="76" y="12"/>
                  </a:lnTo>
                  <a:lnTo>
                    <a:pt x="76" y="25"/>
                  </a:lnTo>
                  <a:lnTo>
                    <a:pt x="63" y="25"/>
                  </a:lnTo>
                  <a:lnTo>
                    <a:pt x="63" y="38"/>
                  </a:lnTo>
                  <a:lnTo>
                    <a:pt x="50" y="51"/>
                  </a:lnTo>
                  <a:lnTo>
                    <a:pt x="50" y="63"/>
                  </a:lnTo>
                  <a:lnTo>
                    <a:pt x="63" y="63"/>
                  </a:lnTo>
                  <a:lnTo>
                    <a:pt x="63" y="76"/>
                  </a:lnTo>
                  <a:lnTo>
                    <a:pt x="63" y="89"/>
                  </a:lnTo>
                  <a:lnTo>
                    <a:pt x="50" y="89"/>
                  </a:lnTo>
                  <a:lnTo>
                    <a:pt x="38" y="101"/>
                  </a:lnTo>
                  <a:lnTo>
                    <a:pt x="25" y="101"/>
                  </a:lnTo>
                  <a:lnTo>
                    <a:pt x="12" y="101"/>
                  </a:lnTo>
                  <a:lnTo>
                    <a:pt x="12" y="89"/>
                  </a:lnTo>
                  <a:lnTo>
                    <a:pt x="0" y="89"/>
                  </a:lnTo>
                  <a:lnTo>
                    <a:pt x="0" y="76"/>
                  </a:lnTo>
                  <a:lnTo>
                    <a:pt x="0" y="63"/>
                  </a:lnTo>
                  <a:lnTo>
                    <a:pt x="12" y="63"/>
                  </a:lnTo>
                  <a:lnTo>
                    <a:pt x="12" y="51"/>
                  </a:lnTo>
                  <a:lnTo>
                    <a:pt x="25" y="38"/>
                  </a:lnTo>
                  <a:lnTo>
                    <a:pt x="38" y="25"/>
                  </a:lnTo>
                  <a:lnTo>
                    <a:pt x="38" y="12"/>
                  </a:lnTo>
                  <a:lnTo>
                    <a:pt x="50" y="12"/>
                  </a:lnTo>
                  <a:lnTo>
                    <a:pt x="50" y="0"/>
                  </a:lnTo>
                  <a:lnTo>
                    <a:pt x="63" y="0"/>
                  </a:lnTo>
                  <a:lnTo>
                    <a:pt x="76" y="0"/>
                  </a:lnTo>
                  <a:close/>
                </a:path>
              </a:pathLst>
            </a:custGeom>
            <a:grpFill/>
            <a:ln w="0">
              <a:solidFill>
                <a:srgbClr val="000000"/>
              </a:solidFill>
              <a:prstDash val="solid"/>
              <a:round/>
              <a:headEnd/>
              <a:tailEnd/>
            </a:ln>
          </p:spPr>
        </p:sp>
        <p:sp>
          <p:nvSpPr>
            <p:cNvPr id="482" name="Freeform 41"/>
            <p:cNvSpPr>
              <a:spLocks/>
            </p:cNvSpPr>
            <p:nvPr/>
          </p:nvSpPr>
          <p:spPr bwMode="auto">
            <a:xfrm>
              <a:off x="4067175" y="3952875"/>
              <a:ext cx="228600" cy="285750"/>
            </a:xfrm>
            <a:custGeom>
              <a:avLst/>
              <a:gdLst>
                <a:gd name="T0" fmla="*/ 203 w 203"/>
                <a:gd name="T1" fmla="*/ 190 h 254"/>
                <a:gd name="T2" fmla="*/ 190 w 203"/>
                <a:gd name="T3" fmla="*/ 216 h 254"/>
                <a:gd name="T4" fmla="*/ 165 w 203"/>
                <a:gd name="T5" fmla="*/ 229 h 254"/>
                <a:gd name="T6" fmla="*/ 165 w 203"/>
                <a:gd name="T7" fmla="*/ 241 h 254"/>
                <a:gd name="T8" fmla="*/ 139 w 203"/>
                <a:gd name="T9" fmla="*/ 241 h 254"/>
                <a:gd name="T10" fmla="*/ 139 w 203"/>
                <a:gd name="T11" fmla="*/ 241 h 254"/>
                <a:gd name="T12" fmla="*/ 76 w 203"/>
                <a:gd name="T13" fmla="*/ 229 h 254"/>
                <a:gd name="T14" fmla="*/ 63 w 203"/>
                <a:gd name="T15" fmla="*/ 203 h 254"/>
                <a:gd name="T16" fmla="*/ 50 w 203"/>
                <a:gd name="T17" fmla="*/ 178 h 254"/>
                <a:gd name="T18" fmla="*/ 63 w 203"/>
                <a:gd name="T19" fmla="*/ 178 h 254"/>
                <a:gd name="T20" fmla="*/ 38 w 203"/>
                <a:gd name="T21" fmla="*/ 165 h 254"/>
                <a:gd name="T22" fmla="*/ 25 w 203"/>
                <a:gd name="T23" fmla="*/ 152 h 254"/>
                <a:gd name="T24" fmla="*/ 12 w 203"/>
                <a:gd name="T25" fmla="*/ 127 h 254"/>
                <a:gd name="T26" fmla="*/ 0 w 203"/>
                <a:gd name="T27" fmla="*/ 127 h 254"/>
                <a:gd name="T28" fmla="*/ 0 w 203"/>
                <a:gd name="T29" fmla="*/ 102 h 254"/>
                <a:gd name="T30" fmla="*/ 12 w 203"/>
                <a:gd name="T31" fmla="*/ 89 h 254"/>
                <a:gd name="T32" fmla="*/ 12 w 203"/>
                <a:gd name="T33" fmla="*/ 76 h 254"/>
                <a:gd name="T34" fmla="*/ 0 w 203"/>
                <a:gd name="T35" fmla="*/ 64 h 254"/>
                <a:gd name="T36" fmla="*/ 25 w 203"/>
                <a:gd name="T37" fmla="*/ 51 h 254"/>
                <a:gd name="T38" fmla="*/ 12 w 203"/>
                <a:gd name="T39" fmla="*/ 38 h 254"/>
                <a:gd name="T40" fmla="*/ 0 w 203"/>
                <a:gd name="T41" fmla="*/ 13 h 254"/>
                <a:gd name="T42" fmla="*/ 25 w 203"/>
                <a:gd name="T43" fmla="*/ 13 h 254"/>
                <a:gd name="T44" fmla="*/ 38 w 203"/>
                <a:gd name="T45" fmla="*/ 26 h 254"/>
                <a:gd name="T46" fmla="*/ 50 w 203"/>
                <a:gd name="T47" fmla="*/ 13 h 254"/>
                <a:gd name="T48" fmla="*/ 63 w 203"/>
                <a:gd name="T49" fmla="*/ 13 h 254"/>
                <a:gd name="T50" fmla="*/ 76 w 203"/>
                <a:gd name="T51" fmla="*/ 13 h 254"/>
                <a:gd name="T52" fmla="*/ 88 w 203"/>
                <a:gd name="T53" fmla="*/ 13 h 254"/>
                <a:gd name="T54" fmla="*/ 101 w 203"/>
                <a:gd name="T55" fmla="*/ 0 h 254"/>
                <a:gd name="T56" fmla="*/ 114 w 203"/>
                <a:gd name="T57" fmla="*/ 0 h 254"/>
                <a:gd name="T58" fmla="*/ 126 w 203"/>
                <a:gd name="T59" fmla="*/ 0 h 254"/>
                <a:gd name="T60" fmla="*/ 139 w 203"/>
                <a:gd name="T61" fmla="*/ 0 h 254"/>
                <a:gd name="T62" fmla="*/ 152 w 203"/>
                <a:gd name="T63" fmla="*/ 26 h 254"/>
                <a:gd name="T64" fmla="*/ 152 w 203"/>
                <a:gd name="T65" fmla="*/ 26 h 254"/>
                <a:gd name="T66" fmla="*/ 139 w 203"/>
                <a:gd name="T67" fmla="*/ 38 h 254"/>
                <a:gd name="T68" fmla="*/ 126 w 203"/>
                <a:gd name="T69" fmla="*/ 51 h 254"/>
                <a:gd name="T70" fmla="*/ 126 w 203"/>
                <a:gd name="T71" fmla="*/ 64 h 254"/>
                <a:gd name="T72" fmla="*/ 114 w 203"/>
                <a:gd name="T73" fmla="*/ 76 h 254"/>
                <a:gd name="T74" fmla="*/ 126 w 203"/>
                <a:gd name="T75" fmla="*/ 89 h 254"/>
                <a:gd name="T76" fmla="*/ 126 w 203"/>
                <a:gd name="T77" fmla="*/ 102 h 254"/>
                <a:gd name="T78" fmla="*/ 126 w 203"/>
                <a:gd name="T79" fmla="*/ 102 h 254"/>
                <a:gd name="T80" fmla="*/ 126 w 203"/>
                <a:gd name="T81" fmla="*/ 114 h 254"/>
                <a:gd name="T82" fmla="*/ 139 w 203"/>
                <a:gd name="T83" fmla="*/ 127 h 254"/>
                <a:gd name="T84" fmla="*/ 139 w 203"/>
                <a:gd name="T85" fmla="*/ 127 h 254"/>
                <a:gd name="T86" fmla="*/ 152 w 203"/>
                <a:gd name="T87" fmla="*/ 127 h 254"/>
                <a:gd name="T88" fmla="*/ 165 w 203"/>
                <a:gd name="T89" fmla="*/ 127 h 254"/>
                <a:gd name="T90" fmla="*/ 177 w 203"/>
                <a:gd name="T91" fmla="*/ 127 h 254"/>
                <a:gd name="T92" fmla="*/ 177 w 203"/>
                <a:gd name="T93" fmla="*/ 152 h 254"/>
                <a:gd name="T94" fmla="*/ 190 w 203"/>
                <a:gd name="T95" fmla="*/ 165 h 254"/>
                <a:gd name="T96" fmla="*/ 203 w 203"/>
                <a:gd name="T97" fmla="*/ 178 h 254"/>
                <a:gd name="T98" fmla="*/ 203 w 203"/>
                <a:gd name="T99" fmla="*/ 178 h 2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3"/>
                <a:gd name="T151" fmla="*/ 0 h 254"/>
                <a:gd name="T152" fmla="*/ 203 w 203"/>
                <a:gd name="T153" fmla="*/ 254 h 2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3" h="254">
                  <a:moveTo>
                    <a:pt x="203" y="178"/>
                  </a:moveTo>
                  <a:lnTo>
                    <a:pt x="203" y="190"/>
                  </a:lnTo>
                  <a:lnTo>
                    <a:pt x="190" y="216"/>
                  </a:lnTo>
                  <a:lnTo>
                    <a:pt x="165" y="229"/>
                  </a:lnTo>
                  <a:lnTo>
                    <a:pt x="165" y="241"/>
                  </a:lnTo>
                  <a:lnTo>
                    <a:pt x="139" y="254"/>
                  </a:lnTo>
                  <a:lnTo>
                    <a:pt x="139" y="241"/>
                  </a:lnTo>
                  <a:lnTo>
                    <a:pt x="88" y="229"/>
                  </a:lnTo>
                  <a:lnTo>
                    <a:pt x="76" y="229"/>
                  </a:lnTo>
                  <a:lnTo>
                    <a:pt x="63" y="203"/>
                  </a:lnTo>
                  <a:lnTo>
                    <a:pt x="50" y="190"/>
                  </a:lnTo>
                  <a:lnTo>
                    <a:pt x="50" y="178"/>
                  </a:lnTo>
                  <a:lnTo>
                    <a:pt x="63" y="178"/>
                  </a:lnTo>
                  <a:lnTo>
                    <a:pt x="50" y="165"/>
                  </a:lnTo>
                  <a:lnTo>
                    <a:pt x="38" y="165"/>
                  </a:lnTo>
                  <a:lnTo>
                    <a:pt x="38" y="152"/>
                  </a:lnTo>
                  <a:lnTo>
                    <a:pt x="25" y="152"/>
                  </a:lnTo>
                  <a:lnTo>
                    <a:pt x="12" y="127"/>
                  </a:lnTo>
                  <a:lnTo>
                    <a:pt x="0" y="127"/>
                  </a:lnTo>
                  <a:lnTo>
                    <a:pt x="0" y="102"/>
                  </a:lnTo>
                  <a:lnTo>
                    <a:pt x="0" y="89"/>
                  </a:lnTo>
                  <a:lnTo>
                    <a:pt x="12" y="89"/>
                  </a:lnTo>
                  <a:lnTo>
                    <a:pt x="12" y="76"/>
                  </a:lnTo>
                  <a:lnTo>
                    <a:pt x="0" y="64"/>
                  </a:lnTo>
                  <a:lnTo>
                    <a:pt x="25" y="51"/>
                  </a:lnTo>
                  <a:lnTo>
                    <a:pt x="12" y="51"/>
                  </a:lnTo>
                  <a:lnTo>
                    <a:pt x="12" y="38"/>
                  </a:lnTo>
                  <a:lnTo>
                    <a:pt x="0" y="26"/>
                  </a:lnTo>
                  <a:lnTo>
                    <a:pt x="0" y="13"/>
                  </a:lnTo>
                  <a:lnTo>
                    <a:pt x="12" y="13"/>
                  </a:lnTo>
                  <a:lnTo>
                    <a:pt x="25" y="13"/>
                  </a:lnTo>
                  <a:lnTo>
                    <a:pt x="25" y="26"/>
                  </a:lnTo>
                  <a:lnTo>
                    <a:pt x="38" y="26"/>
                  </a:lnTo>
                  <a:lnTo>
                    <a:pt x="38" y="13"/>
                  </a:lnTo>
                  <a:lnTo>
                    <a:pt x="50" y="13"/>
                  </a:lnTo>
                  <a:lnTo>
                    <a:pt x="63" y="13"/>
                  </a:lnTo>
                  <a:lnTo>
                    <a:pt x="76" y="13"/>
                  </a:lnTo>
                  <a:lnTo>
                    <a:pt x="76" y="0"/>
                  </a:lnTo>
                  <a:lnTo>
                    <a:pt x="88" y="13"/>
                  </a:lnTo>
                  <a:lnTo>
                    <a:pt x="88" y="0"/>
                  </a:lnTo>
                  <a:lnTo>
                    <a:pt x="101" y="0"/>
                  </a:lnTo>
                  <a:lnTo>
                    <a:pt x="114" y="0"/>
                  </a:lnTo>
                  <a:lnTo>
                    <a:pt x="126" y="0"/>
                  </a:lnTo>
                  <a:lnTo>
                    <a:pt x="139" y="0"/>
                  </a:lnTo>
                  <a:lnTo>
                    <a:pt x="139" y="13"/>
                  </a:lnTo>
                  <a:lnTo>
                    <a:pt x="152" y="26"/>
                  </a:lnTo>
                  <a:lnTo>
                    <a:pt x="139" y="38"/>
                  </a:lnTo>
                  <a:lnTo>
                    <a:pt x="126" y="51"/>
                  </a:lnTo>
                  <a:lnTo>
                    <a:pt x="126" y="64"/>
                  </a:lnTo>
                  <a:lnTo>
                    <a:pt x="114" y="64"/>
                  </a:lnTo>
                  <a:lnTo>
                    <a:pt x="114" y="76"/>
                  </a:lnTo>
                  <a:lnTo>
                    <a:pt x="126" y="89"/>
                  </a:lnTo>
                  <a:lnTo>
                    <a:pt x="126" y="102"/>
                  </a:lnTo>
                  <a:lnTo>
                    <a:pt x="126" y="114"/>
                  </a:lnTo>
                  <a:lnTo>
                    <a:pt x="126" y="127"/>
                  </a:lnTo>
                  <a:lnTo>
                    <a:pt x="139" y="127"/>
                  </a:lnTo>
                  <a:lnTo>
                    <a:pt x="152" y="127"/>
                  </a:lnTo>
                  <a:lnTo>
                    <a:pt x="165" y="127"/>
                  </a:lnTo>
                  <a:lnTo>
                    <a:pt x="177" y="127"/>
                  </a:lnTo>
                  <a:lnTo>
                    <a:pt x="177" y="140"/>
                  </a:lnTo>
                  <a:lnTo>
                    <a:pt x="177" y="152"/>
                  </a:lnTo>
                  <a:lnTo>
                    <a:pt x="190" y="152"/>
                  </a:lnTo>
                  <a:lnTo>
                    <a:pt x="190" y="165"/>
                  </a:lnTo>
                  <a:lnTo>
                    <a:pt x="203" y="178"/>
                  </a:lnTo>
                  <a:close/>
                </a:path>
              </a:pathLst>
            </a:custGeom>
            <a:grpFill/>
            <a:ln w="0">
              <a:solidFill>
                <a:srgbClr val="000000"/>
              </a:solidFill>
              <a:prstDash val="solid"/>
              <a:round/>
              <a:headEnd/>
              <a:tailEnd/>
            </a:ln>
          </p:spPr>
        </p:sp>
        <p:sp>
          <p:nvSpPr>
            <p:cNvPr id="483" name="Freeform 42"/>
            <p:cNvSpPr>
              <a:spLocks/>
            </p:cNvSpPr>
            <p:nvPr/>
          </p:nvSpPr>
          <p:spPr bwMode="auto">
            <a:xfrm>
              <a:off x="3743325" y="3981450"/>
              <a:ext cx="257175" cy="200025"/>
            </a:xfrm>
            <a:custGeom>
              <a:avLst/>
              <a:gdLst>
                <a:gd name="T0" fmla="*/ 114 w 228"/>
                <a:gd name="T1" fmla="*/ 177 h 177"/>
                <a:gd name="T2" fmla="*/ 101 w 228"/>
                <a:gd name="T3" fmla="*/ 177 h 177"/>
                <a:gd name="T4" fmla="*/ 101 w 228"/>
                <a:gd name="T5" fmla="*/ 164 h 177"/>
                <a:gd name="T6" fmla="*/ 89 w 228"/>
                <a:gd name="T7" fmla="*/ 164 h 177"/>
                <a:gd name="T8" fmla="*/ 101 w 228"/>
                <a:gd name="T9" fmla="*/ 152 h 177"/>
                <a:gd name="T10" fmla="*/ 89 w 228"/>
                <a:gd name="T11" fmla="*/ 139 h 177"/>
                <a:gd name="T12" fmla="*/ 76 w 228"/>
                <a:gd name="T13" fmla="*/ 139 h 177"/>
                <a:gd name="T14" fmla="*/ 76 w 228"/>
                <a:gd name="T15" fmla="*/ 126 h 177"/>
                <a:gd name="T16" fmla="*/ 76 w 228"/>
                <a:gd name="T17" fmla="*/ 114 h 177"/>
                <a:gd name="T18" fmla="*/ 76 w 228"/>
                <a:gd name="T19" fmla="*/ 101 h 177"/>
                <a:gd name="T20" fmla="*/ 63 w 228"/>
                <a:gd name="T21" fmla="*/ 101 h 177"/>
                <a:gd name="T22" fmla="*/ 51 w 228"/>
                <a:gd name="T23" fmla="*/ 101 h 177"/>
                <a:gd name="T24" fmla="*/ 38 w 228"/>
                <a:gd name="T25" fmla="*/ 101 h 177"/>
                <a:gd name="T26" fmla="*/ 38 w 228"/>
                <a:gd name="T27" fmla="*/ 101 h 177"/>
                <a:gd name="T28" fmla="*/ 25 w 228"/>
                <a:gd name="T29" fmla="*/ 101 h 177"/>
                <a:gd name="T30" fmla="*/ 13 w 228"/>
                <a:gd name="T31" fmla="*/ 76 h 177"/>
                <a:gd name="T32" fmla="*/ 0 w 228"/>
                <a:gd name="T33" fmla="*/ 76 h 177"/>
                <a:gd name="T34" fmla="*/ 0 w 228"/>
                <a:gd name="T35" fmla="*/ 63 h 177"/>
                <a:gd name="T36" fmla="*/ 0 w 228"/>
                <a:gd name="T37" fmla="*/ 50 h 177"/>
                <a:gd name="T38" fmla="*/ 0 w 228"/>
                <a:gd name="T39" fmla="*/ 50 h 177"/>
                <a:gd name="T40" fmla="*/ 0 w 228"/>
                <a:gd name="T41" fmla="*/ 38 h 177"/>
                <a:gd name="T42" fmla="*/ 13 w 228"/>
                <a:gd name="T43" fmla="*/ 38 h 177"/>
                <a:gd name="T44" fmla="*/ 25 w 228"/>
                <a:gd name="T45" fmla="*/ 25 h 177"/>
                <a:gd name="T46" fmla="*/ 38 w 228"/>
                <a:gd name="T47" fmla="*/ 25 h 177"/>
                <a:gd name="T48" fmla="*/ 38 w 228"/>
                <a:gd name="T49" fmla="*/ 12 h 177"/>
                <a:gd name="T50" fmla="*/ 51 w 228"/>
                <a:gd name="T51" fmla="*/ 12 h 177"/>
                <a:gd name="T52" fmla="*/ 63 w 228"/>
                <a:gd name="T53" fmla="*/ 25 h 177"/>
                <a:gd name="T54" fmla="*/ 76 w 228"/>
                <a:gd name="T55" fmla="*/ 12 h 177"/>
                <a:gd name="T56" fmla="*/ 89 w 228"/>
                <a:gd name="T57" fmla="*/ 12 h 177"/>
                <a:gd name="T58" fmla="*/ 89 w 228"/>
                <a:gd name="T59" fmla="*/ 12 h 177"/>
                <a:gd name="T60" fmla="*/ 101 w 228"/>
                <a:gd name="T61" fmla="*/ 12 h 177"/>
                <a:gd name="T62" fmla="*/ 101 w 228"/>
                <a:gd name="T63" fmla="*/ 0 h 177"/>
                <a:gd name="T64" fmla="*/ 114 w 228"/>
                <a:gd name="T65" fmla="*/ 0 h 177"/>
                <a:gd name="T66" fmla="*/ 127 w 228"/>
                <a:gd name="T67" fmla="*/ 0 h 177"/>
                <a:gd name="T68" fmla="*/ 139 w 228"/>
                <a:gd name="T69" fmla="*/ 0 h 177"/>
                <a:gd name="T70" fmla="*/ 152 w 228"/>
                <a:gd name="T71" fmla="*/ 12 h 177"/>
                <a:gd name="T72" fmla="*/ 165 w 228"/>
                <a:gd name="T73" fmla="*/ 12 h 177"/>
                <a:gd name="T74" fmla="*/ 165 w 228"/>
                <a:gd name="T75" fmla="*/ 0 h 177"/>
                <a:gd name="T76" fmla="*/ 203 w 228"/>
                <a:gd name="T77" fmla="*/ 0 h 177"/>
                <a:gd name="T78" fmla="*/ 203 w 228"/>
                <a:gd name="T79" fmla="*/ 12 h 177"/>
                <a:gd name="T80" fmla="*/ 203 w 228"/>
                <a:gd name="T81" fmla="*/ 50 h 177"/>
                <a:gd name="T82" fmla="*/ 203 w 228"/>
                <a:gd name="T83" fmla="*/ 63 h 177"/>
                <a:gd name="T84" fmla="*/ 216 w 228"/>
                <a:gd name="T85" fmla="*/ 88 h 177"/>
                <a:gd name="T86" fmla="*/ 203 w 228"/>
                <a:gd name="T87" fmla="*/ 88 h 177"/>
                <a:gd name="T88" fmla="*/ 216 w 228"/>
                <a:gd name="T89" fmla="*/ 101 h 177"/>
                <a:gd name="T90" fmla="*/ 203 w 228"/>
                <a:gd name="T91" fmla="*/ 126 h 177"/>
                <a:gd name="T92" fmla="*/ 139 w 228"/>
                <a:gd name="T93" fmla="*/ 164 h 17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8"/>
                <a:gd name="T142" fmla="*/ 0 h 177"/>
                <a:gd name="T143" fmla="*/ 228 w 228"/>
                <a:gd name="T144" fmla="*/ 177 h 17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8" h="177">
                  <a:moveTo>
                    <a:pt x="127" y="177"/>
                  </a:moveTo>
                  <a:lnTo>
                    <a:pt x="114" y="177"/>
                  </a:lnTo>
                  <a:lnTo>
                    <a:pt x="101" y="177"/>
                  </a:lnTo>
                  <a:lnTo>
                    <a:pt x="101" y="164"/>
                  </a:lnTo>
                  <a:lnTo>
                    <a:pt x="89" y="164"/>
                  </a:lnTo>
                  <a:lnTo>
                    <a:pt x="101" y="152"/>
                  </a:lnTo>
                  <a:lnTo>
                    <a:pt x="89" y="152"/>
                  </a:lnTo>
                  <a:lnTo>
                    <a:pt x="89" y="139"/>
                  </a:lnTo>
                  <a:lnTo>
                    <a:pt x="76" y="139"/>
                  </a:lnTo>
                  <a:lnTo>
                    <a:pt x="76" y="126"/>
                  </a:lnTo>
                  <a:lnTo>
                    <a:pt x="76" y="114"/>
                  </a:lnTo>
                  <a:lnTo>
                    <a:pt x="76" y="101"/>
                  </a:lnTo>
                  <a:lnTo>
                    <a:pt x="63" y="101"/>
                  </a:lnTo>
                  <a:lnTo>
                    <a:pt x="51" y="101"/>
                  </a:lnTo>
                  <a:lnTo>
                    <a:pt x="38" y="101"/>
                  </a:lnTo>
                  <a:lnTo>
                    <a:pt x="25" y="101"/>
                  </a:lnTo>
                  <a:lnTo>
                    <a:pt x="13" y="88"/>
                  </a:lnTo>
                  <a:lnTo>
                    <a:pt x="13" y="76"/>
                  </a:lnTo>
                  <a:lnTo>
                    <a:pt x="0" y="76"/>
                  </a:lnTo>
                  <a:lnTo>
                    <a:pt x="0" y="63"/>
                  </a:lnTo>
                  <a:lnTo>
                    <a:pt x="0" y="50"/>
                  </a:lnTo>
                  <a:lnTo>
                    <a:pt x="0" y="38"/>
                  </a:lnTo>
                  <a:lnTo>
                    <a:pt x="13" y="38"/>
                  </a:lnTo>
                  <a:lnTo>
                    <a:pt x="25" y="25"/>
                  </a:lnTo>
                  <a:lnTo>
                    <a:pt x="38" y="25"/>
                  </a:lnTo>
                  <a:lnTo>
                    <a:pt x="38" y="12"/>
                  </a:lnTo>
                  <a:lnTo>
                    <a:pt x="51" y="12"/>
                  </a:lnTo>
                  <a:lnTo>
                    <a:pt x="63" y="12"/>
                  </a:lnTo>
                  <a:lnTo>
                    <a:pt x="63" y="25"/>
                  </a:lnTo>
                  <a:lnTo>
                    <a:pt x="76" y="12"/>
                  </a:lnTo>
                  <a:lnTo>
                    <a:pt x="89" y="12"/>
                  </a:lnTo>
                  <a:lnTo>
                    <a:pt x="101" y="12"/>
                  </a:lnTo>
                  <a:lnTo>
                    <a:pt x="101" y="0"/>
                  </a:lnTo>
                  <a:lnTo>
                    <a:pt x="114" y="0"/>
                  </a:lnTo>
                  <a:lnTo>
                    <a:pt x="127" y="0"/>
                  </a:lnTo>
                  <a:lnTo>
                    <a:pt x="139" y="0"/>
                  </a:lnTo>
                  <a:lnTo>
                    <a:pt x="152" y="0"/>
                  </a:lnTo>
                  <a:lnTo>
                    <a:pt x="152" y="12"/>
                  </a:lnTo>
                  <a:lnTo>
                    <a:pt x="165" y="12"/>
                  </a:lnTo>
                  <a:lnTo>
                    <a:pt x="165" y="0"/>
                  </a:lnTo>
                  <a:lnTo>
                    <a:pt x="178" y="0"/>
                  </a:lnTo>
                  <a:lnTo>
                    <a:pt x="203" y="0"/>
                  </a:lnTo>
                  <a:lnTo>
                    <a:pt x="203" y="12"/>
                  </a:lnTo>
                  <a:lnTo>
                    <a:pt x="203" y="38"/>
                  </a:lnTo>
                  <a:lnTo>
                    <a:pt x="203" y="50"/>
                  </a:lnTo>
                  <a:lnTo>
                    <a:pt x="203" y="63"/>
                  </a:lnTo>
                  <a:lnTo>
                    <a:pt x="216" y="76"/>
                  </a:lnTo>
                  <a:lnTo>
                    <a:pt x="216" y="88"/>
                  </a:lnTo>
                  <a:lnTo>
                    <a:pt x="203" y="88"/>
                  </a:lnTo>
                  <a:lnTo>
                    <a:pt x="203" y="101"/>
                  </a:lnTo>
                  <a:lnTo>
                    <a:pt x="216" y="101"/>
                  </a:lnTo>
                  <a:lnTo>
                    <a:pt x="228" y="114"/>
                  </a:lnTo>
                  <a:lnTo>
                    <a:pt x="203" y="126"/>
                  </a:lnTo>
                  <a:lnTo>
                    <a:pt x="165" y="139"/>
                  </a:lnTo>
                  <a:lnTo>
                    <a:pt x="139" y="164"/>
                  </a:lnTo>
                  <a:lnTo>
                    <a:pt x="127" y="177"/>
                  </a:lnTo>
                  <a:close/>
                </a:path>
              </a:pathLst>
            </a:custGeom>
            <a:grpFill/>
            <a:ln w="0">
              <a:solidFill>
                <a:srgbClr val="000000"/>
              </a:solidFill>
              <a:prstDash val="solid"/>
              <a:round/>
              <a:headEnd/>
              <a:tailEnd/>
            </a:ln>
          </p:spPr>
        </p:sp>
        <p:grpSp>
          <p:nvGrpSpPr>
            <p:cNvPr id="5" name="Group 43"/>
            <p:cNvGrpSpPr>
              <a:grpSpLocks/>
            </p:cNvGrpSpPr>
            <p:nvPr/>
          </p:nvGrpSpPr>
          <p:grpSpPr bwMode="auto">
            <a:xfrm>
              <a:off x="3067050" y="3800475"/>
              <a:ext cx="381000" cy="266700"/>
              <a:chOff x="1095375" y="3143250"/>
              <a:chExt cx="342" cy="241"/>
            </a:xfrm>
            <a:grpFill/>
          </p:grpSpPr>
          <p:sp>
            <p:nvSpPr>
              <p:cNvPr id="524" name="Freeform 44"/>
              <p:cNvSpPr>
                <a:spLocks/>
              </p:cNvSpPr>
              <p:nvPr/>
            </p:nvSpPr>
            <p:spPr bwMode="auto">
              <a:xfrm>
                <a:off x="1095375" y="3143250"/>
                <a:ext cx="304" cy="241"/>
              </a:xfrm>
              <a:custGeom>
                <a:avLst/>
                <a:gdLst>
                  <a:gd name="T0" fmla="*/ 304 w 304"/>
                  <a:gd name="T1" fmla="*/ 127 h 241"/>
                  <a:gd name="T2" fmla="*/ 291 w 304"/>
                  <a:gd name="T3" fmla="*/ 127 h 241"/>
                  <a:gd name="T4" fmla="*/ 291 w 304"/>
                  <a:gd name="T5" fmla="*/ 114 h 241"/>
                  <a:gd name="T6" fmla="*/ 291 w 304"/>
                  <a:gd name="T7" fmla="*/ 101 h 241"/>
                  <a:gd name="T8" fmla="*/ 279 w 304"/>
                  <a:gd name="T9" fmla="*/ 88 h 241"/>
                  <a:gd name="T10" fmla="*/ 279 w 304"/>
                  <a:gd name="T11" fmla="*/ 76 h 241"/>
                  <a:gd name="T12" fmla="*/ 266 w 304"/>
                  <a:gd name="T13" fmla="*/ 63 h 241"/>
                  <a:gd name="T14" fmla="*/ 266 w 304"/>
                  <a:gd name="T15" fmla="*/ 76 h 241"/>
                  <a:gd name="T16" fmla="*/ 266 w 304"/>
                  <a:gd name="T17" fmla="*/ 88 h 241"/>
                  <a:gd name="T18" fmla="*/ 253 w 304"/>
                  <a:gd name="T19" fmla="*/ 101 h 241"/>
                  <a:gd name="T20" fmla="*/ 253 w 304"/>
                  <a:gd name="T21" fmla="*/ 101 h 241"/>
                  <a:gd name="T22" fmla="*/ 241 w 304"/>
                  <a:gd name="T23" fmla="*/ 101 h 241"/>
                  <a:gd name="T24" fmla="*/ 241 w 304"/>
                  <a:gd name="T25" fmla="*/ 101 h 241"/>
                  <a:gd name="T26" fmla="*/ 215 w 304"/>
                  <a:gd name="T27" fmla="*/ 88 h 241"/>
                  <a:gd name="T28" fmla="*/ 228 w 304"/>
                  <a:gd name="T29" fmla="*/ 76 h 241"/>
                  <a:gd name="T30" fmla="*/ 215 w 304"/>
                  <a:gd name="T31" fmla="*/ 76 h 241"/>
                  <a:gd name="T32" fmla="*/ 202 w 304"/>
                  <a:gd name="T33" fmla="*/ 63 h 241"/>
                  <a:gd name="T34" fmla="*/ 202 w 304"/>
                  <a:gd name="T35" fmla="*/ 63 h 241"/>
                  <a:gd name="T36" fmla="*/ 202 w 304"/>
                  <a:gd name="T37" fmla="*/ 50 h 241"/>
                  <a:gd name="T38" fmla="*/ 202 w 304"/>
                  <a:gd name="T39" fmla="*/ 38 h 241"/>
                  <a:gd name="T40" fmla="*/ 202 w 304"/>
                  <a:gd name="T41" fmla="*/ 25 h 241"/>
                  <a:gd name="T42" fmla="*/ 215 w 304"/>
                  <a:gd name="T43" fmla="*/ 12 h 241"/>
                  <a:gd name="T44" fmla="*/ 202 w 304"/>
                  <a:gd name="T45" fmla="*/ 0 h 241"/>
                  <a:gd name="T46" fmla="*/ 177 w 304"/>
                  <a:gd name="T47" fmla="*/ 0 h 241"/>
                  <a:gd name="T48" fmla="*/ 139 w 304"/>
                  <a:gd name="T49" fmla="*/ 25 h 241"/>
                  <a:gd name="T50" fmla="*/ 101 w 304"/>
                  <a:gd name="T51" fmla="*/ 63 h 241"/>
                  <a:gd name="T52" fmla="*/ 76 w 304"/>
                  <a:gd name="T53" fmla="*/ 63 h 241"/>
                  <a:gd name="T54" fmla="*/ 50 w 304"/>
                  <a:gd name="T55" fmla="*/ 50 h 241"/>
                  <a:gd name="T56" fmla="*/ 25 w 304"/>
                  <a:gd name="T57" fmla="*/ 50 h 241"/>
                  <a:gd name="T58" fmla="*/ 38 w 304"/>
                  <a:gd name="T59" fmla="*/ 63 h 241"/>
                  <a:gd name="T60" fmla="*/ 12 w 304"/>
                  <a:gd name="T61" fmla="*/ 63 h 241"/>
                  <a:gd name="T62" fmla="*/ 12 w 304"/>
                  <a:gd name="T63" fmla="*/ 76 h 241"/>
                  <a:gd name="T64" fmla="*/ 12 w 304"/>
                  <a:gd name="T65" fmla="*/ 101 h 241"/>
                  <a:gd name="T66" fmla="*/ 0 w 304"/>
                  <a:gd name="T67" fmla="*/ 114 h 241"/>
                  <a:gd name="T68" fmla="*/ 12 w 304"/>
                  <a:gd name="T69" fmla="*/ 152 h 241"/>
                  <a:gd name="T70" fmla="*/ 12 w 304"/>
                  <a:gd name="T71" fmla="*/ 165 h 241"/>
                  <a:gd name="T72" fmla="*/ 12 w 304"/>
                  <a:gd name="T73" fmla="*/ 177 h 241"/>
                  <a:gd name="T74" fmla="*/ 12 w 304"/>
                  <a:gd name="T75" fmla="*/ 177 h 241"/>
                  <a:gd name="T76" fmla="*/ 25 w 304"/>
                  <a:gd name="T77" fmla="*/ 165 h 241"/>
                  <a:gd name="T78" fmla="*/ 25 w 304"/>
                  <a:gd name="T79" fmla="*/ 165 h 241"/>
                  <a:gd name="T80" fmla="*/ 50 w 304"/>
                  <a:gd name="T81" fmla="*/ 152 h 241"/>
                  <a:gd name="T82" fmla="*/ 76 w 304"/>
                  <a:gd name="T83" fmla="*/ 177 h 241"/>
                  <a:gd name="T84" fmla="*/ 88 w 304"/>
                  <a:gd name="T85" fmla="*/ 190 h 241"/>
                  <a:gd name="T86" fmla="*/ 114 w 304"/>
                  <a:gd name="T87" fmla="*/ 177 h 241"/>
                  <a:gd name="T88" fmla="*/ 164 w 304"/>
                  <a:gd name="T89" fmla="*/ 177 h 241"/>
                  <a:gd name="T90" fmla="*/ 190 w 304"/>
                  <a:gd name="T91" fmla="*/ 165 h 241"/>
                  <a:gd name="T92" fmla="*/ 228 w 304"/>
                  <a:gd name="T93" fmla="*/ 203 h 241"/>
                  <a:gd name="T94" fmla="*/ 279 w 304"/>
                  <a:gd name="T95" fmla="*/ 241 h 241"/>
                  <a:gd name="T96" fmla="*/ 279 w 304"/>
                  <a:gd name="T97" fmla="*/ 228 h 241"/>
                  <a:gd name="T98" fmla="*/ 279 w 304"/>
                  <a:gd name="T99" fmla="*/ 215 h 241"/>
                  <a:gd name="T100" fmla="*/ 279 w 304"/>
                  <a:gd name="T101" fmla="*/ 203 h 241"/>
                  <a:gd name="T102" fmla="*/ 279 w 304"/>
                  <a:gd name="T103" fmla="*/ 203 h 241"/>
                  <a:gd name="T104" fmla="*/ 291 w 304"/>
                  <a:gd name="T105" fmla="*/ 215 h 241"/>
                  <a:gd name="T106" fmla="*/ 291 w 304"/>
                  <a:gd name="T107" fmla="*/ 203 h 241"/>
                  <a:gd name="T108" fmla="*/ 291 w 304"/>
                  <a:gd name="T109" fmla="*/ 203 h 241"/>
                  <a:gd name="T110" fmla="*/ 291 w 304"/>
                  <a:gd name="T111" fmla="*/ 177 h 241"/>
                  <a:gd name="T112" fmla="*/ 304 w 304"/>
                  <a:gd name="T113" fmla="*/ 152 h 241"/>
                  <a:gd name="T114" fmla="*/ 304 w 304"/>
                  <a:gd name="T115" fmla="*/ 127 h 2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4"/>
                  <a:gd name="T175" fmla="*/ 0 h 241"/>
                  <a:gd name="T176" fmla="*/ 304 w 304"/>
                  <a:gd name="T177" fmla="*/ 241 h 24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4" h="241">
                    <a:moveTo>
                      <a:pt x="304" y="127"/>
                    </a:moveTo>
                    <a:lnTo>
                      <a:pt x="304" y="127"/>
                    </a:lnTo>
                    <a:lnTo>
                      <a:pt x="291" y="127"/>
                    </a:lnTo>
                    <a:lnTo>
                      <a:pt x="291" y="114"/>
                    </a:lnTo>
                    <a:lnTo>
                      <a:pt x="291" y="101"/>
                    </a:lnTo>
                    <a:lnTo>
                      <a:pt x="279" y="88"/>
                    </a:lnTo>
                    <a:lnTo>
                      <a:pt x="279" y="76"/>
                    </a:lnTo>
                    <a:lnTo>
                      <a:pt x="279" y="50"/>
                    </a:lnTo>
                    <a:lnTo>
                      <a:pt x="266" y="63"/>
                    </a:lnTo>
                    <a:lnTo>
                      <a:pt x="266" y="76"/>
                    </a:lnTo>
                    <a:lnTo>
                      <a:pt x="266" y="88"/>
                    </a:lnTo>
                    <a:lnTo>
                      <a:pt x="253" y="101"/>
                    </a:lnTo>
                    <a:lnTo>
                      <a:pt x="241" y="101"/>
                    </a:lnTo>
                    <a:lnTo>
                      <a:pt x="228" y="101"/>
                    </a:lnTo>
                    <a:lnTo>
                      <a:pt x="215" y="88"/>
                    </a:lnTo>
                    <a:lnTo>
                      <a:pt x="228" y="76"/>
                    </a:lnTo>
                    <a:lnTo>
                      <a:pt x="215" y="76"/>
                    </a:lnTo>
                    <a:lnTo>
                      <a:pt x="202" y="63"/>
                    </a:lnTo>
                    <a:lnTo>
                      <a:pt x="202" y="50"/>
                    </a:lnTo>
                    <a:lnTo>
                      <a:pt x="202" y="38"/>
                    </a:lnTo>
                    <a:lnTo>
                      <a:pt x="202" y="25"/>
                    </a:lnTo>
                    <a:lnTo>
                      <a:pt x="215" y="25"/>
                    </a:lnTo>
                    <a:lnTo>
                      <a:pt x="215" y="12"/>
                    </a:lnTo>
                    <a:lnTo>
                      <a:pt x="202" y="0"/>
                    </a:lnTo>
                    <a:lnTo>
                      <a:pt x="190" y="0"/>
                    </a:lnTo>
                    <a:lnTo>
                      <a:pt x="177" y="0"/>
                    </a:lnTo>
                    <a:lnTo>
                      <a:pt x="152" y="25"/>
                    </a:lnTo>
                    <a:lnTo>
                      <a:pt x="139" y="25"/>
                    </a:lnTo>
                    <a:lnTo>
                      <a:pt x="126" y="50"/>
                    </a:lnTo>
                    <a:lnTo>
                      <a:pt x="101" y="63"/>
                    </a:lnTo>
                    <a:lnTo>
                      <a:pt x="88" y="63"/>
                    </a:lnTo>
                    <a:lnTo>
                      <a:pt x="76" y="63"/>
                    </a:lnTo>
                    <a:lnTo>
                      <a:pt x="63" y="50"/>
                    </a:lnTo>
                    <a:lnTo>
                      <a:pt x="50" y="50"/>
                    </a:lnTo>
                    <a:lnTo>
                      <a:pt x="25" y="50"/>
                    </a:lnTo>
                    <a:lnTo>
                      <a:pt x="38" y="50"/>
                    </a:lnTo>
                    <a:lnTo>
                      <a:pt x="38" y="63"/>
                    </a:lnTo>
                    <a:lnTo>
                      <a:pt x="25" y="63"/>
                    </a:lnTo>
                    <a:lnTo>
                      <a:pt x="12" y="63"/>
                    </a:lnTo>
                    <a:lnTo>
                      <a:pt x="12" y="76"/>
                    </a:lnTo>
                    <a:lnTo>
                      <a:pt x="12" y="88"/>
                    </a:lnTo>
                    <a:lnTo>
                      <a:pt x="12" y="101"/>
                    </a:lnTo>
                    <a:lnTo>
                      <a:pt x="12" y="114"/>
                    </a:lnTo>
                    <a:lnTo>
                      <a:pt x="0" y="114"/>
                    </a:lnTo>
                    <a:lnTo>
                      <a:pt x="12" y="152"/>
                    </a:lnTo>
                    <a:lnTo>
                      <a:pt x="12" y="165"/>
                    </a:lnTo>
                    <a:lnTo>
                      <a:pt x="12" y="177"/>
                    </a:lnTo>
                    <a:lnTo>
                      <a:pt x="25" y="165"/>
                    </a:lnTo>
                    <a:lnTo>
                      <a:pt x="38" y="152"/>
                    </a:lnTo>
                    <a:lnTo>
                      <a:pt x="50" y="152"/>
                    </a:lnTo>
                    <a:lnTo>
                      <a:pt x="76" y="177"/>
                    </a:lnTo>
                    <a:lnTo>
                      <a:pt x="76" y="190"/>
                    </a:lnTo>
                    <a:lnTo>
                      <a:pt x="88" y="190"/>
                    </a:lnTo>
                    <a:lnTo>
                      <a:pt x="101" y="177"/>
                    </a:lnTo>
                    <a:lnTo>
                      <a:pt x="114" y="177"/>
                    </a:lnTo>
                    <a:lnTo>
                      <a:pt x="126" y="177"/>
                    </a:lnTo>
                    <a:lnTo>
                      <a:pt x="164" y="177"/>
                    </a:lnTo>
                    <a:lnTo>
                      <a:pt x="177" y="165"/>
                    </a:lnTo>
                    <a:lnTo>
                      <a:pt x="190" y="165"/>
                    </a:lnTo>
                    <a:lnTo>
                      <a:pt x="202" y="177"/>
                    </a:lnTo>
                    <a:lnTo>
                      <a:pt x="228" y="203"/>
                    </a:lnTo>
                    <a:lnTo>
                      <a:pt x="266" y="228"/>
                    </a:lnTo>
                    <a:lnTo>
                      <a:pt x="279" y="241"/>
                    </a:lnTo>
                    <a:lnTo>
                      <a:pt x="279" y="228"/>
                    </a:lnTo>
                    <a:lnTo>
                      <a:pt x="279" y="215"/>
                    </a:lnTo>
                    <a:lnTo>
                      <a:pt x="279" y="203"/>
                    </a:lnTo>
                    <a:lnTo>
                      <a:pt x="291" y="215"/>
                    </a:lnTo>
                    <a:lnTo>
                      <a:pt x="291" y="203"/>
                    </a:lnTo>
                    <a:lnTo>
                      <a:pt x="291" y="190"/>
                    </a:lnTo>
                    <a:lnTo>
                      <a:pt x="291" y="177"/>
                    </a:lnTo>
                    <a:lnTo>
                      <a:pt x="291" y="165"/>
                    </a:lnTo>
                    <a:lnTo>
                      <a:pt x="304" y="152"/>
                    </a:lnTo>
                    <a:lnTo>
                      <a:pt x="304" y="139"/>
                    </a:lnTo>
                    <a:lnTo>
                      <a:pt x="304" y="127"/>
                    </a:lnTo>
                    <a:close/>
                  </a:path>
                </a:pathLst>
              </a:custGeom>
              <a:grpFill/>
              <a:ln w="0">
                <a:solidFill>
                  <a:srgbClr val="000000"/>
                </a:solidFill>
                <a:prstDash val="solid"/>
                <a:round/>
                <a:headEnd/>
                <a:tailEnd/>
              </a:ln>
            </p:spPr>
          </p:sp>
          <p:sp>
            <p:nvSpPr>
              <p:cNvPr id="525" name="Freeform 45"/>
              <p:cNvSpPr>
                <a:spLocks/>
              </p:cNvSpPr>
              <p:nvPr/>
            </p:nvSpPr>
            <p:spPr bwMode="auto">
              <a:xfrm>
                <a:off x="1095666" y="3143440"/>
                <a:ext cx="51" cy="38"/>
              </a:xfrm>
              <a:custGeom>
                <a:avLst/>
                <a:gdLst>
                  <a:gd name="T0" fmla="*/ 0 w 51"/>
                  <a:gd name="T1" fmla="*/ 13 h 38"/>
                  <a:gd name="T2" fmla="*/ 0 w 51"/>
                  <a:gd name="T3" fmla="*/ 13 h 38"/>
                  <a:gd name="T4" fmla="*/ 0 w 51"/>
                  <a:gd name="T5" fmla="*/ 13 h 38"/>
                  <a:gd name="T6" fmla="*/ 0 w 51"/>
                  <a:gd name="T7" fmla="*/ 0 h 38"/>
                  <a:gd name="T8" fmla="*/ 13 w 51"/>
                  <a:gd name="T9" fmla="*/ 0 h 38"/>
                  <a:gd name="T10" fmla="*/ 13 w 51"/>
                  <a:gd name="T11" fmla="*/ 0 h 38"/>
                  <a:gd name="T12" fmla="*/ 13 w 51"/>
                  <a:gd name="T13" fmla="*/ 0 h 38"/>
                  <a:gd name="T14" fmla="*/ 13 w 51"/>
                  <a:gd name="T15" fmla="*/ 0 h 38"/>
                  <a:gd name="T16" fmla="*/ 13 w 51"/>
                  <a:gd name="T17" fmla="*/ 13 h 38"/>
                  <a:gd name="T18" fmla="*/ 13 w 51"/>
                  <a:gd name="T19" fmla="*/ 13 h 38"/>
                  <a:gd name="T20" fmla="*/ 26 w 51"/>
                  <a:gd name="T21" fmla="*/ 13 h 38"/>
                  <a:gd name="T22" fmla="*/ 26 w 51"/>
                  <a:gd name="T23" fmla="*/ 13 h 38"/>
                  <a:gd name="T24" fmla="*/ 26 w 51"/>
                  <a:gd name="T25" fmla="*/ 13 h 38"/>
                  <a:gd name="T26" fmla="*/ 26 w 51"/>
                  <a:gd name="T27" fmla="*/ 13 h 38"/>
                  <a:gd name="T28" fmla="*/ 38 w 51"/>
                  <a:gd name="T29" fmla="*/ 13 h 38"/>
                  <a:gd name="T30" fmla="*/ 38 w 51"/>
                  <a:gd name="T31" fmla="*/ 13 h 38"/>
                  <a:gd name="T32" fmla="*/ 38 w 51"/>
                  <a:gd name="T33" fmla="*/ 13 h 38"/>
                  <a:gd name="T34" fmla="*/ 38 w 51"/>
                  <a:gd name="T35" fmla="*/ 13 h 38"/>
                  <a:gd name="T36" fmla="*/ 51 w 51"/>
                  <a:gd name="T37" fmla="*/ 13 h 38"/>
                  <a:gd name="T38" fmla="*/ 51 w 51"/>
                  <a:gd name="T39" fmla="*/ 13 h 38"/>
                  <a:gd name="T40" fmla="*/ 51 w 51"/>
                  <a:gd name="T41" fmla="*/ 13 h 38"/>
                  <a:gd name="T42" fmla="*/ 51 w 51"/>
                  <a:gd name="T43" fmla="*/ 13 h 38"/>
                  <a:gd name="T44" fmla="*/ 51 w 51"/>
                  <a:gd name="T45" fmla="*/ 13 h 38"/>
                  <a:gd name="T46" fmla="*/ 51 w 51"/>
                  <a:gd name="T47" fmla="*/ 25 h 38"/>
                  <a:gd name="T48" fmla="*/ 51 w 51"/>
                  <a:gd name="T49" fmla="*/ 25 h 38"/>
                  <a:gd name="T50" fmla="*/ 51 w 51"/>
                  <a:gd name="T51" fmla="*/ 25 h 38"/>
                  <a:gd name="T52" fmla="*/ 38 w 51"/>
                  <a:gd name="T53" fmla="*/ 25 h 38"/>
                  <a:gd name="T54" fmla="*/ 38 w 51"/>
                  <a:gd name="T55" fmla="*/ 25 h 38"/>
                  <a:gd name="T56" fmla="*/ 26 w 51"/>
                  <a:gd name="T57" fmla="*/ 38 h 38"/>
                  <a:gd name="T58" fmla="*/ 26 w 51"/>
                  <a:gd name="T59" fmla="*/ 38 h 38"/>
                  <a:gd name="T60" fmla="*/ 26 w 51"/>
                  <a:gd name="T61" fmla="*/ 38 h 38"/>
                  <a:gd name="T62" fmla="*/ 26 w 51"/>
                  <a:gd name="T63" fmla="*/ 38 h 38"/>
                  <a:gd name="T64" fmla="*/ 13 w 51"/>
                  <a:gd name="T65" fmla="*/ 38 h 38"/>
                  <a:gd name="T66" fmla="*/ 13 w 51"/>
                  <a:gd name="T67" fmla="*/ 38 h 38"/>
                  <a:gd name="T68" fmla="*/ 0 w 51"/>
                  <a:gd name="T69" fmla="*/ 38 h 38"/>
                  <a:gd name="T70" fmla="*/ 0 w 51"/>
                  <a:gd name="T71" fmla="*/ 38 h 38"/>
                  <a:gd name="T72" fmla="*/ 0 w 51"/>
                  <a:gd name="T73" fmla="*/ 38 h 38"/>
                  <a:gd name="T74" fmla="*/ 0 w 51"/>
                  <a:gd name="T75" fmla="*/ 25 h 38"/>
                  <a:gd name="T76" fmla="*/ 0 w 51"/>
                  <a:gd name="T77" fmla="*/ 25 h 38"/>
                  <a:gd name="T78" fmla="*/ 0 w 51"/>
                  <a:gd name="T79" fmla="*/ 25 h 38"/>
                  <a:gd name="T80" fmla="*/ 0 w 51"/>
                  <a:gd name="T81" fmla="*/ 25 h 38"/>
                  <a:gd name="T82" fmla="*/ 0 w 51"/>
                  <a:gd name="T83" fmla="*/ 25 h 38"/>
                  <a:gd name="T84" fmla="*/ 0 w 51"/>
                  <a:gd name="T85" fmla="*/ 25 h 38"/>
                  <a:gd name="T86" fmla="*/ 0 w 51"/>
                  <a:gd name="T87" fmla="*/ 25 h 38"/>
                  <a:gd name="T88" fmla="*/ 0 w 51"/>
                  <a:gd name="T89" fmla="*/ 13 h 38"/>
                  <a:gd name="T90" fmla="*/ 0 w 51"/>
                  <a:gd name="T91" fmla="*/ 13 h 38"/>
                  <a:gd name="T92" fmla="*/ 0 w 51"/>
                  <a:gd name="T93" fmla="*/ 13 h 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
                  <a:gd name="T142" fmla="*/ 0 h 38"/>
                  <a:gd name="T143" fmla="*/ 51 w 51"/>
                  <a:gd name="T144" fmla="*/ 38 h 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 h="38">
                    <a:moveTo>
                      <a:pt x="0" y="13"/>
                    </a:moveTo>
                    <a:lnTo>
                      <a:pt x="0" y="13"/>
                    </a:lnTo>
                    <a:lnTo>
                      <a:pt x="0" y="0"/>
                    </a:lnTo>
                    <a:lnTo>
                      <a:pt x="13" y="0"/>
                    </a:lnTo>
                    <a:lnTo>
                      <a:pt x="13" y="13"/>
                    </a:lnTo>
                    <a:lnTo>
                      <a:pt x="26" y="13"/>
                    </a:lnTo>
                    <a:lnTo>
                      <a:pt x="38" y="13"/>
                    </a:lnTo>
                    <a:lnTo>
                      <a:pt x="51" y="13"/>
                    </a:lnTo>
                    <a:lnTo>
                      <a:pt x="51" y="25"/>
                    </a:lnTo>
                    <a:lnTo>
                      <a:pt x="38" y="25"/>
                    </a:lnTo>
                    <a:lnTo>
                      <a:pt x="26" y="38"/>
                    </a:lnTo>
                    <a:lnTo>
                      <a:pt x="13" y="38"/>
                    </a:lnTo>
                    <a:lnTo>
                      <a:pt x="0" y="38"/>
                    </a:lnTo>
                    <a:lnTo>
                      <a:pt x="0" y="25"/>
                    </a:lnTo>
                    <a:lnTo>
                      <a:pt x="0" y="13"/>
                    </a:lnTo>
                    <a:close/>
                  </a:path>
                </a:pathLst>
              </a:custGeom>
              <a:grpFill/>
              <a:ln w="0">
                <a:solidFill>
                  <a:srgbClr val="000000"/>
                </a:solidFill>
                <a:prstDash val="solid"/>
                <a:round/>
                <a:headEnd/>
                <a:tailEnd/>
              </a:ln>
            </p:spPr>
          </p:sp>
        </p:grpSp>
        <p:sp>
          <p:nvSpPr>
            <p:cNvPr id="485" name="Freeform 46"/>
            <p:cNvSpPr>
              <a:spLocks/>
            </p:cNvSpPr>
            <p:nvPr/>
          </p:nvSpPr>
          <p:spPr bwMode="auto">
            <a:xfrm>
              <a:off x="3629025" y="3562350"/>
              <a:ext cx="333375" cy="152400"/>
            </a:xfrm>
            <a:custGeom>
              <a:avLst/>
              <a:gdLst>
                <a:gd name="T0" fmla="*/ 38 w 304"/>
                <a:gd name="T1" fmla="*/ 140 h 140"/>
                <a:gd name="T2" fmla="*/ 25 w 304"/>
                <a:gd name="T3" fmla="*/ 127 h 140"/>
                <a:gd name="T4" fmla="*/ 0 w 304"/>
                <a:gd name="T5" fmla="*/ 127 h 140"/>
                <a:gd name="T6" fmla="*/ 13 w 304"/>
                <a:gd name="T7" fmla="*/ 114 h 140"/>
                <a:gd name="T8" fmla="*/ 25 w 304"/>
                <a:gd name="T9" fmla="*/ 101 h 140"/>
                <a:gd name="T10" fmla="*/ 25 w 304"/>
                <a:gd name="T11" fmla="*/ 89 h 140"/>
                <a:gd name="T12" fmla="*/ 38 w 304"/>
                <a:gd name="T13" fmla="*/ 89 h 140"/>
                <a:gd name="T14" fmla="*/ 38 w 304"/>
                <a:gd name="T15" fmla="*/ 89 h 140"/>
                <a:gd name="T16" fmla="*/ 51 w 304"/>
                <a:gd name="T17" fmla="*/ 76 h 140"/>
                <a:gd name="T18" fmla="*/ 51 w 304"/>
                <a:gd name="T19" fmla="*/ 63 h 140"/>
                <a:gd name="T20" fmla="*/ 51 w 304"/>
                <a:gd name="T21" fmla="*/ 51 h 140"/>
                <a:gd name="T22" fmla="*/ 51 w 304"/>
                <a:gd name="T23" fmla="*/ 38 h 140"/>
                <a:gd name="T24" fmla="*/ 51 w 304"/>
                <a:gd name="T25" fmla="*/ 38 h 140"/>
                <a:gd name="T26" fmla="*/ 63 w 304"/>
                <a:gd name="T27" fmla="*/ 25 h 140"/>
                <a:gd name="T28" fmla="*/ 76 w 304"/>
                <a:gd name="T29" fmla="*/ 25 h 140"/>
                <a:gd name="T30" fmla="*/ 114 w 304"/>
                <a:gd name="T31" fmla="*/ 13 h 140"/>
                <a:gd name="T32" fmla="*/ 165 w 304"/>
                <a:gd name="T33" fmla="*/ 25 h 140"/>
                <a:gd name="T34" fmla="*/ 190 w 304"/>
                <a:gd name="T35" fmla="*/ 25 h 140"/>
                <a:gd name="T36" fmla="*/ 253 w 304"/>
                <a:gd name="T37" fmla="*/ 25 h 140"/>
                <a:gd name="T38" fmla="*/ 292 w 304"/>
                <a:gd name="T39" fmla="*/ 0 h 140"/>
                <a:gd name="T40" fmla="*/ 292 w 304"/>
                <a:gd name="T41" fmla="*/ 13 h 140"/>
                <a:gd name="T42" fmla="*/ 292 w 304"/>
                <a:gd name="T43" fmla="*/ 25 h 140"/>
                <a:gd name="T44" fmla="*/ 292 w 304"/>
                <a:gd name="T45" fmla="*/ 38 h 140"/>
                <a:gd name="T46" fmla="*/ 304 w 304"/>
                <a:gd name="T47" fmla="*/ 63 h 140"/>
                <a:gd name="T48" fmla="*/ 304 w 304"/>
                <a:gd name="T49" fmla="*/ 76 h 140"/>
                <a:gd name="T50" fmla="*/ 304 w 304"/>
                <a:gd name="T51" fmla="*/ 101 h 140"/>
                <a:gd name="T52" fmla="*/ 292 w 304"/>
                <a:gd name="T53" fmla="*/ 114 h 140"/>
                <a:gd name="T54" fmla="*/ 279 w 304"/>
                <a:gd name="T55" fmla="*/ 114 h 140"/>
                <a:gd name="T56" fmla="*/ 279 w 304"/>
                <a:gd name="T57" fmla="*/ 114 h 140"/>
                <a:gd name="T58" fmla="*/ 266 w 304"/>
                <a:gd name="T59" fmla="*/ 127 h 140"/>
                <a:gd name="T60" fmla="*/ 241 w 304"/>
                <a:gd name="T61" fmla="*/ 127 h 140"/>
                <a:gd name="T62" fmla="*/ 241 w 304"/>
                <a:gd name="T63" fmla="*/ 127 h 140"/>
                <a:gd name="T64" fmla="*/ 228 w 304"/>
                <a:gd name="T65" fmla="*/ 127 h 140"/>
                <a:gd name="T66" fmla="*/ 228 w 304"/>
                <a:gd name="T67" fmla="*/ 114 h 140"/>
                <a:gd name="T68" fmla="*/ 228 w 304"/>
                <a:gd name="T69" fmla="*/ 101 h 140"/>
                <a:gd name="T70" fmla="*/ 215 w 304"/>
                <a:gd name="T71" fmla="*/ 89 h 140"/>
                <a:gd name="T72" fmla="*/ 203 w 304"/>
                <a:gd name="T73" fmla="*/ 76 h 140"/>
                <a:gd name="T74" fmla="*/ 177 w 304"/>
                <a:gd name="T75" fmla="*/ 89 h 140"/>
                <a:gd name="T76" fmla="*/ 165 w 304"/>
                <a:gd name="T77" fmla="*/ 101 h 140"/>
                <a:gd name="T78" fmla="*/ 165 w 304"/>
                <a:gd name="T79" fmla="*/ 89 h 140"/>
                <a:gd name="T80" fmla="*/ 152 w 304"/>
                <a:gd name="T81" fmla="*/ 89 h 140"/>
                <a:gd name="T82" fmla="*/ 152 w 304"/>
                <a:gd name="T83" fmla="*/ 76 h 140"/>
                <a:gd name="T84" fmla="*/ 139 w 304"/>
                <a:gd name="T85" fmla="*/ 76 h 140"/>
                <a:gd name="T86" fmla="*/ 127 w 304"/>
                <a:gd name="T87" fmla="*/ 76 h 140"/>
                <a:gd name="T88" fmla="*/ 114 w 304"/>
                <a:gd name="T89" fmla="*/ 89 h 140"/>
                <a:gd name="T90" fmla="*/ 101 w 304"/>
                <a:gd name="T91" fmla="*/ 101 h 140"/>
                <a:gd name="T92" fmla="*/ 101 w 304"/>
                <a:gd name="T93" fmla="*/ 114 h 140"/>
                <a:gd name="T94" fmla="*/ 89 w 304"/>
                <a:gd name="T95" fmla="*/ 114 h 140"/>
                <a:gd name="T96" fmla="*/ 89 w 304"/>
                <a:gd name="T97" fmla="*/ 114 h 140"/>
                <a:gd name="T98" fmla="*/ 89 w 304"/>
                <a:gd name="T99" fmla="*/ 127 h 140"/>
                <a:gd name="T100" fmla="*/ 76 w 304"/>
                <a:gd name="T101" fmla="*/ 127 h 140"/>
                <a:gd name="T102" fmla="*/ 76 w 304"/>
                <a:gd name="T103" fmla="*/ 127 h 140"/>
                <a:gd name="T104" fmla="*/ 51 w 304"/>
                <a:gd name="T105" fmla="*/ 140 h 140"/>
                <a:gd name="T106" fmla="*/ 51 w 304"/>
                <a:gd name="T107" fmla="*/ 140 h 1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4"/>
                <a:gd name="T163" fmla="*/ 0 h 140"/>
                <a:gd name="T164" fmla="*/ 304 w 304"/>
                <a:gd name="T165" fmla="*/ 140 h 1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4" h="140">
                  <a:moveTo>
                    <a:pt x="51" y="140"/>
                  </a:moveTo>
                  <a:lnTo>
                    <a:pt x="38" y="140"/>
                  </a:lnTo>
                  <a:lnTo>
                    <a:pt x="25" y="127"/>
                  </a:lnTo>
                  <a:lnTo>
                    <a:pt x="13" y="127"/>
                  </a:lnTo>
                  <a:lnTo>
                    <a:pt x="0" y="127"/>
                  </a:lnTo>
                  <a:lnTo>
                    <a:pt x="13" y="127"/>
                  </a:lnTo>
                  <a:lnTo>
                    <a:pt x="13" y="114"/>
                  </a:lnTo>
                  <a:lnTo>
                    <a:pt x="25" y="114"/>
                  </a:lnTo>
                  <a:lnTo>
                    <a:pt x="25" y="101"/>
                  </a:lnTo>
                  <a:lnTo>
                    <a:pt x="25" y="89"/>
                  </a:lnTo>
                  <a:lnTo>
                    <a:pt x="38" y="89"/>
                  </a:lnTo>
                  <a:lnTo>
                    <a:pt x="51" y="89"/>
                  </a:lnTo>
                  <a:lnTo>
                    <a:pt x="51" y="76"/>
                  </a:lnTo>
                  <a:lnTo>
                    <a:pt x="51" y="63"/>
                  </a:lnTo>
                  <a:lnTo>
                    <a:pt x="51" y="51"/>
                  </a:lnTo>
                  <a:lnTo>
                    <a:pt x="51" y="38"/>
                  </a:lnTo>
                  <a:lnTo>
                    <a:pt x="63" y="25"/>
                  </a:lnTo>
                  <a:lnTo>
                    <a:pt x="76" y="25"/>
                  </a:lnTo>
                  <a:lnTo>
                    <a:pt x="101" y="13"/>
                  </a:lnTo>
                  <a:lnTo>
                    <a:pt x="114" y="13"/>
                  </a:lnTo>
                  <a:lnTo>
                    <a:pt x="139" y="25"/>
                  </a:lnTo>
                  <a:lnTo>
                    <a:pt x="165" y="25"/>
                  </a:lnTo>
                  <a:lnTo>
                    <a:pt x="177" y="25"/>
                  </a:lnTo>
                  <a:lnTo>
                    <a:pt x="190" y="25"/>
                  </a:lnTo>
                  <a:lnTo>
                    <a:pt x="215" y="25"/>
                  </a:lnTo>
                  <a:lnTo>
                    <a:pt x="253" y="25"/>
                  </a:lnTo>
                  <a:lnTo>
                    <a:pt x="266" y="13"/>
                  </a:lnTo>
                  <a:lnTo>
                    <a:pt x="292" y="0"/>
                  </a:lnTo>
                  <a:lnTo>
                    <a:pt x="292" y="13"/>
                  </a:lnTo>
                  <a:lnTo>
                    <a:pt x="292" y="25"/>
                  </a:lnTo>
                  <a:lnTo>
                    <a:pt x="292" y="38"/>
                  </a:lnTo>
                  <a:lnTo>
                    <a:pt x="292" y="51"/>
                  </a:lnTo>
                  <a:lnTo>
                    <a:pt x="304" y="63"/>
                  </a:lnTo>
                  <a:lnTo>
                    <a:pt x="304" y="76"/>
                  </a:lnTo>
                  <a:lnTo>
                    <a:pt x="304" y="89"/>
                  </a:lnTo>
                  <a:lnTo>
                    <a:pt x="304" y="101"/>
                  </a:lnTo>
                  <a:lnTo>
                    <a:pt x="292" y="114"/>
                  </a:lnTo>
                  <a:lnTo>
                    <a:pt x="279" y="114"/>
                  </a:lnTo>
                  <a:lnTo>
                    <a:pt x="266" y="114"/>
                  </a:lnTo>
                  <a:lnTo>
                    <a:pt x="266" y="127"/>
                  </a:lnTo>
                  <a:lnTo>
                    <a:pt x="253" y="127"/>
                  </a:lnTo>
                  <a:lnTo>
                    <a:pt x="241" y="127"/>
                  </a:lnTo>
                  <a:lnTo>
                    <a:pt x="228" y="127"/>
                  </a:lnTo>
                  <a:lnTo>
                    <a:pt x="228" y="114"/>
                  </a:lnTo>
                  <a:lnTo>
                    <a:pt x="228" y="101"/>
                  </a:lnTo>
                  <a:lnTo>
                    <a:pt x="215" y="101"/>
                  </a:lnTo>
                  <a:lnTo>
                    <a:pt x="215" y="89"/>
                  </a:lnTo>
                  <a:lnTo>
                    <a:pt x="203" y="89"/>
                  </a:lnTo>
                  <a:lnTo>
                    <a:pt x="203" y="76"/>
                  </a:lnTo>
                  <a:lnTo>
                    <a:pt x="177" y="89"/>
                  </a:lnTo>
                  <a:lnTo>
                    <a:pt x="165" y="101"/>
                  </a:lnTo>
                  <a:lnTo>
                    <a:pt x="165" y="89"/>
                  </a:lnTo>
                  <a:lnTo>
                    <a:pt x="152" y="89"/>
                  </a:lnTo>
                  <a:lnTo>
                    <a:pt x="152" y="76"/>
                  </a:lnTo>
                  <a:lnTo>
                    <a:pt x="139" y="76"/>
                  </a:lnTo>
                  <a:lnTo>
                    <a:pt x="127" y="76"/>
                  </a:lnTo>
                  <a:lnTo>
                    <a:pt x="114" y="89"/>
                  </a:lnTo>
                  <a:lnTo>
                    <a:pt x="114" y="101"/>
                  </a:lnTo>
                  <a:lnTo>
                    <a:pt x="101" y="101"/>
                  </a:lnTo>
                  <a:lnTo>
                    <a:pt x="101" y="114"/>
                  </a:lnTo>
                  <a:lnTo>
                    <a:pt x="89" y="114"/>
                  </a:lnTo>
                  <a:lnTo>
                    <a:pt x="76" y="114"/>
                  </a:lnTo>
                  <a:lnTo>
                    <a:pt x="89" y="127"/>
                  </a:lnTo>
                  <a:lnTo>
                    <a:pt x="76" y="127"/>
                  </a:lnTo>
                  <a:lnTo>
                    <a:pt x="63" y="127"/>
                  </a:lnTo>
                  <a:lnTo>
                    <a:pt x="51" y="140"/>
                  </a:lnTo>
                  <a:close/>
                </a:path>
              </a:pathLst>
            </a:custGeom>
            <a:grpFill/>
            <a:ln w="0">
              <a:solidFill>
                <a:srgbClr val="000000"/>
              </a:solidFill>
              <a:prstDash val="solid"/>
              <a:round/>
              <a:headEnd/>
              <a:tailEnd/>
            </a:ln>
          </p:spPr>
        </p:sp>
        <p:grpSp>
          <p:nvGrpSpPr>
            <p:cNvPr id="6" name="Group 47"/>
            <p:cNvGrpSpPr>
              <a:grpSpLocks/>
            </p:cNvGrpSpPr>
            <p:nvPr/>
          </p:nvGrpSpPr>
          <p:grpSpPr bwMode="auto">
            <a:xfrm>
              <a:off x="3286125" y="3333750"/>
              <a:ext cx="438150" cy="581025"/>
              <a:chOff x="1314450" y="2676525"/>
              <a:chExt cx="394" cy="520"/>
            </a:xfrm>
            <a:grpFill/>
          </p:grpSpPr>
          <p:sp>
            <p:nvSpPr>
              <p:cNvPr id="522" name="Freeform 48"/>
              <p:cNvSpPr>
                <a:spLocks/>
              </p:cNvSpPr>
              <p:nvPr/>
            </p:nvSpPr>
            <p:spPr bwMode="auto">
              <a:xfrm>
                <a:off x="1314450" y="2676728"/>
                <a:ext cx="356" cy="317"/>
              </a:xfrm>
              <a:custGeom>
                <a:avLst/>
                <a:gdLst>
                  <a:gd name="T0" fmla="*/ 89 w 356"/>
                  <a:gd name="T1" fmla="*/ 254 h 317"/>
                  <a:gd name="T2" fmla="*/ 102 w 356"/>
                  <a:gd name="T3" fmla="*/ 241 h 317"/>
                  <a:gd name="T4" fmla="*/ 102 w 356"/>
                  <a:gd name="T5" fmla="*/ 228 h 317"/>
                  <a:gd name="T6" fmla="*/ 102 w 356"/>
                  <a:gd name="T7" fmla="*/ 216 h 317"/>
                  <a:gd name="T8" fmla="*/ 127 w 356"/>
                  <a:gd name="T9" fmla="*/ 190 h 317"/>
                  <a:gd name="T10" fmla="*/ 140 w 356"/>
                  <a:gd name="T11" fmla="*/ 178 h 317"/>
                  <a:gd name="T12" fmla="*/ 153 w 356"/>
                  <a:gd name="T13" fmla="*/ 190 h 317"/>
                  <a:gd name="T14" fmla="*/ 165 w 356"/>
                  <a:gd name="T15" fmla="*/ 190 h 317"/>
                  <a:gd name="T16" fmla="*/ 191 w 356"/>
                  <a:gd name="T17" fmla="*/ 190 h 317"/>
                  <a:gd name="T18" fmla="*/ 203 w 356"/>
                  <a:gd name="T19" fmla="*/ 190 h 317"/>
                  <a:gd name="T20" fmla="*/ 216 w 356"/>
                  <a:gd name="T21" fmla="*/ 178 h 317"/>
                  <a:gd name="T22" fmla="*/ 216 w 356"/>
                  <a:gd name="T23" fmla="*/ 165 h 317"/>
                  <a:gd name="T24" fmla="*/ 254 w 356"/>
                  <a:gd name="T25" fmla="*/ 140 h 317"/>
                  <a:gd name="T26" fmla="*/ 267 w 356"/>
                  <a:gd name="T27" fmla="*/ 127 h 317"/>
                  <a:gd name="T28" fmla="*/ 279 w 356"/>
                  <a:gd name="T29" fmla="*/ 127 h 317"/>
                  <a:gd name="T30" fmla="*/ 292 w 356"/>
                  <a:gd name="T31" fmla="*/ 140 h 317"/>
                  <a:gd name="T32" fmla="*/ 318 w 356"/>
                  <a:gd name="T33" fmla="*/ 127 h 317"/>
                  <a:gd name="T34" fmla="*/ 330 w 356"/>
                  <a:gd name="T35" fmla="*/ 101 h 317"/>
                  <a:gd name="T36" fmla="*/ 330 w 356"/>
                  <a:gd name="T37" fmla="*/ 89 h 317"/>
                  <a:gd name="T38" fmla="*/ 343 w 356"/>
                  <a:gd name="T39" fmla="*/ 89 h 317"/>
                  <a:gd name="T40" fmla="*/ 356 w 356"/>
                  <a:gd name="T41" fmla="*/ 63 h 317"/>
                  <a:gd name="T42" fmla="*/ 356 w 356"/>
                  <a:gd name="T43" fmla="*/ 51 h 317"/>
                  <a:gd name="T44" fmla="*/ 356 w 356"/>
                  <a:gd name="T45" fmla="*/ 38 h 317"/>
                  <a:gd name="T46" fmla="*/ 343 w 356"/>
                  <a:gd name="T47" fmla="*/ 25 h 317"/>
                  <a:gd name="T48" fmla="*/ 343 w 356"/>
                  <a:gd name="T49" fmla="*/ 13 h 317"/>
                  <a:gd name="T50" fmla="*/ 330 w 356"/>
                  <a:gd name="T51" fmla="*/ 0 h 317"/>
                  <a:gd name="T52" fmla="*/ 279 w 356"/>
                  <a:gd name="T53" fmla="*/ 13 h 317"/>
                  <a:gd name="T54" fmla="*/ 229 w 356"/>
                  <a:gd name="T55" fmla="*/ 25 h 317"/>
                  <a:gd name="T56" fmla="*/ 216 w 356"/>
                  <a:gd name="T57" fmla="*/ 51 h 317"/>
                  <a:gd name="T58" fmla="*/ 178 w 356"/>
                  <a:gd name="T59" fmla="*/ 76 h 317"/>
                  <a:gd name="T60" fmla="*/ 127 w 356"/>
                  <a:gd name="T61" fmla="*/ 114 h 317"/>
                  <a:gd name="T62" fmla="*/ 102 w 356"/>
                  <a:gd name="T63" fmla="*/ 140 h 317"/>
                  <a:gd name="T64" fmla="*/ 26 w 356"/>
                  <a:gd name="T65" fmla="*/ 203 h 317"/>
                  <a:gd name="T66" fmla="*/ 0 w 356"/>
                  <a:gd name="T67" fmla="*/ 216 h 317"/>
                  <a:gd name="T68" fmla="*/ 0 w 356"/>
                  <a:gd name="T69" fmla="*/ 241 h 317"/>
                  <a:gd name="T70" fmla="*/ 0 w 356"/>
                  <a:gd name="T71" fmla="*/ 254 h 317"/>
                  <a:gd name="T72" fmla="*/ 0 w 356"/>
                  <a:gd name="T73" fmla="*/ 279 h 317"/>
                  <a:gd name="T74" fmla="*/ 0 w 356"/>
                  <a:gd name="T75" fmla="*/ 279 h 317"/>
                  <a:gd name="T76" fmla="*/ 26 w 356"/>
                  <a:gd name="T77" fmla="*/ 292 h 317"/>
                  <a:gd name="T78" fmla="*/ 26 w 356"/>
                  <a:gd name="T79" fmla="*/ 317 h 317"/>
                  <a:gd name="T80" fmla="*/ 39 w 356"/>
                  <a:gd name="T81" fmla="*/ 317 h 317"/>
                  <a:gd name="T82" fmla="*/ 51 w 356"/>
                  <a:gd name="T83" fmla="*/ 317 h 317"/>
                  <a:gd name="T84" fmla="*/ 64 w 356"/>
                  <a:gd name="T85" fmla="*/ 304 h 317"/>
                  <a:gd name="T86" fmla="*/ 64 w 356"/>
                  <a:gd name="T87" fmla="*/ 279 h 3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56"/>
                  <a:gd name="T133" fmla="*/ 0 h 317"/>
                  <a:gd name="T134" fmla="*/ 356 w 356"/>
                  <a:gd name="T135" fmla="*/ 317 h 3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56" h="317">
                    <a:moveTo>
                      <a:pt x="77" y="266"/>
                    </a:moveTo>
                    <a:lnTo>
                      <a:pt x="77" y="266"/>
                    </a:lnTo>
                    <a:lnTo>
                      <a:pt x="89" y="254"/>
                    </a:lnTo>
                    <a:lnTo>
                      <a:pt x="102" y="241"/>
                    </a:lnTo>
                    <a:lnTo>
                      <a:pt x="102" y="228"/>
                    </a:lnTo>
                    <a:lnTo>
                      <a:pt x="102" y="216"/>
                    </a:lnTo>
                    <a:lnTo>
                      <a:pt x="115" y="216"/>
                    </a:lnTo>
                    <a:lnTo>
                      <a:pt x="102" y="216"/>
                    </a:lnTo>
                    <a:lnTo>
                      <a:pt x="102" y="203"/>
                    </a:lnTo>
                    <a:lnTo>
                      <a:pt x="115" y="203"/>
                    </a:lnTo>
                    <a:lnTo>
                      <a:pt x="127" y="190"/>
                    </a:lnTo>
                    <a:lnTo>
                      <a:pt x="140" y="178"/>
                    </a:lnTo>
                    <a:lnTo>
                      <a:pt x="140" y="190"/>
                    </a:lnTo>
                    <a:lnTo>
                      <a:pt x="153" y="190"/>
                    </a:lnTo>
                    <a:lnTo>
                      <a:pt x="165" y="190"/>
                    </a:lnTo>
                    <a:lnTo>
                      <a:pt x="178" y="190"/>
                    </a:lnTo>
                    <a:lnTo>
                      <a:pt x="191" y="190"/>
                    </a:lnTo>
                    <a:lnTo>
                      <a:pt x="203" y="190"/>
                    </a:lnTo>
                    <a:lnTo>
                      <a:pt x="216" y="178"/>
                    </a:lnTo>
                    <a:lnTo>
                      <a:pt x="203" y="165"/>
                    </a:lnTo>
                    <a:lnTo>
                      <a:pt x="216" y="165"/>
                    </a:lnTo>
                    <a:lnTo>
                      <a:pt x="241" y="152"/>
                    </a:lnTo>
                    <a:lnTo>
                      <a:pt x="254" y="140"/>
                    </a:lnTo>
                    <a:lnTo>
                      <a:pt x="254" y="127"/>
                    </a:lnTo>
                    <a:lnTo>
                      <a:pt x="267" y="127"/>
                    </a:lnTo>
                    <a:lnTo>
                      <a:pt x="279" y="127"/>
                    </a:lnTo>
                    <a:lnTo>
                      <a:pt x="292" y="127"/>
                    </a:lnTo>
                    <a:lnTo>
                      <a:pt x="292" y="140"/>
                    </a:lnTo>
                    <a:lnTo>
                      <a:pt x="305" y="127"/>
                    </a:lnTo>
                    <a:lnTo>
                      <a:pt x="318" y="127"/>
                    </a:lnTo>
                    <a:lnTo>
                      <a:pt x="318" y="114"/>
                    </a:lnTo>
                    <a:lnTo>
                      <a:pt x="330" y="114"/>
                    </a:lnTo>
                    <a:lnTo>
                      <a:pt x="330" y="101"/>
                    </a:lnTo>
                    <a:lnTo>
                      <a:pt x="330" y="89"/>
                    </a:lnTo>
                    <a:lnTo>
                      <a:pt x="343" y="89"/>
                    </a:lnTo>
                    <a:lnTo>
                      <a:pt x="356" y="89"/>
                    </a:lnTo>
                    <a:lnTo>
                      <a:pt x="356" y="76"/>
                    </a:lnTo>
                    <a:lnTo>
                      <a:pt x="356" y="63"/>
                    </a:lnTo>
                    <a:lnTo>
                      <a:pt x="356" y="51"/>
                    </a:lnTo>
                    <a:lnTo>
                      <a:pt x="356" y="38"/>
                    </a:lnTo>
                    <a:lnTo>
                      <a:pt x="343" y="25"/>
                    </a:lnTo>
                    <a:lnTo>
                      <a:pt x="343" y="13"/>
                    </a:lnTo>
                    <a:lnTo>
                      <a:pt x="356" y="13"/>
                    </a:lnTo>
                    <a:lnTo>
                      <a:pt x="356" y="0"/>
                    </a:lnTo>
                    <a:lnTo>
                      <a:pt x="330" y="0"/>
                    </a:lnTo>
                    <a:lnTo>
                      <a:pt x="318" y="0"/>
                    </a:lnTo>
                    <a:lnTo>
                      <a:pt x="305" y="0"/>
                    </a:lnTo>
                    <a:lnTo>
                      <a:pt x="279" y="13"/>
                    </a:lnTo>
                    <a:lnTo>
                      <a:pt x="267" y="13"/>
                    </a:lnTo>
                    <a:lnTo>
                      <a:pt x="241" y="25"/>
                    </a:lnTo>
                    <a:lnTo>
                      <a:pt x="229" y="25"/>
                    </a:lnTo>
                    <a:lnTo>
                      <a:pt x="203" y="38"/>
                    </a:lnTo>
                    <a:lnTo>
                      <a:pt x="216" y="51"/>
                    </a:lnTo>
                    <a:lnTo>
                      <a:pt x="216" y="63"/>
                    </a:lnTo>
                    <a:lnTo>
                      <a:pt x="191" y="76"/>
                    </a:lnTo>
                    <a:lnTo>
                      <a:pt x="178" y="76"/>
                    </a:lnTo>
                    <a:lnTo>
                      <a:pt x="165" y="76"/>
                    </a:lnTo>
                    <a:lnTo>
                      <a:pt x="140" y="114"/>
                    </a:lnTo>
                    <a:lnTo>
                      <a:pt x="127" y="114"/>
                    </a:lnTo>
                    <a:lnTo>
                      <a:pt x="115" y="127"/>
                    </a:lnTo>
                    <a:lnTo>
                      <a:pt x="102" y="140"/>
                    </a:lnTo>
                    <a:lnTo>
                      <a:pt x="89" y="152"/>
                    </a:lnTo>
                    <a:lnTo>
                      <a:pt x="77" y="152"/>
                    </a:lnTo>
                    <a:lnTo>
                      <a:pt x="26" y="203"/>
                    </a:lnTo>
                    <a:lnTo>
                      <a:pt x="13" y="216"/>
                    </a:lnTo>
                    <a:lnTo>
                      <a:pt x="0" y="216"/>
                    </a:lnTo>
                    <a:lnTo>
                      <a:pt x="13" y="228"/>
                    </a:lnTo>
                    <a:lnTo>
                      <a:pt x="13" y="241"/>
                    </a:lnTo>
                    <a:lnTo>
                      <a:pt x="0" y="241"/>
                    </a:lnTo>
                    <a:lnTo>
                      <a:pt x="0" y="254"/>
                    </a:lnTo>
                    <a:lnTo>
                      <a:pt x="0" y="266"/>
                    </a:lnTo>
                    <a:lnTo>
                      <a:pt x="0" y="279"/>
                    </a:lnTo>
                    <a:lnTo>
                      <a:pt x="13" y="292"/>
                    </a:lnTo>
                    <a:lnTo>
                      <a:pt x="26" y="292"/>
                    </a:lnTo>
                    <a:lnTo>
                      <a:pt x="13" y="304"/>
                    </a:lnTo>
                    <a:lnTo>
                      <a:pt x="26" y="317"/>
                    </a:lnTo>
                    <a:lnTo>
                      <a:pt x="39" y="317"/>
                    </a:lnTo>
                    <a:lnTo>
                      <a:pt x="51" y="317"/>
                    </a:lnTo>
                    <a:lnTo>
                      <a:pt x="64" y="304"/>
                    </a:lnTo>
                    <a:lnTo>
                      <a:pt x="64" y="292"/>
                    </a:lnTo>
                    <a:lnTo>
                      <a:pt x="64" y="279"/>
                    </a:lnTo>
                    <a:lnTo>
                      <a:pt x="77" y="266"/>
                    </a:lnTo>
                    <a:close/>
                  </a:path>
                </a:pathLst>
              </a:custGeom>
              <a:grpFill/>
              <a:ln w="0">
                <a:solidFill>
                  <a:srgbClr val="000000"/>
                </a:solidFill>
                <a:prstDash val="solid"/>
                <a:round/>
                <a:headEnd/>
                <a:tailEnd/>
              </a:ln>
            </p:spPr>
          </p:sp>
          <p:sp>
            <p:nvSpPr>
              <p:cNvPr id="523" name="Freeform 49"/>
              <p:cNvSpPr>
                <a:spLocks/>
              </p:cNvSpPr>
              <p:nvPr/>
            </p:nvSpPr>
            <p:spPr bwMode="auto">
              <a:xfrm>
                <a:off x="1314793" y="2676525"/>
                <a:ext cx="51" cy="51"/>
              </a:xfrm>
              <a:custGeom>
                <a:avLst/>
                <a:gdLst>
                  <a:gd name="T0" fmla="*/ 51 w 51"/>
                  <a:gd name="T1" fmla="*/ 13 h 51"/>
                  <a:gd name="T2" fmla="*/ 51 w 51"/>
                  <a:gd name="T3" fmla="*/ 25 h 51"/>
                  <a:gd name="T4" fmla="*/ 51 w 51"/>
                  <a:gd name="T5" fmla="*/ 25 h 51"/>
                  <a:gd name="T6" fmla="*/ 51 w 51"/>
                  <a:gd name="T7" fmla="*/ 38 h 51"/>
                  <a:gd name="T8" fmla="*/ 38 w 51"/>
                  <a:gd name="T9" fmla="*/ 38 h 51"/>
                  <a:gd name="T10" fmla="*/ 38 w 51"/>
                  <a:gd name="T11" fmla="*/ 51 h 51"/>
                  <a:gd name="T12" fmla="*/ 38 w 51"/>
                  <a:gd name="T13" fmla="*/ 51 h 51"/>
                  <a:gd name="T14" fmla="*/ 25 w 51"/>
                  <a:gd name="T15" fmla="*/ 51 h 51"/>
                  <a:gd name="T16" fmla="*/ 25 w 51"/>
                  <a:gd name="T17" fmla="*/ 51 h 51"/>
                  <a:gd name="T18" fmla="*/ 13 w 51"/>
                  <a:gd name="T19" fmla="*/ 51 h 51"/>
                  <a:gd name="T20" fmla="*/ 13 w 51"/>
                  <a:gd name="T21" fmla="*/ 51 h 51"/>
                  <a:gd name="T22" fmla="*/ 0 w 51"/>
                  <a:gd name="T23" fmla="*/ 51 h 51"/>
                  <a:gd name="T24" fmla="*/ 0 w 51"/>
                  <a:gd name="T25" fmla="*/ 38 h 51"/>
                  <a:gd name="T26" fmla="*/ 0 w 51"/>
                  <a:gd name="T27" fmla="*/ 38 h 51"/>
                  <a:gd name="T28" fmla="*/ 0 w 51"/>
                  <a:gd name="T29" fmla="*/ 25 h 51"/>
                  <a:gd name="T30" fmla="*/ 0 w 51"/>
                  <a:gd name="T31" fmla="*/ 25 h 51"/>
                  <a:gd name="T32" fmla="*/ 0 w 51"/>
                  <a:gd name="T33" fmla="*/ 13 h 51"/>
                  <a:gd name="T34" fmla="*/ 0 w 51"/>
                  <a:gd name="T35" fmla="*/ 13 h 51"/>
                  <a:gd name="T36" fmla="*/ 13 w 51"/>
                  <a:gd name="T37" fmla="*/ 13 h 51"/>
                  <a:gd name="T38" fmla="*/ 13 w 51"/>
                  <a:gd name="T39" fmla="*/ 13 h 51"/>
                  <a:gd name="T40" fmla="*/ 25 w 51"/>
                  <a:gd name="T41" fmla="*/ 0 h 51"/>
                  <a:gd name="T42" fmla="*/ 25 w 51"/>
                  <a:gd name="T43" fmla="*/ 0 h 51"/>
                  <a:gd name="T44" fmla="*/ 38 w 51"/>
                  <a:gd name="T45" fmla="*/ 0 h 51"/>
                  <a:gd name="T46" fmla="*/ 51 w 51"/>
                  <a:gd name="T47" fmla="*/ 13 h 51"/>
                  <a:gd name="T48" fmla="*/ 51 w 51"/>
                  <a:gd name="T49" fmla="*/ 13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
                  <a:gd name="T76" fmla="*/ 0 h 51"/>
                  <a:gd name="T77" fmla="*/ 51 w 51"/>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 h="51">
                    <a:moveTo>
                      <a:pt x="51" y="13"/>
                    </a:moveTo>
                    <a:lnTo>
                      <a:pt x="51" y="25"/>
                    </a:lnTo>
                    <a:lnTo>
                      <a:pt x="51" y="38"/>
                    </a:lnTo>
                    <a:lnTo>
                      <a:pt x="38" y="38"/>
                    </a:lnTo>
                    <a:lnTo>
                      <a:pt x="38" y="51"/>
                    </a:lnTo>
                    <a:lnTo>
                      <a:pt x="25" y="51"/>
                    </a:lnTo>
                    <a:lnTo>
                      <a:pt x="13" y="51"/>
                    </a:lnTo>
                    <a:lnTo>
                      <a:pt x="0" y="51"/>
                    </a:lnTo>
                    <a:lnTo>
                      <a:pt x="0" y="38"/>
                    </a:lnTo>
                    <a:lnTo>
                      <a:pt x="0" y="25"/>
                    </a:lnTo>
                    <a:lnTo>
                      <a:pt x="0" y="13"/>
                    </a:lnTo>
                    <a:lnTo>
                      <a:pt x="13" y="13"/>
                    </a:lnTo>
                    <a:lnTo>
                      <a:pt x="25" y="0"/>
                    </a:lnTo>
                    <a:lnTo>
                      <a:pt x="38" y="0"/>
                    </a:lnTo>
                    <a:lnTo>
                      <a:pt x="51" y="13"/>
                    </a:lnTo>
                    <a:close/>
                  </a:path>
                </a:pathLst>
              </a:custGeom>
              <a:grpFill/>
              <a:ln w="0">
                <a:solidFill>
                  <a:srgbClr val="000000"/>
                </a:solidFill>
                <a:prstDash val="solid"/>
                <a:round/>
                <a:headEnd/>
                <a:tailEnd/>
              </a:ln>
            </p:spPr>
          </p:sp>
        </p:grpSp>
        <p:sp>
          <p:nvSpPr>
            <p:cNvPr id="487" name="Freeform 50"/>
            <p:cNvSpPr>
              <a:spLocks/>
            </p:cNvSpPr>
            <p:nvPr/>
          </p:nvSpPr>
          <p:spPr bwMode="auto">
            <a:xfrm>
              <a:off x="3667125" y="3648075"/>
              <a:ext cx="285750" cy="266700"/>
            </a:xfrm>
            <a:custGeom>
              <a:avLst/>
              <a:gdLst>
                <a:gd name="T0" fmla="*/ 25 w 254"/>
                <a:gd name="T1" fmla="*/ 228 h 241"/>
                <a:gd name="T2" fmla="*/ 25 w 254"/>
                <a:gd name="T3" fmla="*/ 216 h 241"/>
                <a:gd name="T4" fmla="*/ 25 w 254"/>
                <a:gd name="T5" fmla="*/ 190 h 241"/>
                <a:gd name="T6" fmla="*/ 13 w 254"/>
                <a:gd name="T7" fmla="*/ 178 h 241"/>
                <a:gd name="T8" fmla="*/ 13 w 254"/>
                <a:gd name="T9" fmla="*/ 165 h 241"/>
                <a:gd name="T10" fmla="*/ 13 w 254"/>
                <a:gd name="T11" fmla="*/ 152 h 241"/>
                <a:gd name="T12" fmla="*/ 13 w 254"/>
                <a:gd name="T13" fmla="*/ 127 h 241"/>
                <a:gd name="T14" fmla="*/ 13 w 254"/>
                <a:gd name="T15" fmla="*/ 114 h 241"/>
                <a:gd name="T16" fmla="*/ 0 w 254"/>
                <a:gd name="T17" fmla="*/ 102 h 241"/>
                <a:gd name="T18" fmla="*/ 13 w 254"/>
                <a:gd name="T19" fmla="*/ 89 h 241"/>
                <a:gd name="T20" fmla="*/ 13 w 254"/>
                <a:gd name="T21" fmla="*/ 64 h 241"/>
                <a:gd name="T22" fmla="*/ 13 w 254"/>
                <a:gd name="T23" fmla="*/ 64 h 241"/>
                <a:gd name="T24" fmla="*/ 38 w 254"/>
                <a:gd name="T25" fmla="*/ 51 h 241"/>
                <a:gd name="T26" fmla="*/ 38 w 254"/>
                <a:gd name="T27" fmla="*/ 51 h 241"/>
                <a:gd name="T28" fmla="*/ 51 w 254"/>
                <a:gd name="T29" fmla="*/ 51 h 241"/>
                <a:gd name="T30" fmla="*/ 51 w 254"/>
                <a:gd name="T31" fmla="*/ 38 h 241"/>
                <a:gd name="T32" fmla="*/ 51 w 254"/>
                <a:gd name="T33" fmla="*/ 38 h 241"/>
                <a:gd name="T34" fmla="*/ 63 w 254"/>
                <a:gd name="T35" fmla="*/ 38 h 241"/>
                <a:gd name="T36" fmla="*/ 63 w 254"/>
                <a:gd name="T37" fmla="*/ 25 h 241"/>
                <a:gd name="T38" fmla="*/ 76 w 254"/>
                <a:gd name="T39" fmla="*/ 13 h 241"/>
                <a:gd name="T40" fmla="*/ 89 w 254"/>
                <a:gd name="T41" fmla="*/ 0 h 241"/>
                <a:gd name="T42" fmla="*/ 101 w 254"/>
                <a:gd name="T43" fmla="*/ 0 h 241"/>
                <a:gd name="T44" fmla="*/ 114 w 254"/>
                <a:gd name="T45" fmla="*/ 0 h 241"/>
                <a:gd name="T46" fmla="*/ 114 w 254"/>
                <a:gd name="T47" fmla="*/ 13 h 241"/>
                <a:gd name="T48" fmla="*/ 127 w 254"/>
                <a:gd name="T49" fmla="*/ 13 h 241"/>
                <a:gd name="T50" fmla="*/ 127 w 254"/>
                <a:gd name="T51" fmla="*/ 25 h 241"/>
                <a:gd name="T52" fmla="*/ 139 w 254"/>
                <a:gd name="T53" fmla="*/ 13 h 241"/>
                <a:gd name="T54" fmla="*/ 165 w 254"/>
                <a:gd name="T55" fmla="*/ 0 h 241"/>
                <a:gd name="T56" fmla="*/ 177 w 254"/>
                <a:gd name="T57" fmla="*/ 13 h 241"/>
                <a:gd name="T58" fmla="*/ 190 w 254"/>
                <a:gd name="T59" fmla="*/ 25 h 241"/>
                <a:gd name="T60" fmla="*/ 190 w 254"/>
                <a:gd name="T61" fmla="*/ 38 h 241"/>
                <a:gd name="T62" fmla="*/ 190 w 254"/>
                <a:gd name="T63" fmla="*/ 51 h 241"/>
                <a:gd name="T64" fmla="*/ 203 w 254"/>
                <a:gd name="T65" fmla="*/ 51 h 241"/>
                <a:gd name="T66" fmla="*/ 203 w 254"/>
                <a:gd name="T67" fmla="*/ 51 h 241"/>
                <a:gd name="T68" fmla="*/ 228 w 254"/>
                <a:gd name="T69" fmla="*/ 51 h 241"/>
                <a:gd name="T70" fmla="*/ 241 w 254"/>
                <a:gd name="T71" fmla="*/ 38 h 241"/>
                <a:gd name="T72" fmla="*/ 241 w 254"/>
                <a:gd name="T73" fmla="*/ 51 h 241"/>
                <a:gd name="T74" fmla="*/ 254 w 254"/>
                <a:gd name="T75" fmla="*/ 64 h 241"/>
                <a:gd name="T76" fmla="*/ 241 w 254"/>
                <a:gd name="T77" fmla="*/ 76 h 241"/>
                <a:gd name="T78" fmla="*/ 228 w 254"/>
                <a:gd name="T79" fmla="*/ 76 h 241"/>
                <a:gd name="T80" fmla="*/ 228 w 254"/>
                <a:gd name="T81" fmla="*/ 89 h 241"/>
                <a:gd name="T82" fmla="*/ 215 w 254"/>
                <a:gd name="T83" fmla="*/ 102 h 241"/>
                <a:gd name="T84" fmla="*/ 215 w 254"/>
                <a:gd name="T85" fmla="*/ 102 h 241"/>
                <a:gd name="T86" fmla="*/ 215 w 254"/>
                <a:gd name="T87" fmla="*/ 114 h 241"/>
                <a:gd name="T88" fmla="*/ 215 w 254"/>
                <a:gd name="T89" fmla="*/ 127 h 241"/>
                <a:gd name="T90" fmla="*/ 215 w 254"/>
                <a:gd name="T91" fmla="*/ 140 h 241"/>
                <a:gd name="T92" fmla="*/ 215 w 254"/>
                <a:gd name="T93" fmla="*/ 152 h 241"/>
                <a:gd name="T94" fmla="*/ 215 w 254"/>
                <a:gd name="T95" fmla="*/ 152 h 241"/>
                <a:gd name="T96" fmla="*/ 215 w 254"/>
                <a:gd name="T97" fmla="*/ 165 h 241"/>
                <a:gd name="T98" fmla="*/ 203 w 254"/>
                <a:gd name="T99" fmla="*/ 178 h 241"/>
                <a:gd name="T100" fmla="*/ 177 w 254"/>
                <a:gd name="T101" fmla="*/ 203 h 241"/>
                <a:gd name="T102" fmla="*/ 152 w 254"/>
                <a:gd name="T103" fmla="*/ 203 h 241"/>
                <a:gd name="T104" fmla="*/ 139 w 254"/>
                <a:gd name="T105" fmla="*/ 216 h 241"/>
                <a:gd name="T106" fmla="*/ 139 w 254"/>
                <a:gd name="T107" fmla="*/ 228 h 241"/>
                <a:gd name="T108" fmla="*/ 127 w 254"/>
                <a:gd name="T109" fmla="*/ 241 h 241"/>
                <a:gd name="T110" fmla="*/ 101 w 254"/>
                <a:gd name="T111" fmla="*/ 241 h 241"/>
                <a:gd name="T112" fmla="*/ 101 w 254"/>
                <a:gd name="T113" fmla="*/ 241 h 241"/>
                <a:gd name="T114" fmla="*/ 63 w 254"/>
                <a:gd name="T115" fmla="*/ 228 h 241"/>
                <a:gd name="T116" fmla="*/ 51 w 254"/>
                <a:gd name="T117" fmla="*/ 228 h 2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41"/>
                <a:gd name="T179" fmla="*/ 254 w 254"/>
                <a:gd name="T180" fmla="*/ 241 h 2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41">
                  <a:moveTo>
                    <a:pt x="25" y="228"/>
                  </a:moveTo>
                  <a:lnTo>
                    <a:pt x="25" y="228"/>
                  </a:lnTo>
                  <a:lnTo>
                    <a:pt x="25" y="216"/>
                  </a:lnTo>
                  <a:lnTo>
                    <a:pt x="25" y="203"/>
                  </a:lnTo>
                  <a:lnTo>
                    <a:pt x="25" y="190"/>
                  </a:lnTo>
                  <a:lnTo>
                    <a:pt x="13" y="190"/>
                  </a:lnTo>
                  <a:lnTo>
                    <a:pt x="13" y="178"/>
                  </a:lnTo>
                  <a:lnTo>
                    <a:pt x="13" y="165"/>
                  </a:lnTo>
                  <a:lnTo>
                    <a:pt x="13" y="152"/>
                  </a:lnTo>
                  <a:lnTo>
                    <a:pt x="13" y="140"/>
                  </a:lnTo>
                  <a:lnTo>
                    <a:pt x="13" y="127"/>
                  </a:lnTo>
                  <a:lnTo>
                    <a:pt x="13" y="114"/>
                  </a:lnTo>
                  <a:lnTo>
                    <a:pt x="13" y="102"/>
                  </a:lnTo>
                  <a:lnTo>
                    <a:pt x="0" y="102"/>
                  </a:lnTo>
                  <a:lnTo>
                    <a:pt x="13" y="89"/>
                  </a:lnTo>
                  <a:lnTo>
                    <a:pt x="13" y="76"/>
                  </a:lnTo>
                  <a:lnTo>
                    <a:pt x="13" y="64"/>
                  </a:lnTo>
                  <a:lnTo>
                    <a:pt x="25" y="51"/>
                  </a:lnTo>
                  <a:lnTo>
                    <a:pt x="38" y="51"/>
                  </a:lnTo>
                  <a:lnTo>
                    <a:pt x="51" y="51"/>
                  </a:lnTo>
                  <a:lnTo>
                    <a:pt x="38" y="38"/>
                  </a:lnTo>
                  <a:lnTo>
                    <a:pt x="51" y="38"/>
                  </a:lnTo>
                  <a:lnTo>
                    <a:pt x="63" y="38"/>
                  </a:lnTo>
                  <a:lnTo>
                    <a:pt x="63" y="25"/>
                  </a:lnTo>
                  <a:lnTo>
                    <a:pt x="76" y="25"/>
                  </a:lnTo>
                  <a:lnTo>
                    <a:pt x="76" y="13"/>
                  </a:lnTo>
                  <a:lnTo>
                    <a:pt x="89" y="0"/>
                  </a:lnTo>
                  <a:lnTo>
                    <a:pt x="101" y="0"/>
                  </a:lnTo>
                  <a:lnTo>
                    <a:pt x="114" y="0"/>
                  </a:lnTo>
                  <a:lnTo>
                    <a:pt x="114" y="13"/>
                  </a:lnTo>
                  <a:lnTo>
                    <a:pt x="127" y="13"/>
                  </a:lnTo>
                  <a:lnTo>
                    <a:pt x="127" y="25"/>
                  </a:lnTo>
                  <a:lnTo>
                    <a:pt x="139" y="13"/>
                  </a:lnTo>
                  <a:lnTo>
                    <a:pt x="165" y="0"/>
                  </a:lnTo>
                  <a:lnTo>
                    <a:pt x="165" y="13"/>
                  </a:lnTo>
                  <a:lnTo>
                    <a:pt x="177" y="13"/>
                  </a:lnTo>
                  <a:lnTo>
                    <a:pt x="177" y="25"/>
                  </a:lnTo>
                  <a:lnTo>
                    <a:pt x="190" y="25"/>
                  </a:lnTo>
                  <a:lnTo>
                    <a:pt x="190" y="38"/>
                  </a:lnTo>
                  <a:lnTo>
                    <a:pt x="190" y="51"/>
                  </a:lnTo>
                  <a:lnTo>
                    <a:pt x="203" y="51"/>
                  </a:lnTo>
                  <a:lnTo>
                    <a:pt x="215" y="51"/>
                  </a:lnTo>
                  <a:lnTo>
                    <a:pt x="228" y="51"/>
                  </a:lnTo>
                  <a:lnTo>
                    <a:pt x="228" y="38"/>
                  </a:lnTo>
                  <a:lnTo>
                    <a:pt x="241" y="38"/>
                  </a:lnTo>
                  <a:lnTo>
                    <a:pt x="241" y="51"/>
                  </a:lnTo>
                  <a:lnTo>
                    <a:pt x="254" y="64"/>
                  </a:lnTo>
                  <a:lnTo>
                    <a:pt x="241" y="64"/>
                  </a:lnTo>
                  <a:lnTo>
                    <a:pt x="241" y="76"/>
                  </a:lnTo>
                  <a:lnTo>
                    <a:pt x="228" y="76"/>
                  </a:lnTo>
                  <a:lnTo>
                    <a:pt x="228" y="89"/>
                  </a:lnTo>
                  <a:lnTo>
                    <a:pt x="215" y="89"/>
                  </a:lnTo>
                  <a:lnTo>
                    <a:pt x="215" y="102"/>
                  </a:lnTo>
                  <a:lnTo>
                    <a:pt x="215" y="114"/>
                  </a:lnTo>
                  <a:lnTo>
                    <a:pt x="215" y="127"/>
                  </a:lnTo>
                  <a:lnTo>
                    <a:pt x="215" y="140"/>
                  </a:lnTo>
                  <a:lnTo>
                    <a:pt x="215" y="152"/>
                  </a:lnTo>
                  <a:lnTo>
                    <a:pt x="215" y="165"/>
                  </a:lnTo>
                  <a:lnTo>
                    <a:pt x="215" y="178"/>
                  </a:lnTo>
                  <a:lnTo>
                    <a:pt x="203" y="178"/>
                  </a:lnTo>
                  <a:lnTo>
                    <a:pt x="177" y="203"/>
                  </a:lnTo>
                  <a:lnTo>
                    <a:pt x="152" y="203"/>
                  </a:lnTo>
                  <a:lnTo>
                    <a:pt x="139" y="216"/>
                  </a:lnTo>
                  <a:lnTo>
                    <a:pt x="139" y="228"/>
                  </a:lnTo>
                  <a:lnTo>
                    <a:pt x="127" y="241"/>
                  </a:lnTo>
                  <a:lnTo>
                    <a:pt x="114" y="228"/>
                  </a:lnTo>
                  <a:lnTo>
                    <a:pt x="101" y="241"/>
                  </a:lnTo>
                  <a:lnTo>
                    <a:pt x="76" y="228"/>
                  </a:lnTo>
                  <a:lnTo>
                    <a:pt x="63" y="228"/>
                  </a:lnTo>
                  <a:lnTo>
                    <a:pt x="51" y="228"/>
                  </a:lnTo>
                  <a:lnTo>
                    <a:pt x="25" y="228"/>
                  </a:lnTo>
                  <a:close/>
                </a:path>
              </a:pathLst>
            </a:custGeom>
            <a:grpFill/>
            <a:ln w="0">
              <a:solidFill>
                <a:srgbClr val="000000"/>
              </a:solidFill>
              <a:prstDash val="solid"/>
              <a:round/>
              <a:headEnd/>
              <a:tailEnd/>
            </a:ln>
          </p:spPr>
        </p:sp>
        <p:grpSp>
          <p:nvGrpSpPr>
            <p:cNvPr id="7" name="Group 51"/>
            <p:cNvGrpSpPr>
              <a:grpSpLocks/>
            </p:cNvGrpSpPr>
            <p:nvPr/>
          </p:nvGrpSpPr>
          <p:grpSpPr bwMode="auto">
            <a:xfrm>
              <a:off x="3371850" y="3705225"/>
              <a:ext cx="323850" cy="295275"/>
              <a:chOff x="1400175" y="3048000"/>
              <a:chExt cx="291" cy="266"/>
            </a:xfrm>
            <a:grpFill/>
          </p:grpSpPr>
          <p:sp>
            <p:nvSpPr>
              <p:cNvPr id="520" name="Freeform 52"/>
              <p:cNvSpPr>
                <a:spLocks/>
              </p:cNvSpPr>
              <p:nvPr/>
            </p:nvSpPr>
            <p:spPr bwMode="auto">
              <a:xfrm>
                <a:off x="1400175" y="3048000"/>
                <a:ext cx="291" cy="241"/>
              </a:xfrm>
              <a:custGeom>
                <a:avLst/>
                <a:gdLst>
                  <a:gd name="T0" fmla="*/ 25 w 291"/>
                  <a:gd name="T1" fmla="*/ 216 h 241"/>
                  <a:gd name="T2" fmla="*/ 50 w 291"/>
                  <a:gd name="T3" fmla="*/ 203 h 241"/>
                  <a:gd name="T4" fmla="*/ 63 w 291"/>
                  <a:gd name="T5" fmla="*/ 203 h 241"/>
                  <a:gd name="T6" fmla="*/ 76 w 291"/>
                  <a:gd name="T7" fmla="*/ 216 h 241"/>
                  <a:gd name="T8" fmla="*/ 76 w 291"/>
                  <a:gd name="T9" fmla="*/ 228 h 241"/>
                  <a:gd name="T10" fmla="*/ 88 w 291"/>
                  <a:gd name="T11" fmla="*/ 241 h 241"/>
                  <a:gd name="T12" fmla="*/ 88 w 291"/>
                  <a:gd name="T13" fmla="*/ 228 h 241"/>
                  <a:gd name="T14" fmla="*/ 114 w 291"/>
                  <a:gd name="T15" fmla="*/ 228 h 241"/>
                  <a:gd name="T16" fmla="*/ 126 w 291"/>
                  <a:gd name="T17" fmla="*/ 228 h 241"/>
                  <a:gd name="T18" fmla="*/ 139 w 291"/>
                  <a:gd name="T19" fmla="*/ 216 h 241"/>
                  <a:gd name="T20" fmla="*/ 152 w 291"/>
                  <a:gd name="T21" fmla="*/ 216 h 241"/>
                  <a:gd name="T22" fmla="*/ 164 w 291"/>
                  <a:gd name="T23" fmla="*/ 203 h 241"/>
                  <a:gd name="T24" fmla="*/ 202 w 291"/>
                  <a:gd name="T25" fmla="*/ 203 h 241"/>
                  <a:gd name="T26" fmla="*/ 253 w 291"/>
                  <a:gd name="T27" fmla="*/ 190 h 241"/>
                  <a:gd name="T28" fmla="*/ 266 w 291"/>
                  <a:gd name="T29" fmla="*/ 190 h 241"/>
                  <a:gd name="T30" fmla="*/ 266 w 291"/>
                  <a:gd name="T31" fmla="*/ 190 h 241"/>
                  <a:gd name="T32" fmla="*/ 291 w 291"/>
                  <a:gd name="T33" fmla="*/ 177 h 241"/>
                  <a:gd name="T34" fmla="*/ 291 w 291"/>
                  <a:gd name="T35" fmla="*/ 165 h 241"/>
                  <a:gd name="T36" fmla="*/ 291 w 291"/>
                  <a:gd name="T37" fmla="*/ 152 h 241"/>
                  <a:gd name="T38" fmla="*/ 279 w 291"/>
                  <a:gd name="T39" fmla="*/ 139 h 241"/>
                  <a:gd name="T40" fmla="*/ 279 w 291"/>
                  <a:gd name="T41" fmla="*/ 127 h 241"/>
                  <a:gd name="T42" fmla="*/ 279 w 291"/>
                  <a:gd name="T43" fmla="*/ 101 h 241"/>
                  <a:gd name="T44" fmla="*/ 279 w 291"/>
                  <a:gd name="T45" fmla="*/ 89 h 241"/>
                  <a:gd name="T46" fmla="*/ 279 w 291"/>
                  <a:gd name="T47" fmla="*/ 76 h 241"/>
                  <a:gd name="T48" fmla="*/ 279 w 291"/>
                  <a:gd name="T49" fmla="*/ 51 h 241"/>
                  <a:gd name="T50" fmla="*/ 279 w 291"/>
                  <a:gd name="T51" fmla="*/ 38 h 241"/>
                  <a:gd name="T52" fmla="*/ 279 w 291"/>
                  <a:gd name="T53" fmla="*/ 25 h 241"/>
                  <a:gd name="T54" fmla="*/ 266 w 291"/>
                  <a:gd name="T55" fmla="*/ 13 h 241"/>
                  <a:gd name="T56" fmla="*/ 253 w 291"/>
                  <a:gd name="T57" fmla="*/ 0 h 241"/>
                  <a:gd name="T58" fmla="*/ 228 w 291"/>
                  <a:gd name="T59" fmla="*/ 0 h 241"/>
                  <a:gd name="T60" fmla="*/ 215 w 291"/>
                  <a:gd name="T61" fmla="*/ 13 h 241"/>
                  <a:gd name="T62" fmla="*/ 202 w 291"/>
                  <a:gd name="T63" fmla="*/ 0 h 241"/>
                  <a:gd name="T64" fmla="*/ 202 w 291"/>
                  <a:gd name="T65" fmla="*/ 0 h 241"/>
                  <a:gd name="T66" fmla="*/ 190 w 291"/>
                  <a:gd name="T67" fmla="*/ 0 h 241"/>
                  <a:gd name="T68" fmla="*/ 177 w 291"/>
                  <a:gd name="T69" fmla="*/ 0 h 241"/>
                  <a:gd name="T70" fmla="*/ 164 w 291"/>
                  <a:gd name="T71" fmla="*/ 25 h 241"/>
                  <a:gd name="T72" fmla="*/ 139 w 291"/>
                  <a:gd name="T73" fmla="*/ 38 h 241"/>
                  <a:gd name="T74" fmla="*/ 139 w 291"/>
                  <a:gd name="T75" fmla="*/ 51 h 241"/>
                  <a:gd name="T76" fmla="*/ 139 w 291"/>
                  <a:gd name="T77" fmla="*/ 51 h 241"/>
                  <a:gd name="T78" fmla="*/ 126 w 291"/>
                  <a:gd name="T79" fmla="*/ 63 h 241"/>
                  <a:gd name="T80" fmla="*/ 114 w 291"/>
                  <a:gd name="T81" fmla="*/ 63 h 241"/>
                  <a:gd name="T82" fmla="*/ 101 w 291"/>
                  <a:gd name="T83" fmla="*/ 63 h 241"/>
                  <a:gd name="T84" fmla="*/ 88 w 291"/>
                  <a:gd name="T85" fmla="*/ 63 h 241"/>
                  <a:gd name="T86" fmla="*/ 76 w 291"/>
                  <a:gd name="T87" fmla="*/ 63 h 241"/>
                  <a:gd name="T88" fmla="*/ 63 w 291"/>
                  <a:gd name="T89" fmla="*/ 63 h 241"/>
                  <a:gd name="T90" fmla="*/ 63 w 291"/>
                  <a:gd name="T91" fmla="*/ 51 h 241"/>
                  <a:gd name="T92" fmla="*/ 50 w 291"/>
                  <a:gd name="T93" fmla="*/ 63 h 241"/>
                  <a:gd name="T94" fmla="*/ 38 w 291"/>
                  <a:gd name="T95" fmla="*/ 76 h 241"/>
                  <a:gd name="T96" fmla="*/ 25 w 291"/>
                  <a:gd name="T97" fmla="*/ 89 h 241"/>
                  <a:gd name="T98" fmla="*/ 25 w 291"/>
                  <a:gd name="T99" fmla="*/ 89 h 241"/>
                  <a:gd name="T100" fmla="*/ 25 w 291"/>
                  <a:gd name="T101" fmla="*/ 101 h 241"/>
                  <a:gd name="T102" fmla="*/ 25 w 291"/>
                  <a:gd name="T103" fmla="*/ 114 h 241"/>
                  <a:gd name="T104" fmla="*/ 12 w 291"/>
                  <a:gd name="T105" fmla="*/ 127 h 241"/>
                  <a:gd name="T106" fmla="*/ 0 w 291"/>
                  <a:gd name="T107" fmla="*/ 139 h 241"/>
                  <a:gd name="T108" fmla="*/ 0 w 291"/>
                  <a:gd name="T109" fmla="*/ 165 h 241"/>
                  <a:gd name="T110" fmla="*/ 0 w 291"/>
                  <a:gd name="T111" fmla="*/ 177 h 241"/>
                  <a:gd name="T112" fmla="*/ 12 w 291"/>
                  <a:gd name="T113" fmla="*/ 190 h 241"/>
                  <a:gd name="T114" fmla="*/ 12 w 291"/>
                  <a:gd name="T115" fmla="*/ 203 h 241"/>
                  <a:gd name="T116" fmla="*/ 12 w 291"/>
                  <a:gd name="T117" fmla="*/ 216 h 241"/>
                  <a:gd name="T118" fmla="*/ 25 w 291"/>
                  <a:gd name="T119" fmla="*/ 216 h 2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1"/>
                  <a:gd name="T181" fmla="*/ 0 h 241"/>
                  <a:gd name="T182" fmla="*/ 291 w 291"/>
                  <a:gd name="T183" fmla="*/ 241 h 2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1" h="241">
                    <a:moveTo>
                      <a:pt x="25" y="216"/>
                    </a:moveTo>
                    <a:lnTo>
                      <a:pt x="25" y="216"/>
                    </a:lnTo>
                    <a:lnTo>
                      <a:pt x="38" y="203"/>
                    </a:lnTo>
                    <a:lnTo>
                      <a:pt x="50" y="203"/>
                    </a:lnTo>
                    <a:lnTo>
                      <a:pt x="63" y="203"/>
                    </a:lnTo>
                    <a:lnTo>
                      <a:pt x="76" y="203"/>
                    </a:lnTo>
                    <a:lnTo>
                      <a:pt x="76" y="216"/>
                    </a:lnTo>
                    <a:lnTo>
                      <a:pt x="76" y="228"/>
                    </a:lnTo>
                    <a:lnTo>
                      <a:pt x="88" y="241"/>
                    </a:lnTo>
                    <a:lnTo>
                      <a:pt x="88" y="228"/>
                    </a:lnTo>
                    <a:lnTo>
                      <a:pt x="101" y="228"/>
                    </a:lnTo>
                    <a:lnTo>
                      <a:pt x="114" y="228"/>
                    </a:lnTo>
                    <a:lnTo>
                      <a:pt x="126" y="228"/>
                    </a:lnTo>
                    <a:lnTo>
                      <a:pt x="139" y="216"/>
                    </a:lnTo>
                    <a:lnTo>
                      <a:pt x="152" y="216"/>
                    </a:lnTo>
                    <a:lnTo>
                      <a:pt x="164" y="216"/>
                    </a:lnTo>
                    <a:lnTo>
                      <a:pt x="164" y="203"/>
                    </a:lnTo>
                    <a:lnTo>
                      <a:pt x="190" y="203"/>
                    </a:lnTo>
                    <a:lnTo>
                      <a:pt x="202" y="203"/>
                    </a:lnTo>
                    <a:lnTo>
                      <a:pt x="228" y="190"/>
                    </a:lnTo>
                    <a:lnTo>
                      <a:pt x="253" y="190"/>
                    </a:lnTo>
                    <a:lnTo>
                      <a:pt x="266" y="190"/>
                    </a:lnTo>
                    <a:lnTo>
                      <a:pt x="266" y="203"/>
                    </a:lnTo>
                    <a:lnTo>
                      <a:pt x="266" y="190"/>
                    </a:lnTo>
                    <a:lnTo>
                      <a:pt x="279" y="177"/>
                    </a:lnTo>
                    <a:lnTo>
                      <a:pt x="291" y="177"/>
                    </a:lnTo>
                    <a:lnTo>
                      <a:pt x="291" y="165"/>
                    </a:lnTo>
                    <a:lnTo>
                      <a:pt x="291" y="152"/>
                    </a:lnTo>
                    <a:lnTo>
                      <a:pt x="291" y="139"/>
                    </a:lnTo>
                    <a:lnTo>
                      <a:pt x="279" y="139"/>
                    </a:lnTo>
                    <a:lnTo>
                      <a:pt x="279" y="127"/>
                    </a:lnTo>
                    <a:lnTo>
                      <a:pt x="279" y="114"/>
                    </a:lnTo>
                    <a:lnTo>
                      <a:pt x="279" y="101"/>
                    </a:lnTo>
                    <a:lnTo>
                      <a:pt x="279" y="89"/>
                    </a:lnTo>
                    <a:lnTo>
                      <a:pt x="279" y="76"/>
                    </a:lnTo>
                    <a:lnTo>
                      <a:pt x="279" y="63"/>
                    </a:lnTo>
                    <a:lnTo>
                      <a:pt x="279" y="51"/>
                    </a:lnTo>
                    <a:lnTo>
                      <a:pt x="266" y="51"/>
                    </a:lnTo>
                    <a:lnTo>
                      <a:pt x="279" y="38"/>
                    </a:lnTo>
                    <a:lnTo>
                      <a:pt x="279" y="25"/>
                    </a:lnTo>
                    <a:lnTo>
                      <a:pt x="279" y="13"/>
                    </a:lnTo>
                    <a:lnTo>
                      <a:pt x="266" y="13"/>
                    </a:lnTo>
                    <a:lnTo>
                      <a:pt x="253" y="0"/>
                    </a:lnTo>
                    <a:lnTo>
                      <a:pt x="241" y="0"/>
                    </a:lnTo>
                    <a:lnTo>
                      <a:pt x="228" y="0"/>
                    </a:lnTo>
                    <a:lnTo>
                      <a:pt x="215" y="13"/>
                    </a:lnTo>
                    <a:lnTo>
                      <a:pt x="215" y="0"/>
                    </a:lnTo>
                    <a:lnTo>
                      <a:pt x="202" y="0"/>
                    </a:lnTo>
                    <a:lnTo>
                      <a:pt x="190" y="0"/>
                    </a:lnTo>
                    <a:lnTo>
                      <a:pt x="177" y="0"/>
                    </a:lnTo>
                    <a:lnTo>
                      <a:pt x="177" y="13"/>
                    </a:lnTo>
                    <a:lnTo>
                      <a:pt x="164" y="25"/>
                    </a:lnTo>
                    <a:lnTo>
                      <a:pt x="139" y="38"/>
                    </a:lnTo>
                    <a:lnTo>
                      <a:pt x="126" y="38"/>
                    </a:lnTo>
                    <a:lnTo>
                      <a:pt x="139" y="51"/>
                    </a:lnTo>
                    <a:lnTo>
                      <a:pt x="126" y="63"/>
                    </a:lnTo>
                    <a:lnTo>
                      <a:pt x="114" y="63"/>
                    </a:lnTo>
                    <a:lnTo>
                      <a:pt x="101" y="63"/>
                    </a:lnTo>
                    <a:lnTo>
                      <a:pt x="88" y="63"/>
                    </a:lnTo>
                    <a:lnTo>
                      <a:pt x="76" y="63"/>
                    </a:lnTo>
                    <a:lnTo>
                      <a:pt x="63" y="63"/>
                    </a:lnTo>
                    <a:lnTo>
                      <a:pt x="63" y="51"/>
                    </a:lnTo>
                    <a:lnTo>
                      <a:pt x="50" y="63"/>
                    </a:lnTo>
                    <a:lnTo>
                      <a:pt x="38" y="76"/>
                    </a:lnTo>
                    <a:lnTo>
                      <a:pt x="25" y="76"/>
                    </a:lnTo>
                    <a:lnTo>
                      <a:pt x="25" y="89"/>
                    </a:lnTo>
                    <a:lnTo>
                      <a:pt x="38" y="89"/>
                    </a:lnTo>
                    <a:lnTo>
                      <a:pt x="25" y="89"/>
                    </a:lnTo>
                    <a:lnTo>
                      <a:pt x="25" y="101"/>
                    </a:lnTo>
                    <a:lnTo>
                      <a:pt x="25" y="114"/>
                    </a:lnTo>
                    <a:lnTo>
                      <a:pt x="12" y="127"/>
                    </a:lnTo>
                    <a:lnTo>
                      <a:pt x="0" y="139"/>
                    </a:lnTo>
                    <a:lnTo>
                      <a:pt x="0" y="165"/>
                    </a:lnTo>
                    <a:lnTo>
                      <a:pt x="0" y="177"/>
                    </a:lnTo>
                    <a:lnTo>
                      <a:pt x="12" y="190"/>
                    </a:lnTo>
                    <a:lnTo>
                      <a:pt x="12" y="203"/>
                    </a:lnTo>
                    <a:lnTo>
                      <a:pt x="12" y="216"/>
                    </a:lnTo>
                    <a:lnTo>
                      <a:pt x="25" y="216"/>
                    </a:lnTo>
                    <a:close/>
                  </a:path>
                </a:pathLst>
              </a:custGeom>
              <a:grpFill/>
              <a:ln w="0">
                <a:solidFill>
                  <a:srgbClr val="000000"/>
                </a:solidFill>
                <a:prstDash val="solid"/>
                <a:round/>
                <a:headEnd/>
                <a:tailEnd/>
              </a:ln>
            </p:spPr>
          </p:sp>
          <p:sp>
            <p:nvSpPr>
              <p:cNvPr id="521" name="Freeform 53"/>
              <p:cNvSpPr>
                <a:spLocks/>
              </p:cNvSpPr>
              <p:nvPr/>
            </p:nvSpPr>
            <p:spPr bwMode="auto">
              <a:xfrm>
                <a:off x="1400225" y="3048216"/>
                <a:ext cx="38" cy="50"/>
              </a:xfrm>
              <a:custGeom>
                <a:avLst/>
                <a:gdLst>
                  <a:gd name="T0" fmla="*/ 26 w 38"/>
                  <a:gd name="T1" fmla="*/ 12 h 50"/>
                  <a:gd name="T2" fmla="*/ 26 w 38"/>
                  <a:gd name="T3" fmla="*/ 12 h 50"/>
                  <a:gd name="T4" fmla="*/ 26 w 38"/>
                  <a:gd name="T5" fmla="*/ 12 h 50"/>
                  <a:gd name="T6" fmla="*/ 26 w 38"/>
                  <a:gd name="T7" fmla="*/ 25 h 50"/>
                  <a:gd name="T8" fmla="*/ 26 w 38"/>
                  <a:gd name="T9" fmla="*/ 25 h 50"/>
                  <a:gd name="T10" fmla="*/ 38 w 38"/>
                  <a:gd name="T11" fmla="*/ 25 h 50"/>
                  <a:gd name="T12" fmla="*/ 38 w 38"/>
                  <a:gd name="T13" fmla="*/ 25 h 50"/>
                  <a:gd name="T14" fmla="*/ 38 w 38"/>
                  <a:gd name="T15" fmla="*/ 38 h 50"/>
                  <a:gd name="T16" fmla="*/ 38 w 38"/>
                  <a:gd name="T17" fmla="*/ 38 h 50"/>
                  <a:gd name="T18" fmla="*/ 38 w 38"/>
                  <a:gd name="T19" fmla="*/ 38 h 50"/>
                  <a:gd name="T20" fmla="*/ 38 w 38"/>
                  <a:gd name="T21" fmla="*/ 38 h 50"/>
                  <a:gd name="T22" fmla="*/ 26 w 38"/>
                  <a:gd name="T23" fmla="*/ 50 h 50"/>
                  <a:gd name="T24" fmla="*/ 26 w 38"/>
                  <a:gd name="T25" fmla="*/ 50 h 50"/>
                  <a:gd name="T26" fmla="*/ 26 w 38"/>
                  <a:gd name="T27" fmla="*/ 50 h 50"/>
                  <a:gd name="T28" fmla="*/ 26 w 38"/>
                  <a:gd name="T29" fmla="*/ 50 h 50"/>
                  <a:gd name="T30" fmla="*/ 26 w 38"/>
                  <a:gd name="T31" fmla="*/ 50 h 50"/>
                  <a:gd name="T32" fmla="*/ 13 w 38"/>
                  <a:gd name="T33" fmla="*/ 38 h 50"/>
                  <a:gd name="T34" fmla="*/ 13 w 38"/>
                  <a:gd name="T35" fmla="*/ 38 h 50"/>
                  <a:gd name="T36" fmla="*/ 13 w 38"/>
                  <a:gd name="T37" fmla="*/ 25 h 50"/>
                  <a:gd name="T38" fmla="*/ 0 w 38"/>
                  <a:gd name="T39" fmla="*/ 25 h 50"/>
                  <a:gd name="T40" fmla="*/ 0 w 38"/>
                  <a:gd name="T41" fmla="*/ 12 h 50"/>
                  <a:gd name="T42" fmla="*/ 0 w 38"/>
                  <a:gd name="T43" fmla="*/ 12 h 50"/>
                  <a:gd name="T44" fmla="*/ 0 w 38"/>
                  <a:gd name="T45" fmla="*/ 12 h 50"/>
                  <a:gd name="T46" fmla="*/ 0 w 38"/>
                  <a:gd name="T47" fmla="*/ 12 h 50"/>
                  <a:gd name="T48" fmla="*/ 13 w 38"/>
                  <a:gd name="T49" fmla="*/ 0 h 50"/>
                  <a:gd name="T50" fmla="*/ 13 w 38"/>
                  <a:gd name="T51" fmla="*/ 0 h 50"/>
                  <a:gd name="T52" fmla="*/ 13 w 38"/>
                  <a:gd name="T53" fmla="*/ 0 h 50"/>
                  <a:gd name="T54" fmla="*/ 13 w 38"/>
                  <a:gd name="T55" fmla="*/ 0 h 50"/>
                  <a:gd name="T56" fmla="*/ 26 w 38"/>
                  <a:gd name="T57" fmla="*/ 0 h 50"/>
                  <a:gd name="T58" fmla="*/ 26 w 38"/>
                  <a:gd name="T59" fmla="*/ 0 h 50"/>
                  <a:gd name="T60" fmla="*/ 26 w 38"/>
                  <a:gd name="T61" fmla="*/ 12 h 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
                  <a:gd name="T94" fmla="*/ 0 h 50"/>
                  <a:gd name="T95" fmla="*/ 38 w 38"/>
                  <a:gd name="T96" fmla="*/ 50 h 5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 h="50">
                    <a:moveTo>
                      <a:pt x="26" y="12"/>
                    </a:moveTo>
                    <a:lnTo>
                      <a:pt x="26" y="12"/>
                    </a:lnTo>
                    <a:lnTo>
                      <a:pt x="26" y="25"/>
                    </a:lnTo>
                    <a:lnTo>
                      <a:pt x="38" y="25"/>
                    </a:lnTo>
                    <a:lnTo>
                      <a:pt x="38" y="38"/>
                    </a:lnTo>
                    <a:lnTo>
                      <a:pt x="26" y="50"/>
                    </a:lnTo>
                    <a:lnTo>
                      <a:pt x="13" y="38"/>
                    </a:lnTo>
                    <a:lnTo>
                      <a:pt x="13" y="25"/>
                    </a:lnTo>
                    <a:lnTo>
                      <a:pt x="0" y="25"/>
                    </a:lnTo>
                    <a:lnTo>
                      <a:pt x="0" y="12"/>
                    </a:lnTo>
                    <a:lnTo>
                      <a:pt x="13" y="0"/>
                    </a:lnTo>
                    <a:lnTo>
                      <a:pt x="26" y="0"/>
                    </a:lnTo>
                    <a:lnTo>
                      <a:pt x="26" y="12"/>
                    </a:lnTo>
                    <a:close/>
                  </a:path>
                </a:pathLst>
              </a:custGeom>
              <a:grpFill/>
              <a:ln w="0">
                <a:solidFill>
                  <a:srgbClr val="000000"/>
                </a:solidFill>
                <a:prstDash val="solid"/>
                <a:round/>
                <a:headEnd/>
                <a:tailEnd/>
              </a:ln>
            </p:spPr>
          </p:sp>
        </p:grpSp>
        <p:sp>
          <p:nvSpPr>
            <p:cNvPr id="489" name="Freeform 54"/>
            <p:cNvSpPr>
              <a:spLocks/>
            </p:cNvSpPr>
            <p:nvPr/>
          </p:nvSpPr>
          <p:spPr bwMode="auto">
            <a:xfrm>
              <a:off x="3714750" y="3933825"/>
              <a:ext cx="209550" cy="104775"/>
            </a:xfrm>
            <a:custGeom>
              <a:avLst/>
              <a:gdLst>
                <a:gd name="T0" fmla="*/ 25 w 190"/>
                <a:gd name="T1" fmla="*/ 101 h 101"/>
                <a:gd name="T2" fmla="*/ 12 w 190"/>
                <a:gd name="T3" fmla="*/ 89 h 101"/>
                <a:gd name="T4" fmla="*/ 0 w 190"/>
                <a:gd name="T5" fmla="*/ 76 h 101"/>
                <a:gd name="T6" fmla="*/ 12 w 190"/>
                <a:gd name="T7" fmla="*/ 63 h 101"/>
                <a:gd name="T8" fmla="*/ 0 w 190"/>
                <a:gd name="T9" fmla="*/ 51 h 101"/>
                <a:gd name="T10" fmla="*/ 0 w 190"/>
                <a:gd name="T11" fmla="*/ 25 h 101"/>
                <a:gd name="T12" fmla="*/ 25 w 190"/>
                <a:gd name="T13" fmla="*/ 25 h 101"/>
                <a:gd name="T14" fmla="*/ 63 w 190"/>
                <a:gd name="T15" fmla="*/ 0 h 101"/>
                <a:gd name="T16" fmla="*/ 76 w 190"/>
                <a:gd name="T17" fmla="*/ 0 h 101"/>
                <a:gd name="T18" fmla="*/ 139 w 190"/>
                <a:gd name="T19" fmla="*/ 0 h 101"/>
                <a:gd name="T20" fmla="*/ 152 w 190"/>
                <a:gd name="T21" fmla="*/ 25 h 101"/>
                <a:gd name="T22" fmla="*/ 164 w 190"/>
                <a:gd name="T23" fmla="*/ 38 h 101"/>
                <a:gd name="T24" fmla="*/ 177 w 190"/>
                <a:gd name="T25" fmla="*/ 38 h 101"/>
                <a:gd name="T26" fmla="*/ 190 w 190"/>
                <a:gd name="T27" fmla="*/ 51 h 101"/>
                <a:gd name="T28" fmla="*/ 190 w 190"/>
                <a:gd name="T29" fmla="*/ 63 h 101"/>
                <a:gd name="T30" fmla="*/ 177 w 190"/>
                <a:gd name="T31" fmla="*/ 63 h 101"/>
                <a:gd name="T32" fmla="*/ 164 w 190"/>
                <a:gd name="T33" fmla="*/ 51 h 101"/>
                <a:gd name="T34" fmla="*/ 152 w 190"/>
                <a:gd name="T35" fmla="*/ 51 h 101"/>
                <a:gd name="T36" fmla="*/ 139 w 190"/>
                <a:gd name="T37" fmla="*/ 51 h 101"/>
                <a:gd name="T38" fmla="*/ 126 w 190"/>
                <a:gd name="T39" fmla="*/ 51 h 101"/>
                <a:gd name="T40" fmla="*/ 126 w 190"/>
                <a:gd name="T41" fmla="*/ 63 h 101"/>
                <a:gd name="T42" fmla="*/ 114 w 190"/>
                <a:gd name="T43" fmla="*/ 63 h 101"/>
                <a:gd name="T44" fmla="*/ 114 w 190"/>
                <a:gd name="T45" fmla="*/ 63 h 101"/>
                <a:gd name="T46" fmla="*/ 101 w 190"/>
                <a:gd name="T47" fmla="*/ 63 h 101"/>
                <a:gd name="T48" fmla="*/ 88 w 190"/>
                <a:gd name="T49" fmla="*/ 76 h 101"/>
                <a:gd name="T50" fmla="*/ 76 w 190"/>
                <a:gd name="T51" fmla="*/ 63 h 101"/>
                <a:gd name="T52" fmla="*/ 63 w 190"/>
                <a:gd name="T53" fmla="*/ 63 h 101"/>
                <a:gd name="T54" fmla="*/ 63 w 190"/>
                <a:gd name="T55" fmla="*/ 76 h 101"/>
                <a:gd name="T56" fmla="*/ 50 w 190"/>
                <a:gd name="T57" fmla="*/ 76 h 101"/>
                <a:gd name="T58" fmla="*/ 38 w 190"/>
                <a:gd name="T59" fmla="*/ 89 h 101"/>
                <a:gd name="T60" fmla="*/ 25 w 190"/>
                <a:gd name="T61" fmla="*/ 89 h 101"/>
                <a:gd name="T62" fmla="*/ 25 w 190"/>
                <a:gd name="T63" fmla="*/ 101 h 1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0"/>
                <a:gd name="T97" fmla="*/ 0 h 101"/>
                <a:gd name="T98" fmla="*/ 190 w 190"/>
                <a:gd name="T99" fmla="*/ 101 h 1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0" h="101">
                  <a:moveTo>
                    <a:pt x="25" y="101"/>
                  </a:moveTo>
                  <a:lnTo>
                    <a:pt x="25" y="101"/>
                  </a:lnTo>
                  <a:lnTo>
                    <a:pt x="12" y="89"/>
                  </a:lnTo>
                  <a:lnTo>
                    <a:pt x="0" y="89"/>
                  </a:lnTo>
                  <a:lnTo>
                    <a:pt x="0" y="76"/>
                  </a:lnTo>
                  <a:lnTo>
                    <a:pt x="12" y="63"/>
                  </a:lnTo>
                  <a:lnTo>
                    <a:pt x="0" y="51"/>
                  </a:lnTo>
                  <a:lnTo>
                    <a:pt x="0" y="38"/>
                  </a:lnTo>
                  <a:lnTo>
                    <a:pt x="0" y="25"/>
                  </a:lnTo>
                  <a:lnTo>
                    <a:pt x="25" y="25"/>
                  </a:lnTo>
                  <a:lnTo>
                    <a:pt x="38" y="13"/>
                  </a:lnTo>
                  <a:lnTo>
                    <a:pt x="63" y="0"/>
                  </a:lnTo>
                  <a:lnTo>
                    <a:pt x="76" y="0"/>
                  </a:lnTo>
                  <a:lnTo>
                    <a:pt x="114" y="0"/>
                  </a:lnTo>
                  <a:lnTo>
                    <a:pt x="139" y="0"/>
                  </a:lnTo>
                  <a:lnTo>
                    <a:pt x="139" y="13"/>
                  </a:lnTo>
                  <a:lnTo>
                    <a:pt x="152" y="25"/>
                  </a:lnTo>
                  <a:lnTo>
                    <a:pt x="164" y="38"/>
                  </a:lnTo>
                  <a:lnTo>
                    <a:pt x="177" y="38"/>
                  </a:lnTo>
                  <a:lnTo>
                    <a:pt x="190" y="51"/>
                  </a:lnTo>
                  <a:lnTo>
                    <a:pt x="190" y="63"/>
                  </a:lnTo>
                  <a:lnTo>
                    <a:pt x="177" y="63"/>
                  </a:lnTo>
                  <a:lnTo>
                    <a:pt x="177" y="51"/>
                  </a:lnTo>
                  <a:lnTo>
                    <a:pt x="164" y="51"/>
                  </a:lnTo>
                  <a:lnTo>
                    <a:pt x="152" y="51"/>
                  </a:lnTo>
                  <a:lnTo>
                    <a:pt x="139" y="51"/>
                  </a:lnTo>
                  <a:lnTo>
                    <a:pt x="126" y="51"/>
                  </a:lnTo>
                  <a:lnTo>
                    <a:pt x="126" y="63"/>
                  </a:lnTo>
                  <a:lnTo>
                    <a:pt x="114" y="63"/>
                  </a:lnTo>
                  <a:lnTo>
                    <a:pt x="101" y="63"/>
                  </a:lnTo>
                  <a:lnTo>
                    <a:pt x="88" y="76"/>
                  </a:lnTo>
                  <a:lnTo>
                    <a:pt x="88" y="63"/>
                  </a:lnTo>
                  <a:lnTo>
                    <a:pt x="76" y="63"/>
                  </a:lnTo>
                  <a:lnTo>
                    <a:pt x="63" y="63"/>
                  </a:lnTo>
                  <a:lnTo>
                    <a:pt x="63" y="76"/>
                  </a:lnTo>
                  <a:lnTo>
                    <a:pt x="50" y="76"/>
                  </a:lnTo>
                  <a:lnTo>
                    <a:pt x="38" y="89"/>
                  </a:lnTo>
                  <a:lnTo>
                    <a:pt x="25" y="89"/>
                  </a:lnTo>
                  <a:lnTo>
                    <a:pt x="25" y="101"/>
                  </a:lnTo>
                  <a:close/>
                </a:path>
              </a:pathLst>
            </a:custGeom>
            <a:grpFill/>
            <a:ln w="0">
              <a:solidFill>
                <a:srgbClr val="000000"/>
              </a:solidFill>
              <a:prstDash val="solid"/>
              <a:round/>
              <a:headEnd/>
              <a:tailEnd/>
            </a:ln>
          </p:spPr>
        </p:sp>
        <p:sp>
          <p:nvSpPr>
            <p:cNvPr id="490" name="Freeform 55"/>
            <p:cNvSpPr>
              <a:spLocks/>
            </p:cNvSpPr>
            <p:nvPr/>
          </p:nvSpPr>
          <p:spPr bwMode="auto">
            <a:xfrm>
              <a:off x="3305175" y="3981450"/>
              <a:ext cx="438150" cy="352425"/>
            </a:xfrm>
            <a:custGeom>
              <a:avLst/>
              <a:gdLst>
                <a:gd name="T0" fmla="*/ 101 w 393"/>
                <a:gd name="T1" fmla="*/ 317 h 317"/>
                <a:gd name="T2" fmla="*/ 89 w 393"/>
                <a:gd name="T3" fmla="*/ 304 h 317"/>
                <a:gd name="T4" fmla="*/ 89 w 393"/>
                <a:gd name="T5" fmla="*/ 279 h 317"/>
                <a:gd name="T6" fmla="*/ 76 w 393"/>
                <a:gd name="T7" fmla="*/ 279 h 317"/>
                <a:gd name="T8" fmla="*/ 89 w 393"/>
                <a:gd name="T9" fmla="*/ 266 h 317"/>
                <a:gd name="T10" fmla="*/ 89 w 393"/>
                <a:gd name="T11" fmla="*/ 228 h 317"/>
                <a:gd name="T12" fmla="*/ 101 w 393"/>
                <a:gd name="T13" fmla="*/ 215 h 317"/>
                <a:gd name="T14" fmla="*/ 89 w 393"/>
                <a:gd name="T15" fmla="*/ 203 h 317"/>
                <a:gd name="T16" fmla="*/ 76 w 393"/>
                <a:gd name="T17" fmla="*/ 190 h 317"/>
                <a:gd name="T18" fmla="*/ 76 w 393"/>
                <a:gd name="T19" fmla="*/ 164 h 317"/>
                <a:gd name="T20" fmla="*/ 13 w 393"/>
                <a:gd name="T21" fmla="*/ 177 h 317"/>
                <a:gd name="T22" fmla="*/ 25 w 393"/>
                <a:gd name="T23" fmla="*/ 177 h 317"/>
                <a:gd name="T24" fmla="*/ 63 w 393"/>
                <a:gd name="T25" fmla="*/ 164 h 317"/>
                <a:gd name="T26" fmla="*/ 101 w 393"/>
                <a:gd name="T27" fmla="*/ 126 h 317"/>
                <a:gd name="T28" fmla="*/ 127 w 393"/>
                <a:gd name="T29" fmla="*/ 114 h 317"/>
                <a:gd name="T30" fmla="*/ 152 w 393"/>
                <a:gd name="T31" fmla="*/ 88 h 317"/>
                <a:gd name="T32" fmla="*/ 177 w 393"/>
                <a:gd name="T33" fmla="*/ 50 h 317"/>
                <a:gd name="T34" fmla="*/ 177 w 393"/>
                <a:gd name="T35" fmla="*/ 25 h 317"/>
                <a:gd name="T36" fmla="*/ 228 w 393"/>
                <a:gd name="T37" fmla="*/ 0 h 317"/>
                <a:gd name="T38" fmla="*/ 241 w 393"/>
                <a:gd name="T39" fmla="*/ 25 h 317"/>
                <a:gd name="T40" fmla="*/ 279 w 393"/>
                <a:gd name="T41" fmla="*/ 50 h 317"/>
                <a:gd name="T42" fmla="*/ 304 w 393"/>
                <a:gd name="T43" fmla="*/ 50 h 317"/>
                <a:gd name="T44" fmla="*/ 355 w 393"/>
                <a:gd name="T45" fmla="*/ 38 h 317"/>
                <a:gd name="T46" fmla="*/ 380 w 393"/>
                <a:gd name="T47" fmla="*/ 38 h 317"/>
                <a:gd name="T48" fmla="*/ 393 w 393"/>
                <a:gd name="T49" fmla="*/ 50 h 317"/>
                <a:gd name="T50" fmla="*/ 393 w 393"/>
                <a:gd name="T51" fmla="*/ 63 h 317"/>
                <a:gd name="T52" fmla="*/ 380 w 393"/>
                <a:gd name="T53" fmla="*/ 76 h 317"/>
                <a:gd name="T54" fmla="*/ 368 w 393"/>
                <a:gd name="T55" fmla="*/ 88 h 317"/>
                <a:gd name="T56" fmla="*/ 342 w 393"/>
                <a:gd name="T57" fmla="*/ 88 h 317"/>
                <a:gd name="T58" fmla="*/ 317 w 393"/>
                <a:gd name="T59" fmla="*/ 101 h 317"/>
                <a:gd name="T60" fmla="*/ 292 w 393"/>
                <a:gd name="T61" fmla="*/ 88 h 317"/>
                <a:gd name="T62" fmla="*/ 266 w 393"/>
                <a:gd name="T63" fmla="*/ 114 h 317"/>
                <a:gd name="T64" fmla="*/ 253 w 393"/>
                <a:gd name="T65" fmla="*/ 126 h 317"/>
                <a:gd name="T66" fmla="*/ 241 w 393"/>
                <a:gd name="T67" fmla="*/ 152 h 317"/>
                <a:gd name="T68" fmla="*/ 228 w 393"/>
                <a:gd name="T69" fmla="*/ 164 h 317"/>
                <a:gd name="T70" fmla="*/ 215 w 393"/>
                <a:gd name="T71" fmla="*/ 177 h 317"/>
                <a:gd name="T72" fmla="*/ 190 w 393"/>
                <a:gd name="T73" fmla="*/ 177 h 317"/>
                <a:gd name="T74" fmla="*/ 203 w 393"/>
                <a:gd name="T75" fmla="*/ 190 h 317"/>
                <a:gd name="T76" fmla="*/ 203 w 393"/>
                <a:gd name="T77" fmla="*/ 215 h 317"/>
                <a:gd name="T78" fmla="*/ 177 w 393"/>
                <a:gd name="T79" fmla="*/ 241 h 317"/>
                <a:gd name="T80" fmla="*/ 165 w 393"/>
                <a:gd name="T81" fmla="*/ 253 h 317"/>
                <a:gd name="T82" fmla="*/ 152 w 393"/>
                <a:gd name="T83" fmla="*/ 253 h 317"/>
                <a:gd name="T84" fmla="*/ 152 w 393"/>
                <a:gd name="T85" fmla="*/ 279 h 317"/>
                <a:gd name="T86" fmla="*/ 152 w 393"/>
                <a:gd name="T87" fmla="*/ 291 h 3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93"/>
                <a:gd name="T133" fmla="*/ 0 h 317"/>
                <a:gd name="T134" fmla="*/ 393 w 393"/>
                <a:gd name="T135" fmla="*/ 317 h 3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93" h="317">
                  <a:moveTo>
                    <a:pt x="139" y="317"/>
                  </a:moveTo>
                  <a:lnTo>
                    <a:pt x="139" y="317"/>
                  </a:lnTo>
                  <a:lnTo>
                    <a:pt x="101" y="317"/>
                  </a:lnTo>
                  <a:lnTo>
                    <a:pt x="89" y="304"/>
                  </a:lnTo>
                  <a:lnTo>
                    <a:pt x="101" y="291"/>
                  </a:lnTo>
                  <a:lnTo>
                    <a:pt x="101" y="279"/>
                  </a:lnTo>
                  <a:lnTo>
                    <a:pt x="89" y="279"/>
                  </a:lnTo>
                  <a:lnTo>
                    <a:pt x="76" y="279"/>
                  </a:lnTo>
                  <a:lnTo>
                    <a:pt x="76" y="266"/>
                  </a:lnTo>
                  <a:lnTo>
                    <a:pt x="89" y="266"/>
                  </a:lnTo>
                  <a:lnTo>
                    <a:pt x="89" y="228"/>
                  </a:lnTo>
                  <a:lnTo>
                    <a:pt x="101" y="228"/>
                  </a:lnTo>
                  <a:lnTo>
                    <a:pt x="101" y="215"/>
                  </a:lnTo>
                  <a:lnTo>
                    <a:pt x="89" y="203"/>
                  </a:lnTo>
                  <a:lnTo>
                    <a:pt x="76" y="203"/>
                  </a:lnTo>
                  <a:lnTo>
                    <a:pt x="76" y="190"/>
                  </a:lnTo>
                  <a:lnTo>
                    <a:pt x="76" y="177"/>
                  </a:lnTo>
                  <a:lnTo>
                    <a:pt x="76" y="164"/>
                  </a:lnTo>
                  <a:lnTo>
                    <a:pt x="63" y="177"/>
                  </a:lnTo>
                  <a:lnTo>
                    <a:pt x="38" y="190"/>
                  </a:lnTo>
                  <a:lnTo>
                    <a:pt x="13" y="177"/>
                  </a:lnTo>
                  <a:lnTo>
                    <a:pt x="0" y="190"/>
                  </a:lnTo>
                  <a:lnTo>
                    <a:pt x="13" y="177"/>
                  </a:lnTo>
                  <a:lnTo>
                    <a:pt x="25" y="177"/>
                  </a:lnTo>
                  <a:lnTo>
                    <a:pt x="38" y="164"/>
                  </a:lnTo>
                  <a:lnTo>
                    <a:pt x="51" y="164"/>
                  </a:lnTo>
                  <a:lnTo>
                    <a:pt x="63" y="164"/>
                  </a:lnTo>
                  <a:lnTo>
                    <a:pt x="89" y="152"/>
                  </a:lnTo>
                  <a:lnTo>
                    <a:pt x="101" y="139"/>
                  </a:lnTo>
                  <a:lnTo>
                    <a:pt x="101" y="126"/>
                  </a:lnTo>
                  <a:lnTo>
                    <a:pt x="114" y="126"/>
                  </a:lnTo>
                  <a:lnTo>
                    <a:pt x="127" y="114"/>
                  </a:lnTo>
                  <a:lnTo>
                    <a:pt x="152" y="101"/>
                  </a:lnTo>
                  <a:lnTo>
                    <a:pt x="152" y="88"/>
                  </a:lnTo>
                  <a:lnTo>
                    <a:pt x="165" y="76"/>
                  </a:lnTo>
                  <a:lnTo>
                    <a:pt x="165" y="63"/>
                  </a:lnTo>
                  <a:lnTo>
                    <a:pt x="177" y="50"/>
                  </a:lnTo>
                  <a:lnTo>
                    <a:pt x="177" y="38"/>
                  </a:lnTo>
                  <a:lnTo>
                    <a:pt x="177" y="25"/>
                  </a:lnTo>
                  <a:lnTo>
                    <a:pt x="203" y="12"/>
                  </a:lnTo>
                  <a:lnTo>
                    <a:pt x="215" y="0"/>
                  </a:lnTo>
                  <a:lnTo>
                    <a:pt x="228" y="0"/>
                  </a:lnTo>
                  <a:lnTo>
                    <a:pt x="241" y="12"/>
                  </a:lnTo>
                  <a:lnTo>
                    <a:pt x="241" y="25"/>
                  </a:lnTo>
                  <a:lnTo>
                    <a:pt x="253" y="50"/>
                  </a:lnTo>
                  <a:lnTo>
                    <a:pt x="266" y="50"/>
                  </a:lnTo>
                  <a:lnTo>
                    <a:pt x="279" y="50"/>
                  </a:lnTo>
                  <a:lnTo>
                    <a:pt x="292" y="50"/>
                  </a:lnTo>
                  <a:lnTo>
                    <a:pt x="304" y="38"/>
                  </a:lnTo>
                  <a:lnTo>
                    <a:pt x="304" y="50"/>
                  </a:lnTo>
                  <a:lnTo>
                    <a:pt x="342" y="50"/>
                  </a:lnTo>
                  <a:lnTo>
                    <a:pt x="355" y="38"/>
                  </a:lnTo>
                  <a:lnTo>
                    <a:pt x="368" y="25"/>
                  </a:lnTo>
                  <a:lnTo>
                    <a:pt x="368" y="38"/>
                  </a:lnTo>
                  <a:lnTo>
                    <a:pt x="380" y="38"/>
                  </a:lnTo>
                  <a:lnTo>
                    <a:pt x="393" y="50"/>
                  </a:lnTo>
                  <a:lnTo>
                    <a:pt x="393" y="63"/>
                  </a:lnTo>
                  <a:lnTo>
                    <a:pt x="393" y="76"/>
                  </a:lnTo>
                  <a:lnTo>
                    <a:pt x="380" y="76"/>
                  </a:lnTo>
                  <a:lnTo>
                    <a:pt x="380" y="88"/>
                  </a:lnTo>
                  <a:lnTo>
                    <a:pt x="368" y="88"/>
                  </a:lnTo>
                  <a:lnTo>
                    <a:pt x="355" y="88"/>
                  </a:lnTo>
                  <a:lnTo>
                    <a:pt x="342" y="88"/>
                  </a:lnTo>
                  <a:lnTo>
                    <a:pt x="330" y="88"/>
                  </a:lnTo>
                  <a:lnTo>
                    <a:pt x="317" y="101"/>
                  </a:lnTo>
                  <a:lnTo>
                    <a:pt x="304" y="101"/>
                  </a:lnTo>
                  <a:lnTo>
                    <a:pt x="292" y="88"/>
                  </a:lnTo>
                  <a:lnTo>
                    <a:pt x="279" y="101"/>
                  </a:lnTo>
                  <a:lnTo>
                    <a:pt x="266" y="114"/>
                  </a:lnTo>
                  <a:lnTo>
                    <a:pt x="253" y="126"/>
                  </a:lnTo>
                  <a:lnTo>
                    <a:pt x="253" y="139"/>
                  </a:lnTo>
                  <a:lnTo>
                    <a:pt x="241" y="139"/>
                  </a:lnTo>
                  <a:lnTo>
                    <a:pt x="241" y="152"/>
                  </a:lnTo>
                  <a:lnTo>
                    <a:pt x="241" y="164"/>
                  </a:lnTo>
                  <a:lnTo>
                    <a:pt x="228" y="164"/>
                  </a:lnTo>
                  <a:lnTo>
                    <a:pt x="228" y="177"/>
                  </a:lnTo>
                  <a:lnTo>
                    <a:pt x="215" y="177"/>
                  </a:lnTo>
                  <a:lnTo>
                    <a:pt x="203" y="177"/>
                  </a:lnTo>
                  <a:lnTo>
                    <a:pt x="190" y="177"/>
                  </a:lnTo>
                  <a:lnTo>
                    <a:pt x="190" y="190"/>
                  </a:lnTo>
                  <a:lnTo>
                    <a:pt x="203" y="190"/>
                  </a:lnTo>
                  <a:lnTo>
                    <a:pt x="203" y="203"/>
                  </a:lnTo>
                  <a:lnTo>
                    <a:pt x="203" y="215"/>
                  </a:lnTo>
                  <a:lnTo>
                    <a:pt x="177" y="228"/>
                  </a:lnTo>
                  <a:lnTo>
                    <a:pt x="177" y="241"/>
                  </a:lnTo>
                  <a:lnTo>
                    <a:pt x="165" y="241"/>
                  </a:lnTo>
                  <a:lnTo>
                    <a:pt x="165" y="253"/>
                  </a:lnTo>
                  <a:lnTo>
                    <a:pt x="152" y="253"/>
                  </a:lnTo>
                  <a:lnTo>
                    <a:pt x="139" y="253"/>
                  </a:lnTo>
                  <a:lnTo>
                    <a:pt x="152" y="266"/>
                  </a:lnTo>
                  <a:lnTo>
                    <a:pt x="152" y="279"/>
                  </a:lnTo>
                  <a:lnTo>
                    <a:pt x="152" y="291"/>
                  </a:lnTo>
                  <a:lnTo>
                    <a:pt x="152" y="304"/>
                  </a:lnTo>
                  <a:lnTo>
                    <a:pt x="139" y="317"/>
                  </a:lnTo>
                  <a:close/>
                </a:path>
              </a:pathLst>
            </a:custGeom>
            <a:grpFill/>
            <a:ln w="0">
              <a:solidFill>
                <a:srgbClr val="000000"/>
              </a:solidFill>
              <a:prstDash val="solid"/>
              <a:round/>
              <a:headEnd/>
              <a:tailEnd/>
            </a:ln>
          </p:spPr>
        </p:sp>
        <p:sp>
          <p:nvSpPr>
            <p:cNvPr id="491" name="Freeform 56"/>
            <p:cNvSpPr>
              <a:spLocks/>
            </p:cNvSpPr>
            <p:nvPr/>
          </p:nvSpPr>
          <p:spPr bwMode="auto">
            <a:xfrm>
              <a:off x="3448050" y="4067175"/>
              <a:ext cx="438150" cy="323850"/>
            </a:xfrm>
            <a:custGeom>
              <a:avLst/>
              <a:gdLst>
                <a:gd name="T0" fmla="*/ 25 w 393"/>
                <a:gd name="T1" fmla="*/ 215 h 291"/>
                <a:gd name="T2" fmla="*/ 25 w 393"/>
                <a:gd name="T3" fmla="*/ 203 h 291"/>
                <a:gd name="T4" fmla="*/ 25 w 393"/>
                <a:gd name="T5" fmla="*/ 177 h 291"/>
                <a:gd name="T6" fmla="*/ 38 w 393"/>
                <a:gd name="T7" fmla="*/ 177 h 291"/>
                <a:gd name="T8" fmla="*/ 50 w 393"/>
                <a:gd name="T9" fmla="*/ 165 h 291"/>
                <a:gd name="T10" fmla="*/ 76 w 393"/>
                <a:gd name="T11" fmla="*/ 139 h 291"/>
                <a:gd name="T12" fmla="*/ 76 w 393"/>
                <a:gd name="T13" fmla="*/ 114 h 291"/>
                <a:gd name="T14" fmla="*/ 63 w 393"/>
                <a:gd name="T15" fmla="*/ 101 h 291"/>
                <a:gd name="T16" fmla="*/ 88 w 393"/>
                <a:gd name="T17" fmla="*/ 101 h 291"/>
                <a:gd name="T18" fmla="*/ 101 w 393"/>
                <a:gd name="T19" fmla="*/ 88 h 291"/>
                <a:gd name="T20" fmla="*/ 114 w 393"/>
                <a:gd name="T21" fmla="*/ 76 h 291"/>
                <a:gd name="T22" fmla="*/ 126 w 393"/>
                <a:gd name="T23" fmla="*/ 50 h 291"/>
                <a:gd name="T24" fmla="*/ 139 w 393"/>
                <a:gd name="T25" fmla="*/ 38 h 291"/>
                <a:gd name="T26" fmla="*/ 165 w 393"/>
                <a:gd name="T27" fmla="*/ 12 h 291"/>
                <a:gd name="T28" fmla="*/ 190 w 393"/>
                <a:gd name="T29" fmla="*/ 25 h 291"/>
                <a:gd name="T30" fmla="*/ 215 w 393"/>
                <a:gd name="T31" fmla="*/ 12 h 291"/>
                <a:gd name="T32" fmla="*/ 241 w 393"/>
                <a:gd name="T33" fmla="*/ 12 h 291"/>
                <a:gd name="T34" fmla="*/ 253 w 393"/>
                <a:gd name="T35" fmla="*/ 0 h 291"/>
                <a:gd name="T36" fmla="*/ 266 w 393"/>
                <a:gd name="T37" fmla="*/ 0 h 291"/>
                <a:gd name="T38" fmla="*/ 291 w 393"/>
                <a:gd name="T39" fmla="*/ 25 h 291"/>
                <a:gd name="T40" fmla="*/ 304 w 393"/>
                <a:gd name="T41" fmla="*/ 25 h 291"/>
                <a:gd name="T42" fmla="*/ 317 w 393"/>
                <a:gd name="T43" fmla="*/ 25 h 291"/>
                <a:gd name="T44" fmla="*/ 329 w 393"/>
                <a:gd name="T45" fmla="*/ 25 h 291"/>
                <a:gd name="T46" fmla="*/ 342 w 393"/>
                <a:gd name="T47" fmla="*/ 38 h 291"/>
                <a:gd name="T48" fmla="*/ 342 w 393"/>
                <a:gd name="T49" fmla="*/ 63 h 291"/>
                <a:gd name="T50" fmla="*/ 355 w 393"/>
                <a:gd name="T51" fmla="*/ 63 h 291"/>
                <a:gd name="T52" fmla="*/ 367 w 393"/>
                <a:gd name="T53" fmla="*/ 76 h 291"/>
                <a:gd name="T54" fmla="*/ 367 w 393"/>
                <a:gd name="T55" fmla="*/ 88 h 291"/>
                <a:gd name="T56" fmla="*/ 380 w 393"/>
                <a:gd name="T57" fmla="*/ 101 h 291"/>
                <a:gd name="T58" fmla="*/ 393 w 393"/>
                <a:gd name="T59" fmla="*/ 101 h 291"/>
                <a:gd name="T60" fmla="*/ 355 w 393"/>
                <a:gd name="T61" fmla="*/ 165 h 291"/>
                <a:gd name="T62" fmla="*/ 291 w 393"/>
                <a:gd name="T63" fmla="*/ 114 h 291"/>
                <a:gd name="T64" fmla="*/ 215 w 393"/>
                <a:gd name="T65" fmla="*/ 101 h 291"/>
                <a:gd name="T66" fmla="*/ 152 w 393"/>
                <a:gd name="T67" fmla="*/ 139 h 291"/>
                <a:gd name="T68" fmla="*/ 139 w 393"/>
                <a:gd name="T69" fmla="*/ 190 h 291"/>
                <a:gd name="T70" fmla="*/ 114 w 393"/>
                <a:gd name="T71" fmla="*/ 215 h 291"/>
                <a:gd name="T72" fmla="*/ 76 w 393"/>
                <a:gd name="T73" fmla="*/ 228 h 291"/>
                <a:gd name="T74" fmla="*/ 76 w 393"/>
                <a:gd name="T75" fmla="*/ 253 h 291"/>
                <a:gd name="T76" fmla="*/ 88 w 393"/>
                <a:gd name="T77" fmla="*/ 279 h 291"/>
                <a:gd name="T78" fmla="*/ 76 w 393"/>
                <a:gd name="T79" fmla="*/ 291 h 291"/>
                <a:gd name="T80" fmla="*/ 25 w 393"/>
                <a:gd name="T81" fmla="*/ 279 h 291"/>
                <a:gd name="T82" fmla="*/ 0 w 393"/>
                <a:gd name="T83" fmla="*/ 266 h 291"/>
                <a:gd name="T84" fmla="*/ 12 w 393"/>
                <a:gd name="T85" fmla="*/ 241 h 2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3"/>
                <a:gd name="T130" fmla="*/ 0 h 291"/>
                <a:gd name="T131" fmla="*/ 393 w 393"/>
                <a:gd name="T132" fmla="*/ 291 h 2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3" h="291">
                  <a:moveTo>
                    <a:pt x="12" y="241"/>
                  </a:moveTo>
                  <a:lnTo>
                    <a:pt x="25" y="228"/>
                  </a:lnTo>
                  <a:lnTo>
                    <a:pt x="25" y="215"/>
                  </a:lnTo>
                  <a:lnTo>
                    <a:pt x="25" y="203"/>
                  </a:lnTo>
                  <a:lnTo>
                    <a:pt x="25" y="190"/>
                  </a:lnTo>
                  <a:lnTo>
                    <a:pt x="12" y="177"/>
                  </a:lnTo>
                  <a:lnTo>
                    <a:pt x="25" y="177"/>
                  </a:lnTo>
                  <a:lnTo>
                    <a:pt x="38" y="177"/>
                  </a:lnTo>
                  <a:lnTo>
                    <a:pt x="38" y="165"/>
                  </a:lnTo>
                  <a:lnTo>
                    <a:pt x="50" y="165"/>
                  </a:lnTo>
                  <a:lnTo>
                    <a:pt x="50" y="152"/>
                  </a:lnTo>
                  <a:lnTo>
                    <a:pt x="76" y="139"/>
                  </a:lnTo>
                  <a:lnTo>
                    <a:pt x="76" y="127"/>
                  </a:lnTo>
                  <a:lnTo>
                    <a:pt x="76" y="114"/>
                  </a:lnTo>
                  <a:lnTo>
                    <a:pt x="63" y="114"/>
                  </a:lnTo>
                  <a:lnTo>
                    <a:pt x="63" y="101"/>
                  </a:lnTo>
                  <a:lnTo>
                    <a:pt x="76" y="101"/>
                  </a:lnTo>
                  <a:lnTo>
                    <a:pt x="88" y="101"/>
                  </a:lnTo>
                  <a:lnTo>
                    <a:pt x="101" y="101"/>
                  </a:lnTo>
                  <a:lnTo>
                    <a:pt x="101" y="88"/>
                  </a:lnTo>
                  <a:lnTo>
                    <a:pt x="114" y="88"/>
                  </a:lnTo>
                  <a:lnTo>
                    <a:pt x="114" y="76"/>
                  </a:lnTo>
                  <a:lnTo>
                    <a:pt x="114" y="63"/>
                  </a:lnTo>
                  <a:lnTo>
                    <a:pt x="126" y="63"/>
                  </a:lnTo>
                  <a:lnTo>
                    <a:pt x="126" y="50"/>
                  </a:lnTo>
                  <a:lnTo>
                    <a:pt x="139" y="38"/>
                  </a:lnTo>
                  <a:lnTo>
                    <a:pt x="152" y="25"/>
                  </a:lnTo>
                  <a:lnTo>
                    <a:pt x="165" y="12"/>
                  </a:lnTo>
                  <a:lnTo>
                    <a:pt x="177" y="25"/>
                  </a:lnTo>
                  <a:lnTo>
                    <a:pt x="190" y="25"/>
                  </a:lnTo>
                  <a:lnTo>
                    <a:pt x="203" y="12"/>
                  </a:lnTo>
                  <a:lnTo>
                    <a:pt x="215" y="12"/>
                  </a:lnTo>
                  <a:lnTo>
                    <a:pt x="228" y="12"/>
                  </a:lnTo>
                  <a:lnTo>
                    <a:pt x="241" y="12"/>
                  </a:lnTo>
                  <a:lnTo>
                    <a:pt x="253" y="12"/>
                  </a:lnTo>
                  <a:lnTo>
                    <a:pt x="253" y="0"/>
                  </a:lnTo>
                  <a:lnTo>
                    <a:pt x="266" y="0"/>
                  </a:lnTo>
                  <a:lnTo>
                    <a:pt x="279" y="0"/>
                  </a:lnTo>
                  <a:lnTo>
                    <a:pt x="279" y="12"/>
                  </a:lnTo>
                  <a:lnTo>
                    <a:pt x="291" y="25"/>
                  </a:lnTo>
                  <a:lnTo>
                    <a:pt x="304" y="25"/>
                  </a:lnTo>
                  <a:lnTo>
                    <a:pt x="317" y="25"/>
                  </a:lnTo>
                  <a:lnTo>
                    <a:pt x="329" y="25"/>
                  </a:lnTo>
                  <a:lnTo>
                    <a:pt x="342" y="25"/>
                  </a:lnTo>
                  <a:lnTo>
                    <a:pt x="342" y="38"/>
                  </a:lnTo>
                  <a:lnTo>
                    <a:pt x="342" y="50"/>
                  </a:lnTo>
                  <a:lnTo>
                    <a:pt x="342" y="63"/>
                  </a:lnTo>
                  <a:lnTo>
                    <a:pt x="355" y="63"/>
                  </a:lnTo>
                  <a:lnTo>
                    <a:pt x="355" y="76"/>
                  </a:lnTo>
                  <a:lnTo>
                    <a:pt x="367" y="76"/>
                  </a:lnTo>
                  <a:lnTo>
                    <a:pt x="355" y="88"/>
                  </a:lnTo>
                  <a:lnTo>
                    <a:pt x="367" y="88"/>
                  </a:lnTo>
                  <a:lnTo>
                    <a:pt x="367" y="101"/>
                  </a:lnTo>
                  <a:lnTo>
                    <a:pt x="380" y="101"/>
                  </a:lnTo>
                  <a:lnTo>
                    <a:pt x="393" y="101"/>
                  </a:lnTo>
                  <a:lnTo>
                    <a:pt x="367" y="127"/>
                  </a:lnTo>
                  <a:lnTo>
                    <a:pt x="367" y="139"/>
                  </a:lnTo>
                  <a:lnTo>
                    <a:pt x="355" y="165"/>
                  </a:lnTo>
                  <a:lnTo>
                    <a:pt x="355" y="177"/>
                  </a:lnTo>
                  <a:lnTo>
                    <a:pt x="317" y="139"/>
                  </a:lnTo>
                  <a:lnTo>
                    <a:pt x="291" y="114"/>
                  </a:lnTo>
                  <a:lnTo>
                    <a:pt x="253" y="101"/>
                  </a:lnTo>
                  <a:lnTo>
                    <a:pt x="241" y="101"/>
                  </a:lnTo>
                  <a:lnTo>
                    <a:pt x="215" y="101"/>
                  </a:lnTo>
                  <a:lnTo>
                    <a:pt x="177" y="127"/>
                  </a:lnTo>
                  <a:lnTo>
                    <a:pt x="152" y="139"/>
                  </a:lnTo>
                  <a:lnTo>
                    <a:pt x="139" y="165"/>
                  </a:lnTo>
                  <a:lnTo>
                    <a:pt x="139" y="190"/>
                  </a:lnTo>
                  <a:lnTo>
                    <a:pt x="126" y="190"/>
                  </a:lnTo>
                  <a:lnTo>
                    <a:pt x="114" y="203"/>
                  </a:lnTo>
                  <a:lnTo>
                    <a:pt x="114" y="215"/>
                  </a:lnTo>
                  <a:lnTo>
                    <a:pt x="101" y="228"/>
                  </a:lnTo>
                  <a:lnTo>
                    <a:pt x="76" y="228"/>
                  </a:lnTo>
                  <a:lnTo>
                    <a:pt x="88" y="253"/>
                  </a:lnTo>
                  <a:lnTo>
                    <a:pt x="76" y="253"/>
                  </a:lnTo>
                  <a:lnTo>
                    <a:pt x="76" y="266"/>
                  </a:lnTo>
                  <a:lnTo>
                    <a:pt x="88" y="279"/>
                  </a:lnTo>
                  <a:lnTo>
                    <a:pt x="88" y="291"/>
                  </a:lnTo>
                  <a:lnTo>
                    <a:pt x="76" y="291"/>
                  </a:lnTo>
                  <a:lnTo>
                    <a:pt x="63" y="279"/>
                  </a:lnTo>
                  <a:lnTo>
                    <a:pt x="50" y="279"/>
                  </a:lnTo>
                  <a:lnTo>
                    <a:pt x="25" y="279"/>
                  </a:lnTo>
                  <a:lnTo>
                    <a:pt x="0" y="279"/>
                  </a:lnTo>
                  <a:lnTo>
                    <a:pt x="0" y="266"/>
                  </a:lnTo>
                  <a:lnTo>
                    <a:pt x="12" y="241"/>
                  </a:lnTo>
                  <a:close/>
                </a:path>
              </a:pathLst>
            </a:custGeom>
            <a:grpFill/>
            <a:ln w="0">
              <a:solidFill>
                <a:srgbClr val="000000"/>
              </a:solidFill>
              <a:prstDash val="solid"/>
              <a:round/>
              <a:headEnd/>
              <a:tailEnd/>
            </a:ln>
          </p:spPr>
        </p:sp>
        <p:sp>
          <p:nvSpPr>
            <p:cNvPr id="492" name="Freeform 57"/>
            <p:cNvSpPr>
              <a:spLocks/>
            </p:cNvSpPr>
            <p:nvPr/>
          </p:nvSpPr>
          <p:spPr bwMode="auto">
            <a:xfrm>
              <a:off x="3028950" y="4086225"/>
              <a:ext cx="276225" cy="295275"/>
            </a:xfrm>
            <a:custGeom>
              <a:avLst/>
              <a:gdLst>
                <a:gd name="T0" fmla="*/ 216 w 254"/>
                <a:gd name="T1" fmla="*/ 254 h 267"/>
                <a:gd name="T2" fmla="*/ 216 w 254"/>
                <a:gd name="T3" fmla="*/ 241 h 267"/>
                <a:gd name="T4" fmla="*/ 190 w 254"/>
                <a:gd name="T5" fmla="*/ 241 h 267"/>
                <a:gd name="T6" fmla="*/ 178 w 254"/>
                <a:gd name="T7" fmla="*/ 241 h 267"/>
                <a:gd name="T8" fmla="*/ 165 w 254"/>
                <a:gd name="T9" fmla="*/ 254 h 267"/>
                <a:gd name="T10" fmla="*/ 152 w 254"/>
                <a:gd name="T11" fmla="*/ 254 h 267"/>
                <a:gd name="T12" fmla="*/ 140 w 254"/>
                <a:gd name="T13" fmla="*/ 254 h 267"/>
                <a:gd name="T14" fmla="*/ 140 w 254"/>
                <a:gd name="T15" fmla="*/ 229 h 267"/>
                <a:gd name="T16" fmla="*/ 127 w 254"/>
                <a:gd name="T17" fmla="*/ 229 h 267"/>
                <a:gd name="T18" fmla="*/ 102 w 254"/>
                <a:gd name="T19" fmla="*/ 229 h 267"/>
                <a:gd name="T20" fmla="*/ 102 w 254"/>
                <a:gd name="T21" fmla="*/ 216 h 267"/>
                <a:gd name="T22" fmla="*/ 89 w 254"/>
                <a:gd name="T23" fmla="*/ 191 h 267"/>
                <a:gd name="T24" fmla="*/ 89 w 254"/>
                <a:gd name="T25" fmla="*/ 178 h 267"/>
                <a:gd name="T26" fmla="*/ 76 w 254"/>
                <a:gd name="T27" fmla="*/ 153 h 267"/>
                <a:gd name="T28" fmla="*/ 64 w 254"/>
                <a:gd name="T29" fmla="*/ 127 h 267"/>
                <a:gd name="T30" fmla="*/ 38 w 254"/>
                <a:gd name="T31" fmla="*/ 115 h 267"/>
                <a:gd name="T32" fmla="*/ 38 w 254"/>
                <a:gd name="T33" fmla="*/ 140 h 267"/>
                <a:gd name="T34" fmla="*/ 38 w 254"/>
                <a:gd name="T35" fmla="*/ 153 h 267"/>
                <a:gd name="T36" fmla="*/ 13 w 254"/>
                <a:gd name="T37" fmla="*/ 153 h 267"/>
                <a:gd name="T38" fmla="*/ 13 w 254"/>
                <a:gd name="T39" fmla="*/ 140 h 267"/>
                <a:gd name="T40" fmla="*/ 13 w 254"/>
                <a:gd name="T41" fmla="*/ 115 h 267"/>
                <a:gd name="T42" fmla="*/ 13 w 254"/>
                <a:gd name="T43" fmla="*/ 102 h 267"/>
                <a:gd name="T44" fmla="*/ 13 w 254"/>
                <a:gd name="T45" fmla="*/ 89 h 267"/>
                <a:gd name="T46" fmla="*/ 26 w 254"/>
                <a:gd name="T47" fmla="*/ 64 h 267"/>
                <a:gd name="T48" fmla="*/ 38 w 254"/>
                <a:gd name="T49" fmla="*/ 38 h 267"/>
                <a:gd name="T50" fmla="*/ 64 w 254"/>
                <a:gd name="T51" fmla="*/ 26 h 267"/>
                <a:gd name="T52" fmla="*/ 76 w 254"/>
                <a:gd name="T53" fmla="*/ 38 h 267"/>
                <a:gd name="T54" fmla="*/ 89 w 254"/>
                <a:gd name="T55" fmla="*/ 26 h 267"/>
                <a:gd name="T56" fmla="*/ 89 w 254"/>
                <a:gd name="T57" fmla="*/ 13 h 267"/>
                <a:gd name="T58" fmla="*/ 127 w 254"/>
                <a:gd name="T59" fmla="*/ 26 h 267"/>
                <a:gd name="T60" fmla="*/ 152 w 254"/>
                <a:gd name="T61" fmla="*/ 13 h 267"/>
                <a:gd name="T62" fmla="*/ 178 w 254"/>
                <a:gd name="T63" fmla="*/ 0 h 267"/>
                <a:gd name="T64" fmla="*/ 203 w 254"/>
                <a:gd name="T65" fmla="*/ 26 h 267"/>
                <a:gd name="T66" fmla="*/ 203 w 254"/>
                <a:gd name="T67" fmla="*/ 64 h 267"/>
                <a:gd name="T68" fmla="*/ 190 w 254"/>
                <a:gd name="T69" fmla="*/ 76 h 267"/>
                <a:gd name="T70" fmla="*/ 165 w 254"/>
                <a:gd name="T71" fmla="*/ 89 h 267"/>
                <a:gd name="T72" fmla="*/ 178 w 254"/>
                <a:gd name="T73" fmla="*/ 115 h 267"/>
                <a:gd name="T74" fmla="*/ 203 w 254"/>
                <a:gd name="T75" fmla="*/ 115 h 267"/>
                <a:gd name="T76" fmla="*/ 241 w 254"/>
                <a:gd name="T77" fmla="*/ 115 h 267"/>
                <a:gd name="T78" fmla="*/ 216 w 254"/>
                <a:gd name="T79" fmla="*/ 153 h 267"/>
                <a:gd name="T80" fmla="*/ 241 w 254"/>
                <a:gd name="T81" fmla="*/ 178 h 267"/>
                <a:gd name="T82" fmla="*/ 254 w 254"/>
                <a:gd name="T83" fmla="*/ 203 h 267"/>
                <a:gd name="T84" fmla="*/ 254 w 254"/>
                <a:gd name="T85" fmla="*/ 241 h 267"/>
                <a:gd name="T86" fmla="*/ 216 w 254"/>
                <a:gd name="T87" fmla="*/ 267 h 2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
                <a:gd name="T133" fmla="*/ 0 h 267"/>
                <a:gd name="T134" fmla="*/ 254 w 254"/>
                <a:gd name="T135" fmla="*/ 267 h 2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 h="267">
                  <a:moveTo>
                    <a:pt x="216" y="267"/>
                  </a:moveTo>
                  <a:lnTo>
                    <a:pt x="216" y="267"/>
                  </a:lnTo>
                  <a:lnTo>
                    <a:pt x="216" y="254"/>
                  </a:lnTo>
                  <a:lnTo>
                    <a:pt x="216" y="241"/>
                  </a:lnTo>
                  <a:lnTo>
                    <a:pt x="203" y="241"/>
                  </a:lnTo>
                  <a:lnTo>
                    <a:pt x="190" y="241"/>
                  </a:lnTo>
                  <a:lnTo>
                    <a:pt x="190" y="229"/>
                  </a:lnTo>
                  <a:lnTo>
                    <a:pt x="178" y="241"/>
                  </a:lnTo>
                  <a:lnTo>
                    <a:pt x="178" y="254"/>
                  </a:lnTo>
                  <a:lnTo>
                    <a:pt x="165" y="254"/>
                  </a:lnTo>
                  <a:lnTo>
                    <a:pt x="152" y="241"/>
                  </a:lnTo>
                  <a:lnTo>
                    <a:pt x="152" y="254"/>
                  </a:lnTo>
                  <a:lnTo>
                    <a:pt x="140" y="254"/>
                  </a:lnTo>
                  <a:lnTo>
                    <a:pt x="140" y="241"/>
                  </a:lnTo>
                  <a:lnTo>
                    <a:pt x="140" y="229"/>
                  </a:lnTo>
                  <a:lnTo>
                    <a:pt x="127" y="229"/>
                  </a:lnTo>
                  <a:lnTo>
                    <a:pt x="114" y="229"/>
                  </a:lnTo>
                  <a:lnTo>
                    <a:pt x="102" y="229"/>
                  </a:lnTo>
                  <a:lnTo>
                    <a:pt x="102" y="216"/>
                  </a:lnTo>
                  <a:lnTo>
                    <a:pt x="89" y="203"/>
                  </a:lnTo>
                  <a:lnTo>
                    <a:pt x="89" y="191"/>
                  </a:lnTo>
                  <a:lnTo>
                    <a:pt x="89" y="178"/>
                  </a:lnTo>
                  <a:lnTo>
                    <a:pt x="76" y="165"/>
                  </a:lnTo>
                  <a:lnTo>
                    <a:pt x="76" y="153"/>
                  </a:lnTo>
                  <a:lnTo>
                    <a:pt x="76" y="140"/>
                  </a:lnTo>
                  <a:lnTo>
                    <a:pt x="76" y="127"/>
                  </a:lnTo>
                  <a:lnTo>
                    <a:pt x="64" y="127"/>
                  </a:lnTo>
                  <a:lnTo>
                    <a:pt x="64" y="115"/>
                  </a:lnTo>
                  <a:lnTo>
                    <a:pt x="51" y="115"/>
                  </a:lnTo>
                  <a:lnTo>
                    <a:pt x="38" y="115"/>
                  </a:lnTo>
                  <a:lnTo>
                    <a:pt x="38" y="127"/>
                  </a:lnTo>
                  <a:lnTo>
                    <a:pt x="38" y="140"/>
                  </a:lnTo>
                  <a:lnTo>
                    <a:pt x="38" y="153"/>
                  </a:lnTo>
                  <a:lnTo>
                    <a:pt x="26" y="153"/>
                  </a:lnTo>
                  <a:lnTo>
                    <a:pt x="13" y="153"/>
                  </a:lnTo>
                  <a:lnTo>
                    <a:pt x="13" y="140"/>
                  </a:lnTo>
                  <a:lnTo>
                    <a:pt x="0" y="140"/>
                  </a:lnTo>
                  <a:lnTo>
                    <a:pt x="13" y="140"/>
                  </a:lnTo>
                  <a:lnTo>
                    <a:pt x="13" y="127"/>
                  </a:lnTo>
                  <a:lnTo>
                    <a:pt x="13" y="115"/>
                  </a:lnTo>
                  <a:lnTo>
                    <a:pt x="13" y="102"/>
                  </a:lnTo>
                  <a:lnTo>
                    <a:pt x="13" y="89"/>
                  </a:lnTo>
                  <a:lnTo>
                    <a:pt x="13" y="76"/>
                  </a:lnTo>
                  <a:lnTo>
                    <a:pt x="26" y="64"/>
                  </a:lnTo>
                  <a:lnTo>
                    <a:pt x="26" y="51"/>
                  </a:lnTo>
                  <a:lnTo>
                    <a:pt x="26" y="38"/>
                  </a:lnTo>
                  <a:lnTo>
                    <a:pt x="38" y="38"/>
                  </a:lnTo>
                  <a:lnTo>
                    <a:pt x="51" y="26"/>
                  </a:lnTo>
                  <a:lnTo>
                    <a:pt x="64" y="26"/>
                  </a:lnTo>
                  <a:lnTo>
                    <a:pt x="76" y="38"/>
                  </a:lnTo>
                  <a:lnTo>
                    <a:pt x="76" y="26"/>
                  </a:lnTo>
                  <a:lnTo>
                    <a:pt x="89" y="26"/>
                  </a:lnTo>
                  <a:lnTo>
                    <a:pt x="89" y="13"/>
                  </a:lnTo>
                  <a:lnTo>
                    <a:pt x="89" y="0"/>
                  </a:lnTo>
                  <a:lnTo>
                    <a:pt x="102" y="13"/>
                  </a:lnTo>
                  <a:lnTo>
                    <a:pt x="127" y="26"/>
                  </a:lnTo>
                  <a:lnTo>
                    <a:pt x="140" y="26"/>
                  </a:lnTo>
                  <a:lnTo>
                    <a:pt x="140" y="13"/>
                  </a:lnTo>
                  <a:lnTo>
                    <a:pt x="152" y="13"/>
                  </a:lnTo>
                  <a:lnTo>
                    <a:pt x="152" y="0"/>
                  </a:lnTo>
                  <a:lnTo>
                    <a:pt x="165" y="0"/>
                  </a:lnTo>
                  <a:lnTo>
                    <a:pt x="178" y="0"/>
                  </a:lnTo>
                  <a:lnTo>
                    <a:pt x="190" y="13"/>
                  </a:lnTo>
                  <a:lnTo>
                    <a:pt x="203" y="26"/>
                  </a:lnTo>
                  <a:lnTo>
                    <a:pt x="203" y="38"/>
                  </a:lnTo>
                  <a:lnTo>
                    <a:pt x="203" y="51"/>
                  </a:lnTo>
                  <a:lnTo>
                    <a:pt x="203" y="64"/>
                  </a:lnTo>
                  <a:lnTo>
                    <a:pt x="203" y="76"/>
                  </a:lnTo>
                  <a:lnTo>
                    <a:pt x="190" y="76"/>
                  </a:lnTo>
                  <a:lnTo>
                    <a:pt x="178" y="89"/>
                  </a:lnTo>
                  <a:lnTo>
                    <a:pt x="165" y="89"/>
                  </a:lnTo>
                  <a:lnTo>
                    <a:pt x="165" y="102"/>
                  </a:lnTo>
                  <a:lnTo>
                    <a:pt x="178" y="115"/>
                  </a:lnTo>
                  <a:lnTo>
                    <a:pt x="190" y="115"/>
                  </a:lnTo>
                  <a:lnTo>
                    <a:pt x="203" y="115"/>
                  </a:lnTo>
                  <a:lnTo>
                    <a:pt x="203" y="127"/>
                  </a:lnTo>
                  <a:lnTo>
                    <a:pt x="216" y="127"/>
                  </a:lnTo>
                  <a:lnTo>
                    <a:pt x="241" y="115"/>
                  </a:lnTo>
                  <a:lnTo>
                    <a:pt x="228" y="127"/>
                  </a:lnTo>
                  <a:lnTo>
                    <a:pt x="216" y="140"/>
                  </a:lnTo>
                  <a:lnTo>
                    <a:pt x="216" y="153"/>
                  </a:lnTo>
                  <a:lnTo>
                    <a:pt x="228" y="153"/>
                  </a:lnTo>
                  <a:lnTo>
                    <a:pt x="241" y="165"/>
                  </a:lnTo>
                  <a:lnTo>
                    <a:pt x="241" y="178"/>
                  </a:lnTo>
                  <a:lnTo>
                    <a:pt x="241" y="191"/>
                  </a:lnTo>
                  <a:lnTo>
                    <a:pt x="254" y="203"/>
                  </a:lnTo>
                  <a:lnTo>
                    <a:pt x="254" y="216"/>
                  </a:lnTo>
                  <a:lnTo>
                    <a:pt x="254" y="229"/>
                  </a:lnTo>
                  <a:lnTo>
                    <a:pt x="254" y="241"/>
                  </a:lnTo>
                  <a:lnTo>
                    <a:pt x="241" y="241"/>
                  </a:lnTo>
                  <a:lnTo>
                    <a:pt x="216" y="254"/>
                  </a:lnTo>
                  <a:lnTo>
                    <a:pt x="216" y="267"/>
                  </a:lnTo>
                  <a:close/>
                </a:path>
              </a:pathLst>
            </a:custGeom>
            <a:grpFill/>
            <a:ln w="0">
              <a:solidFill>
                <a:srgbClr val="000000"/>
              </a:solidFill>
              <a:prstDash val="solid"/>
              <a:round/>
              <a:headEnd/>
              <a:tailEnd/>
            </a:ln>
          </p:spPr>
        </p:sp>
        <p:sp>
          <p:nvSpPr>
            <p:cNvPr id="493" name="Freeform 58"/>
            <p:cNvSpPr>
              <a:spLocks/>
            </p:cNvSpPr>
            <p:nvPr/>
          </p:nvSpPr>
          <p:spPr bwMode="auto">
            <a:xfrm>
              <a:off x="2838450" y="4000500"/>
              <a:ext cx="285750" cy="266700"/>
            </a:xfrm>
            <a:custGeom>
              <a:avLst/>
              <a:gdLst>
                <a:gd name="T0" fmla="*/ 51 w 254"/>
                <a:gd name="T1" fmla="*/ 203 h 241"/>
                <a:gd name="T2" fmla="*/ 64 w 254"/>
                <a:gd name="T3" fmla="*/ 191 h 241"/>
                <a:gd name="T4" fmla="*/ 64 w 254"/>
                <a:gd name="T5" fmla="*/ 178 h 241"/>
                <a:gd name="T6" fmla="*/ 76 w 254"/>
                <a:gd name="T7" fmla="*/ 165 h 241"/>
                <a:gd name="T8" fmla="*/ 89 w 254"/>
                <a:gd name="T9" fmla="*/ 152 h 241"/>
                <a:gd name="T10" fmla="*/ 102 w 254"/>
                <a:gd name="T11" fmla="*/ 140 h 241"/>
                <a:gd name="T12" fmla="*/ 102 w 254"/>
                <a:gd name="T13" fmla="*/ 127 h 241"/>
                <a:gd name="T14" fmla="*/ 102 w 254"/>
                <a:gd name="T15" fmla="*/ 114 h 241"/>
                <a:gd name="T16" fmla="*/ 76 w 254"/>
                <a:gd name="T17" fmla="*/ 127 h 241"/>
                <a:gd name="T18" fmla="*/ 64 w 254"/>
                <a:gd name="T19" fmla="*/ 114 h 241"/>
                <a:gd name="T20" fmla="*/ 51 w 254"/>
                <a:gd name="T21" fmla="*/ 102 h 241"/>
                <a:gd name="T22" fmla="*/ 13 w 254"/>
                <a:gd name="T23" fmla="*/ 102 h 241"/>
                <a:gd name="T24" fmla="*/ 13 w 254"/>
                <a:gd name="T25" fmla="*/ 89 h 241"/>
                <a:gd name="T26" fmla="*/ 13 w 254"/>
                <a:gd name="T27" fmla="*/ 76 h 241"/>
                <a:gd name="T28" fmla="*/ 64 w 254"/>
                <a:gd name="T29" fmla="*/ 51 h 241"/>
                <a:gd name="T30" fmla="*/ 89 w 254"/>
                <a:gd name="T31" fmla="*/ 26 h 241"/>
                <a:gd name="T32" fmla="*/ 102 w 254"/>
                <a:gd name="T33" fmla="*/ 13 h 241"/>
                <a:gd name="T34" fmla="*/ 127 w 254"/>
                <a:gd name="T35" fmla="*/ 0 h 241"/>
                <a:gd name="T36" fmla="*/ 140 w 254"/>
                <a:gd name="T37" fmla="*/ 0 h 241"/>
                <a:gd name="T38" fmla="*/ 152 w 254"/>
                <a:gd name="T39" fmla="*/ 0 h 241"/>
                <a:gd name="T40" fmla="*/ 165 w 254"/>
                <a:gd name="T41" fmla="*/ 0 h 241"/>
                <a:gd name="T42" fmla="*/ 191 w 254"/>
                <a:gd name="T43" fmla="*/ 0 h 241"/>
                <a:gd name="T44" fmla="*/ 203 w 254"/>
                <a:gd name="T45" fmla="*/ 0 h 241"/>
                <a:gd name="T46" fmla="*/ 203 w 254"/>
                <a:gd name="T47" fmla="*/ 0 h 241"/>
                <a:gd name="T48" fmla="*/ 216 w 254"/>
                <a:gd name="T49" fmla="*/ 0 h 241"/>
                <a:gd name="T50" fmla="*/ 216 w 254"/>
                <a:gd name="T51" fmla="*/ 64 h 241"/>
                <a:gd name="T52" fmla="*/ 254 w 254"/>
                <a:gd name="T53" fmla="*/ 89 h 241"/>
                <a:gd name="T54" fmla="*/ 254 w 254"/>
                <a:gd name="T55" fmla="*/ 102 h 241"/>
                <a:gd name="T56" fmla="*/ 241 w 254"/>
                <a:gd name="T57" fmla="*/ 114 h 241"/>
                <a:gd name="T58" fmla="*/ 229 w 254"/>
                <a:gd name="T59" fmla="*/ 102 h 241"/>
                <a:gd name="T60" fmla="*/ 203 w 254"/>
                <a:gd name="T61" fmla="*/ 114 h 241"/>
                <a:gd name="T62" fmla="*/ 191 w 254"/>
                <a:gd name="T63" fmla="*/ 140 h 241"/>
                <a:gd name="T64" fmla="*/ 178 w 254"/>
                <a:gd name="T65" fmla="*/ 165 h 241"/>
                <a:gd name="T66" fmla="*/ 178 w 254"/>
                <a:gd name="T67" fmla="*/ 178 h 241"/>
                <a:gd name="T68" fmla="*/ 178 w 254"/>
                <a:gd name="T69" fmla="*/ 191 h 241"/>
                <a:gd name="T70" fmla="*/ 178 w 254"/>
                <a:gd name="T71" fmla="*/ 216 h 241"/>
                <a:gd name="T72" fmla="*/ 152 w 254"/>
                <a:gd name="T73" fmla="*/ 203 h 241"/>
                <a:gd name="T74" fmla="*/ 114 w 254"/>
                <a:gd name="T75" fmla="*/ 191 h 241"/>
                <a:gd name="T76" fmla="*/ 114 w 254"/>
                <a:gd name="T77" fmla="*/ 203 h 241"/>
                <a:gd name="T78" fmla="*/ 102 w 254"/>
                <a:gd name="T79" fmla="*/ 216 h 241"/>
                <a:gd name="T80" fmla="*/ 76 w 254"/>
                <a:gd name="T81" fmla="*/ 216 h 241"/>
                <a:gd name="T82" fmla="*/ 76 w 254"/>
                <a:gd name="T83" fmla="*/ 229 h 241"/>
                <a:gd name="T84" fmla="*/ 64 w 254"/>
                <a:gd name="T85" fmla="*/ 241 h 2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4"/>
                <a:gd name="T130" fmla="*/ 0 h 241"/>
                <a:gd name="T131" fmla="*/ 254 w 254"/>
                <a:gd name="T132" fmla="*/ 241 h 2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4" h="241">
                  <a:moveTo>
                    <a:pt x="51" y="229"/>
                  </a:moveTo>
                  <a:lnTo>
                    <a:pt x="51" y="216"/>
                  </a:lnTo>
                  <a:lnTo>
                    <a:pt x="51" y="203"/>
                  </a:lnTo>
                  <a:lnTo>
                    <a:pt x="51" y="191"/>
                  </a:lnTo>
                  <a:lnTo>
                    <a:pt x="64" y="191"/>
                  </a:lnTo>
                  <a:lnTo>
                    <a:pt x="64" y="178"/>
                  </a:lnTo>
                  <a:lnTo>
                    <a:pt x="64" y="165"/>
                  </a:lnTo>
                  <a:lnTo>
                    <a:pt x="76" y="165"/>
                  </a:lnTo>
                  <a:lnTo>
                    <a:pt x="89" y="165"/>
                  </a:lnTo>
                  <a:lnTo>
                    <a:pt x="89" y="152"/>
                  </a:lnTo>
                  <a:lnTo>
                    <a:pt x="102" y="140"/>
                  </a:lnTo>
                  <a:lnTo>
                    <a:pt x="102" y="127"/>
                  </a:lnTo>
                  <a:lnTo>
                    <a:pt x="102" y="114"/>
                  </a:lnTo>
                  <a:lnTo>
                    <a:pt x="89" y="114"/>
                  </a:lnTo>
                  <a:lnTo>
                    <a:pt x="76" y="127"/>
                  </a:lnTo>
                  <a:lnTo>
                    <a:pt x="76" y="114"/>
                  </a:lnTo>
                  <a:lnTo>
                    <a:pt x="64" y="114"/>
                  </a:lnTo>
                  <a:lnTo>
                    <a:pt x="51" y="114"/>
                  </a:lnTo>
                  <a:lnTo>
                    <a:pt x="51" y="102"/>
                  </a:lnTo>
                  <a:lnTo>
                    <a:pt x="38" y="102"/>
                  </a:lnTo>
                  <a:lnTo>
                    <a:pt x="26" y="102"/>
                  </a:lnTo>
                  <a:lnTo>
                    <a:pt x="13" y="102"/>
                  </a:lnTo>
                  <a:lnTo>
                    <a:pt x="13" y="89"/>
                  </a:lnTo>
                  <a:lnTo>
                    <a:pt x="0" y="89"/>
                  </a:lnTo>
                  <a:lnTo>
                    <a:pt x="13" y="89"/>
                  </a:lnTo>
                  <a:lnTo>
                    <a:pt x="13" y="76"/>
                  </a:lnTo>
                  <a:lnTo>
                    <a:pt x="51" y="51"/>
                  </a:lnTo>
                  <a:lnTo>
                    <a:pt x="64" y="51"/>
                  </a:lnTo>
                  <a:lnTo>
                    <a:pt x="76" y="38"/>
                  </a:lnTo>
                  <a:lnTo>
                    <a:pt x="89" y="38"/>
                  </a:lnTo>
                  <a:lnTo>
                    <a:pt x="89" y="26"/>
                  </a:lnTo>
                  <a:lnTo>
                    <a:pt x="89" y="13"/>
                  </a:lnTo>
                  <a:lnTo>
                    <a:pt x="102" y="13"/>
                  </a:lnTo>
                  <a:lnTo>
                    <a:pt x="102" y="0"/>
                  </a:lnTo>
                  <a:lnTo>
                    <a:pt x="114" y="0"/>
                  </a:lnTo>
                  <a:lnTo>
                    <a:pt x="127" y="0"/>
                  </a:lnTo>
                  <a:lnTo>
                    <a:pt x="140" y="0"/>
                  </a:lnTo>
                  <a:lnTo>
                    <a:pt x="152" y="0"/>
                  </a:lnTo>
                  <a:lnTo>
                    <a:pt x="165" y="0"/>
                  </a:lnTo>
                  <a:lnTo>
                    <a:pt x="178" y="0"/>
                  </a:lnTo>
                  <a:lnTo>
                    <a:pt x="191" y="0"/>
                  </a:lnTo>
                  <a:lnTo>
                    <a:pt x="203" y="0"/>
                  </a:lnTo>
                  <a:lnTo>
                    <a:pt x="216" y="0"/>
                  </a:lnTo>
                  <a:lnTo>
                    <a:pt x="216" y="26"/>
                  </a:lnTo>
                  <a:lnTo>
                    <a:pt x="216" y="51"/>
                  </a:lnTo>
                  <a:lnTo>
                    <a:pt x="216" y="64"/>
                  </a:lnTo>
                  <a:lnTo>
                    <a:pt x="229" y="76"/>
                  </a:lnTo>
                  <a:lnTo>
                    <a:pt x="254" y="76"/>
                  </a:lnTo>
                  <a:lnTo>
                    <a:pt x="254" y="89"/>
                  </a:lnTo>
                  <a:lnTo>
                    <a:pt x="254" y="102"/>
                  </a:lnTo>
                  <a:lnTo>
                    <a:pt x="241" y="102"/>
                  </a:lnTo>
                  <a:lnTo>
                    <a:pt x="241" y="114"/>
                  </a:lnTo>
                  <a:lnTo>
                    <a:pt x="229" y="102"/>
                  </a:lnTo>
                  <a:lnTo>
                    <a:pt x="216" y="102"/>
                  </a:lnTo>
                  <a:lnTo>
                    <a:pt x="203" y="114"/>
                  </a:lnTo>
                  <a:lnTo>
                    <a:pt x="191" y="114"/>
                  </a:lnTo>
                  <a:lnTo>
                    <a:pt x="191" y="127"/>
                  </a:lnTo>
                  <a:lnTo>
                    <a:pt x="191" y="140"/>
                  </a:lnTo>
                  <a:lnTo>
                    <a:pt x="178" y="152"/>
                  </a:lnTo>
                  <a:lnTo>
                    <a:pt x="178" y="165"/>
                  </a:lnTo>
                  <a:lnTo>
                    <a:pt x="178" y="178"/>
                  </a:lnTo>
                  <a:lnTo>
                    <a:pt x="178" y="191"/>
                  </a:lnTo>
                  <a:lnTo>
                    <a:pt x="178" y="203"/>
                  </a:lnTo>
                  <a:lnTo>
                    <a:pt x="178" y="216"/>
                  </a:lnTo>
                  <a:lnTo>
                    <a:pt x="165" y="216"/>
                  </a:lnTo>
                  <a:lnTo>
                    <a:pt x="152" y="203"/>
                  </a:lnTo>
                  <a:lnTo>
                    <a:pt x="140" y="203"/>
                  </a:lnTo>
                  <a:lnTo>
                    <a:pt x="127" y="191"/>
                  </a:lnTo>
                  <a:lnTo>
                    <a:pt x="114" y="191"/>
                  </a:lnTo>
                  <a:lnTo>
                    <a:pt x="114" y="203"/>
                  </a:lnTo>
                  <a:lnTo>
                    <a:pt x="102" y="203"/>
                  </a:lnTo>
                  <a:lnTo>
                    <a:pt x="102" y="216"/>
                  </a:lnTo>
                  <a:lnTo>
                    <a:pt x="89" y="216"/>
                  </a:lnTo>
                  <a:lnTo>
                    <a:pt x="76" y="216"/>
                  </a:lnTo>
                  <a:lnTo>
                    <a:pt x="76" y="229"/>
                  </a:lnTo>
                  <a:lnTo>
                    <a:pt x="76" y="241"/>
                  </a:lnTo>
                  <a:lnTo>
                    <a:pt x="64" y="241"/>
                  </a:lnTo>
                  <a:lnTo>
                    <a:pt x="51" y="229"/>
                  </a:lnTo>
                  <a:close/>
                </a:path>
              </a:pathLst>
            </a:custGeom>
            <a:grpFill/>
            <a:ln w="0">
              <a:solidFill>
                <a:srgbClr val="000000"/>
              </a:solidFill>
              <a:prstDash val="solid"/>
              <a:round/>
              <a:headEnd/>
              <a:tailEnd/>
            </a:ln>
          </p:spPr>
        </p:sp>
        <p:sp>
          <p:nvSpPr>
            <p:cNvPr id="494" name="Freeform 59"/>
            <p:cNvSpPr>
              <a:spLocks/>
            </p:cNvSpPr>
            <p:nvPr/>
          </p:nvSpPr>
          <p:spPr bwMode="auto">
            <a:xfrm>
              <a:off x="2771775" y="4067175"/>
              <a:ext cx="180975" cy="200025"/>
            </a:xfrm>
            <a:custGeom>
              <a:avLst/>
              <a:gdLst>
                <a:gd name="T0" fmla="*/ 76 w 165"/>
                <a:gd name="T1" fmla="*/ 177 h 177"/>
                <a:gd name="T2" fmla="*/ 51 w 165"/>
                <a:gd name="T3" fmla="*/ 165 h 177"/>
                <a:gd name="T4" fmla="*/ 38 w 165"/>
                <a:gd name="T5" fmla="*/ 152 h 177"/>
                <a:gd name="T6" fmla="*/ 25 w 165"/>
                <a:gd name="T7" fmla="*/ 139 h 177"/>
                <a:gd name="T8" fmla="*/ 25 w 165"/>
                <a:gd name="T9" fmla="*/ 127 h 177"/>
                <a:gd name="T10" fmla="*/ 25 w 165"/>
                <a:gd name="T11" fmla="*/ 114 h 177"/>
                <a:gd name="T12" fmla="*/ 13 w 165"/>
                <a:gd name="T13" fmla="*/ 114 h 177"/>
                <a:gd name="T14" fmla="*/ 0 w 165"/>
                <a:gd name="T15" fmla="*/ 114 h 177"/>
                <a:gd name="T16" fmla="*/ 0 w 165"/>
                <a:gd name="T17" fmla="*/ 76 h 177"/>
                <a:gd name="T18" fmla="*/ 13 w 165"/>
                <a:gd name="T19" fmla="*/ 63 h 177"/>
                <a:gd name="T20" fmla="*/ 13 w 165"/>
                <a:gd name="T21" fmla="*/ 50 h 177"/>
                <a:gd name="T22" fmla="*/ 0 w 165"/>
                <a:gd name="T23" fmla="*/ 38 h 177"/>
                <a:gd name="T24" fmla="*/ 13 w 165"/>
                <a:gd name="T25" fmla="*/ 25 h 177"/>
                <a:gd name="T26" fmla="*/ 25 w 165"/>
                <a:gd name="T27" fmla="*/ 0 h 177"/>
                <a:gd name="T28" fmla="*/ 51 w 165"/>
                <a:gd name="T29" fmla="*/ 25 h 177"/>
                <a:gd name="T30" fmla="*/ 63 w 165"/>
                <a:gd name="T31" fmla="*/ 25 h 177"/>
                <a:gd name="T32" fmla="*/ 76 w 165"/>
                <a:gd name="T33" fmla="*/ 38 h 177"/>
                <a:gd name="T34" fmla="*/ 76 w 165"/>
                <a:gd name="T35" fmla="*/ 38 h 177"/>
                <a:gd name="T36" fmla="*/ 101 w 165"/>
                <a:gd name="T37" fmla="*/ 38 h 177"/>
                <a:gd name="T38" fmla="*/ 114 w 165"/>
                <a:gd name="T39" fmla="*/ 50 h 177"/>
                <a:gd name="T40" fmla="*/ 127 w 165"/>
                <a:gd name="T41" fmla="*/ 50 h 177"/>
                <a:gd name="T42" fmla="*/ 139 w 165"/>
                <a:gd name="T43" fmla="*/ 50 h 177"/>
                <a:gd name="T44" fmla="*/ 152 w 165"/>
                <a:gd name="T45" fmla="*/ 50 h 177"/>
                <a:gd name="T46" fmla="*/ 165 w 165"/>
                <a:gd name="T47" fmla="*/ 50 h 177"/>
                <a:gd name="T48" fmla="*/ 165 w 165"/>
                <a:gd name="T49" fmla="*/ 63 h 177"/>
                <a:gd name="T50" fmla="*/ 165 w 165"/>
                <a:gd name="T51" fmla="*/ 63 h 177"/>
                <a:gd name="T52" fmla="*/ 165 w 165"/>
                <a:gd name="T53" fmla="*/ 76 h 177"/>
                <a:gd name="T54" fmla="*/ 152 w 165"/>
                <a:gd name="T55" fmla="*/ 88 h 177"/>
                <a:gd name="T56" fmla="*/ 152 w 165"/>
                <a:gd name="T57" fmla="*/ 88 h 177"/>
                <a:gd name="T58" fmla="*/ 139 w 165"/>
                <a:gd name="T59" fmla="*/ 101 h 177"/>
                <a:gd name="T60" fmla="*/ 127 w 165"/>
                <a:gd name="T61" fmla="*/ 101 h 177"/>
                <a:gd name="T62" fmla="*/ 127 w 165"/>
                <a:gd name="T63" fmla="*/ 114 h 177"/>
                <a:gd name="T64" fmla="*/ 127 w 165"/>
                <a:gd name="T65" fmla="*/ 127 h 177"/>
                <a:gd name="T66" fmla="*/ 114 w 165"/>
                <a:gd name="T67" fmla="*/ 139 h 177"/>
                <a:gd name="T68" fmla="*/ 114 w 165"/>
                <a:gd name="T69" fmla="*/ 139 h 177"/>
                <a:gd name="T70" fmla="*/ 89 w 165"/>
                <a:gd name="T71" fmla="*/ 127 h 177"/>
                <a:gd name="T72" fmla="*/ 76 w 165"/>
                <a:gd name="T73" fmla="*/ 127 h 177"/>
                <a:gd name="T74" fmla="*/ 63 w 165"/>
                <a:gd name="T75" fmla="*/ 139 h 177"/>
                <a:gd name="T76" fmla="*/ 76 w 165"/>
                <a:gd name="T77" fmla="*/ 152 h 177"/>
                <a:gd name="T78" fmla="*/ 76 w 165"/>
                <a:gd name="T79" fmla="*/ 177 h 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5"/>
                <a:gd name="T121" fmla="*/ 0 h 177"/>
                <a:gd name="T122" fmla="*/ 165 w 165"/>
                <a:gd name="T123" fmla="*/ 177 h 1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5" h="177">
                  <a:moveTo>
                    <a:pt x="76" y="177"/>
                  </a:moveTo>
                  <a:lnTo>
                    <a:pt x="76" y="177"/>
                  </a:lnTo>
                  <a:lnTo>
                    <a:pt x="63" y="165"/>
                  </a:lnTo>
                  <a:lnTo>
                    <a:pt x="51" y="165"/>
                  </a:lnTo>
                  <a:lnTo>
                    <a:pt x="38" y="152"/>
                  </a:lnTo>
                  <a:lnTo>
                    <a:pt x="25" y="139"/>
                  </a:lnTo>
                  <a:lnTo>
                    <a:pt x="25" y="127"/>
                  </a:lnTo>
                  <a:lnTo>
                    <a:pt x="25" y="114"/>
                  </a:lnTo>
                  <a:lnTo>
                    <a:pt x="13" y="114"/>
                  </a:lnTo>
                  <a:lnTo>
                    <a:pt x="0" y="114"/>
                  </a:lnTo>
                  <a:lnTo>
                    <a:pt x="0" y="76"/>
                  </a:lnTo>
                  <a:lnTo>
                    <a:pt x="13" y="63"/>
                  </a:lnTo>
                  <a:lnTo>
                    <a:pt x="13" y="50"/>
                  </a:lnTo>
                  <a:lnTo>
                    <a:pt x="0" y="38"/>
                  </a:lnTo>
                  <a:lnTo>
                    <a:pt x="0" y="25"/>
                  </a:lnTo>
                  <a:lnTo>
                    <a:pt x="13" y="25"/>
                  </a:lnTo>
                  <a:lnTo>
                    <a:pt x="13" y="12"/>
                  </a:lnTo>
                  <a:lnTo>
                    <a:pt x="25" y="0"/>
                  </a:lnTo>
                  <a:lnTo>
                    <a:pt x="38" y="12"/>
                  </a:lnTo>
                  <a:lnTo>
                    <a:pt x="51" y="25"/>
                  </a:lnTo>
                  <a:lnTo>
                    <a:pt x="63" y="25"/>
                  </a:lnTo>
                  <a:lnTo>
                    <a:pt x="76" y="25"/>
                  </a:lnTo>
                  <a:lnTo>
                    <a:pt x="76" y="38"/>
                  </a:lnTo>
                  <a:lnTo>
                    <a:pt x="89" y="38"/>
                  </a:lnTo>
                  <a:lnTo>
                    <a:pt x="101" y="38"/>
                  </a:lnTo>
                  <a:lnTo>
                    <a:pt x="114" y="38"/>
                  </a:lnTo>
                  <a:lnTo>
                    <a:pt x="114" y="50"/>
                  </a:lnTo>
                  <a:lnTo>
                    <a:pt x="127" y="50"/>
                  </a:lnTo>
                  <a:lnTo>
                    <a:pt x="139" y="50"/>
                  </a:lnTo>
                  <a:lnTo>
                    <a:pt x="139" y="63"/>
                  </a:lnTo>
                  <a:lnTo>
                    <a:pt x="152" y="50"/>
                  </a:lnTo>
                  <a:lnTo>
                    <a:pt x="165" y="50"/>
                  </a:lnTo>
                  <a:lnTo>
                    <a:pt x="165" y="63"/>
                  </a:lnTo>
                  <a:lnTo>
                    <a:pt x="165" y="76"/>
                  </a:lnTo>
                  <a:lnTo>
                    <a:pt x="152" y="88"/>
                  </a:lnTo>
                  <a:lnTo>
                    <a:pt x="152" y="101"/>
                  </a:lnTo>
                  <a:lnTo>
                    <a:pt x="139" y="101"/>
                  </a:lnTo>
                  <a:lnTo>
                    <a:pt x="127" y="101"/>
                  </a:lnTo>
                  <a:lnTo>
                    <a:pt x="127" y="114"/>
                  </a:lnTo>
                  <a:lnTo>
                    <a:pt x="127" y="127"/>
                  </a:lnTo>
                  <a:lnTo>
                    <a:pt x="114" y="127"/>
                  </a:lnTo>
                  <a:lnTo>
                    <a:pt x="114" y="139"/>
                  </a:lnTo>
                  <a:lnTo>
                    <a:pt x="101" y="127"/>
                  </a:lnTo>
                  <a:lnTo>
                    <a:pt x="89" y="127"/>
                  </a:lnTo>
                  <a:lnTo>
                    <a:pt x="76" y="127"/>
                  </a:lnTo>
                  <a:lnTo>
                    <a:pt x="76" y="139"/>
                  </a:lnTo>
                  <a:lnTo>
                    <a:pt x="63" y="139"/>
                  </a:lnTo>
                  <a:lnTo>
                    <a:pt x="76" y="152"/>
                  </a:lnTo>
                  <a:lnTo>
                    <a:pt x="76" y="165"/>
                  </a:lnTo>
                  <a:lnTo>
                    <a:pt x="76" y="177"/>
                  </a:lnTo>
                  <a:close/>
                </a:path>
              </a:pathLst>
            </a:custGeom>
            <a:grpFill/>
            <a:ln w="0">
              <a:solidFill>
                <a:srgbClr val="000000"/>
              </a:solidFill>
              <a:prstDash val="solid"/>
              <a:round/>
              <a:headEnd/>
              <a:tailEnd/>
            </a:ln>
          </p:spPr>
        </p:sp>
        <p:grpSp>
          <p:nvGrpSpPr>
            <p:cNvPr id="8" name="Group 60"/>
            <p:cNvGrpSpPr>
              <a:grpSpLocks/>
            </p:cNvGrpSpPr>
            <p:nvPr/>
          </p:nvGrpSpPr>
          <p:grpSpPr bwMode="auto">
            <a:xfrm>
              <a:off x="2447255" y="3743325"/>
              <a:ext cx="447674" cy="638175"/>
              <a:chOff x="476250" y="3086100"/>
              <a:chExt cx="711" cy="1001"/>
            </a:xfrm>
            <a:grpFill/>
          </p:grpSpPr>
          <p:sp>
            <p:nvSpPr>
              <p:cNvPr id="514" name="Freeform 61"/>
              <p:cNvSpPr>
                <a:spLocks/>
              </p:cNvSpPr>
              <p:nvPr/>
            </p:nvSpPr>
            <p:spPr bwMode="auto">
              <a:xfrm>
                <a:off x="476650" y="3086656"/>
                <a:ext cx="311" cy="445"/>
              </a:xfrm>
              <a:custGeom>
                <a:avLst/>
                <a:gdLst>
                  <a:gd name="T0" fmla="*/ 140 w 178"/>
                  <a:gd name="T1" fmla="*/ 152 h 254"/>
                  <a:gd name="T2" fmla="*/ 115 w 178"/>
                  <a:gd name="T3" fmla="*/ 140 h 254"/>
                  <a:gd name="T4" fmla="*/ 102 w 178"/>
                  <a:gd name="T5" fmla="*/ 127 h 254"/>
                  <a:gd name="T6" fmla="*/ 89 w 178"/>
                  <a:gd name="T7" fmla="*/ 114 h 254"/>
                  <a:gd name="T8" fmla="*/ 89 w 178"/>
                  <a:gd name="T9" fmla="*/ 102 h 254"/>
                  <a:gd name="T10" fmla="*/ 89 w 178"/>
                  <a:gd name="T11" fmla="*/ 89 h 254"/>
                  <a:gd name="T12" fmla="*/ 77 w 178"/>
                  <a:gd name="T13" fmla="*/ 89 h 254"/>
                  <a:gd name="T14" fmla="*/ 64 w 178"/>
                  <a:gd name="T15" fmla="*/ 89 h 254"/>
                  <a:gd name="T16" fmla="*/ 64 w 178"/>
                  <a:gd name="T17" fmla="*/ 51 h 254"/>
                  <a:gd name="T18" fmla="*/ 77 w 178"/>
                  <a:gd name="T19" fmla="*/ 38 h 254"/>
                  <a:gd name="T20" fmla="*/ 77 w 178"/>
                  <a:gd name="T21" fmla="*/ 25 h 254"/>
                  <a:gd name="T22" fmla="*/ 64 w 178"/>
                  <a:gd name="T23" fmla="*/ 13 h 254"/>
                  <a:gd name="T24" fmla="*/ 64 w 178"/>
                  <a:gd name="T25" fmla="*/ 0 h 254"/>
                  <a:gd name="T26" fmla="*/ 26 w 178"/>
                  <a:gd name="T27" fmla="*/ 25 h 254"/>
                  <a:gd name="T28" fmla="*/ 13 w 178"/>
                  <a:gd name="T29" fmla="*/ 38 h 254"/>
                  <a:gd name="T30" fmla="*/ 0 w 178"/>
                  <a:gd name="T31" fmla="*/ 63 h 254"/>
                  <a:gd name="T32" fmla="*/ 13 w 178"/>
                  <a:gd name="T33" fmla="*/ 76 h 254"/>
                  <a:gd name="T34" fmla="*/ 26 w 178"/>
                  <a:gd name="T35" fmla="*/ 89 h 254"/>
                  <a:gd name="T36" fmla="*/ 26 w 178"/>
                  <a:gd name="T37" fmla="*/ 114 h 254"/>
                  <a:gd name="T38" fmla="*/ 26 w 178"/>
                  <a:gd name="T39" fmla="*/ 114 h 254"/>
                  <a:gd name="T40" fmla="*/ 51 w 178"/>
                  <a:gd name="T41" fmla="*/ 127 h 254"/>
                  <a:gd name="T42" fmla="*/ 64 w 178"/>
                  <a:gd name="T43" fmla="*/ 127 h 254"/>
                  <a:gd name="T44" fmla="*/ 77 w 178"/>
                  <a:gd name="T45" fmla="*/ 140 h 254"/>
                  <a:gd name="T46" fmla="*/ 77 w 178"/>
                  <a:gd name="T47" fmla="*/ 152 h 254"/>
                  <a:gd name="T48" fmla="*/ 64 w 178"/>
                  <a:gd name="T49" fmla="*/ 165 h 254"/>
                  <a:gd name="T50" fmla="*/ 51 w 178"/>
                  <a:gd name="T51" fmla="*/ 165 h 254"/>
                  <a:gd name="T52" fmla="*/ 51 w 178"/>
                  <a:gd name="T53" fmla="*/ 140 h 254"/>
                  <a:gd name="T54" fmla="*/ 51 w 178"/>
                  <a:gd name="T55" fmla="*/ 127 h 254"/>
                  <a:gd name="T56" fmla="*/ 39 w 178"/>
                  <a:gd name="T57" fmla="*/ 127 h 254"/>
                  <a:gd name="T58" fmla="*/ 39 w 178"/>
                  <a:gd name="T59" fmla="*/ 127 h 254"/>
                  <a:gd name="T60" fmla="*/ 26 w 178"/>
                  <a:gd name="T61" fmla="*/ 114 h 254"/>
                  <a:gd name="T62" fmla="*/ 13 w 178"/>
                  <a:gd name="T63" fmla="*/ 114 h 254"/>
                  <a:gd name="T64" fmla="*/ 0 w 178"/>
                  <a:gd name="T65" fmla="*/ 114 h 254"/>
                  <a:gd name="T66" fmla="*/ 0 w 178"/>
                  <a:gd name="T67" fmla="*/ 114 h 254"/>
                  <a:gd name="T68" fmla="*/ 13 w 178"/>
                  <a:gd name="T69" fmla="*/ 127 h 254"/>
                  <a:gd name="T70" fmla="*/ 13 w 178"/>
                  <a:gd name="T71" fmla="*/ 140 h 254"/>
                  <a:gd name="T72" fmla="*/ 13 w 178"/>
                  <a:gd name="T73" fmla="*/ 165 h 254"/>
                  <a:gd name="T74" fmla="*/ 26 w 178"/>
                  <a:gd name="T75" fmla="*/ 178 h 254"/>
                  <a:gd name="T76" fmla="*/ 26 w 178"/>
                  <a:gd name="T77" fmla="*/ 216 h 254"/>
                  <a:gd name="T78" fmla="*/ 26 w 178"/>
                  <a:gd name="T79" fmla="*/ 228 h 254"/>
                  <a:gd name="T80" fmla="*/ 26 w 178"/>
                  <a:gd name="T81" fmla="*/ 241 h 254"/>
                  <a:gd name="T82" fmla="*/ 39 w 178"/>
                  <a:gd name="T83" fmla="*/ 241 h 254"/>
                  <a:gd name="T84" fmla="*/ 64 w 178"/>
                  <a:gd name="T85" fmla="*/ 228 h 254"/>
                  <a:gd name="T86" fmla="*/ 77 w 178"/>
                  <a:gd name="T87" fmla="*/ 203 h 254"/>
                  <a:gd name="T88" fmla="*/ 127 w 178"/>
                  <a:gd name="T89" fmla="*/ 203 h 254"/>
                  <a:gd name="T90" fmla="*/ 127 w 178"/>
                  <a:gd name="T91" fmla="*/ 216 h 254"/>
                  <a:gd name="T92" fmla="*/ 115 w 178"/>
                  <a:gd name="T93" fmla="*/ 216 h 254"/>
                  <a:gd name="T94" fmla="*/ 115 w 178"/>
                  <a:gd name="T95" fmla="*/ 241 h 254"/>
                  <a:gd name="T96" fmla="*/ 115 w 178"/>
                  <a:gd name="T97" fmla="*/ 254 h 254"/>
                  <a:gd name="T98" fmla="*/ 153 w 178"/>
                  <a:gd name="T99" fmla="*/ 254 h 254"/>
                  <a:gd name="T100" fmla="*/ 178 w 178"/>
                  <a:gd name="T101" fmla="*/ 228 h 254"/>
                  <a:gd name="T102" fmla="*/ 178 w 178"/>
                  <a:gd name="T103" fmla="*/ 190 h 254"/>
                  <a:gd name="T104" fmla="*/ 165 w 178"/>
                  <a:gd name="T105" fmla="*/ 165 h 254"/>
                  <a:gd name="T106" fmla="*/ 140 w 178"/>
                  <a:gd name="T107" fmla="*/ 178 h 254"/>
                  <a:gd name="T108" fmla="*/ 127 w 178"/>
                  <a:gd name="T109" fmla="*/ 178 h 254"/>
                  <a:gd name="T110" fmla="*/ 127 w 178"/>
                  <a:gd name="T111" fmla="*/ 178 h 254"/>
                  <a:gd name="T112" fmla="*/ 115 w 178"/>
                  <a:gd name="T113" fmla="*/ 178 h 254"/>
                  <a:gd name="T114" fmla="*/ 127 w 178"/>
                  <a:gd name="T115" fmla="*/ 165 h 254"/>
                  <a:gd name="T116" fmla="*/ 140 w 178"/>
                  <a:gd name="T117" fmla="*/ 165 h 254"/>
                  <a:gd name="T118" fmla="*/ 140 w 178"/>
                  <a:gd name="T119" fmla="*/ 152 h 2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8"/>
                  <a:gd name="T181" fmla="*/ 0 h 254"/>
                  <a:gd name="T182" fmla="*/ 178 w 178"/>
                  <a:gd name="T183" fmla="*/ 254 h 2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8" h="254">
                    <a:moveTo>
                      <a:pt x="140" y="152"/>
                    </a:moveTo>
                    <a:lnTo>
                      <a:pt x="140" y="152"/>
                    </a:lnTo>
                    <a:lnTo>
                      <a:pt x="127" y="140"/>
                    </a:lnTo>
                    <a:lnTo>
                      <a:pt x="115" y="140"/>
                    </a:lnTo>
                    <a:lnTo>
                      <a:pt x="102" y="127"/>
                    </a:lnTo>
                    <a:lnTo>
                      <a:pt x="89" y="114"/>
                    </a:lnTo>
                    <a:lnTo>
                      <a:pt x="89" y="102"/>
                    </a:lnTo>
                    <a:lnTo>
                      <a:pt x="89" y="89"/>
                    </a:lnTo>
                    <a:lnTo>
                      <a:pt x="77" y="89"/>
                    </a:lnTo>
                    <a:lnTo>
                      <a:pt x="64" y="89"/>
                    </a:lnTo>
                    <a:lnTo>
                      <a:pt x="64" y="51"/>
                    </a:lnTo>
                    <a:lnTo>
                      <a:pt x="77" y="38"/>
                    </a:lnTo>
                    <a:lnTo>
                      <a:pt x="77" y="25"/>
                    </a:lnTo>
                    <a:lnTo>
                      <a:pt x="64" y="13"/>
                    </a:lnTo>
                    <a:lnTo>
                      <a:pt x="64" y="0"/>
                    </a:lnTo>
                    <a:lnTo>
                      <a:pt x="51" y="13"/>
                    </a:lnTo>
                    <a:lnTo>
                      <a:pt x="26" y="25"/>
                    </a:lnTo>
                    <a:lnTo>
                      <a:pt x="13" y="25"/>
                    </a:lnTo>
                    <a:lnTo>
                      <a:pt x="13" y="38"/>
                    </a:lnTo>
                    <a:lnTo>
                      <a:pt x="0" y="63"/>
                    </a:lnTo>
                    <a:lnTo>
                      <a:pt x="13" y="76"/>
                    </a:lnTo>
                    <a:lnTo>
                      <a:pt x="26" y="89"/>
                    </a:lnTo>
                    <a:lnTo>
                      <a:pt x="26" y="102"/>
                    </a:lnTo>
                    <a:lnTo>
                      <a:pt x="26" y="114"/>
                    </a:lnTo>
                    <a:lnTo>
                      <a:pt x="39" y="127"/>
                    </a:lnTo>
                    <a:lnTo>
                      <a:pt x="51" y="127"/>
                    </a:lnTo>
                    <a:lnTo>
                      <a:pt x="64" y="127"/>
                    </a:lnTo>
                    <a:lnTo>
                      <a:pt x="77" y="140"/>
                    </a:lnTo>
                    <a:lnTo>
                      <a:pt x="77" y="152"/>
                    </a:lnTo>
                    <a:lnTo>
                      <a:pt x="77" y="178"/>
                    </a:lnTo>
                    <a:lnTo>
                      <a:pt x="64" y="165"/>
                    </a:lnTo>
                    <a:lnTo>
                      <a:pt x="51" y="165"/>
                    </a:lnTo>
                    <a:lnTo>
                      <a:pt x="51" y="152"/>
                    </a:lnTo>
                    <a:lnTo>
                      <a:pt x="51" y="140"/>
                    </a:lnTo>
                    <a:lnTo>
                      <a:pt x="51" y="127"/>
                    </a:lnTo>
                    <a:lnTo>
                      <a:pt x="39" y="127"/>
                    </a:lnTo>
                    <a:lnTo>
                      <a:pt x="26" y="114"/>
                    </a:lnTo>
                    <a:lnTo>
                      <a:pt x="13" y="114"/>
                    </a:lnTo>
                    <a:lnTo>
                      <a:pt x="13" y="102"/>
                    </a:lnTo>
                    <a:lnTo>
                      <a:pt x="0" y="114"/>
                    </a:lnTo>
                    <a:lnTo>
                      <a:pt x="0" y="127"/>
                    </a:lnTo>
                    <a:lnTo>
                      <a:pt x="13" y="127"/>
                    </a:lnTo>
                    <a:lnTo>
                      <a:pt x="13" y="140"/>
                    </a:lnTo>
                    <a:lnTo>
                      <a:pt x="13" y="152"/>
                    </a:lnTo>
                    <a:lnTo>
                      <a:pt x="13" y="165"/>
                    </a:lnTo>
                    <a:lnTo>
                      <a:pt x="26" y="178"/>
                    </a:lnTo>
                    <a:lnTo>
                      <a:pt x="39" y="190"/>
                    </a:lnTo>
                    <a:lnTo>
                      <a:pt x="26" y="216"/>
                    </a:lnTo>
                    <a:lnTo>
                      <a:pt x="26" y="228"/>
                    </a:lnTo>
                    <a:lnTo>
                      <a:pt x="26" y="241"/>
                    </a:lnTo>
                    <a:lnTo>
                      <a:pt x="39" y="241"/>
                    </a:lnTo>
                    <a:lnTo>
                      <a:pt x="64" y="228"/>
                    </a:lnTo>
                    <a:lnTo>
                      <a:pt x="77" y="203"/>
                    </a:lnTo>
                    <a:lnTo>
                      <a:pt x="115" y="203"/>
                    </a:lnTo>
                    <a:lnTo>
                      <a:pt x="127" y="203"/>
                    </a:lnTo>
                    <a:lnTo>
                      <a:pt x="127" y="216"/>
                    </a:lnTo>
                    <a:lnTo>
                      <a:pt x="115" y="216"/>
                    </a:lnTo>
                    <a:lnTo>
                      <a:pt x="115" y="228"/>
                    </a:lnTo>
                    <a:lnTo>
                      <a:pt x="115" y="241"/>
                    </a:lnTo>
                    <a:lnTo>
                      <a:pt x="115" y="254"/>
                    </a:lnTo>
                    <a:lnTo>
                      <a:pt x="140" y="254"/>
                    </a:lnTo>
                    <a:lnTo>
                      <a:pt x="153" y="254"/>
                    </a:lnTo>
                    <a:lnTo>
                      <a:pt x="165" y="241"/>
                    </a:lnTo>
                    <a:lnTo>
                      <a:pt x="178" y="228"/>
                    </a:lnTo>
                    <a:lnTo>
                      <a:pt x="178" y="203"/>
                    </a:lnTo>
                    <a:lnTo>
                      <a:pt x="178" y="190"/>
                    </a:lnTo>
                    <a:lnTo>
                      <a:pt x="165" y="178"/>
                    </a:lnTo>
                    <a:lnTo>
                      <a:pt x="165" y="165"/>
                    </a:lnTo>
                    <a:lnTo>
                      <a:pt x="153" y="165"/>
                    </a:lnTo>
                    <a:lnTo>
                      <a:pt x="140" y="178"/>
                    </a:lnTo>
                    <a:lnTo>
                      <a:pt x="127" y="178"/>
                    </a:lnTo>
                    <a:lnTo>
                      <a:pt x="115" y="178"/>
                    </a:lnTo>
                    <a:lnTo>
                      <a:pt x="127" y="178"/>
                    </a:lnTo>
                    <a:lnTo>
                      <a:pt x="127" y="165"/>
                    </a:lnTo>
                    <a:lnTo>
                      <a:pt x="140" y="165"/>
                    </a:lnTo>
                    <a:lnTo>
                      <a:pt x="140" y="152"/>
                    </a:lnTo>
                    <a:close/>
                  </a:path>
                </a:pathLst>
              </a:custGeom>
              <a:grpFill/>
              <a:ln w="0">
                <a:solidFill>
                  <a:srgbClr val="000000"/>
                </a:solidFill>
                <a:prstDash val="solid"/>
                <a:round/>
                <a:headEnd/>
                <a:tailEnd/>
              </a:ln>
            </p:spPr>
          </p:sp>
          <p:sp>
            <p:nvSpPr>
              <p:cNvPr id="515" name="Freeform 62"/>
              <p:cNvSpPr>
                <a:spLocks/>
              </p:cNvSpPr>
              <p:nvPr/>
            </p:nvSpPr>
            <p:spPr bwMode="auto">
              <a:xfrm>
                <a:off x="476583" y="3086100"/>
                <a:ext cx="156" cy="244"/>
              </a:xfrm>
              <a:custGeom>
                <a:avLst/>
                <a:gdLst>
                  <a:gd name="T0" fmla="*/ 51 w 89"/>
                  <a:gd name="T1" fmla="*/ 101 h 139"/>
                  <a:gd name="T2" fmla="*/ 38 w 89"/>
                  <a:gd name="T3" fmla="*/ 114 h 139"/>
                  <a:gd name="T4" fmla="*/ 26 w 89"/>
                  <a:gd name="T5" fmla="*/ 114 h 139"/>
                  <a:gd name="T6" fmla="*/ 26 w 89"/>
                  <a:gd name="T7" fmla="*/ 127 h 139"/>
                  <a:gd name="T8" fmla="*/ 26 w 89"/>
                  <a:gd name="T9" fmla="*/ 127 h 139"/>
                  <a:gd name="T10" fmla="*/ 13 w 89"/>
                  <a:gd name="T11" fmla="*/ 139 h 139"/>
                  <a:gd name="T12" fmla="*/ 13 w 89"/>
                  <a:gd name="T13" fmla="*/ 139 h 139"/>
                  <a:gd name="T14" fmla="*/ 0 w 89"/>
                  <a:gd name="T15" fmla="*/ 139 h 139"/>
                  <a:gd name="T16" fmla="*/ 0 w 89"/>
                  <a:gd name="T17" fmla="*/ 139 h 139"/>
                  <a:gd name="T18" fmla="*/ 0 w 89"/>
                  <a:gd name="T19" fmla="*/ 127 h 139"/>
                  <a:gd name="T20" fmla="*/ 0 w 89"/>
                  <a:gd name="T21" fmla="*/ 127 h 139"/>
                  <a:gd name="T22" fmla="*/ 0 w 89"/>
                  <a:gd name="T23" fmla="*/ 114 h 139"/>
                  <a:gd name="T24" fmla="*/ 0 w 89"/>
                  <a:gd name="T25" fmla="*/ 101 h 139"/>
                  <a:gd name="T26" fmla="*/ 13 w 89"/>
                  <a:gd name="T27" fmla="*/ 89 h 139"/>
                  <a:gd name="T28" fmla="*/ 13 w 89"/>
                  <a:gd name="T29" fmla="*/ 89 h 139"/>
                  <a:gd name="T30" fmla="*/ 26 w 89"/>
                  <a:gd name="T31" fmla="*/ 89 h 139"/>
                  <a:gd name="T32" fmla="*/ 26 w 89"/>
                  <a:gd name="T33" fmla="*/ 89 h 139"/>
                  <a:gd name="T34" fmla="*/ 26 w 89"/>
                  <a:gd name="T35" fmla="*/ 89 h 139"/>
                  <a:gd name="T36" fmla="*/ 26 w 89"/>
                  <a:gd name="T37" fmla="*/ 89 h 139"/>
                  <a:gd name="T38" fmla="*/ 26 w 89"/>
                  <a:gd name="T39" fmla="*/ 76 h 139"/>
                  <a:gd name="T40" fmla="*/ 26 w 89"/>
                  <a:gd name="T41" fmla="*/ 76 h 139"/>
                  <a:gd name="T42" fmla="*/ 13 w 89"/>
                  <a:gd name="T43" fmla="*/ 76 h 139"/>
                  <a:gd name="T44" fmla="*/ 13 w 89"/>
                  <a:gd name="T45" fmla="*/ 63 h 139"/>
                  <a:gd name="T46" fmla="*/ 26 w 89"/>
                  <a:gd name="T47" fmla="*/ 63 h 139"/>
                  <a:gd name="T48" fmla="*/ 26 w 89"/>
                  <a:gd name="T49" fmla="*/ 51 h 139"/>
                  <a:gd name="T50" fmla="*/ 38 w 89"/>
                  <a:gd name="T51" fmla="*/ 38 h 139"/>
                  <a:gd name="T52" fmla="*/ 38 w 89"/>
                  <a:gd name="T53" fmla="*/ 25 h 139"/>
                  <a:gd name="T54" fmla="*/ 38 w 89"/>
                  <a:gd name="T55" fmla="*/ 13 h 139"/>
                  <a:gd name="T56" fmla="*/ 38 w 89"/>
                  <a:gd name="T57" fmla="*/ 13 h 139"/>
                  <a:gd name="T58" fmla="*/ 38 w 89"/>
                  <a:gd name="T59" fmla="*/ 0 h 139"/>
                  <a:gd name="T60" fmla="*/ 51 w 89"/>
                  <a:gd name="T61" fmla="*/ 0 h 139"/>
                  <a:gd name="T62" fmla="*/ 51 w 89"/>
                  <a:gd name="T63" fmla="*/ 0 h 139"/>
                  <a:gd name="T64" fmla="*/ 64 w 89"/>
                  <a:gd name="T65" fmla="*/ 0 h 139"/>
                  <a:gd name="T66" fmla="*/ 77 w 89"/>
                  <a:gd name="T67" fmla="*/ 0 h 139"/>
                  <a:gd name="T68" fmla="*/ 77 w 89"/>
                  <a:gd name="T69" fmla="*/ 0 h 139"/>
                  <a:gd name="T70" fmla="*/ 77 w 89"/>
                  <a:gd name="T71" fmla="*/ 0 h 139"/>
                  <a:gd name="T72" fmla="*/ 89 w 89"/>
                  <a:gd name="T73" fmla="*/ 13 h 139"/>
                  <a:gd name="T74" fmla="*/ 77 w 89"/>
                  <a:gd name="T75" fmla="*/ 13 h 139"/>
                  <a:gd name="T76" fmla="*/ 77 w 89"/>
                  <a:gd name="T77" fmla="*/ 25 h 139"/>
                  <a:gd name="T78" fmla="*/ 77 w 89"/>
                  <a:gd name="T79" fmla="*/ 38 h 139"/>
                  <a:gd name="T80" fmla="*/ 64 w 89"/>
                  <a:gd name="T81" fmla="*/ 51 h 139"/>
                  <a:gd name="T82" fmla="*/ 51 w 89"/>
                  <a:gd name="T83" fmla="*/ 63 h 139"/>
                  <a:gd name="T84" fmla="*/ 51 w 89"/>
                  <a:gd name="T85" fmla="*/ 89 h 139"/>
                  <a:gd name="T86" fmla="*/ 51 w 89"/>
                  <a:gd name="T87" fmla="*/ 89 h 139"/>
                  <a:gd name="T88" fmla="*/ 51 w 89"/>
                  <a:gd name="T89" fmla="*/ 101 h 1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9"/>
                  <a:gd name="T136" fmla="*/ 0 h 139"/>
                  <a:gd name="T137" fmla="*/ 89 w 89"/>
                  <a:gd name="T138" fmla="*/ 139 h 1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9" h="139">
                    <a:moveTo>
                      <a:pt x="51" y="101"/>
                    </a:moveTo>
                    <a:lnTo>
                      <a:pt x="38" y="114"/>
                    </a:lnTo>
                    <a:lnTo>
                      <a:pt x="26" y="114"/>
                    </a:lnTo>
                    <a:lnTo>
                      <a:pt x="26" y="127"/>
                    </a:lnTo>
                    <a:lnTo>
                      <a:pt x="13" y="139"/>
                    </a:lnTo>
                    <a:lnTo>
                      <a:pt x="0" y="139"/>
                    </a:lnTo>
                    <a:lnTo>
                      <a:pt x="0" y="127"/>
                    </a:lnTo>
                    <a:lnTo>
                      <a:pt x="0" y="114"/>
                    </a:lnTo>
                    <a:lnTo>
                      <a:pt x="0" y="101"/>
                    </a:lnTo>
                    <a:lnTo>
                      <a:pt x="13" y="89"/>
                    </a:lnTo>
                    <a:lnTo>
                      <a:pt x="26" y="89"/>
                    </a:lnTo>
                    <a:lnTo>
                      <a:pt x="26" y="76"/>
                    </a:lnTo>
                    <a:lnTo>
                      <a:pt x="13" y="76"/>
                    </a:lnTo>
                    <a:lnTo>
                      <a:pt x="13" y="63"/>
                    </a:lnTo>
                    <a:lnTo>
                      <a:pt x="26" y="63"/>
                    </a:lnTo>
                    <a:lnTo>
                      <a:pt x="26" y="51"/>
                    </a:lnTo>
                    <a:lnTo>
                      <a:pt x="38" y="38"/>
                    </a:lnTo>
                    <a:lnTo>
                      <a:pt x="38" y="25"/>
                    </a:lnTo>
                    <a:lnTo>
                      <a:pt x="38" y="13"/>
                    </a:lnTo>
                    <a:lnTo>
                      <a:pt x="38" y="0"/>
                    </a:lnTo>
                    <a:lnTo>
                      <a:pt x="51" y="0"/>
                    </a:lnTo>
                    <a:lnTo>
                      <a:pt x="64" y="0"/>
                    </a:lnTo>
                    <a:lnTo>
                      <a:pt x="77" y="0"/>
                    </a:lnTo>
                    <a:lnTo>
                      <a:pt x="89" y="13"/>
                    </a:lnTo>
                    <a:lnTo>
                      <a:pt x="77" y="13"/>
                    </a:lnTo>
                    <a:lnTo>
                      <a:pt x="77" y="25"/>
                    </a:lnTo>
                    <a:lnTo>
                      <a:pt x="77" y="38"/>
                    </a:lnTo>
                    <a:lnTo>
                      <a:pt x="64" y="51"/>
                    </a:lnTo>
                    <a:lnTo>
                      <a:pt x="51" y="63"/>
                    </a:lnTo>
                    <a:lnTo>
                      <a:pt x="51" y="89"/>
                    </a:lnTo>
                    <a:lnTo>
                      <a:pt x="51" y="101"/>
                    </a:lnTo>
                    <a:close/>
                  </a:path>
                </a:pathLst>
              </a:custGeom>
              <a:grpFill/>
              <a:ln w="0">
                <a:solidFill>
                  <a:srgbClr val="000000"/>
                </a:solidFill>
                <a:prstDash val="solid"/>
                <a:round/>
                <a:headEnd/>
                <a:tailEnd/>
              </a:ln>
            </p:spPr>
          </p:sp>
          <p:sp>
            <p:nvSpPr>
              <p:cNvPr id="516" name="Freeform 63"/>
              <p:cNvSpPr>
                <a:spLocks/>
              </p:cNvSpPr>
              <p:nvPr/>
            </p:nvSpPr>
            <p:spPr bwMode="auto">
              <a:xfrm>
                <a:off x="476250" y="3086922"/>
                <a:ext cx="133" cy="112"/>
              </a:xfrm>
              <a:custGeom>
                <a:avLst/>
                <a:gdLst>
                  <a:gd name="T0" fmla="*/ 64 w 76"/>
                  <a:gd name="T1" fmla="*/ 26 h 64"/>
                  <a:gd name="T2" fmla="*/ 64 w 76"/>
                  <a:gd name="T3" fmla="*/ 26 h 64"/>
                  <a:gd name="T4" fmla="*/ 64 w 76"/>
                  <a:gd name="T5" fmla="*/ 38 h 64"/>
                  <a:gd name="T6" fmla="*/ 76 w 76"/>
                  <a:gd name="T7" fmla="*/ 38 h 64"/>
                  <a:gd name="T8" fmla="*/ 76 w 76"/>
                  <a:gd name="T9" fmla="*/ 38 h 64"/>
                  <a:gd name="T10" fmla="*/ 76 w 76"/>
                  <a:gd name="T11" fmla="*/ 51 h 64"/>
                  <a:gd name="T12" fmla="*/ 76 w 76"/>
                  <a:gd name="T13" fmla="*/ 51 h 64"/>
                  <a:gd name="T14" fmla="*/ 76 w 76"/>
                  <a:gd name="T15" fmla="*/ 64 h 64"/>
                  <a:gd name="T16" fmla="*/ 64 w 76"/>
                  <a:gd name="T17" fmla="*/ 64 h 64"/>
                  <a:gd name="T18" fmla="*/ 64 w 76"/>
                  <a:gd name="T19" fmla="*/ 64 h 64"/>
                  <a:gd name="T20" fmla="*/ 51 w 76"/>
                  <a:gd name="T21" fmla="*/ 64 h 64"/>
                  <a:gd name="T22" fmla="*/ 51 w 76"/>
                  <a:gd name="T23" fmla="*/ 64 h 64"/>
                  <a:gd name="T24" fmla="*/ 38 w 76"/>
                  <a:gd name="T25" fmla="*/ 64 h 64"/>
                  <a:gd name="T26" fmla="*/ 38 w 76"/>
                  <a:gd name="T27" fmla="*/ 64 h 64"/>
                  <a:gd name="T28" fmla="*/ 26 w 76"/>
                  <a:gd name="T29" fmla="*/ 64 h 64"/>
                  <a:gd name="T30" fmla="*/ 26 w 76"/>
                  <a:gd name="T31" fmla="*/ 64 h 64"/>
                  <a:gd name="T32" fmla="*/ 13 w 76"/>
                  <a:gd name="T33" fmla="*/ 64 h 64"/>
                  <a:gd name="T34" fmla="*/ 13 w 76"/>
                  <a:gd name="T35" fmla="*/ 51 h 64"/>
                  <a:gd name="T36" fmla="*/ 0 w 76"/>
                  <a:gd name="T37" fmla="*/ 51 h 64"/>
                  <a:gd name="T38" fmla="*/ 0 w 76"/>
                  <a:gd name="T39" fmla="*/ 51 h 64"/>
                  <a:gd name="T40" fmla="*/ 0 w 76"/>
                  <a:gd name="T41" fmla="*/ 38 h 64"/>
                  <a:gd name="T42" fmla="*/ 0 w 76"/>
                  <a:gd name="T43" fmla="*/ 38 h 64"/>
                  <a:gd name="T44" fmla="*/ 13 w 76"/>
                  <a:gd name="T45" fmla="*/ 26 h 64"/>
                  <a:gd name="T46" fmla="*/ 13 w 76"/>
                  <a:gd name="T47" fmla="*/ 26 h 64"/>
                  <a:gd name="T48" fmla="*/ 13 w 76"/>
                  <a:gd name="T49" fmla="*/ 26 h 64"/>
                  <a:gd name="T50" fmla="*/ 13 w 76"/>
                  <a:gd name="T51" fmla="*/ 13 h 64"/>
                  <a:gd name="T52" fmla="*/ 13 w 76"/>
                  <a:gd name="T53" fmla="*/ 13 h 64"/>
                  <a:gd name="T54" fmla="*/ 13 w 76"/>
                  <a:gd name="T55" fmla="*/ 13 h 64"/>
                  <a:gd name="T56" fmla="*/ 13 w 76"/>
                  <a:gd name="T57" fmla="*/ 13 h 64"/>
                  <a:gd name="T58" fmla="*/ 26 w 76"/>
                  <a:gd name="T59" fmla="*/ 0 h 64"/>
                  <a:gd name="T60" fmla="*/ 26 w 76"/>
                  <a:gd name="T61" fmla="*/ 13 h 64"/>
                  <a:gd name="T62" fmla="*/ 26 w 76"/>
                  <a:gd name="T63" fmla="*/ 13 h 64"/>
                  <a:gd name="T64" fmla="*/ 38 w 76"/>
                  <a:gd name="T65" fmla="*/ 13 h 64"/>
                  <a:gd name="T66" fmla="*/ 38 w 76"/>
                  <a:gd name="T67" fmla="*/ 13 h 64"/>
                  <a:gd name="T68" fmla="*/ 38 w 76"/>
                  <a:gd name="T69" fmla="*/ 13 h 64"/>
                  <a:gd name="T70" fmla="*/ 51 w 76"/>
                  <a:gd name="T71" fmla="*/ 13 h 64"/>
                  <a:gd name="T72" fmla="*/ 51 w 76"/>
                  <a:gd name="T73" fmla="*/ 13 h 64"/>
                  <a:gd name="T74" fmla="*/ 51 w 76"/>
                  <a:gd name="T75" fmla="*/ 13 h 64"/>
                  <a:gd name="T76" fmla="*/ 64 w 76"/>
                  <a:gd name="T77" fmla="*/ 26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64"/>
                  <a:gd name="T119" fmla="*/ 76 w 76"/>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64">
                    <a:moveTo>
                      <a:pt x="64" y="26"/>
                    </a:moveTo>
                    <a:lnTo>
                      <a:pt x="64" y="26"/>
                    </a:lnTo>
                    <a:lnTo>
                      <a:pt x="64" y="38"/>
                    </a:lnTo>
                    <a:lnTo>
                      <a:pt x="76" y="38"/>
                    </a:lnTo>
                    <a:lnTo>
                      <a:pt x="76" y="51"/>
                    </a:lnTo>
                    <a:lnTo>
                      <a:pt x="76" y="64"/>
                    </a:lnTo>
                    <a:lnTo>
                      <a:pt x="64" y="64"/>
                    </a:lnTo>
                    <a:lnTo>
                      <a:pt x="51" y="64"/>
                    </a:lnTo>
                    <a:lnTo>
                      <a:pt x="38" y="64"/>
                    </a:lnTo>
                    <a:lnTo>
                      <a:pt x="26" y="64"/>
                    </a:lnTo>
                    <a:lnTo>
                      <a:pt x="13" y="64"/>
                    </a:lnTo>
                    <a:lnTo>
                      <a:pt x="13" y="51"/>
                    </a:lnTo>
                    <a:lnTo>
                      <a:pt x="0" y="51"/>
                    </a:lnTo>
                    <a:lnTo>
                      <a:pt x="0" y="38"/>
                    </a:lnTo>
                    <a:lnTo>
                      <a:pt x="13" y="26"/>
                    </a:lnTo>
                    <a:lnTo>
                      <a:pt x="13" y="13"/>
                    </a:lnTo>
                    <a:lnTo>
                      <a:pt x="26" y="0"/>
                    </a:lnTo>
                    <a:lnTo>
                      <a:pt x="26" y="13"/>
                    </a:lnTo>
                    <a:lnTo>
                      <a:pt x="38" y="13"/>
                    </a:lnTo>
                    <a:lnTo>
                      <a:pt x="51" y="13"/>
                    </a:lnTo>
                    <a:lnTo>
                      <a:pt x="64" y="26"/>
                    </a:lnTo>
                    <a:close/>
                  </a:path>
                </a:pathLst>
              </a:custGeom>
              <a:grpFill/>
              <a:ln w="0">
                <a:solidFill>
                  <a:srgbClr val="000000"/>
                </a:solidFill>
                <a:prstDash val="solid"/>
                <a:round/>
                <a:headEnd/>
                <a:tailEnd/>
              </a:ln>
            </p:spPr>
          </p:sp>
          <p:sp>
            <p:nvSpPr>
              <p:cNvPr id="517" name="Freeform 64"/>
              <p:cNvSpPr>
                <a:spLocks/>
              </p:cNvSpPr>
              <p:nvPr/>
            </p:nvSpPr>
            <p:spPr bwMode="auto">
              <a:xfrm>
                <a:off x="476583" y="3086679"/>
                <a:ext cx="89" cy="110"/>
              </a:xfrm>
              <a:custGeom>
                <a:avLst/>
                <a:gdLst>
                  <a:gd name="T0" fmla="*/ 0 w 51"/>
                  <a:gd name="T1" fmla="*/ 50 h 63"/>
                  <a:gd name="T2" fmla="*/ 0 w 51"/>
                  <a:gd name="T3" fmla="*/ 63 h 63"/>
                  <a:gd name="T4" fmla="*/ 13 w 51"/>
                  <a:gd name="T5" fmla="*/ 63 h 63"/>
                  <a:gd name="T6" fmla="*/ 13 w 51"/>
                  <a:gd name="T7" fmla="*/ 50 h 63"/>
                  <a:gd name="T8" fmla="*/ 26 w 51"/>
                  <a:gd name="T9" fmla="*/ 50 h 63"/>
                  <a:gd name="T10" fmla="*/ 38 w 51"/>
                  <a:gd name="T11" fmla="*/ 38 h 63"/>
                  <a:gd name="T12" fmla="*/ 38 w 51"/>
                  <a:gd name="T13" fmla="*/ 38 h 63"/>
                  <a:gd name="T14" fmla="*/ 38 w 51"/>
                  <a:gd name="T15" fmla="*/ 25 h 63"/>
                  <a:gd name="T16" fmla="*/ 51 w 51"/>
                  <a:gd name="T17" fmla="*/ 25 h 63"/>
                  <a:gd name="T18" fmla="*/ 51 w 51"/>
                  <a:gd name="T19" fmla="*/ 25 h 63"/>
                  <a:gd name="T20" fmla="*/ 51 w 51"/>
                  <a:gd name="T21" fmla="*/ 12 h 63"/>
                  <a:gd name="T22" fmla="*/ 51 w 51"/>
                  <a:gd name="T23" fmla="*/ 12 h 63"/>
                  <a:gd name="T24" fmla="*/ 51 w 51"/>
                  <a:gd name="T25" fmla="*/ 12 h 63"/>
                  <a:gd name="T26" fmla="*/ 51 w 51"/>
                  <a:gd name="T27" fmla="*/ 12 h 63"/>
                  <a:gd name="T28" fmla="*/ 51 w 51"/>
                  <a:gd name="T29" fmla="*/ 0 h 63"/>
                  <a:gd name="T30" fmla="*/ 51 w 51"/>
                  <a:gd name="T31" fmla="*/ 0 h 63"/>
                  <a:gd name="T32" fmla="*/ 38 w 51"/>
                  <a:gd name="T33" fmla="*/ 0 h 63"/>
                  <a:gd name="T34" fmla="*/ 38 w 51"/>
                  <a:gd name="T35" fmla="*/ 12 h 63"/>
                  <a:gd name="T36" fmla="*/ 26 w 51"/>
                  <a:gd name="T37" fmla="*/ 12 h 63"/>
                  <a:gd name="T38" fmla="*/ 26 w 51"/>
                  <a:gd name="T39" fmla="*/ 12 h 63"/>
                  <a:gd name="T40" fmla="*/ 13 w 51"/>
                  <a:gd name="T41" fmla="*/ 25 h 63"/>
                  <a:gd name="T42" fmla="*/ 0 w 51"/>
                  <a:gd name="T43" fmla="*/ 38 h 63"/>
                  <a:gd name="T44" fmla="*/ 0 w 51"/>
                  <a:gd name="T45" fmla="*/ 38 h 63"/>
                  <a:gd name="T46" fmla="*/ 0 w 51"/>
                  <a:gd name="T47" fmla="*/ 50 h 63"/>
                  <a:gd name="T48" fmla="*/ 0 w 51"/>
                  <a:gd name="T49" fmla="*/ 50 h 63"/>
                  <a:gd name="T50" fmla="*/ 0 w 51"/>
                  <a:gd name="T51" fmla="*/ 50 h 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1"/>
                  <a:gd name="T79" fmla="*/ 0 h 63"/>
                  <a:gd name="T80" fmla="*/ 51 w 51"/>
                  <a:gd name="T81" fmla="*/ 63 h 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1" h="63">
                    <a:moveTo>
                      <a:pt x="0" y="50"/>
                    </a:moveTo>
                    <a:lnTo>
                      <a:pt x="0" y="63"/>
                    </a:lnTo>
                    <a:lnTo>
                      <a:pt x="13" y="63"/>
                    </a:lnTo>
                    <a:lnTo>
                      <a:pt x="13" y="50"/>
                    </a:lnTo>
                    <a:lnTo>
                      <a:pt x="26" y="50"/>
                    </a:lnTo>
                    <a:lnTo>
                      <a:pt x="38" y="38"/>
                    </a:lnTo>
                    <a:lnTo>
                      <a:pt x="38" y="25"/>
                    </a:lnTo>
                    <a:lnTo>
                      <a:pt x="51" y="25"/>
                    </a:lnTo>
                    <a:lnTo>
                      <a:pt x="51" y="12"/>
                    </a:lnTo>
                    <a:lnTo>
                      <a:pt x="51" y="0"/>
                    </a:lnTo>
                    <a:lnTo>
                      <a:pt x="38" y="0"/>
                    </a:lnTo>
                    <a:lnTo>
                      <a:pt x="38" y="12"/>
                    </a:lnTo>
                    <a:lnTo>
                      <a:pt x="26" y="12"/>
                    </a:lnTo>
                    <a:lnTo>
                      <a:pt x="13" y="25"/>
                    </a:lnTo>
                    <a:lnTo>
                      <a:pt x="0" y="38"/>
                    </a:lnTo>
                    <a:lnTo>
                      <a:pt x="0" y="50"/>
                    </a:lnTo>
                    <a:close/>
                  </a:path>
                </a:pathLst>
              </a:custGeom>
              <a:grpFill/>
              <a:ln w="0">
                <a:solidFill>
                  <a:srgbClr val="000000"/>
                </a:solidFill>
                <a:prstDash val="solid"/>
                <a:round/>
                <a:headEnd/>
                <a:tailEnd/>
              </a:ln>
            </p:spPr>
          </p:sp>
          <p:sp>
            <p:nvSpPr>
              <p:cNvPr id="518" name="Freeform 65"/>
              <p:cNvSpPr>
                <a:spLocks/>
              </p:cNvSpPr>
              <p:nvPr/>
            </p:nvSpPr>
            <p:spPr bwMode="auto">
              <a:xfrm>
                <a:off x="476718" y="3086479"/>
                <a:ext cx="66" cy="87"/>
              </a:xfrm>
              <a:custGeom>
                <a:avLst/>
                <a:gdLst>
                  <a:gd name="T0" fmla="*/ 12 w 38"/>
                  <a:gd name="T1" fmla="*/ 0 h 50"/>
                  <a:gd name="T2" fmla="*/ 12 w 38"/>
                  <a:gd name="T3" fmla="*/ 12 h 50"/>
                  <a:gd name="T4" fmla="*/ 0 w 38"/>
                  <a:gd name="T5" fmla="*/ 25 h 50"/>
                  <a:gd name="T6" fmla="*/ 0 w 38"/>
                  <a:gd name="T7" fmla="*/ 38 h 50"/>
                  <a:gd name="T8" fmla="*/ 0 w 38"/>
                  <a:gd name="T9" fmla="*/ 38 h 50"/>
                  <a:gd name="T10" fmla="*/ 12 w 38"/>
                  <a:gd name="T11" fmla="*/ 50 h 50"/>
                  <a:gd name="T12" fmla="*/ 12 w 38"/>
                  <a:gd name="T13" fmla="*/ 50 h 50"/>
                  <a:gd name="T14" fmla="*/ 25 w 38"/>
                  <a:gd name="T15" fmla="*/ 50 h 50"/>
                  <a:gd name="T16" fmla="*/ 38 w 38"/>
                  <a:gd name="T17" fmla="*/ 50 h 50"/>
                  <a:gd name="T18" fmla="*/ 38 w 38"/>
                  <a:gd name="T19" fmla="*/ 38 h 50"/>
                  <a:gd name="T20" fmla="*/ 38 w 38"/>
                  <a:gd name="T21" fmla="*/ 25 h 50"/>
                  <a:gd name="T22" fmla="*/ 38 w 38"/>
                  <a:gd name="T23" fmla="*/ 12 h 50"/>
                  <a:gd name="T24" fmla="*/ 25 w 38"/>
                  <a:gd name="T25" fmla="*/ 0 h 50"/>
                  <a:gd name="T26" fmla="*/ 25 w 38"/>
                  <a:gd name="T27" fmla="*/ 0 h 50"/>
                  <a:gd name="T28" fmla="*/ 25 w 38"/>
                  <a:gd name="T29" fmla="*/ 0 h 50"/>
                  <a:gd name="T30" fmla="*/ 12 w 38"/>
                  <a:gd name="T31" fmla="*/ 0 h 50"/>
                  <a:gd name="T32" fmla="*/ 12 w 38"/>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50"/>
                  <a:gd name="T53" fmla="*/ 38 w 38"/>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50">
                    <a:moveTo>
                      <a:pt x="12" y="0"/>
                    </a:moveTo>
                    <a:lnTo>
                      <a:pt x="12" y="12"/>
                    </a:lnTo>
                    <a:lnTo>
                      <a:pt x="0" y="25"/>
                    </a:lnTo>
                    <a:lnTo>
                      <a:pt x="0" y="38"/>
                    </a:lnTo>
                    <a:lnTo>
                      <a:pt x="12" y="50"/>
                    </a:lnTo>
                    <a:lnTo>
                      <a:pt x="25" y="50"/>
                    </a:lnTo>
                    <a:lnTo>
                      <a:pt x="38" y="50"/>
                    </a:lnTo>
                    <a:lnTo>
                      <a:pt x="38" y="38"/>
                    </a:lnTo>
                    <a:lnTo>
                      <a:pt x="38" y="25"/>
                    </a:lnTo>
                    <a:lnTo>
                      <a:pt x="38" y="12"/>
                    </a:lnTo>
                    <a:lnTo>
                      <a:pt x="25" y="0"/>
                    </a:lnTo>
                    <a:lnTo>
                      <a:pt x="12" y="0"/>
                    </a:lnTo>
                    <a:close/>
                  </a:path>
                </a:pathLst>
              </a:custGeom>
              <a:grpFill/>
              <a:ln w="0">
                <a:solidFill>
                  <a:srgbClr val="000000"/>
                </a:solidFill>
                <a:prstDash val="solid"/>
                <a:round/>
                <a:headEnd/>
                <a:tailEnd/>
              </a:ln>
            </p:spPr>
          </p:sp>
          <p:sp>
            <p:nvSpPr>
              <p:cNvPr id="519" name="Freeform 66"/>
              <p:cNvSpPr>
                <a:spLocks/>
              </p:cNvSpPr>
              <p:nvPr/>
            </p:nvSpPr>
            <p:spPr bwMode="auto">
              <a:xfrm>
                <a:off x="476429" y="3086835"/>
                <a:ext cx="66" cy="133"/>
              </a:xfrm>
              <a:custGeom>
                <a:avLst/>
                <a:gdLst>
                  <a:gd name="T0" fmla="*/ 38 w 38"/>
                  <a:gd name="T1" fmla="*/ 0 h 76"/>
                  <a:gd name="T2" fmla="*/ 25 w 38"/>
                  <a:gd name="T3" fmla="*/ 0 h 76"/>
                  <a:gd name="T4" fmla="*/ 25 w 38"/>
                  <a:gd name="T5" fmla="*/ 0 h 76"/>
                  <a:gd name="T6" fmla="*/ 12 w 38"/>
                  <a:gd name="T7" fmla="*/ 12 h 76"/>
                  <a:gd name="T8" fmla="*/ 12 w 38"/>
                  <a:gd name="T9" fmla="*/ 12 h 76"/>
                  <a:gd name="T10" fmla="*/ 12 w 38"/>
                  <a:gd name="T11" fmla="*/ 12 h 76"/>
                  <a:gd name="T12" fmla="*/ 12 w 38"/>
                  <a:gd name="T13" fmla="*/ 25 h 76"/>
                  <a:gd name="T14" fmla="*/ 12 w 38"/>
                  <a:gd name="T15" fmla="*/ 25 h 76"/>
                  <a:gd name="T16" fmla="*/ 12 w 38"/>
                  <a:gd name="T17" fmla="*/ 38 h 76"/>
                  <a:gd name="T18" fmla="*/ 12 w 38"/>
                  <a:gd name="T19" fmla="*/ 38 h 76"/>
                  <a:gd name="T20" fmla="*/ 12 w 38"/>
                  <a:gd name="T21" fmla="*/ 38 h 76"/>
                  <a:gd name="T22" fmla="*/ 12 w 38"/>
                  <a:gd name="T23" fmla="*/ 38 h 76"/>
                  <a:gd name="T24" fmla="*/ 12 w 38"/>
                  <a:gd name="T25" fmla="*/ 50 h 76"/>
                  <a:gd name="T26" fmla="*/ 12 w 38"/>
                  <a:gd name="T27" fmla="*/ 50 h 76"/>
                  <a:gd name="T28" fmla="*/ 12 w 38"/>
                  <a:gd name="T29" fmla="*/ 50 h 76"/>
                  <a:gd name="T30" fmla="*/ 0 w 38"/>
                  <a:gd name="T31" fmla="*/ 50 h 76"/>
                  <a:gd name="T32" fmla="*/ 0 w 38"/>
                  <a:gd name="T33" fmla="*/ 63 h 76"/>
                  <a:gd name="T34" fmla="*/ 12 w 38"/>
                  <a:gd name="T35" fmla="*/ 63 h 76"/>
                  <a:gd name="T36" fmla="*/ 12 w 38"/>
                  <a:gd name="T37" fmla="*/ 63 h 76"/>
                  <a:gd name="T38" fmla="*/ 12 w 38"/>
                  <a:gd name="T39" fmla="*/ 76 h 76"/>
                  <a:gd name="T40" fmla="*/ 12 w 38"/>
                  <a:gd name="T41" fmla="*/ 76 h 76"/>
                  <a:gd name="T42" fmla="*/ 12 w 38"/>
                  <a:gd name="T43" fmla="*/ 76 h 76"/>
                  <a:gd name="T44" fmla="*/ 12 w 38"/>
                  <a:gd name="T45" fmla="*/ 63 h 76"/>
                  <a:gd name="T46" fmla="*/ 25 w 38"/>
                  <a:gd name="T47" fmla="*/ 63 h 76"/>
                  <a:gd name="T48" fmla="*/ 25 w 38"/>
                  <a:gd name="T49" fmla="*/ 50 h 76"/>
                  <a:gd name="T50" fmla="*/ 25 w 38"/>
                  <a:gd name="T51" fmla="*/ 38 h 76"/>
                  <a:gd name="T52" fmla="*/ 25 w 38"/>
                  <a:gd name="T53" fmla="*/ 25 h 76"/>
                  <a:gd name="T54" fmla="*/ 38 w 38"/>
                  <a:gd name="T55" fmla="*/ 25 h 76"/>
                  <a:gd name="T56" fmla="*/ 38 w 38"/>
                  <a:gd name="T57" fmla="*/ 12 h 76"/>
                  <a:gd name="T58" fmla="*/ 38 w 38"/>
                  <a:gd name="T59" fmla="*/ 0 h 76"/>
                  <a:gd name="T60" fmla="*/ 38 w 38"/>
                  <a:gd name="T61" fmla="*/ 0 h 76"/>
                  <a:gd name="T62" fmla="*/ 38 w 38"/>
                  <a:gd name="T63" fmla="*/ 0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76"/>
                  <a:gd name="T98" fmla="*/ 38 w 38"/>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76">
                    <a:moveTo>
                      <a:pt x="38" y="0"/>
                    </a:moveTo>
                    <a:lnTo>
                      <a:pt x="25" y="0"/>
                    </a:lnTo>
                    <a:lnTo>
                      <a:pt x="12" y="12"/>
                    </a:lnTo>
                    <a:lnTo>
                      <a:pt x="12" y="25"/>
                    </a:lnTo>
                    <a:lnTo>
                      <a:pt x="12" y="38"/>
                    </a:lnTo>
                    <a:lnTo>
                      <a:pt x="12" y="50"/>
                    </a:lnTo>
                    <a:lnTo>
                      <a:pt x="0" y="50"/>
                    </a:lnTo>
                    <a:lnTo>
                      <a:pt x="0" y="63"/>
                    </a:lnTo>
                    <a:lnTo>
                      <a:pt x="12" y="63"/>
                    </a:lnTo>
                    <a:lnTo>
                      <a:pt x="12" y="76"/>
                    </a:lnTo>
                    <a:lnTo>
                      <a:pt x="12" y="63"/>
                    </a:lnTo>
                    <a:lnTo>
                      <a:pt x="25" y="63"/>
                    </a:lnTo>
                    <a:lnTo>
                      <a:pt x="25" y="50"/>
                    </a:lnTo>
                    <a:lnTo>
                      <a:pt x="25" y="38"/>
                    </a:lnTo>
                    <a:lnTo>
                      <a:pt x="25" y="25"/>
                    </a:lnTo>
                    <a:lnTo>
                      <a:pt x="38" y="25"/>
                    </a:lnTo>
                    <a:lnTo>
                      <a:pt x="38" y="12"/>
                    </a:lnTo>
                    <a:lnTo>
                      <a:pt x="38" y="0"/>
                    </a:lnTo>
                    <a:close/>
                  </a:path>
                </a:pathLst>
              </a:custGeom>
              <a:grpFill/>
              <a:ln w="0">
                <a:solidFill>
                  <a:srgbClr val="000000"/>
                </a:solidFill>
                <a:prstDash val="solid"/>
                <a:round/>
                <a:headEnd/>
                <a:tailEnd/>
              </a:ln>
            </p:spPr>
          </p:sp>
        </p:grpSp>
        <p:sp>
          <p:nvSpPr>
            <p:cNvPr id="496" name="Freeform 67"/>
            <p:cNvSpPr>
              <a:spLocks/>
            </p:cNvSpPr>
            <p:nvPr/>
          </p:nvSpPr>
          <p:spPr bwMode="auto">
            <a:xfrm>
              <a:off x="2952750" y="4324350"/>
              <a:ext cx="314325" cy="438150"/>
            </a:xfrm>
            <a:custGeom>
              <a:avLst/>
              <a:gdLst>
                <a:gd name="T0" fmla="*/ 89 w 279"/>
                <a:gd name="T1" fmla="*/ 355 h 393"/>
                <a:gd name="T2" fmla="*/ 101 w 279"/>
                <a:gd name="T3" fmla="*/ 330 h 393"/>
                <a:gd name="T4" fmla="*/ 89 w 279"/>
                <a:gd name="T5" fmla="*/ 305 h 393"/>
                <a:gd name="T6" fmla="*/ 76 w 279"/>
                <a:gd name="T7" fmla="*/ 305 h 393"/>
                <a:gd name="T8" fmla="*/ 63 w 279"/>
                <a:gd name="T9" fmla="*/ 305 h 393"/>
                <a:gd name="T10" fmla="*/ 63 w 279"/>
                <a:gd name="T11" fmla="*/ 279 h 393"/>
                <a:gd name="T12" fmla="*/ 50 w 279"/>
                <a:gd name="T13" fmla="*/ 266 h 393"/>
                <a:gd name="T14" fmla="*/ 38 w 279"/>
                <a:gd name="T15" fmla="*/ 254 h 393"/>
                <a:gd name="T16" fmla="*/ 38 w 279"/>
                <a:gd name="T17" fmla="*/ 241 h 393"/>
                <a:gd name="T18" fmla="*/ 38 w 279"/>
                <a:gd name="T19" fmla="*/ 228 h 393"/>
                <a:gd name="T20" fmla="*/ 25 w 279"/>
                <a:gd name="T21" fmla="*/ 216 h 393"/>
                <a:gd name="T22" fmla="*/ 12 w 279"/>
                <a:gd name="T23" fmla="*/ 203 h 393"/>
                <a:gd name="T24" fmla="*/ 0 w 279"/>
                <a:gd name="T25" fmla="*/ 190 h 393"/>
                <a:gd name="T26" fmla="*/ 12 w 279"/>
                <a:gd name="T27" fmla="*/ 178 h 393"/>
                <a:gd name="T28" fmla="*/ 25 w 279"/>
                <a:gd name="T29" fmla="*/ 190 h 393"/>
                <a:gd name="T30" fmla="*/ 50 w 279"/>
                <a:gd name="T31" fmla="*/ 190 h 393"/>
                <a:gd name="T32" fmla="*/ 63 w 279"/>
                <a:gd name="T33" fmla="*/ 178 h 393"/>
                <a:gd name="T34" fmla="*/ 76 w 279"/>
                <a:gd name="T35" fmla="*/ 178 h 393"/>
                <a:gd name="T36" fmla="*/ 89 w 279"/>
                <a:gd name="T37" fmla="*/ 165 h 393"/>
                <a:gd name="T38" fmla="*/ 76 w 279"/>
                <a:gd name="T39" fmla="*/ 152 h 393"/>
                <a:gd name="T40" fmla="*/ 89 w 279"/>
                <a:gd name="T41" fmla="*/ 140 h 393"/>
                <a:gd name="T42" fmla="*/ 89 w 279"/>
                <a:gd name="T43" fmla="*/ 127 h 393"/>
                <a:gd name="T44" fmla="*/ 89 w 279"/>
                <a:gd name="T45" fmla="*/ 114 h 393"/>
                <a:gd name="T46" fmla="*/ 89 w 279"/>
                <a:gd name="T47" fmla="*/ 89 h 393"/>
                <a:gd name="T48" fmla="*/ 89 w 279"/>
                <a:gd name="T49" fmla="*/ 76 h 393"/>
                <a:gd name="T50" fmla="*/ 101 w 279"/>
                <a:gd name="T51" fmla="*/ 63 h 393"/>
                <a:gd name="T52" fmla="*/ 114 w 279"/>
                <a:gd name="T53" fmla="*/ 51 h 393"/>
                <a:gd name="T54" fmla="*/ 127 w 279"/>
                <a:gd name="T55" fmla="*/ 38 h 393"/>
                <a:gd name="T56" fmla="*/ 139 w 279"/>
                <a:gd name="T57" fmla="*/ 25 h 393"/>
                <a:gd name="T58" fmla="*/ 152 w 279"/>
                <a:gd name="T59" fmla="*/ 13 h 393"/>
                <a:gd name="T60" fmla="*/ 165 w 279"/>
                <a:gd name="T61" fmla="*/ 0 h 393"/>
                <a:gd name="T62" fmla="*/ 177 w 279"/>
                <a:gd name="T63" fmla="*/ 13 h 393"/>
                <a:gd name="T64" fmla="*/ 190 w 279"/>
                <a:gd name="T65" fmla="*/ 13 h 393"/>
                <a:gd name="T66" fmla="*/ 203 w 279"/>
                <a:gd name="T67" fmla="*/ 25 h 393"/>
                <a:gd name="T68" fmla="*/ 203 w 279"/>
                <a:gd name="T69" fmla="*/ 38 h 393"/>
                <a:gd name="T70" fmla="*/ 215 w 279"/>
                <a:gd name="T71" fmla="*/ 38 h 393"/>
                <a:gd name="T72" fmla="*/ 241 w 279"/>
                <a:gd name="T73" fmla="*/ 38 h 393"/>
                <a:gd name="T74" fmla="*/ 241 w 279"/>
                <a:gd name="T75" fmla="*/ 25 h 393"/>
                <a:gd name="T76" fmla="*/ 266 w 279"/>
                <a:gd name="T77" fmla="*/ 25 h 393"/>
                <a:gd name="T78" fmla="*/ 279 w 279"/>
                <a:gd name="T79" fmla="*/ 25 h 393"/>
                <a:gd name="T80" fmla="*/ 279 w 279"/>
                <a:gd name="T81" fmla="*/ 51 h 393"/>
                <a:gd name="T82" fmla="*/ 266 w 279"/>
                <a:gd name="T83" fmla="*/ 63 h 393"/>
                <a:gd name="T84" fmla="*/ 215 w 279"/>
                <a:gd name="T85" fmla="*/ 140 h 393"/>
                <a:gd name="T86" fmla="*/ 177 w 279"/>
                <a:gd name="T87" fmla="*/ 216 h 393"/>
                <a:gd name="T88" fmla="*/ 165 w 279"/>
                <a:gd name="T89" fmla="*/ 279 h 393"/>
                <a:gd name="T90" fmla="*/ 152 w 279"/>
                <a:gd name="T91" fmla="*/ 343 h 393"/>
                <a:gd name="T92" fmla="*/ 139 w 279"/>
                <a:gd name="T93" fmla="*/ 368 h 393"/>
                <a:gd name="T94" fmla="*/ 114 w 279"/>
                <a:gd name="T95" fmla="*/ 381 h 393"/>
                <a:gd name="T96" fmla="*/ 89 w 279"/>
                <a:gd name="T97" fmla="*/ 368 h 3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9"/>
                <a:gd name="T148" fmla="*/ 0 h 393"/>
                <a:gd name="T149" fmla="*/ 279 w 279"/>
                <a:gd name="T150" fmla="*/ 393 h 3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9" h="393">
                  <a:moveTo>
                    <a:pt x="89" y="368"/>
                  </a:moveTo>
                  <a:lnTo>
                    <a:pt x="89" y="355"/>
                  </a:lnTo>
                  <a:lnTo>
                    <a:pt x="101" y="343"/>
                  </a:lnTo>
                  <a:lnTo>
                    <a:pt x="101" y="330"/>
                  </a:lnTo>
                  <a:lnTo>
                    <a:pt x="101" y="317"/>
                  </a:lnTo>
                  <a:lnTo>
                    <a:pt x="89" y="317"/>
                  </a:lnTo>
                  <a:lnTo>
                    <a:pt x="89" y="305"/>
                  </a:lnTo>
                  <a:lnTo>
                    <a:pt x="76" y="305"/>
                  </a:lnTo>
                  <a:lnTo>
                    <a:pt x="63" y="305"/>
                  </a:lnTo>
                  <a:lnTo>
                    <a:pt x="63" y="292"/>
                  </a:lnTo>
                  <a:lnTo>
                    <a:pt x="63" y="279"/>
                  </a:lnTo>
                  <a:lnTo>
                    <a:pt x="50" y="266"/>
                  </a:lnTo>
                  <a:lnTo>
                    <a:pt x="38" y="254"/>
                  </a:lnTo>
                  <a:lnTo>
                    <a:pt x="38" y="241"/>
                  </a:lnTo>
                  <a:lnTo>
                    <a:pt x="38" y="228"/>
                  </a:lnTo>
                  <a:lnTo>
                    <a:pt x="25" y="228"/>
                  </a:lnTo>
                  <a:lnTo>
                    <a:pt x="25" y="216"/>
                  </a:lnTo>
                  <a:lnTo>
                    <a:pt x="12" y="203"/>
                  </a:lnTo>
                  <a:lnTo>
                    <a:pt x="0" y="190"/>
                  </a:lnTo>
                  <a:lnTo>
                    <a:pt x="0" y="178"/>
                  </a:lnTo>
                  <a:lnTo>
                    <a:pt x="12" y="178"/>
                  </a:lnTo>
                  <a:lnTo>
                    <a:pt x="25" y="190"/>
                  </a:lnTo>
                  <a:lnTo>
                    <a:pt x="38" y="190"/>
                  </a:lnTo>
                  <a:lnTo>
                    <a:pt x="50" y="190"/>
                  </a:lnTo>
                  <a:lnTo>
                    <a:pt x="63" y="190"/>
                  </a:lnTo>
                  <a:lnTo>
                    <a:pt x="63" y="178"/>
                  </a:lnTo>
                  <a:lnTo>
                    <a:pt x="76" y="178"/>
                  </a:lnTo>
                  <a:lnTo>
                    <a:pt x="89" y="165"/>
                  </a:lnTo>
                  <a:lnTo>
                    <a:pt x="76" y="152"/>
                  </a:lnTo>
                  <a:lnTo>
                    <a:pt x="89" y="152"/>
                  </a:lnTo>
                  <a:lnTo>
                    <a:pt x="89" y="140"/>
                  </a:lnTo>
                  <a:lnTo>
                    <a:pt x="89" y="127"/>
                  </a:lnTo>
                  <a:lnTo>
                    <a:pt x="89" y="114"/>
                  </a:lnTo>
                  <a:lnTo>
                    <a:pt x="89" y="102"/>
                  </a:lnTo>
                  <a:lnTo>
                    <a:pt x="89" y="89"/>
                  </a:lnTo>
                  <a:lnTo>
                    <a:pt x="89" y="76"/>
                  </a:lnTo>
                  <a:lnTo>
                    <a:pt x="101" y="63"/>
                  </a:lnTo>
                  <a:lnTo>
                    <a:pt x="114" y="63"/>
                  </a:lnTo>
                  <a:lnTo>
                    <a:pt x="114" y="51"/>
                  </a:lnTo>
                  <a:lnTo>
                    <a:pt x="114" y="38"/>
                  </a:lnTo>
                  <a:lnTo>
                    <a:pt x="127" y="38"/>
                  </a:lnTo>
                  <a:lnTo>
                    <a:pt x="139" y="25"/>
                  </a:lnTo>
                  <a:lnTo>
                    <a:pt x="139" y="13"/>
                  </a:lnTo>
                  <a:lnTo>
                    <a:pt x="152" y="13"/>
                  </a:lnTo>
                  <a:lnTo>
                    <a:pt x="152" y="0"/>
                  </a:lnTo>
                  <a:lnTo>
                    <a:pt x="165" y="0"/>
                  </a:lnTo>
                  <a:lnTo>
                    <a:pt x="165" y="13"/>
                  </a:lnTo>
                  <a:lnTo>
                    <a:pt x="177" y="13"/>
                  </a:lnTo>
                  <a:lnTo>
                    <a:pt x="190" y="13"/>
                  </a:lnTo>
                  <a:lnTo>
                    <a:pt x="203" y="13"/>
                  </a:lnTo>
                  <a:lnTo>
                    <a:pt x="203" y="25"/>
                  </a:lnTo>
                  <a:lnTo>
                    <a:pt x="203" y="38"/>
                  </a:lnTo>
                  <a:lnTo>
                    <a:pt x="215" y="38"/>
                  </a:lnTo>
                  <a:lnTo>
                    <a:pt x="215" y="25"/>
                  </a:lnTo>
                  <a:lnTo>
                    <a:pt x="228" y="38"/>
                  </a:lnTo>
                  <a:lnTo>
                    <a:pt x="241" y="38"/>
                  </a:lnTo>
                  <a:lnTo>
                    <a:pt x="241" y="25"/>
                  </a:lnTo>
                  <a:lnTo>
                    <a:pt x="253" y="13"/>
                  </a:lnTo>
                  <a:lnTo>
                    <a:pt x="253" y="25"/>
                  </a:lnTo>
                  <a:lnTo>
                    <a:pt x="266" y="25"/>
                  </a:lnTo>
                  <a:lnTo>
                    <a:pt x="279" y="25"/>
                  </a:lnTo>
                  <a:lnTo>
                    <a:pt x="279" y="38"/>
                  </a:lnTo>
                  <a:lnTo>
                    <a:pt x="279" y="51"/>
                  </a:lnTo>
                  <a:lnTo>
                    <a:pt x="279" y="63"/>
                  </a:lnTo>
                  <a:lnTo>
                    <a:pt x="266" y="63"/>
                  </a:lnTo>
                  <a:lnTo>
                    <a:pt x="253" y="76"/>
                  </a:lnTo>
                  <a:lnTo>
                    <a:pt x="241" y="102"/>
                  </a:lnTo>
                  <a:lnTo>
                    <a:pt x="215" y="140"/>
                  </a:lnTo>
                  <a:lnTo>
                    <a:pt x="203" y="165"/>
                  </a:lnTo>
                  <a:lnTo>
                    <a:pt x="190" y="203"/>
                  </a:lnTo>
                  <a:lnTo>
                    <a:pt x="177" y="216"/>
                  </a:lnTo>
                  <a:lnTo>
                    <a:pt x="165" y="266"/>
                  </a:lnTo>
                  <a:lnTo>
                    <a:pt x="165" y="279"/>
                  </a:lnTo>
                  <a:lnTo>
                    <a:pt x="165" y="292"/>
                  </a:lnTo>
                  <a:lnTo>
                    <a:pt x="165" y="317"/>
                  </a:lnTo>
                  <a:lnTo>
                    <a:pt x="152" y="343"/>
                  </a:lnTo>
                  <a:lnTo>
                    <a:pt x="139" y="343"/>
                  </a:lnTo>
                  <a:lnTo>
                    <a:pt x="139" y="355"/>
                  </a:lnTo>
                  <a:lnTo>
                    <a:pt x="139" y="368"/>
                  </a:lnTo>
                  <a:lnTo>
                    <a:pt x="127" y="393"/>
                  </a:lnTo>
                  <a:lnTo>
                    <a:pt x="114" y="393"/>
                  </a:lnTo>
                  <a:lnTo>
                    <a:pt x="114" y="381"/>
                  </a:lnTo>
                  <a:lnTo>
                    <a:pt x="101" y="381"/>
                  </a:lnTo>
                  <a:lnTo>
                    <a:pt x="89" y="368"/>
                  </a:lnTo>
                  <a:close/>
                </a:path>
              </a:pathLst>
            </a:custGeom>
            <a:grpFill/>
            <a:ln w="0">
              <a:solidFill>
                <a:srgbClr val="000000"/>
              </a:solidFill>
              <a:prstDash val="solid"/>
              <a:round/>
              <a:headEnd/>
              <a:tailEnd/>
            </a:ln>
          </p:spPr>
        </p:sp>
        <p:grpSp>
          <p:nvGrpSpPr>
            <p:cNvPr id="9" name="Group 68"/>
            <p:cNvGrpSpPr>
              <a:grpSpLocks/>
            </p:cNvGrpSpPr>
            <p:nvPr/>
          </p:nvGrpSpPr>
          <p:grpSpPr bwMode="auto">
            <a:xfrm>
              <a:off x="2781300" y="4495800"/>
              <a:ext cx="285750" cy="590550"/>
              <a:chOff x="809625" y="3838575"/>
              <a:chExt cx="444" cy="934"/>
            </a:xfrm>
            <a:grpFill/>
          </p:grpSpPr>
          <p:sp>
            <p:nvSpPr>
              <p:cNvPr id="511" name="Freeform 69"/>
              <p:cNvSpPr>
                <a:spLocks/>
              </p:cNvSpPr>
              <p:nvPr/>
            </p:nvSpPr>
            <p:spPr bwMode="auto">
              <a:xfrm>
                <a:off x="809625" y="3838575"/>
                <a:ext cx="444" cy="534"/>
              </a:xfrm>
              <a:custGeom>
                <a:avLst/>
                <a:gdLst>
                  <a:gd name="T0" fmla="*/ 241 w 253"/>
                  <a:gd name="T1" fmla="*/ 203 h 305"/>
                  <a:gd name="T2" fmla="*/ 253 w 253"/>
                  <a:gd name="T3" fmla="*/ 178 h 305"/>
                  <a:gd name="T4" fmla="*/ 241 w 253"/>
                  <a:gd name="T5" fmla="*/ 153 h 305"/>
                  <a:gd name="T6" fmla="*/ 228 w 253"/>
                  <a:gd name="T7" fmla="*/ 153 h 305"/>
                  <a:gd name="T8" fmla="*/ 215 w 253"/>
                  <a:gd name="T9" fmla="*/ 153 h 305"/>
                  <a:gd name="T10" fmla="*/ 215 w 253"/>
                  <a:gd name="T11" fmla="*/ 127 h 305"/>
                  <a:gd name="T12" fmla="*/ 202 w 253"/>
                  <a:gd name="T13" fmla="*/ 114 h 305"/>
                  <a:gd name="T14" fmla="*/ 190 w 253"/>
                  <a:gd name="T15" fmla="*/ 102 h 305"/>
                  <a:gd name="T16" fmla="*/ 190 w 253"/>
                  <a:gd name="T17" fmla="*/ 89 h 305"/>
                  <a:gd name="T18" fmla="*/ 190 w 253"/>
                  <a:gd name="T19" fmla="*/ 76 h 305"/>
                  <a:gd name="T20" fmla="*/ 177 w 253"/>
                  <a:gd name="T21" fmla="*/ 64 h 305"/>
                  <a:gd name="T22" fmla="*/ 164 w 253"/>
                  <a:gd name="T23" fmla="*/ 51 h 305"/>
                  <a:gd name="T24" fmla="*/ 152 w 253"/>
                  <a:gd name="T25" fmla="*/ 38 h 305"/>
                  <a:gd name="T26" fmla="*/ 152 w 253"/>
                  <a:gd name="T27" fmla="*/ 26 h 305"/>
                  <a:gd name="T28" fmla="*/ 139 w 253"/>
                  <a:gd name="T29" fmla="*/ 0 h 305"/>
                  <a:gd name="T30" fmla="*/ 126 w 253"/>
                  <a:gd name="T31" fmla="*/ 13 h 305"/>
                  <a:gd name="T32" fmla="*/ 101 w 253"/>
                  <a:gd name="T33" fmla="*/ 13 h 305"/>
                  <a:gd name="T34" fmla="*/ 88 w 253"/>
                  <a:gd name="T35" fmla="*/ 13 h 305"/>
                  <a:gd name="T36" fmla="*/ 63 w 253"/>
                  <a:gd name="T37" fmla="*/ 26 h 305"/>
                  <a:gd name="T38" fmla="*/ 38 w 253"/>
                  <a:gd name="T39" fmla="*/ 38 h 305"/>
                  <a:gd name="T40" fmla="*/ 38 w 253"/>
                  <a:gd name="T41" fmla="*/ 76 h 305"/>
                  <a:gd name="T42" fmla="*/ 25 w 253"/>
                  <a:gd name="T43" fmla="*/ 102 h 305"/>
                  <a:gd name="T44" fmla="*/ 38 w 253"/>
                  <a:gd name="T45" fmla="*/ 127 h 305"/>
                  <a:gd name="T46" fmla="*/ 50 w 253"/>
                  <a:gd name="T47" fmla="*/ 153 h 305"/>
                  <a:gd name="T48" fmla="*/ 38 w 253"/>
                  <a:gd name="T49" fmla="*/ 191 h 305"/>
                  <a:gd name="T50" fmla="*/ 12 w 253"/>
                  <a:gd name="T51" fmla="*/ 203 h 305"/>
                  <a:gd name="T52" fmla="*/ 12 w 253"/>
                  <a:gd name="T53" fmla="*/ 229 h 305"/>
                  <a:gd name="T54" fmla="*/ 38 w 253"/>
                  <a:gd name="T55" fmla="*/ 241 h 305"/>
                  <a:gd name="T56" fmla="*/ 76 w 253"/>
                  <a:gd name="T57" fmla="*/ 254 h 305"/>
                  <a:gd name="T58" fmla="*/ 101 w 253"/>
                  <a:gd name="T59" fmla="*/ 279 h 305"/>
                  <a:gd name="T60" fmla="*/ 114 w 253"/>
                  <a:gd name="T61" fmla="*/ 279 h 305"/>
                  <a:gd name="T62" fmla="*/ 114 w 253"/>
                  <a:gd name="T63" fmla="*/ 241 h 305"/>
                  <a:gd name="T64" fmla="*/ 101 w 253"/>
                  <a:gd name="T65" fmla="*/ 203 h 305"/>
                  <a:gd name="T66" fmla="*/ 101 w 253"/>
                  <a:gd name="T67" fmla="*/ 178 h 305"/>
                  <a:gd name="T68" fmla="*/ 114 w 253"/>
                  <a:gd name="T69" fmla="*/ 153 h 305"/>
                  <a:gd name="T70" fmla="*/ 139 w 253"/>
                  <a:gd name="T71" fmla="*/ 140 h 305"/>
                  <a:gd name="T72" fmla="*/ 152 w 253"/>
                  <a:gd name="T73" fmla="*/ 165 h 305"/>
                  <a:gd name="T74" fmla="*/ 139 w 253"/>
                  <a:gd name="T75" fmla="*/ 178 h 305"/>
                  <a:gd name="T76" fmla="*/ 126 w 253"/>
                  <a:gd name="T77" fmla="*/ 153 h 305"/>
                  <a:gd name="T78" fmla="*/ 114 w 253"/>
                  <a:gd name="T79" fmla="*/ 165 h 305"/>
                  <a:gd name="T80" fmla="*/ 126 w 253"/>
                  <a:gd name="T81" fmla="*/ 178 h 305"/>
                  <a:gd name="T82" fmla="*/ 126 w 253"/>
                  <a:gd name="T83" fmla="*/ 203 h 305"/>
                  <a:gd name="T84" fmla="*/ 152 w 253"/>
                  <a:gd name="T85" fmla="*/ 254 h 305"/>
                  <a:gd name="T86" fmla="*/ 139 w 253"/>
                  <a:gd name="T87" fmla="*/ 267 h 305"/>
                  <a:gd name="T88" fmla="*/ 114 w 253"/>
                  <a:gd name="T89" fmla="*/ 292 h 305"/>
                  <a:gd name="T90" fmla="*/ 114 w 253"/>
                  <a:gd name="T91" fmla="*/ 305 h 305"/>
                  <a:gd name="T92" fmla="*/ 164 w 253"/>
                  <a:gd name="T93" fmla="*/ 292 h 305"/>
                  <a:gd name="T94" fmla="*/ 190 w 253"/>
                  <a:gd name="T95" fmla="*/ 267 h 305"/>
                  <a:gd name="T96" fmla="*/ 228 w 253"/>
                  <a:gd name="T97" fmla="*/ 267 h 305"/>
                  <a:gd name="T98" fmla="*/ 215 w 253"/>
                  <a:gd name="T99" fmla="*/ 241 h 305"/>
                  <a:gd name="T100" fmla="*/ 215 w 253"/>
                  <a:gd name="T101" fmla="*/ 216 h 305"/>
                  <a:gd name="T102" fmla="*/ 241 w 253"/>
                  <a:gd name="T103" fmla="*/ 216 h 30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3"/>
                  <a:gd name="T157" fmla="*/ 0 h 305"/>
                  <a:gd name="T158" fmla="*/ 253 w 253"/>
                  <a:gd name="T159" fmla="*/ 305 h 30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3" h="305">
                    <a:moveTo>
                      <a:pt x="241" y="216"/>
                    </a:moveTo>
                    <a:lnTo>
                      <a:pt x="241" y="203"/>
                    </a:lnTo>
                    <a:lnTo>
                      <a:pt x="253" y="191"/>
                    </a:lnTo>
                    <a:lnTo>
                      <a:pt x="253" y="178"/>
                    </a:lnTo>
                    <a:lnTo>
                      <a:pt x="253" y="165"/>
                    </a:lnTo>
                    <a:lnTo>
                      <a:pt x="241" y="165"/>
                    </a:lnTo>
                    <a:lnTo>
                      <a:pt x="241" y="153"/>
                    </a:lnTo>
                    <a:lnTo>
                      <a:pt x="228" y="153"/>
                    </a:lnTo>
                    <a:lnTo>
                      <a:pt x="215" y="153"/>
                    </a:lnTo>
                    <a:lnTo>
                      <a:pt x="215" y="140"/>
                    </a:lnTo>
                    <a:lnTo>
                      <a:pt x="215" y="127"/>
                    </a:lnTo>
                    <a:lnTo>
                      <a:pt x="202" y="114"/>
                    </a:lnTo>
                    <a:lnTo>
                      <a:pt x="190" y="102"/>
                    </a:lnTo>
                    <a:lnTo>
                      <a:pt x="190" y="89"/>
                    </a:lnTo>
                    <a:lnTo>
                      <a:pt x="190" y="76"/>
                    </a:lnTo>
                    <a:lnTo>
                      <a:pt x="177" y="76"/>
                    </a:lnTo>
                    <a:lnTo>
                      <a:pt x="177" y="64"/>
                    </a:lnTo>
                    <a:lnTo>
                      <a:pt x="164" y="51"/>
                    </a:lnTo>
                    <a:lnTo>
                      <a:pt x="152" y="38"/>
                    </a:lnTo>
                    <a:lnTo>
                      <a:pt x="152" y="26"/>
                    </a:lnTo>
                    <a:lnTo>
                      <a:pt x="139" y="13"/>
                    </a:lnTo>
                    <a:lnTo>
                      <a:pt x="139" y="0"/>
                    </a:lnTo>
                    <a:lnTo>
                      <a:pt x="126" y="0"/>
                    </a:lnTo>
                    <a:lnTo>
                      <a:pt x="126" y="13"/>
                    </a:lnTo>
                    <a:lnTo>
                      <a:pt x="114" y="13"/>
                    </a:lnTo>
                    <a:lnTo>
                      <a:pt x="101" y="13"/>
                    </a:lnTo>
                    <a:lnTo>
                      <a:pt x="88" y="13"/>
                    </a:lnTo>
                    <a:lnTo>
                      <a:pt x="76" y="0"/>
                    </a:lnTo>
                    <a:lnTo>
                      <a:pt x="76" y="13"/>
                    </a:lnTo>
                    <a:lnTo>
                      <a:pt x="63" y="26"/>
                    </a:lnTo>
                    <a:lnTo>
                      <a:pt x="50" y="26"/>
                    </a:lnTo>
                    <a:lnTo>
                      <a:pt x="38" y="38"/>
                    </a:lnTo>
                    <a:lnTo>
                      <a:pt x="25" y="51"/>
                    </a:lnTo>
                    <a:lnTo>
                      <a:pt x="38" y="76"/>
                    </a:lnTo>
                    <a:lnTo>
                      <a:pt x="25" y="89"/>
                    </a:lnTo>
                    <a:lnTo>
                      <a:pt x="25" y="102"/>
                    </a:lnTo>
                    <a:lnTo>
                      <a:pt x="25" y="114"/>
                    </a:lnTo>
                    <a:lnTo>
                      <a:pt x="38" y="127"/>
                    </a:lnTo>
                    <a:lnTo>
                      <a:pt x="50" y="127"/>
                    </a:lnTo>
                    <a:lnTo>
                      <a:pt x="50" y="140"/>
                    </a:lnTo>
                    <a:lnTo>
                      <a:pt x="50" y="153"/>
                    </a:lnTo>
                    <a:lnTo>
                      <a:pt x="50" y="165"/>
                    </a:lnTo>
                    <a:lnTo>
                      <a:pt x="50" y="178"/>
                    </a:lnTo>
                    <a:lnTo>
                      <a:pt x="38" y="191"/>
                    </a:lnTo>
                    <a:lnTo>
                      <a:pt x="25" y="191"/>
                    </a:lnTo>
                    <a:lnTo>
                      <a:pt x="0" y="191"/>
                    </a:lnTo>
                    <a:lnTo>
                      <a:pt x="12" y="203"/>
                    </a:lnTo>
                    <a:lnTo>
                      <a:pt x="12" y="216"/>
                    </a:lnTo>
                    <a:lnTo>
                      <a:pt x="12" y="229"/>
                    </a:lnTo>
                    <a:lnTo>
                      <a:pt x="12" y="241"/>
                    </a:lnTo>
                    <a:lnTo>
                      <a:pt x="25" y="241"/>
                    </a:lnTo>
                    <a:lnTo>
                      <a:pt x="38" y="241"/>
                    </a:lnTo>
                    <a:lnTo>
                      <a:pt x="50" y="241"/>
                    </a:lnTo>
                    <a:lnTo>
                      <a:pt x="63" y="254"/>
                    </a:lnTo>
                    <a:lnTo>
                      <a:pt x="76" y="254"/>
                    </a:lnTo>
                    <a:lnTo>
                      <a:pt x="76" y="267"/>
                    </a:lnTo>
                    <a:lnTo>
                      <a:pt x="88" y="267"/>
                    </a:lnTo>
                    <a:lnTo>
                      <a:pt x="101" y="279"/>
                    </a:lnTo>
                    <a:lnTo>
                      <a:pt x="114" y="279"/>
                    </a:lnTo>
                    <a:lnTo>
                      <a:pt x="114" y="254"/>
                    </a:lnTo>
                    <a:lnTo>
                      <a:pt x="114" y="241"/>
                    </a:lnTo>
                    <a:lnTo>
                      <a:pt x="101" y="229"/>
                    </a:lnTo>
                    <a:lnTo>
                      <a:pt x="101" y="216"/>
                    </a:lnTo>
                    <a:lnTo>
                      <a:pt x="101" y="203"/>
                    </a:lnTo>
                    <a:lnTo>
                      <a:pt x="101" y="191"/>
                    </a:lnTo>
                    <a:lnTo>
                      <a:pt x="101" y="178"/>
                    </a:lnTo>
                    <a:lnTo>
                      <a:pt x="114" y="165"/>
                    </a:lnTo>
                    <a:lnTo>
                      <a:pt x="114" y="153"/>
                    </a:lnTo>
                    <a:lnTo>
                      <a:pt x="126" y="140"/>
                    </a:lnTo>
                    <a:lnTo>
                      <a:pt x="139" y="140"/>
                    </a:lnTo>
                    <a:lnTo>
                      <a:pt x="152" y="140"/>
                    </a:lnTo>
                    <a:lnTo>
                      <a:pt x="152" y="153"/>
                    </a:lnTo>
                    <a:lnTo>
                      <a:pt x="152" y="165"/>
                    </a:lnTo>
                    <a:lnTo>
                      <a:pt x="152" y="178"/>
                    </a:lnTo>
                    <a:lnTo>
                      <a:pt x="139" y="178"/>
                    </a:lnTo>
                    <a:lnTo>
                      <a:pt x="139" y="165"/>
                    </a:lnTo>
                    <a:lnTo>
                      <a:pt x="139" y="153"/>
                    </a:lnTo>
                    <a:lnTo>
                      <a:pt x="126" y="153"/>
                    </a:lnTo>
                    <a:lnTo>
                      <a:pt x="114" y="153"/>
                    </a:lnTo>
                    <a:lnTo>
                      <a:pt x="114" y="165"/>
                    </a:lnTo>
                    <a:lnTo>
                      <a:pt x="126" y="178"/>
                    </a:lnTo>
                    <a:lnTo>
                      <a:pt x="126" y="191"/>
                    </a:lnTo>
                    <a:lnTo>
                      <a:pt x="126" y="203"/>
                    </a:lnTo>
                    <a:lnTo>
                      <a:pt x="139" y="216"/>
                    </a:lnTo>
                    <a:lnTo>
                      <a:pt x="152" y="229"/>
                    </a:lnTo>
                    <a:lnTo>
                      <a:pt x="152" y="254"/>
                    </a:lnTo>
                    <a:lnTo>
                      <a:pt x="139" y="254"/>
                    </a:lnTo>
                    <a:lnTo>
                      <a:pt x="139" y="267"/>
                    </a:lnTo>
                    <a:lnTo>
                      <a:pt x="126" y="279"/>
                    </a:lnTo>
                    <a:lnTo>
                      <a:pt x="114" y="292"/>
                    </a:lnTo>
                    <a:lnTo>
                      <a:pt x="101" y="292"/>
                    </a:lnTo>
                    <a:lnTo>
                      <a:pt x="114" y="305"/>
                    </a:lnTo>
                    <a:lnTo>
                      <a:pt x="126" y="305"/>
                    </a:lnTo>
                    <a:lnTo>
                      <a:pt x="139" y="305"/>
                    </a:lnTo>
                    <a:lnTo>
                      <a:pt x="164" y="292"/>
                    </a:lnTo>
                    <a:lnTo>
                      <a:pt x="177" y="292"/>
                    </a:lnTo>
                    <a:lnTo>
                      <a:pt x="190" y="279"/>
                    </a:lnTo>
                    <a:lnTo>
                      <a:pt x="190" y="267"/>
                    </a:lnTo>
                    <a:lnTo>
                      <a:pt x="202" y="267"/>
                    </a:lnTo>
                    <a:lnTo>
                      <a:pt x="215" y="267"/>
                    </a:lnTo>
                    <a:lnTo>
                      <a:pt x="228" y="267"/>
                    </a:lnTo>
                    <a:lnTo>
                      <a:pt x="228" y="254"/>
                    </a:lnTo>
                    <a:lnTo>
                      <a:pt x="228" y="241"/>
                    </a:lnTo>
                    <a:lnTo>
                      <a:pt x="215" y="241"/>
                    </a:lnTo>
                    <a:lnTo>
                      <a:pt x="215" y="229"/>
                    </a:lnTo>
                    <a:lnTo>
                      <a:pt x="202" y="229"/>
                    </a:lnTo>
                    <a:lnTo>
                      <a:pt x="215" y="216"/>
                    </a:lnTo>
                    <a:lnTo>
                      <a:pt x="228" y="203"/>
                    </a:lnTo>
                    <a:lnTo>
                      <a:pt x="241" y="216"/>
                    </a:lnTo>
                    <a:close/>
                  </a:path>
                </a:pathLst>
              </a:custGeom>
              <a:grpFill/>
              <a:ln w="0">
                <a:solidFill>
                  <a:srgbClr val="000000"/>
                </a:solidFill>
                <a:prstDash val="solid"/>
                <a:round/>
                <a:headEnd/>
                <a:tailEnd/>
              </a:ln>
            </p:spPr>
          </p:sp>
          <p:sp>
            <p:nvSpPr>
              <p:cNvPr id="512" name="Freeform 70"/>
              <p:cNvSpPr>
                <a:spLocks/>
              </p:cNvSpPr>
              <p:nvPr/>
            </p:nvSpPr>
            <p:spPr bwMode="auto">
              <a:xfrm>
                <a:off x="809669" y="3839375"/>
                <a:ext cx="133" cy="134"/>
              </a:xfrm>
              <a:custGeom>
                <a:avLst/>
                <a:gdLst>
                  <a:gd name="T0" fmla="*/ 63 w 76"/>
                  <a:gd name="T1" fmla="*/ 13 h 76"/>
                  <a:gd name="T2" fmla="*/ 51 w 76"/>
                  <a:gd name="T3" fmla="*/ 13 h 76"/>
                  <a:gd name="T4" fmla="*/ 51 w 76"/>
                  <a:gd name="T5" fmla="*/ 13 h 76"/>
                  <a:gd name="T6" fmla="*/ 38 w 76"/>
                  <a:gd name="T7" fmla="*/ 0 h 76"/>
                  <a:gd name="T8" fmla="*/ 38 w 76"/>
                  <a:gd name="T9" fmla="*/ 0 h 76"/>
                  <a:gd name="T10" fmla="*/ 25 w 76"/>
                  <a:gd name="T11" fmla="*/ 13 h 76"/>
                  <a:gd name="T12" fmla="*/ 25 w 76"/>
                  <a:gd name="T13" fmla="*/ 13 h 76"/>
                  <a:gd name="T14" fmla="*/ 13 w 76"/>
                  <a:gd name="T15" fmla="*/ 13 h 76"/>
                  <a:gd name="T16" fmla="*/ 13 w 76"/>
                  <a:gd name="T17" fmla="*/ 25 h 76"/>
                  <a:gd name="T18" fmla="*/ 13 w 76"/>
                  <a:gd name="T19" fmla="*/ 25 h 76"/>
                  <a:gd name="T20" fmla="*/ 0 w 76"/>
                  <a:gd name="T21" fmla="*/ 25 h 76"/>
                  <a:gd name="T22" fmla="*/ 13 w 76"/>
                  <a:gd name="T23" fmla="*/ 38 h 76"/>
                  <a:gd name="T24" fmla="*/ 13 w 76"/>
                  <a:gd name="T25" fmla="*/ 38 h 76"/>
                  <a:gd name="T26" fmla="*/ 13 w 76"/>
                  <a:gd name="T27" fmla="*/ 51 h 76"/>
                  <a:gd name="T28" fmla="*/ 25 w 76"/>
                  <a:gd name="T29" fmla="*/ 63 h 76"/>
                  <a:gd name="T30" fmla="*/ 38 w 76"/>
                  <a:gd name="T31" fmla="*/ 63 h 76"/>
                  <a:gd name="T32" fmla="*/ 38 w 76"/>
                  <a:gd name="T33" fmla="*/ 76 h 76"/>
                  <a:gd name="T34" fmla="*/ 38 w 76"/>
                  <a:gd name="T35" fmla="*/ 76 h 76"/>
                  <a:gd name="T36" fmla="*/ 51 w 76"/>
                  <a:gd name="T37" fmla="*/ 76 h 76"/>
                  <a:gd name="T38" fmla="*/ 51 w 76"/>
                  <a:gd name="T39" fmla="*/ 76 h 76"/>
                  <a:gd name="T40" fmla="*/ 51 w 76"/>
                  <a:gd name="T41" fmla="*/ 76 h 76"/>
                  <a:gd name="T42" fmla="*/ 63 w 76"/>
                  <a:gd name="T43" fmla="*/ 63 h 76"/>
                  <a:gd name="T44" fmla="*/ 63 w 76"/>
                  <a:gd name="T45" fmla="*/ 51 h 76"/>
                  <a:gd name="T46" fmla="*/ 76 w 76"/>
                  <a:gd name="T47" fmla="*/ 51 h 76"/>
                  <a:gd name="T48" fmla="*/ 76 w 76"/>
                  <a:gd name="T49" fmla="*/ 51 h 76"/>
                  <a:gd name="T50" fmla="*/ 76 w 76"/>
                  <a:gd name="T51" fmla="*/ 38 h 76"/>
                  <a:gd name="T52" fmla="*/ 76 w 76"/>
                  <a:gd name="T53" fmla="*/ 38 h 76"/>
                  <a:gd name="T54" fmla="*/ 76 w 76"/>
                  <a:gd name="T55" fmla="*/ 38 h 76"/>
                  <a:gd name="T56" fmla="*/ 76 w 76"/>
                  <a:gd name="T57" fmla="*/ 25 h 76"/>
                  <a:gd name="T58" fmla="*/ 76 w 76"/>
                  <a:gd name="T59" fmla="*/ 25 h 76"/>
                  <a:gd name="T60" fmla="*/ 63 w 76"/>
                  <a:gd name="T61" fmla="*/ 25 h 76"/>
                  <a:gd name="T62" fmla="*/ 63 w 76"/>
                  <a:gd name="T63" fmla="*/ 13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
                  <a:gd name="T97" fmla="*/ 0 h 76"/>
                  <a:gd name="T98" fmla="*/ 76 w 76"/>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 h="76">
                    <a:moveTo>
                      <a:pt x="63" y="13"/>
                    </a:moveTo>
                    <a:lnTo>
                      <a:pt x="51" y="13"/>
                    </a:lnTo>
                    <a:lnTo>
                      <a:pt x="38" y="0"/>
                    </a:lnTo>
                    <a:lnTo>
                      <a:pt x="25" y="13"/>
                    </a:lnTo>
                    <a:lnTo>
                      <a:pt x="13" y="13"/>
                    </a:lnTo>
                    <a:lnTo>
                      <a:pt x="13" y="25"/>
                    </a:lnTo>
                    <a:lnTo>
                      <a:pt x="0" y="25"/>
                    </a:lnTo>
                    <a:lnTo>
                      <a:pt x="13" y="38"/>
                    </a:lnTo>
                    <a:lnTo>
                      <a:pt x="13" y="51"/>
                    </a:lnTo>
                    <a:lnTo>
                      <a:pt x="25" y="63"/>
                    </a:lnTo>
                    <a:lnTo>
                      <a:pt x="38" y="63"/>
                    </a:lnTo>
                    <a:lnTo>
                      <a:pt x="38" y="76"/>
                    </a:lnTo>
                    <a:lnTo>
                      <a:pt x="51" y="76"/>
                    </a:lnTo>
                    <a:lnTo>
                      <a:pt x="63" y="63"/>
                    </a:lnTo>
                    <a:lnTo>
                      <a:pt x="63" y="51"/>
                    </a:lnTo>
                    <a:lnTo>
                      <a:pt x="76" y="51"/>
                    </a:lnTo>
                    <a:lnTo>
                      <a:pt x="76" y="38"/>
                    </a:lnTo>
                    <a:lnTo>
                      <a:pt x="76" y="25"/>
                    </a:lnTo>
                    <a:lnTo>
                      <a:pt x="63" y="25"/>
                    </a:lnTo>
                    <a:lnTo>
                      <a:pt x="63" y="13"/>
                    </a:lnTo>
                    <a:close/>
                  </a:path>
                </a:pathLst>
              </a:custGeom>
              <a:grpFill/>
              <a:ln w="0">
                <a:solidFill>
                  <a:srgbClr val="000000"/>
                </a:solidFill>
                <a:prstDash val="solid"/>
                <a:round/>
                <a:headEnd/>
                <a:tailEnd/>
              </a:ln>
            </p:spPr>
          </p:sp>
          <p:sp>
            <p:nvSpPr>
              <p:cNvPr id="513" name="Freeform 71"/>
              <p:cNvSpPr>
                <a:spLocks/>
              </p:cNvSpPr>
              <p:nvPr/>
            </p:nvSpPr>
            <p:spPr bwMode="auto">
              <a:xfrm>
                <a:off x="809869" y="3839242"/>
                <a:ext cx="110" cy="200"/>
              </a:xfrm>
              <a:custGeom>
                <a:avLst/>
                <a:gdLst>
                  <a:gd name="T0" fmla="*/ 38 w 63"/>
                  <a:gd name="T1" fmla="*/ 13 h 114"/>
                  <a:gd name="T2" fmla="*/ 38 w 63"/>
                  <a:gd name="T3" fmla="*/ 13 h 114"/>
                  <a:gd name="T4" fmla="*/ 51 w 63"/>
                  <a:gd name="T5" fmla="*/ 0 h 114"/>
                  <a:gd name="T6" fmla="*/ 51 w 63"/>
                  <a:gd name="T7" fmla="*/ 0 h 114"/>
                  <a:gd name="T8" fmla="*/ 63 w 63"/>
                  <a:gd name="T9" fmla="*/ 0 h 114"/>
                  <a:gd name="T10" fmla="*/ 51 w 63"/>
                  <a:gd name="T11" fmla="*/ 13 h 114"/>
                  <a:gd name="T12" fmla="*/ 51 w 63"/>
                  <a:gd name="T13" fmla="*/ 13 h 114"/>
                  <a:gd name="T14" fmla="*/ 51 w 63"/>
                  <a:gd name="T15" fmla="*/ 38 h 114"/>
                  <a:gd name="T16" fmla="*/ 51 w 63"/>
                  <a:gd name="T17" fmla="*/ 51 h 114"/>
                  <a:gd name="T18" fmla="*/ 51 w 63"/>
                  <a:gd name="T19" fmla="*/ 63 h 114"/>
                  <a:gd name="T20" fmla="*/ 51 w 63"/>
                  <a:gd name="T21" fmla="*/ 63 h 114"/>
                  <a:gd name="T22" fmla="*/ 38 w 63"/>
                  <a:gd name="T23" fmla="*/ 63 h 114"/>
                  <a:gd name="T24" fmla="*/ 38 w 63"/>
                  <a:gd name="T25" fmla="*/ 76 h 114"/>
                  <a:gd name="T26" fmla="*/ 38 w 63"/>
                  <a:gd name="T27" fmla="*/ 76 h 114"/>
                  <a:gd name="T28" fmla="*/ 38 w 63"/>
                  <a:gd name="T29" fmla="*/ 76 h 114"/>
                  <a:gd name="T30" fmla="*/ 38 w 63"/>
                  <a:gd name="T31" fmla="*/ 89 h 114"/>
                  <a:gd name="T32" fmla="*/ 25 w 63"/>
                  <a:gd name="T33" fmla="*/ 89 h 114"/>
                  <a:gd name="T34" fmla="*/ 38 w 63"/>
                  <a:gd name="T35" fmla="*/ 101 h 114"/>
                  <a:gd name="T36" fmla="*/ 25 w 63"/>
                  <a:gd name="T37" fmla="*/ 101 h 114"/>
                  <a:gd name="T38" fmla="*/ 25 w 63"/>
                  <a:gd name="T39" fmla="*/ 114 h 114"/>
                  <a:gd name="T40" fmla="*/ 25 w 63"/>
                  <a:gd name="T41" fmla="*/ 114 h 114"/>
                  <a:gd name="T42" fmla="*/ 13 w 63"/>
                  <a:gd name="T43" fmla="*/ 114 h 114"/>
                  <a:gd name="T44" fmla="*/ 13 w 63"/>
                  <a:gd name="T45" fmla="*/ 114 h 114"/>
                  <a:gd name="T46" fmla="*/ 13 w 63"/>
                  <a:gd name="T47" fmla="*/ 114 h 114"/>
                  <a:gd name="T48" fmla="*/ 0 w 63"/>
                  <a:gd name="T49" fmla="*/ 101 h 114"/>
                  <a:gd name="T50" fmla="*/ 0 w 63"/>
                  <a:gd name="T51" fmla="*/ 101 h 114"/>
                  <a:gd name="T52" fmla="*/ 0 w 63"/>
                  <a:gd name="T53" fmla="*/ 101 h 114"/>
                  <a:gd name="T54" fmla="*/ 0 w 63"/>
                  <a:gd name="T55" fmla="*/ 89 h 114"/>
                  <a:gd name="T56" fmla="*/ 0 w 63"/>
                  <a:gd name="T57" fmla="*/ 89 h 114"/>
                  <a:gd name="T58" fmla="*/ 13 w 63"/>
                  <a:gd name="T59" fmla="*/ 76 h 114"/>
                  <a:gd name="T60" fmla="*/ 13 w 63"/>
                  <a:gd name="T61" fmla="*/ 76 h 114"/>
                  <a:gd name="T62" fmla="*/ 25 w 63"/>
                  <a:gd name="T63" fmla="*/ 63 h 114"/>
                  <a:gd name="T64" fmla="*/ 25 w 63"/>
                  <a:gd name="T65" fmla="*/ 63 h 114"/>
                  <a:gd name="T66" fmla="*/ 25 w 63"/>
                  <a:gd name="T67" fmla="*/ 38 h 114"/>
                  <a:gd name="T68" fmla="*/ 38 w 63"/>
                  <a:gd name="T69" fmla="*/ 38 h 114"/>
                  <a:gd name="T70" fmla="*/ 38 w 63"/>
                  <a:gd name="T71" fmla="*/ 25 h 114"/>
                  <a:gd name="T72" fmla="*/ 38 w 63"/>
                  <a:gd name="T73" fmla="*/ 25 h 114"/>
                  <a:gd name="T74" fmla="*/ 38 w 63"/>
                  <a:gd name="T75" fmla="*/ 13 h 1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
                  <a:gd name="T115" fmla="*/ 0 h 114"/>
                  <a:gd name="T116" fmla="*/ 63 w 63"/>
                  <a:gd name="T117" fmla="*/ 114 h 1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 h="114">
                    <a:moveTo>
                      <a:pt x="38" y="13"/>
                    </a:moveTo>
                    <a:lnTo>
                      <a:pt x="38" y="13"/>
                    </a:lnTo>
                    <a:lnTo>
                      <a:pt x="51" y="0"/>
                    </a:lnTo>
                    <a:lnTo>
                      <a:pt x="63" y="0"/>
                    </a:lnTo>
                    <a:lnTo>
                      <a:pt x="51" y="13"/>
                    </a:lnTo>
                    <a:lnTo>
                      <a:pt x="51" y="38"/>
                    </a:lnTo>
                    <a:lnTo>
                      <a:pt x="51" y="51"/>
                    </a:lnTo>
                    <a:lnTo>
                      <a:pt x="51" y="63"/>
                    </a:lnTo>
                    <a:lnTo>
                      <a:pt x="38" y="63"/>
                    </a:lnTo>
                    <a:lnTo>
                      <a:pt x="38" y="76"/>
                    </a:lnTo>
                    <a:lnTo>
                      <a:pt x="38" y="89"/>
                    </a:lnTo>
                    <a:lnTo>
                      <a:pt x="25" y="89"/>
                    </a:lnTo>
                    <a:lnTo>
                      <a:pt x="38" y="101"/>
                    </a:lnTo>
                    <a:lnTo>
                      <a:pt x="25" y="101"/>
                    </a:lnTo>
                    <a:lnTo>
                      <a:pt x="25" y="114"/>
                    </a:lnTo>
                    <a:lnTo>
                      <a:pt x="13" y="114"/>
                    </a:lnTo>
                    <a:lnTo>
                      <a:pt x="0" y="101"/>
                    </a:lnTo>
                    <a:lnTo>
                      <a:pt x="0" y="89"/>
                    </a:lnTo>
                    <a:lnTo>
                      <a:pt x="13" y="76"/>
                    </a:lnTo>
                    <a:lnTo>
                      <a:pt x="25" y="63"/>
                    </a:lnTo>
                    <a:lnTo>
                      <a:pt x="25" y="38"/>
                    </a:lnTo>
                    <a:lnTo>
                      <a:pt x="38" y="38"/>
                    </a:lnTo>
                    <a:lnTo>
                      <a:pt x="38" y="25"/>
                    </a:lnTo>
                    <a:lnTo>
                      <a:pt x="38" y="13"/>
                    </a:lnTo>
                    <a:close/>
                  </a:path>
                </a:pathLst>
              </a:custGeom>
              <a:grpFill/>
              <a:ln w="0">
                <a:solidFill>
                  <a:srgbClr val="000000"/>
                </a:solidFill>
                <a:prstDash val="solid"/>
                <a:round/>
                <a:headEnd/>
                <a:tailEnd/>
              </a:ln>
            </p:spPr>
          </p:sp>
        </p:grpSp>
        <p:grpSp>
          <p:nvGrpSpPr>
            <p:cNvPr id="10" name="Group 72"/>
            <p:cNvGrpSpPr>
              <a:grpSpLocks/>
            </p:cNvGrpSpPr>
            <p:nvPr/>
          </p:nvGrpSpPr>
          <p:grpSpPr bwMode="auto">
            <a:xfrm>
              <a:off x="2771775" y="4210050"/>
              <a:ext cx="371475" cy="323850"/>
              <a:chOff x="800100" y="3552825"/>
              <a:chExt cx="578" cy="509"/>
            </a:xfrm>
            <a:grpFill/>
          </p:grpSpPr>
          <p:grpSp>
            <p:nvGrpSpPr>
              <p:cNvPr id="11" name="Group 73"/>
              <p:cNvGrpSpPr>
                <a:grpSpLocks/>
              </p:cNvGrpSpPr>
              <p:nvPr/>
            </p:nvGrpSpPr>
            <p:grpSpPr bwMode="auto">
              <a:xfrm>
                <a:off x="800100" y="3552825"/>
                <a:ext cx="578" cy="509"/>
                <a:chOff x="800100" y="3552825"/>
                <a:chExt cx="578" cy="509"/>
              </a:xfrm>
              <a:grpFill/>
            </p:grpSpPr>
            <p:sp>
              <p:nvSpPr>
                <p:cNvPr id="508" name="Freeform 74"/>
                <p:cNvSpPr>
                  <a:spLocks/>
                </p:cNvSpPr>
                <p:nvPr/>
              </p:nvSpPr>
              <p:spPr bwMode="auto">
                <a:xfrm>
                  <a:off x="800256" y="3552825"/>
                  <a:ext cx="422" cy="509"/>
                </a:xfrm>
                <a:custGeom>
                  <a:avLst/>
                  <a:gdLst>
                    <a:gd name="T0" fmla="*/ 63 w 241"/>
                    <a:gd name="T1" fmla="*/ 266 h 291"/>
                    <a:gd name="T2" fmla="*/ 63 w 241"/>
                    <a:gd name="T3" fmla="*/ 253 h 291"/>
                    <a:gd name="T4" fmla="*/ 38 w 241"/>
                    <a:gd name="T5" fmla="*/ 266 h 291"/>
                    <a:gd name="T6" fmla="*/ 12 w 241"/>
                    <a:gd name="T7" fmla="*/ 266 h 291"/>
                    <a:gd name="T8" fmla="*/ 0 w 241"/>
                    <a:gd name="T9" fmla="*/ 253 h 291"/>
                    <a:gd name="T10" fmla="*/ 38 w 241"/>
                    <a:gd name="T11" fmla="*/ 215 h 291"/>
                    <a:gd name="T12" fmla="*/ 50 w 241"/>
                    <a:gd name="T13" fmla="*/ 177 h 291"/>
                    <a:gd name="T14" fmla="*/ 63 w 241"/>
                    <a:gd name="T15" fmla="*/ 152 h 291"/>
                    <a:gd name="T16" fmla="*/ 25 w 241"/>
                    <a:gd name="T17" fmla="*/ 164 h 291"/>
                    <a:gd name="T18" fmla="*/ 25 w 241"/>
                    <a:gd name="T19" fmla="*/ 152 h 291"/>
                    <a:gd name="T20" fmla="*/ 76 w 241"/>
                    <a:gd name="T21" fmla="*/ 126 h 291"/>
                    <a:gd name="T22" fmla="*/ 38 w 241"/>
                    <a:gd name="T23" fmla="*/ 76 h 291"/>
                    <a:gd name="T24" fmla="*/ 25 w 241"/>
                    <a:gd name="T25" fmla="*/ 38 h 291"/>
                    <a:gd name="T26" fmla="*/ 50 w 241"/>
                    <a:gd name="T27" fmla="*/ 38 h 291"/>
                    <a:gd name="T28" fmla="*/ 50 w 241"/>
                    <a:gd name="T29" fmla="*/ 38 h 291"/>
                    <a:gd name="T30" fmla="*/ 63 w 241"/>
                    <a:gd name="T31" fmla="*/ 25 h 291"/>
                    <a:gd name="T32" fmla="*/ 76 w 241"/>
                    <a:gd name="T33" fmla="*/ 12 h 291"/>
                    <a:gd name="T34" fmla="*/ 88 w 241"/>
                    <a:gd name="T35" fmla="*/ 0 h 291"/>
                    <a:gd name="T36" fmla="*/ 114 w 241"/>
                    <a:gd name="T37" fmla="*/ 12 h 291"/>
                    <a:gd name="T38" fmla="*/ 139 w 241"/>
                    <a:gd name="T39" fmla="*/ 25 h 291"/>
                    <a:gd name="T40" fmla="*/ 165 w 241"/>
                    <a:gd name="T41" fmla="*/ 38 h 291"/>
                    <a:gd name="T42" fmla="*/ 177 w 241"/>
                    <a:gd name="T43" fmla="*/ 38 h 291"/>
                    <a:gd name="T44" fmla="*/ 177 w 241"/>
                    <a:gd name="T45" fmla="*/ 25 h 291"/>
                    <a:gd name="T46" fmla="*/ 190 w 241"/>
                    <a:gd name="T47" fmla="*/ 0 h 291"/>
                    <a:gd name="T48" fmla="*/ 215 w 241"/>
                    <a:gd name="T49" fmla="*/ 12 h 291"/>
                    <a:gd name="T50" fmla="*/ 215 w 241"/>
                    <a:gd name="T51" fmla="*/ 38 h 291"/>
                    <a:gd name="T52" fmla="*/ 228 w 241"/>
                    <a:gd name="T53" fmla="*/ 63 h 291"/>
                    <a:gd name="T54" fmla="*/ 228 w 241"/>
                    <a:gd name="T55" fmla="*/ 88 h 291"/>
                    <a:gd name="T56" fmla="*/ 241 w 241"/>
                    <a:gd name="T57" fmla="*/ 101 h 291"/>
                    <a:gd name="T58" fmla="*/ 228 w 241"/>
                    <a:gd name="T59" fmla="*/ 114 h 291"/>
                    <a:gd name="T60" fmla="*/ 215 w 241"/>
                    <a:gd name="T61" fmla="*/ 126 h 291"/>
                    <a:gd name="T62" fmla="*/ 203 w 241"/>
                    <a:gd name="T63" fmla="*/ 139 h 291"/>
                    <a:gd name="T64" fmla="*/ 190 w 241"/>
                    <a:gd name="T65" fmla="*/ 152 h 291"/>
                    <a:gd name="T66" fmla="*/ 177 w 241"/>
                    <a:gd name="T67" fmla="*/ 164 h 291"/>
                    <a:gd name="T68" fmla="*/ 165 w 241"/>
                    <a:gd name="T69" fmla="*/ 177 h 291"/>
                    <a:gd name="T70" fmla="*/ 165 w 241"/>
                    <a:gd name="T71" fmla="*/ 190 h 291"/>
                    <a:gd name="T72" fmla="*/ 165 w 241"/>
                    <a:gd name="T73" fmla="*/ 215 h 291"/>
                    <a:gd name="T74" fmla="*/ 165 w 241"/>
                    <a:gd name="T75" fmla="*/ 228 h 291"/>
                    <a:gd name="T76" fmla="*/ 165 w 241"/>
                    <a:gd name="T77" fmla="*/ 241 h 291"/>
                    <a:gd name="T78" fmla="*/ 152 w 241"/>
                    <a:gd name="T79" fmla="*/ 253 h 291"/>
                    <a:gd name="T80" fmla="*/ 165 w 241"/>
                    <a:gd name="T81" fmla="*/ 266 h 291"/>
                    <a:gd name="T82" fmla="*/ 152 w 241"/>
                    <a:gd name="T83" fmla="*/ 279 h 291"/>
                    <a:gd name="T84" fmla="*/ 139 w 241"/>
                    <a:gd name="T85" fmla="*/ 279 h 291"/>
                    <a:gd name="T86" fmla="*/ 126 w 241"/>
                    <a:gd name="T87" fmla="*/ 291 h 291"/>
                    <a:gd name="T88" fmla="*/ 101 w 241"/>
                    <a:gd name="T89" fmla="*/ 291 h 291"/>
                    <a:gd name="T90" fmla="*/ 88 w 241"/>
                    <a:gd name="T91" fmla="*/ 279 h 29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1"/>
                    <a:gd name="T139" fmla="*/ 0 h 291"/>
                    <a:gd name="T140" fmla="*/ 241 w 241"/>
                    <a:gd name="T141" fmla="*/ 291 h 29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1" h="291">
                      <a:moveTo>
                        <a:pt x="76" y="279"/>
                      </a:moveTo>
                      <a:lnTo>
                        <a:pt x="76" y="279"/>
                      </a:lnTo>
                      <a:lnTo>
                        <a:pt x="63" y="266"/>
                      </a:lnTo>
                      <a:lnTo>
                        <a:pt x="63" y="253"/>
                      </a:lnTo>
                      <a:lnTo>
                        <a:pt x="50" y="253"/>
                      </a:lnTo>
                      <a:lnTo>
                        <a:pt x="50" y="266"/>
                      </a:lnTo>
                      <a:lnTo>
                        <a:pt x="38" y="266"/>
                      </a:lnTo>
                      <a:lnTo>
                        <a:pt x="25" y="266"/>
                      </a:lnTo>
                      <a:lnTo>
                        <a:pt x="12" y="266"/>
                      </a:lnTo>
                      <a:lnTo>
                        <a:pt x="0" y="253"/>
                      </a:lnTo>
                      <a:lnTo>
                        <a:pt x="12" y="253"/>
                      </a:lnTo>
                      <a:lnTo>
                        <a:pt x="25" y="228"/>
                      </a:lnTo>
                      <a:lnTo>
                        <a:pt x="38" y="215"/>
                      </a:lnTo>
                      <a:lnTo>
                        <a:pt x="38" y="203"/>
                      </a:lnTo>
                      <a:lnTo>
                        <a:pt x="50" y="190"/>
                      </a:lnTo>
                      <a:lnTo>
                        <a:pt x="50" y="177"/>
                      </a:lnTo>
                      <a:lnTo>
                        <a:pt x="63" y="164"/>
                      </a:lnTo>
                      <a:lnTo>
                        <a:pt x="63" y="152"/>
                      </a:lnTo>
                      <a:lnTo>
                        <a:pt x="38" y="164"/>
                      </a:lnTo>
                      <a:lnTo>
                        <a:pt x="25" y="164"/>
                      </a:lnTo>
                      <a:lnTo>
                        <a:pt x="25" y="152"/>
                      </a:lnTo>
                      <a:lnTo>
                        <a:pt x="38" y="139"/>
                      </a:lnTo>
                      <a:lnTo>
                        <a:pt x="63" y="139"/>
                      </a:lnTo>
                      <a:lnTo>
                        <a:pt x="76" y="126"/>
                      </a:lnTo>
                      <a:lnTo>
                        <a:pt x="76" y="114"/>
                      </a:lnTo>
                      <a:lnTo>
                        <a:pt x="38" y="76"/>
                      </a:lnTo>
                      <a:lnTo>
                        <a:pt x="38" y="63"/>
                      </a:lnTo>
                      <a:lnTo>
                        <a:pt x="25" y="38"/>
                      </a:lnTo>
                      <a:lnTo>
                        <a:pt x="38" y="50"/>
                      </a:lnTo>
                      <a:lnTo>
                        <a:pt x="50" y="50"/>
                      </a:lnTo>
                      <a:lnTo>
                        <a:pt x="50" y="38"/>
                      </a:lnTo>
                      <a:lnTo>
                        <a:pt x="50" y="25"/>
                      </a:lnTo>
                      <a:lnTo>
                        <a:pt x="63" y="25"/>
                      </a:lnTo>
                      <a:lnTo>
                        <a:pt x="76" y="25"/>
                      </a:lnTo>
                      <a:lnTo>
                        <a:pt x="76" y="12"/>
                      </a:lnTo>
                      <a:lnTo>
                        <a:pt x="88" y="12"/>
                      </a:lnTo>
                      <a:lnTo>
                        <a:pt x="88" y="0"/>
                      </a:lnTo>
                      <a:lnTo>
                        <a:pt x="101" y="0"/>
                      </a:lnTo>
                      <a:lnTo>
                        <a:pt x="114" y="12"/>
                      </a:lnTo>
                      <a:lnTo>
                        <a:pt x="126" y="12"/>
                      </a:lnTo>
                      <a:lnTo>
                        <a:pt x="139" y="25"/>
                      </a:lnTo>
                      <a:lnTo>
                        <a:pt x="152" y="25"/>
                      </a:lnTo>
                      <a:lnTo>
                        <a:pt x="152" y="38"/>
                      </a:lnTo>
                      <a:lnTo>
                        <a:pt x="165" y="38"/>
                      </a:lnTo>
                      <a:lnTo>
                        <a:pt x="177" y="38"/>
                      </a:lnTo>
                      <a:lnTo>
                        <a:pt x="177" y="25"/>
                      </a:lnTo>
                      <a:lnTo>
                        <a:pt x="177" y="12"/>
                      </a:lnTo>
                      <a:lnTo>
                        <a:pt x="177" y="0"/>
                      </a:lnTo>
                      <a:lnTo>
                        <a:pt x="190" y="0"/>
                      </a:lnTo>
                      <a:lnTo>
                        <a:pt x="203" y="0"/>
                      </a:lnTo>
                      <a:lnTo>
                        <a:pt x="203" y="12"/>
                      </a:lnTo>
                      <a:lnTo>
                        <a:pt x="215" y="12"/>
                      </a:lnTo>
                      <a:lnTo>
                        <a:pt x="215" y="25"/>
                      </a:lnTo>
                      <a:lnTo>
                        <a:pt x="215" y="38"/>
                      </a:lnTo>
                      <a:lnTo>
                        <a:pt x="215" y="50"/>
                      </a:lnTo>
                      <a:lnTo>
                        <a:pt x="228" y="63"/>
                      </a:lnTo>
                      <a:lnTo>
                        <a:pt x="228" y="76"/>
                      </a:lnTo>
                      <a:lnTo>
                        <a:pt x="228" y="88"/>
                      </a:lnTo>
                      <a:lnTo>
                        <a:pt x="241" y="101"/>
                      </a:lnTo>
                      <a:lnTo>
                        <a:pt x="228" y="101"/>
                      </a:lnTo>
                      <a:lnTo>
                        <a:pt x="228" y="114"/>
                      </a:lnTo>
                      <a:lnTo>
                        <a:pt x="215" y="114"/>
                      </a:lnTo>
                      <a:lnTo>
                        <a:pt x="215" y="126"/>
                      </a:lnTo>
                      <a:lnTo>
                        <a:pt x="203" y="139"/>
                      </a:lnTo>
                      <a:lnTo>
                        <a:pt x="190" y="139"/>
                      </a:lnTo>
                      <a:lnTo>
                        <a:pt x="190" y="152"/>
                      </a:lnTo>
                      <a:lnTo>
                        <a:pt x="190" y="164"/>
                      </a:lnTo>
                      <a:lnTo>
                        <a:pt x="177" y="164"/>
                      </a:lnTo>
                      <a:lnTo>
                        <a:pt x="165" y="177"/>
                      </a:lnTo>
                      <a:lnTo>
                        <a:pt x="165" y="190"/>
                      </a:lnTo>
                      <a:lnTo>
                        <a:pt x="165" y="203"/>
                      </a:lnTo>
                      <a:lnTo>
                        <a:pt x="165" y="215"/>
                      </a:lnTo>
                      <a:lnTo>
                        <a:pt x="165" y="228"/>
                      </a:lnTo>
                      <a:lnTo>
                        <a:pt x="165" y="241"/>
                      </a:lnTo>
                      <a:lnTo>
                        <a:pt x="165" y="253"/>
                      </a:lnTo>
                      <a:lnTo>
                        <a:pt x="152" y="253"/>
                      </a:lnTo>
                      <a:lnTo>
                        <a:pt x="165" y="266"/>
                      </a:lnTo>
                      <a:lnTo>
                        <a:pt x="152" y="279"/>
                      </a:lnTo>
                      <a:lnTo>
                        <a:pt x="139" y="279"/>
                      </a:lnTo>
                      <a:lnTo>
                        <a:pt x="139" y="291"/>
                      </a:lnTo>
                      <a:lnTo>
                        <a:pt x="126" y="291"/>
                      </a:lnTo>
                      <a:lnTo>
                        <a:pt x="114" y="291"/>
                      </a:lnTo>
                      <a:lnTo>
                        <a:pt x="101" y="291"/>
                      </a:lnTo>
                      <a:lnTo>
                        <a:pt x="88" y="279"/>
                      </a:lnTo>
                      <a:lnTo>
                        <a:pt x="76" y="279"/>
                      </a:lnTo>
                      <a:close/>
                    </a:path>
                  </a:pathLst>
                </a:custGeom>
                <a:grpFill/>
                <a:ln w="0">
                  <a:solidFill>
                    <a:srgbClr val="000000"/>
                  </a:solidFill>
                  <a:prstDash val="solid"/>
                  <a:round/>
                  <a:headEnd/>
                  <a:tailEnd/>
                </a:ln>
              </p:spPr>
            </p:sp>
            <p:sp>
              <p:nvSpPr>
                <p:cNvPr id="509" name="Freeform 75"/>
                <p:cNvSpPr>
                  <a:spLocks/>
                </p:cNvSpPr>
                <p:nvPr/>
              </p:nvSpPr>
              <p:spPr bwMode="auto">
                <a:xfrm>
                  <a:off x="800100" y="3553091"/>
                  <a:ext cx="110" cy="177"/>
                </a:xfrm>
                <a:custGeom>
                  <a:avLst/>
                  <a:gdLst>
                    <a:gd name="T0" fmla="*/ 63 w 63"/>
                    <a:gd name="T1" fmla="*/ 25 h 101"/>
                    <a:gd name="T2" fmla="*/ 63 w 63"/>
                    <a:gd name="T3" fmla="*/ 25 h 101"/>
                    <a:gd name="T4" fmla="*/ 63 w 63"/>
                    <a:gd name="T5" fmla="*/ 25 h 101"/>
                    <a:gd name="T6" fmla="*/ 63 w 63"/>
                    <a:gd name="T7" fmla="*/ 38 h 101"/>
                    <a:gd name="T8" fmla="*/ 63 w 63"/>
                    <a:gd name="T9" fmla="*/ 51 h 101"/>
                    <a:gd name="T10" fmla="*/ 63 w 63"/>
                    <a:gd name="T11" fmla="*/ 63 h 101"/>
                    <a:gd name="T12" fmla="*/ 63 w 63"/>
                    <a:gd name="T13" fmla="*/ 63 h 101"/>
                    <a:gd name="T14" fmla="*/ 63 w 63"/>
                    <a:gd name="T15" fmla="*/ 76 h 101"/>
                    <a:gd name="T16" fmla="*/ 51 w 63"/>
                    <a:gd name="T17" fmla="*/ 76 h 101"/>
                    <a:gd name="T18" fmla="*/ 51 w 63"/>
                    <a:gd name="T19" fmla="*/ 76 h 101"/>
                    <a:gd name="T20" fmla="*/ 51 w 63"/>
                    <a:gd name="T21" fmla="*/ 89 h 101"/>
                    <a:gd name="T22" fmla="*/ 38 w 63"/>
                    <a:gd name="T23" fmla="*/ 89 h 101"/>
                    <a:gd name="T24" fmla="*/ 25 w 63"/>
                    <a:gd name="T25" fmla="*/ 101 h 101"/>
                    <a:gd name="T26" fmla="*/ 25 w 63"/>
                    <a:gd name="T27" fmla="*/ 101 h 101"/>
                    <a:gd name="T28" fmla="*/ 25 w 63"/>
                    <a:gd name="T29" fmla="*/ 101 h 101"/>
                    <a:gd name="T30" fmla="*/ 25 w 63"/>
                    <a:gd name="T31" fmla="*/ 101 h 101"/>
                    <a:gd name="T32" fmla="*/ 13 w 63"/>
                    <a:gd name="T33" fmla="*/ 101 h 101"/>
                    <a:gd name="T34" fmla="*/ 13 w 63"/>
                    <a:gd name="T35" fmla="*/ 101 h 101"/>
                    <a:gd name="T36" fmla="*/ 0 w 63"/>
                    <a:gd name="T37" fmla="*/ 101 h 101"/>
                    <a:gd name="T38" fmla="*/ 13 w 63"/>
                    <a:gd name="T39" fmla="*/ 101 h 101"/>
                    <a:gd name="T40" fmla="*/ 13 w 63"/>
                    <a:gd name="T41" fmla="*/ 89 h 101"/>
                    <a:gd name="T42" fmla="*/ 0 w 63"/>
                    <a:gd name="T43" fmla="*/ 76 h 101"/>
                    <a:gd name="T44" fmla="*/ 0 w 63"/>
                    <a:gd name="T45" fmla="*/ 76 h 101"/>
                    <a:gd name="T46" fmla="*/ 0 w 63"/>
                    <a:gd name="T47" fmla="*/ 63 h 101"/>
                    <a:gd name="T48" fmla="*/ 13 w 63"/>
                    <a:gd name="T49" fmla="*/ 63 h 101"/>
                    <a:gd name="T50" fmla="*/ 13 w 63"/>
                    <a:gd name="T51" fmla="*/ 51 h 101"/>
                    <a:gd name="T52" fmla="*/ 13 w 63"/>
                    <a:gd name="T53" fmla="*/ 38 h 101"/>
                    <a:gd name="T54" fmla="*/ 13 w 63"/>
                    <a:gd name="T55" fmla="*/ 25 h 101"/>
                    <a:gd name="T56" fmla="*/ 13 w 63"/>
                    <a:gd name="T57" fmla="*/ 25 h 101"/>
                    <a:gd name="T58" fmla="*/ 25 w 63"/>
                    <a:gd name="T59" fmla="*/ 12 h 101"/>
                    <a:gd name="T60" fmla="*/ 25 w 63"/>
                    <a:gd name="T61" fmla="*/ 12 h 101"/>
                    <a:gd name="T62" fmla="*/ 25 w 63"/>
                    <a:gd name="T63" fmla="*/ 12 h 101"/>
                    <a:gd name="T64" fmla="*/ 25 w 63"/>
                    <a:gd name="T65" fmla="*/ 12 h 101"/>
                    <a:gd name="T66" fmla="*/ 38 w 63"/>
                    <a:gd name="T67" fmla="*/ 0 h 101"/>
                    <a:gd name="T68" fmla="*/ 38 w 63"/>
                    <a:gd name="T69" fmla="*/ 0 h 101"/>
                    <a:gd name="T70" fmla="*/ 38 w 63"/>
                    <a:gd name="T71" fmla="*/ 0 h 101"/>
                    <a:gd name="T72" fmla="*/ 51 w 63"/>
                    <a:gd name="T73" fmla="*/ 12 h 101"/>
                    <a:gd name="T74" fmla="*/ 51 w 63"/>
                    <a:gd name="T75" fmla="*/ 12 h 101"/>
                    <a:gd name="T76" fmla="*/ 63 w 63"/>
                    <a:gd name="T77" fmla="*/ 12 h 101"/>
                    <a:gd name="T78" fmla="*/ 63 w 63"/>
                    <a:gd name="T79" fmla="*/ 12 h 101"/>
                    <a:gd name="T80" fmla="*/ 63 w 63"/>
                    <a:gd name="T81" fmla="*/ 25 h 1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101"/>
                    <a:gd name="T125" fmla="*/ 63 w 63"/>
                    <a:gd name="T126" fmla="*/ 101 h 1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101">
                      <a:moveTo>
                        <a:pt x="63" y="25"/>
                      </a:moveTo>
                      <a:lnTo>
                        <a:pt x="63" y="25"/>
                      </a:lnTo>
                      <a:lnTo>
                        <a:pt x="63" y="38"/>
                      </a:lnTo>
                      <a:lnTo>
                        <a:pt x="63" y="51"/>
                      </a:lnTo>
                      <a:lnTo>
                        <a:pt x="63" y="63"/>
                      </a:lnTo>
                      <a:lnTo>
                        <a:pt x="63" y="76"/>
                      </a:lnTo>
                      <a:lnTo>
                        <a:pt x="51" y="76"/>
                      </a:lnTo>
                      <a:lnTo>
                        <a:pt x="51" y="89"/>
                      </a:lnTo>
                      <a:lnTo>
                        <a:pt x="38" y="89"/>
                      </a:lnTo>
                      <a:lnTo>
                        <a:pt x="25" y="101"/>
                      </a:lnTo>
                      <a:lnTo>
                        <a:pt x="13" y="101"/>
                      </a:lnTo>
                      <a:lnTo>
                        <a:pt x="0" y="101"/>
                      </a:lnTo>
                      <a:lnTo>
                        <a:pt x="13" y="101"/>
                      </a:lnTo>
                      <a:lnTo>
                        <a:pt x="13" y="89"/>
                      </a:lnTo>
                      <a:lnTo>
                        <a:pt x="0" y="76"/>
                      </a:lnTo>
                      <a:lnTo>
                        <a:pt x="0" y="63"/>
                      </a:lnTo>
                      <a:lnTo>
                        <a:pt x="13" y="63"/>
                      </a:lnTo>
                      <a:lnTo>
                        <a:pt x="13" y="51"/>
                      </a:lnTo>
                      <a:lnTo>
                        <a:pt x="13" y="38"/>
                      </a:lnTo>
                      <a:lnTo>
                        <a:pt x="13" y="25"/>
                      </a:lnTo>
                      <a:lnTo>
                        <a:pt x="25" y="12"/>
                      </a:lnTo>
                      <a:lnTo>
                        <a:pt x="38" y="0"/>
                      </a:lnTo>
                      <a:lnTo>
                        <a:pt x="51" y="12"/>
                      </a:lnTo>
                      <a:lnTo>
                        <a:pt x="63" y="12"/>
                      </a:lnTo>
                      <a:lnTo>
                        <a:pt x="63" y="25"/>
                      </a:lnTo>
                      <a:close/>
                    </a:path>
                  </a:pathLst>
                </a:custGeom>
                <a:grpFill/>
                <a:ln w="0">
                  <a:solidFill>
                    <a:srgbClr val="000000"/>
                  </a:solidFill>
                  <a:prstDash val="solid"/>
                  <a:round/>
                  <a:headEnd/>
                  <a:tailEnd/>
                </a:ln>
              </p:spPr>
            </p:sp>
            <p:sp>
              <p:nvSpPr>
                <p:cNvPr id="510" name="Freeform 76"/>
                <p:cNvSpPr>
                  <a:spLocks/>
                </p:cNvSpPr>
                <p:nvPr/>
              </p:nvSpPr>
              <p:spPr bwMode="auto">
                <a:xfrm>
                  <a:off x="800210" y="3553112"/>
                  <a:ext cx="112" cy="89"/>
                </a:xfrm>
                <a:custGeom>
                  <a:avLst/>
                  <a:gdLst>
                    <a:gd name="T0" fmla="*/ 51 w 64"/>
                    <a:gd name="T1" fmla="*/ 26 h 51"/>
                    <a:gd name="T2" fmla="*/ 51 w 64"/>
                    <a:gd name="T3" fmla="*/ 13 h 51"/>
                    <a:gd name="T4" fmla="*/ 64 w 64"/>
                    <a:gd name="T5" fmla="*/ 13 h 51"/>
                    <a:gd name="T6" fmla="*/ 51 w 64"/>
                    <a:gd name="T7" fmla="*/ 13 h 51"/>
                    <a:gd name="T8" fmla="*/ 51 w 64"/>
                    <a:gd name="T9" fmla="*/ 0 h 51"/>
                    <a:gd name="T10" fmla="*/ 51 w 64"/>
                    <a:gd name="T11" fmla="*/ 13 h 51"/>
                    <a:gd name="T12" fmla="*/ 38 w 64"/>
                    <a:gd name="T13" fmla="*/ 0 h 51"/>
                    <a:gd name="T14" fmla="*/ 38 w 64"/>
                    <a:gd name="T15" fmla="*/ 0 h 51"/>
                    <a:gd name="T16" fmla="*/ 26 w 64"/>
                    <a:gd name="T17" fmla="*/ 0 h 51"/>
                    <a:gd name="T18" fmla="*/ 13 w 64"/>
                    <a:gd name="T19" fmla="*/ 13 h 51"/>
                    <a:gd name="T20" fmla="*/ 13 w 64"/>
                    <a:gd name="T21" fmla="*/ 13 h 51"/>
                    <a:gd name="T22" fmla="*/ 0 w 64"/>
                    <a:gd name="T23" fmla="*/ 13 h 51"/>
                    <a:gd name="T24" fmla="*/ 0 w 64"/>
                    <a:gd name="T25" fmla="*/ 26 h 51"/>
                    <a:gd name="T26" fmla="*/ 0 w 64"/>
                    <a:gd name="T27" fmla="*/ 39 h 51"/>
                    <a:gd name="T28" fmla="*/ 13 w 64"/>
                    <a:gd name="T29" fmla="*/ 39 h 51"/>
                    <a:gd name="T30" fmla="*/ 13 w 64"/>
                    <a:gd name="T31" fmla="*/ 39 h 51"/>
                    <a:gd name="T32" fmla="*/ 13 w 64"/>
                    <a:gd name="T33" fmla="*/ 51 h 51"/>
                    <a:gd name="T34" fmla="*/ 13 w 64"/>
                    <a:gd name="T35" fmla="*/ 51 h 51"/>
                    <a:gd name="T36" fmla="*/ 26 w 64"/>
                    <a:gd name="T37" fmla="*/ 51 h 51"/>
                    <a:gd name="T38" fmla="*/ 26 w 64"/>
                    <a:gd name="T39" fmla="*/ 39 h 51"/>
                    <a:gd name="T40" fmla="*/ 38 w 64"/>
                    <a:gd name="T41" fmla="*/ 51 h 51"/>
                    <a:gd name="T42" fmla="*/ 51 w 64"/>
                    <a:gd name="T43" fmla="*/ 51 h 51"/>
                    <a:gd name="T44" fmla="*/ 51 w 64"/>
                    <a:gd name="T45" fmla="*/ 39 h 51"/>
                    <a:gd name="T46" fmla="*/ 51 w 64"/>
                    <a:gd name="T47" fmla="*/ 39 h 51"/>
                    <a:gd name="T48" fmla="*/ 51 w 64"/>
                    <a:gd name="T49" fmla="*/ 26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51"/>
                    <a:gd name="T77" fmla="*/ 64 w 64"/>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51">
                      <a:moveTo>
                        <a:pt x="51" y="26"/>
                      </a:moveTo>
                      <a:lnTo>
                        <a:pt x="51" y="13"/>
                      </a:lnTo>
                      <a:lnTo>
                        <a:pt x="64" y="13"/>
                      </a:lnTo>
                      <a:lnTo>
                        <a:pt x="51" y="13"/>
                      </a:lnTo>
                      <a:lnTo>
                        <a:pt x="51" y="0"/>
                      </a:lnTo>
                      <a:lnTo>
                        <a:pt x="51" y="13"/>
                      </a:lnTo>
                      <a:lnTo>
                        <a:pt x="38" y="0"/>
                      </a:lnTo>
                      <a:lnTo>
                        <a:pt x="26" y="0"/>
                      </a:lnTo>
                      <a:lnTo>
                        <a:pt x="13" y="13"/>
                      </a:lnTo>
                      <a:lnTo>
                        <a:pt x="0" y="13"/>
                      </a:lnTo>
                      <a:lnTo>
                        <a:pt x="0" y="26"/>
                      </a:lnTo>
                      <a:lnTo>
                        <a:pt x="0" y="39"/>
                      </a:lnTo>
                      <a:lnTo>
                        <a:pt x="13" y="39"/>
                      </a:lnTo>
                      <a:lnTo>
                        <a:pt x="13" y="51"/>
                      </a:lnTo>
                      <a:lnTo>
                        <a:pt x="26" y="51"/>
                      </a:lnTo>
                      <a:lnTo>
                        <a:pt x="26" y="39"/>
                      </a:lnTo>
                      <a:lnTo>
                        <a:pt x="38" y="51"/>
                      </a:lnTo>
                      <a:lnTo>
                        <a:pt x="51" y="51"/>
                      </a:lnTo>
                      <a:lnTo>
                        <a:pt x="51" y="39"/>
                      </a:lnTo>
                      <a:lnTo>
                        <a:pt x="51" y="26"/>
                      </a:lnTo>
                      <a:close/>
                    </a:path>
                  </a:pathLst>
                </a:custGeom>
                <a:grpFill/>
                <a:ln w="0">
                  <a:solidFill>
                    <a:srgbClr val="000000"/>
                  </a:solidFill>
                  <a:prstDash val="solid"/>
                  <a:round/>
                  <a:headEnd/>
                  <a:tailEnd/>
                </a:ln>
              </p:spPr>
            </p:sp>
          </p:grpSp>
          <p:sp>
            <p:nvSpPr>
              <p:cNvPr id="507" name="Freeform 77"/>
              <p:cNvSpPr>
                <a:spLocks/>
              </p:cNvSpPr>
              <p:nvPr/>
            </p:nvSpPr>
            <p:spPr bwMode="auto">
              <a:xfrm>
                <a:off x="800166" y="3553247"/>
                <a:ext cx="44" cy="66"/>
              </a:xfrm>
              <a:custGeom>
                <a:avLst/>
                <a:gdLst>
                  <a:gd name="T0" fmla="*/ 25 w 25"/>
                  <a:gd name="T1" fmla="*/ 12 h 38"/>
                  <a:gd name="T2" fmla="*/ 25 w 25"/>
                  <a:gd name="T3" fmla="*/ 0 h 38"/>
                  <a:gd name="T4" fmla="*/ 13 w 25"/>
                  <a:gd name="T5" fmla="*/ 0 h 38"/>
                  <a:gd name="T6" fmla="*/ 0 w 25"/>
                  <a:gd name="T7" fmla="*/ 12 h 38"/>
                  <a:gd name="T8" fmla="*/ 0 w 25"/>
                  <a:gd name="T9" fmla="*/ 12 h 38"/>
                  <a:gd name="T10" fmla="*/ 0 w 25"/>
                  <a:gd name="T11" fmla="*/ 25 h 38"/>
                  <a:gd name="T12" fmla="*/ 0 w 25"/>
                  <a:gd name="T13" fmla="*/ 38 h 38"/>
                  <a:gd name="T14" fmla="*/ 0 w 25"/>
                  <a:gd name="T15" fmla="*/ 38 h 38"/>
                  <a:gd name="T16" fmla="*/ 13 w 25"/>
                  <a:gd name="T17" fmla="*/ 38 h 38"/>
                  <a:gd name="T18" fmla="*/ 13 w 25"/>
                  <a:gd name="T19" fmla="*/ 38 h 38"/>
                  <a:gd name="T20" fmla="*/ 13 w 25"/>
                  <a:gd name="T21" fmla="*/ 38 h 38"/>
                  <a:gd name="T22" fmla="*/ 13 w 25"/>
                  <a:gd name="T23" fmla="*/ 25 h 38"/>
                  <a:gd name="T24" fmla="*/ 25 w 25"/>
                  <a:gd name="T25" fmla="*/ 12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38"/>
                  <a:gd name="T41" fmla="*/ 25 w 25"/>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38">
                    <a:moveTo>
                      <a:pt x="25" y="12"/>
                    </a:moveTo>
                    <a:lnTo>
                      <a:pt x="25" y="0"/>
                    </a:lnTo>
                    <a:lnTo>
                      <a:pt x="13" y="0"/>
                    </a:lnTo>
                    <a:lnTo>
                      <a:pt x="0" y="12"/>
                    </a:lnTo>
                    <a:lnTo>
                      <a:pt x="0" y="25"/>
                    </a:lnTo>
                    <a:lnTo>
                      <a:pt x="0" y="38"/>
                    </a:lnTo>
                    <a:lnTo>
                      <a:pt x="13" y="38"/>
                    </a:lnTo>
                    <a:lnTo>
                      <a:pt x="13" y="25"/>
                    </a:lnTo>
                    <a:lnTo>
                      <a:pt x="25" y="12"/>
                    </a:lnTo>
                    <a:close/>
                  </a:path>
                </a:pathLst>
              </a:custGeom>
              <a:grpFill/>
              <a:ln w="0">
                <a:solidFill>
                  <a:srgbClr val="000000"/>
                </a:solidFill>
                <a:prstDash val="solid"/>
                <a:round/>
                <a:headEnd/>
                <a:tailEnd/>
              </a:ln>
            </p:spPr>
          </p:sp>
        </p:grpSp>
        <p:grpSp>
          <p:nvGrpSpPr>
            <p:cNvPr id="12" name="Group 78"/>
            <p:cNvGrpSpPr>
              <a:grpSpLocks/>
            </p:cNvGrpSpPr>
            <p:nvPr/>
          </p:nvGrpSpPr>
          <p:grpSpPr bwMode="auto">
            <a:xfrm>
              <a:off x="1971675" y="5578267"/>
              <a:ext cx="619125" cy="647703"/>
              <a:chOff x="0" y="4895850"/>
              <a:chExt cx="558" cy="583"/>
            </a:xfrm>
            <a:grpFill/>
          </p:grpSpPr>
          <p:sp>
            <p:nvSpPr>
              <p:cNvPr id="502" name="Freeform 79"/>
              <p:cNvSpPr>
                <a:spLocks/>
              </p:cNvSpPr>
              <p:nvPr/>
            </p:nvSpPr>
            <p:spPr bwMode="auto">
              <a:xfrm>
                <a:off x="419" y="4895850"/>
                <a:ext cx="139" cy="101"/>
              </a:xfrm>
              <a:custGeom>
                <a:avLst/>
                <a:gdLst>
                  <a:gd name="T0" fmla="*/ 63 w 139"/>
                  <a:gd name="T1" fmla="*/ 25 h 101"/>
                  <a:gd name="T2" fmla="*/ 76 w 139"/>
                  <a:gd name="T3" fmla="*/ 12 h 101"/>
                  <a:gd name="T4" fmla="*/ 76 w 139"/>
                  <a:gd name="T5" fmla="*/ 12 h 101"/>
                  <a:gd name="T6" fmla="*/ 88 w 139"/>
                  <a:gd name="T7" fmla="*/ 12 h 101"/>
                  <a:gd name="T8" fmla="*/ 101 w 139"/>
                  <a:gd name="T9" fmla="*/ 0 h 101"/>
                  <a:gd name="T10" fmla="*/ 114 w 139"/>
                  <a:gd name="T11" fmla="*/ 12 h 101"/>
                  <a:gd name="T12" fmla="*/ 114 w 139"/>
                  <a:gd name="T13" fmla="*/ 12 h 101"/>
                  <a:gd name="T14" fmla="*/ 126 w 139"/>
                  <a:gd name="T15" fmla="*/ 12 h 101"/>
                  <a:gd name="T16" fmla="*/ 126 w 139"/>
                  <a:gd name="T17" fmla="*/ 12 h 101"/>
                  <a:gd name="T18" fmla="*/ 126 w 139"/>
                  <a:gd name="T19" fmla="*/ 12 h 101"/>
                  <a:gd name="T20" fmla="*/ 126 w 139"/>
                  <a:gd name="T21" fmla="*/ 12 h 101"/>
                  <a:gd name="T22" fmla="*/ 126 w 139"/>
                  <a:gd name="T23" fmla="*/ 0 h 101"/>
                  <a:gd name="T24" fmla="*/ 126 w 139"/>
                  <a:gd name="T25" fmla="*/ 0 h 101"/>
                  <a:gd name="T26" fmla="*/ 126 w 139"/>
                  <a:gd name="T27" fmla="*/ 0 h 101"/>
                  <a:gd name="T28" fmla="*/ 139 w 139"/>
                  <a:gd name="T29" fmla="*/ 0 h 101"/>
                  <a:gd name="T30" fmla="*/ 139 w 139"/>
                  <a:gd name="T31" fmla="*/ 0 h 101"/>
                  <a:gd name="T32" fmla="*/ 139 w 139"/>
                  <a:gd name="T33" fmla="*/ 12 h 101"/>
                  <a:gd name="T34" fmla="*/ 139 w 139"/>
                  <a:gd name="T35" fmla="*/ 12 h 101"/>
                  <a:gd name="T36" fmla="*/ 139 w 139"/>
                  <a:gd name="T37" fmla="*/ 25 h 101"/>
                  <a:gd name="T38" fmla="*/ 139 w 139"/>
                  <a:gd name="T39" fmla="*/ 25 h 101"/>
                  <a:gd name="T40" fmla="*/ 139 w 139"/>
                  <a:gd name="T41" fmla="*/ 38 h 101"/>
                  <a:gd name="T42" fmla="*/ 126 w 139"/>
                  <a:gd name="T43" fmla="*/ 38 h 101"/>
                  <a:gd name="T44" fmla="*/ 126 w 139"/>
                  <a:gd name="T45" fmla="*/ 38 h 101"/>
                  <a:gd name="T46" fmla="*/ 114 w 139"/>
                  <a:gd name="T47" fmla="*/ 38 h 101"/>
                  <a:gd name="T48" fmla="*/ 114 w 139"/>
                  <a:gd name="T49" fmla="*/ 50 h 101"/>
                  <a:gd name="T50" fmla="*/ 101 w 139"/>
                  <a:gd name="T51" fmla="*/ 50 h 101"/>
                  <a:gd name="T52" fmla="*/ 101 w 139"/>
                  <a:gd name="T53" fmla="*/ 50 h 101"/>
                  <a:gd name="T54" fmla="*/ 88 w 139"/>
                  <a:gd name="T55" fmla="*/ 50 h 101"/>
                  <a:gd name="T56" fmla="*/ 88 w 139"/>
                  <a:gd name="T57" fmla="*/ 50 h 101"/>
                  <a:gd name="T58" fmla="*/ 76 w 139"/>
                  <a:gd name="T59" fmla="*/ 63 h 101"/>
                  <a:gd name="T60" fmla="*/ 76 w 139"/>
                  <a:gd name="T61" fmla="*/ 63 h 101"/>
                  <a:gd name="T62" fmla="*/ 76 w 139"/>
                  <a:gd name="T63" fmla="*/ 76 h 101"/>
                  <a:gd name="T64" fmla="*/ 63 w 139"/>
                  <a:gd name="T65" fmla="*/ 89 h 101"/>
                  <a:gd name="T66" fmla="*/ 63 w 139"/>
                  <a:gd name="T67" fmla="*/ 89 h 101"/>
                  <a:gd name="T68" fmla="*/ 50 w 139"/>
                  <a:gd name="T69" fmla="*/ 101 h 101"/>
                  <a:gd name="T70" fmla="*/ 38 w 139"/>
                  <a:gd name="T71" fmla="*/ 101 h 101"/>
                  <a:gd name="T72" fmla="*/ 38 w 139"/>
                  <a:gd name="T73" fmla="*/ 101 h 101"/>
                  <a:gd name="T74" fmla="*/ 38 w 139"/>
                  <a:gd name="T75" fmla="*/ 89 h 101"/>
                  <a:gd name="T76" fmla="*/ 25 w 139"/>
                  <a:gd name="T77" fmla="*/ 89 h 101"/>
                  <a:gd name="T78" fmla="*/ 25 w 139"/>
                  <a:gd name="T79" fmla="*/ 76 h 101"/>
                  <a:gd name="T80" fmla="*/ 25 w 139"/>
                  <a:gd name="T81" fmla="*/ 76 h 101"/>
                  <a:gd name="T82" fmla="*/ 12 w 139"/>
                  <a:gd name="T83" fmla="*/ 63 h 101"/>
                  <a:gd name="T84" fmla="*/ 12 w 139"/>
                  <a:gd name="T85" fmla="*/ 63 h 101"/>
                  <a:gd name="T86" fmla="*/ 0 w 139"/>
                  <a:gd name="T87" fmla="*/ 50 h 101"/>
                  <a:gd name="T88" fmla="*/ 0 w 139"/>
                  <a:gd name="T89" fmla="*/ 50 h 101"/>
                  <a:gd name="T90" fmla="*/ 12 w 139"/>
                  <a:gd name="T91" fmla="*/ 50 h 101"/>
                  <a:gd name="T92" fmla="*/ 12 w 139"/>
                  <a:gd name="T93" fmla="*/ 38 h 101"/>
                  <a:gd name="T94" fmla="*/ 25 w 139"/>
                  <a:gd name="T95" fmla="*/ 38 h 101"/>
                  <a:gd name="T96" fmla="*/ 25 w 139"/>
                  <a:gd name="T97" fmla="*/ 38 h 101"/>
                  <a:gd name="T98" fmla="*/ 25 w 139"/>
                  <a:gd name="T99" fmla="*/ 38 h 101"/>
                  <a:gd name="T100" fmla="*/ 38 w 139"/>
                  <a:gd name="T101" fmla="*/ 38 h 101"/>
                  <a:gd name="T102" fmla="*/ 38 w 139"/>
                  <a:gd name="T103" fmla="*/ 38 h 101"/>
                  <a:gd name="T104" fmla="*/ 38 w 139"/>
                  <a:gd name="T105" fmla="*/ 25 h 101"/>
                  <a:gd name="T106" fmla="*/ 50 w 139"/>
                  <a:gd name="T107" fmla="*/ 25 h 101"/>
                  <a:gd name="T108" fmla="*/ 63 w 139"/>
                  <a:gd name="T109" fmla="*/ 25 h 1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9"/>
                  <a:gd name="T166" fmla="*/ 0 h 101"/>
                  <a:gd name="T167" fmla="*/ 139 w 139"/>
                  <a:gd name="T168" fmla="*/ 101 h 10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9" h="101">
                    <a:moveTo>
                      <a:pt x="63" y="25"/>
                    </a:moveTo>
                    <a:lnTo>
                      <a:pt x="76" y="12"/>
                    </a:lnTo>
                    <a:lnTo>
                      <a:pt x="88" y="12"/>
                    </a:lnTo>
                    <a:lnTo>
                      <a:pt x="101" y="0"/>
                    </a:lnTo>
                    <a:lnTo>
                      <a:pt x="114" y="12"/>
                    </a:lnTo>
                    <a:lnTo>
                      <a:pt x="126" y="12"/>
                    </a:lnTo>
                    <a:lnTo>
                      <a:pt x="126" y="0"/>
                    </a:lnTo>
                    <a:lnTo>
                      <a:pt x="139" y="0"/>
                    </a:lnTo>
                    <a:lnTo>
                      <a:pt x="139" y="12"/>
                    </a:lnTo>
                    <a:lnTo>
                      <a:pt x="139" y="25"/>
                    </a:lnTo>
                    <a:lnTo>
                      <a:pt x="139" y="38"/>
                    </a:lnTo>
                    <a:lnTo>
                      <a:pt x="126" y="38"/>
                    </a:lnTo>
                    <a:lnTo>
                      <a:pt x="114" y="38"/>
                    </a:lnTo>
                    <a:lnTo>
                      <a:pt x="114" y="50"/>
                    </a:lnTo>
                    <a:lnTo>
                      <a:pt x="101" y="50"/>
                    </a:lnTo>
                    <a:lnTo>
                      <a:pt x="88" y="50"/>
                    </a:lnTo>
                    <a:lnTo>
                      <a:pt x="76" y="63"/>
                    </a:lnTo>
                    <a:lnTo>
                      <a:pt x="76" y="76"/>
                    </a:lnTo>
                    <a:lnTo>
                      <a:pt x="63" y="89"/>
                    </a:lnTo>
                    <a:lnTo>
                      <a:pt x="50" y="101"/>
                    </a:lnTo>
                    <a:lnTo>
                      <a:pt x="38" y="101"/>
                    </a:lnTo>
                    <a:lnTo>
                      <a:pt x="38" y="89"/>
                    </a:lnTo>
                    <a:lnTo>
                      <a:pt x="25" y="89"/>
                    </a:lnTo>
                    <a:lnTo>
                      <a:pt x="25" y="76"/>
                    </a:lnTo>
                    <a:lnTo>
                      <a:pt x="12" y="63"/>
                    </a:lnTo>
                    <a:lnTo>
                      <a:pt x="0" y="50"/>
                    </a:lnTo>
                    <a:lnTo>
                      <a:pt x="12" y="50"/>
                    </a:lnTo>
                    <a:lnTo>
                      <a:pt x="12" y="38"/>
                    </a:lnTo>
                    <a:lnTo>
                      <a:pt x="25" y="38"/>
                    </a:lnTo>
                    <a:lnTo>
                      <a:pt x="38" y="38"/>
                    </a:lnTo>
                    <a:lnTo>
                      <a:pt x="38" y="25"/>
                    </a:lnTo>
                    <a:lnTo>
                      <a:pt x="50" y="25"/>
                    </a:lnTo>
                    <a:lnTo>
                      <a:pt x="63" y="25"/>
                    </a:lnTo>
                    <a:close/>
                  </a:path>
                </a:pathLst>
              </a:custGeom>
              <a:grpFill/>
              <a:ln w="0">
                <a:solidFill>
                  <a:srgbClr val="000000"/>
                </a:solidFill>
                <a:prstDash val="solid"/>
                <a:round/>
                <a:headEnd/>
                <a:tailEnd/>
              </a:ln>
            </p:spPr>
          </p:sp>
          <p:sp>
            <p:nvSpPr>
              <p:cNvPr id="503" name="Freeform 80"/>
              <p:cNvSpPr>
                <a:spLocks/>
              </p:cNvSpPr>
              <p:nvPr/>
            </p:nvSpPr>
            <p:spPr bwMode="auto">
              <a:xfrm>
                <a:off x="342" y="4895989"/>
                <a:ext cx="38" cy="76"/>
              </a:xfrm>
              <a:custGeom>
                <a:avLst/>
                <a:gdLst>
                  <a:gd name="T0" fmla="*/ 26 w 38"/>
                  <a:gd name="T1" fmla="*/ 13 h 76"/>
                  <a:gd name="T2" fmla="*/ 26 w 38"/>
                  <a:gd name="T3" fmla="*/ 13 h 76"/>
                  <a:gd name="T4" fmla="*/ 13 w 38"/>
                  <a:gd name="T5" fmla="*/ 0 h 76"/>
                  <a:gd name="T6" fmla="*/ 13 w 38"/>
                  <a:gd name="T7" fmla="*/ 0 h 76"/>
                  <a:gd name="T8" fmla="*/ 13 w 38"/>
                  <a:gd name="T9" fmla="*/ 0 h 76"/>
                  <a:gd name="T10" fmla="*/ 0 w 38"/>
                  <a:gd name="T11" fmla="*/ 0 h 76"/>
                  <a:gd name="T12" fmla="*/ 0 w 38"/>
                  <a:gd name="T13" fmla="*/ 13 h 76"/>
                  <a:gd name="T14" fmla="*/ 0 w 38"/>
                  <a:gd name="T15" fmla="*/ 13 h 76"/>
                  <a:gd name="T16" fmla="*/ 0 w 38"/>
                  <a:gd name="T17" fmla="*/ 13 h 76"/>
                  <a:gd name="T18" fmla="*/ 0 w 38"/>
                  <a:gd name="T19" fmla="*/ 26 h 76"/>
                  <a:gd name="T20" fmla="*/ 0 w 38"/>
                  <a:gd name="T21" fmla="*/ 38 h 76"/>
                  <a:gd name="T22" fmla="*/ 0 w 38"/>
                  <a:gd name="T23" fmla="*/ 38 h 76"/>
                  <a:gd name="T24" fmla="*/ 0 w 38"/>
                  <a:gd name="T25" fmla="*/ 38 h 76"/>
                  <a:gd name="T26" fmla="*/ 0 w 38"/>
                  <a:gd name="T27" fmla="*/ 51 h 76"/>
                  <a:gd name="T28" fmla="*/ 0 w 38"/>
                  <a:gd name="T29" fmla="*/ 51 h 76"/>
                  <a:gd name="T30" fmla="*/ 0 w 38"/>
                  <a:gd name="T31" fmla="*/ 64 h 76"/>
                  <a:gd name="T32" fmla="*/ 13 w 38"/>
                  <a:gd name="T33" fmla="*/ 64 h 76"/>
                  <a:gd name="T34" fmla="*/ 13 w 38"/>
                  <a:gd name="T35" fmla="*/ 64 h 76"/>
                  <a:gd name="T36" fmla="*/ 13 w 38"/>
                  <a:gd name="T37" fmla="*/ 76 h 76"/>
                  <a:gd name="T38" fmla="*/ 26 w 38"/>
                  <a:gd name="T39" fmla="*/ 64 h 76"/>
                  <a:gd name="T40" fmla="*/ 26 w 38"/>
                  <a:gd name="T41" fmla="*/ 64 h 76"/>
                  <a:gd name="T42" fmla="*/ 26 w 38"/>
                  <a:gd name="T43" fmla="*/ 64 h 76"/>
                  <a:gd name="T44" fmla="*/ 38 w 38"/>
                  <a:gd name="T45" fmla="*/ 51 h 76"/>
                  <a:gd name="T46" fmla="*/ 38 w 38"/>
                  <a:gd name="T47" fmla="*/ 51 h 76"/>
                  <a:gd name="T48" fmla="*/ 38 w 38"/>
                  <a:gd name="T49" fmla="*/ 38 h 76"/>
                  <a:gd name="T50" fmla="*/ 38 w 38"/>
                  <a:gd name="T51" fmla="*/ 38 h 76"/>
                  <a:gd name="T52" fmla="*/ 38 w 38"/>
                  <a:gd name="T53" fmla="*/ 38 h 76"/>
                  <a:gd name="T54" fmla="*/ 38 w 38"/>
                  <a:gd name="T55" fmla="*/ 26 h 76"/>
                  <a:gd name="T56" fmla="*/ 26 w 38"/>
                  <a:gd name="T57" fmla="*/ 26 h 76"/>
                  <a:gd name="T58" fmla="*/ 26 w 38"/>
                  <a:gd name="T59" fmla="*/ 26 h 76"/>
                  <a:gd name="T60" fmla="*/ 26 w 38"/>
                  <a:gd name="T61" fmla="*/ 13 h 76"/>
                  <a:gd name="T62" fmla="*/ 26 w 38"/>
                  <a:gd name="T63" fmla="*/ 13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76"/>
                  <a:gd name="T98" fmla="*/ 38 w 38"/>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76">
                    <a:moveTo>
                      <a:pt x="26" y="13"/>
                    </a:moveTo>
                    <a:lnTo>
                      <a:pt x="26" y="13"/>
                    </a:lnTo>
                    <a:lnTo>
                      <a:pt x="13" y="0"/>
                    </a:lnTo>
                    <a:lnTo>
                      <a:pt x="0" y="0"/>
                    </a:lnTo>
                    <a:lnTo>
                      <a:pt x="0" y="13"/>
                    </a:lnTo>
                    <a:lnTo>
                      <a:pt x="0" y="26"/>
                    </a:lnTo>
                    <a:lnTo>
                      <a:pt x="0" y="38"/>
                    </a:lnTo>
                    <a:lnTo>
                      <a:pt x="0" y="51"/>
                    </a:lnTo>
                    <a:lnTo>
                      <a:pt x="0" y="64"/>
                    </a:lnTo>
                    <a:lnTo>
                      <a:pt x="13" y="64"/>
                    </a:lnTo>
                    <a:lnTo>
                      <a:pt x="13" y="76"/>
                    </a:lnTo>
                    <a:lnTo>
                      <a:pt x="26" y="64"/>
                    </a:lnTo>
                    <a:lnTo>
                      <a:pt x="38" y="51"/>
                    </a:lnTo>
                    <a:lnTo>
                      <a:pt x="38" y="38"/>
                    </a:lnTo>
                    <a:lnTo>
                      <a:pt x="38" y="26"/>
                    </a:lnTo>
                    <a:lnTo>
                      <a:pt x="26" y="26"/>
                    </a:lnTo>
                    <a:lnTo>
                      <a:pt x="26" y="13"/>
                    </a:lnTo>
                    <a:close/>
                  </a:path>
                </a:pathLst>
              </a:custGeom>
              <a:grpFill/>
              <a:ln w="0">
                <a:solidFill>
                  <a:srgbClr val="000000"/>
                </a:solidFill>
                <a:prstDash val="solid"/>
                <a:round/>
                <a:headEnd/>
                <a:tailEnd/>
              </a:ln>
            </p:spPr>
          </p:sp>
          <p:sp>
            <p:nvSpPr>
              <p:cNvPr id="504" name="Freeform 81"/>
              <p:cNvSpPr>
                <a:spLocks/>
              </p:cNvSpPr>
              <p:nvPr/>
            </p:nvSpPr>
            <p:spPr bwMode="auto">
              <a:xfrm>
                <a:off x="241" y="4896103"/>
                <a:ext cx="51" cy="26"/>
              </a:xfrm>
              <a:custGeom>
                <a:avLst/>
                <a:gdLst>
                  <a:gd name="T0" fmla="*/ 51 w 51"/>
                  <a:gd name="T1" fmla="*/ 0 h 26"/>
                  <a:gd name="T2" fmla="*/ 51 w 51"/>
                  <a:gd name="T3" fmla="*/ 0 h 26"/>
                  <a:gd name="T4" fmla="*/ 51 w 51"/>
                  <a:gd name="T5" fmla="*/ 13 h 26"/>
                  <a:gd name="T6" fmla="*/ 51 w 51"/>
                  <a:gd name="T7" fmla="*/ 13 h 26"/>
                  <a:gd name="T8" fmla="*/ 51 w 51"/>
                  <a:gd name="T9" fmla="*/ 13 h 26"/>
                  <a:gd name="T10" fmla="*/ 38 w 51"/>
                  <a:gd name="T11" fmla="*/ 26 h 26"/>
                  <a:gd name="T12" fmla="*/ 38 w 51"/>
                  <a:gd name="T13" fmla="*/ 26 h 26"/>
                  <a:gd name="T14" fmla="*/ 25 w 51"/>
                  <a:gd name="T15" fmla="*/ 26 h 26"/>
                  <a:gd name="T16" fmla="*/ 25 w 51"/>
                  <a:gd name="T17" fmla="*/ 26 h 26"/>
                  <a:gd name="T18" fmla="*/ 13 w 51"/>
                  <a:gd name="T19" fmla="*/ 26 h 26"/>
                  <a:gd name="T20" fmla="*/ 13 w 51"/>
                  <a:gd name="T21" fmla="*/ 26 h 26"/>
                  <a:gd name="T22" fmla="*/ 13 w 51"/>
                  <a:gd name="T23" fmla="*/ 26 h 26"/>
                  <a:gd name="T24" fmla="*/ 13 w 51"/>
                  <a:gd name="T25" fmla="*/ 26 h 26"/>
                  <a:gd name="T26" fmla="*/ 0 w 51"/>
                  <a:gd name="T27" fmla="*/ 26 h 26"/>
                  <a:gd name="T28" fmla="*/ 0 w 51"/>
                  <a:gd name="T29" fmla="*/ 13 h 26"/>
                  <a:gd name="T30" fmla="*/ 0 w 51"/>
                  <a:gd name="T31" fmla="*/ 13 h 26"/>
                  <a:gd name="T32" fmla="*/ 0 w 51"/>
                  <a:gd name="T33" fmla="*/ 13 h 26"/>
                  <a:gd name="T34" fmla="*/ 13 w 51"/>
                  <a:gd name="T35" fmla="*/ 13 h 26"/>
                  <a:gd name="T36" fmla="*/ 13 w 51"/>
                  <a:gd name="T37" fmla="*/ 0 h 26"/>
                  <a:gd name="T38" fmla="*/ 13 w 51"/>
                  <a:gd name="T39" fmla="*/ 0 h 26"/>
                  <a:gd name="T40" fmla="*/ 13 w 51"/>
                  <a:gd name="T41" fmla="*/ 0 h 26"/>
                  <a:gd name="T42" fmla="*/ 13 w 51"/>
                  <a:gd name="T43" fmla="*/ 0 h 26"/>
                  <a:gd name="T44" fmla="*/ 25 w 51"/>
                  <a:gd name="T45" fmla="*/ 0 h 26"/>
                  <a:gd name="T46" fmla="*/ 25 w 51"/>
                  <a:gd name="T47" fmla="*/ 0 h 26"/>
                  <a:gd name="T48" fmla="*/ 38 w 51"/>
                  <a:gd name="T49" fmla="*/ 13 h 26"/>
                  <a:gd name="T50" fmla="*/ 38 w 51"/>
                  <a:gd name="T51" fmla="*/ 13 h 26"/>
                  <a:gd name="T52" fmla="*/ 38 w 51"/>
                  <a:gd name="T53" fmla="*/ 0 h 26"/>
                  <a:gd name="T54" fmla="*/ 38 w 51"/>
                  <a:gd name="T55" fmla="*/ 0 h 26"/>
                  <a:gd name="T56" fmla="*/ 51 w 51"/>
                  <a:gd name="T57" fmla="*/ 0 h 26"/>
                  <a:gd name="T58" fmla="*/ 51 w 51"/>
                  <a:gd name="T59" fmla="*/ 0 h 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
                  <a:gd name="T91" fmla="*/ 0 h 26"/>
                  <a:gd name="T92" fmla="*/ 51 w 51"/>
                  <a:gd name="T93" fmla="*/ 26 h 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 h="26">
                    <a:moveTo>
                      <a:pt x="51" y="0"/>
                    </a:moveTo>
                    <a:lnTo>
                      <a:pt x="51" y="0"/>
                    </a:lnTo>
                    <a:lnTo>
                      <a:pt x="51" y="13"/>
                    </a:lnTo>
                    <a:lnTo>
                      <a:pt x="38" y="26"/>
                    </a:lnTo>
                    <a:lnTo>
                      <a:pt x="25" y="26"/>
                    </a:lnTo>
                    <a:lnTo>
                      <a:pt x="13" y="26"/>
                    </a:lnTo>
                    <a:lnTo>
                      <a:pt x="0" y="26"/>
                    </a:lnTo>
                    <a:lnTo>
                      <a:pt x="0" y="13"/>
                    </a:lnTo>
                    <a:lnTo>
                      <a:pt x="13" y="13"/>
                    </a:lnTo>
                    <a:lnTo>
                      <a:pt x="13" y="0"/>
                    </a:lnTo>
                    <a:lnTo>
                      <a:pt x="25" y="0"/>
                    </a:lnTo>
                    <a:lnTo>
                      <a:pt x="38" y="13"/>
                    </a:lnTo>
                    <a:lnTo>
                      <a:pt x="38" y="0"/>
                    </a:lnTo>
                    <a:lnTo>
                      <a:pt x="51" y="0"/>
                    </a:lnTo>
                    <a:close/>
                  </a:path>
                </a:pathLst>
              </a:custGeom>
              <a:grpFill/>
              <a:ln w="0">
                <a:solidFill>
                  <a:srgbClr val="000000"/>
                </a:solidFill>
                <a:prstDash val="solid"/>
                <a:round/>
                <a:headEnd/>
                <a:tailEnd/>
              </a:ln>
            </p:spPr>
          </p:sp>
          <p:sp>
            <p:nvSpPr>
              <p:cNvPr id="505" name="Freeform 82"/>
              <p:cNvSpPr>
                <a:spLocks/>
              </p:cNvSpPr>
              <p:nvPr/>
            </p:nvSpPr>
            <p:spPr bwMode="auto">
              <a:xfrm>
                <a:off x="0" y="4896230"/>
                <a:ext cx="190" cy="203"/>
              </a:xfrm>
              <a:custGeom>
                <a:avLst/>
                <a:gdLst>
                  <a:gd name="T0" fmla="*/ 0 w 190"/>
                  <a:gd name="T1" fmla="*/ 203 h 203"/>
                  <a:gd name="T2" fmla="*/ 0 w 190"/>
                  <a:gd name="T3" fmla="*/ 165 h 203"/>
                  <a:gd name="T4" fmla="*/ 13 w 190"/>
                  <a:gd name="T5" fmla="*/ 153 h 203"/>
                  <a:gd name="T6" fmla="*/ 25 w 190"/>
                  <a:gd name="T7" fmla="*/ 140 h 203"/>
                  <a:gd name="T8" fmla="*/ 25 w 190"/>
                  <a:gd name="T9" fmla="*/ 115 h 203"/>
                  <a:gd name="T10" fmla="*/ 38 w 190"/>
                  <a:gd name="T11" fmla="*/ 102 h 203"/>
                  <a:gd name="T12" fmla="*/ 63 w 190"/>
                  <a:gd name="T13" fmla="*/ 89 h 203"/>
                  <a:gd name="T14" fmla="*/ 89 w 190"/>
                  <a:gd name="T15" fmla="*/ 76 h 203"/>
                  <a:gd name="T16" fmla="*/ 63 w 190"/>
                  <a:gd name="T17" fmla="*/ 64 h 203"/>
                  <a:gd name="T18" fmla="*/ 63 w 190"/>
                  <a:gd name="T19" fmla="*/ 51 h 203"/>
                  <a:gd name="T20" fmla="*/ 76 w 190"/>
                  <a:gd name="T21" fmla="*/ 38 h 203"/>
                  <a:gd name="T22" fmla="*/ 101 w 190"/>
                  <a:gd name="T23" fmla="*/ 38 h 203"/>
                  <a:gd name="T24" fmla="*/ 101 w 190"/>
                  <a:gd name="T25" fmla="*/ 51 h 203"/>
                  <a:gd name="T26" fmla="*/ 114 w 190"/>
                  <a:gd name="T27" fmla="*/ 51 h 203"/>
                  <a:gd name="T28" fmla="*/ 140 w 190"/>
                  <a:gd name="T29" fmla="*/ 26 h 203"/>
                  <a:gd name="T30" fmla="*/ 165 w 190"/>
                  <a:gd name="T31" fmla="*/ 0 h 203"/>
                  <a:gd name="T32" fmla="*/ 178 w 190"/>
                  <a:gd name="T33" fmla="*/ 13 h 203"/>
                  <a:gd name="T34" fmla="*/ 178 w 190"/>
                  <a:gd name="T35" fmla="*/ 51 h 203"/>
                  <a:gd name="T36" fmla="*/ 152 w 190"/>
                  <a:gd name="T37" fmla="*/ 64 h 203"/>
                  <a:gd name="T38" fmla="*/ 140 w 190"/>
                  <a:gd name="T39" fmla="*/ 76 h 203"/>
                  <a:gd name="T40" fmla="*/ 114 w 190"/>
                  <a:gd name="T41" fmla="*/ 89 h 203"/>
                  <a:gd name="T42" fmla="*/ 101 w 190"/>
                  <a:gd name="T43" fmla="*/ 102 h 203"/>
                  <a:gd name="T44" fmla="*/ 89 w 190"/>
                  <a:gd name="T45" fmla="*/ 115 h 203"/>
                  <a:gd name="T46" fmla="*/ 76 w 190"/>
                  <a:gd name="T47" fmla="*/ 102 h 203"/>
                  <a:gd name="T48" fmla="*/ 63 w 190"/>
                  <a:gd name="T49" fmla="*/ 102 h 203"/>
                  <a:gd name="T50" fmla="*/ 63 w 190"/>
                  <a:gd name="T51" fmla="*/ 115 h 203"/>
                  <a:gd name="T52" fmla="*/ 76 w 190"/>
                  <a:gd name="T53" fmla="*/ 140 h 203"/>
                  <a:gd name="T54" fmla="*/ 63 w 190"/>
                  <a:gd name="T55" fmla="*/ 140 h 203"/>
                  <a:gd name="T56" fmla="*/ 51 w 190"/>
                  <a:gd name="T57" fmla="*/ 153 h 203"/>
                  <a:gd name="T58" fmla="*/ 63 w 190"/>
                  <a:gd name="T59" fmla="*/ 165 h 203"/>
                  <a:gd name="T60" fmla="*/ 51 w 190"/>
                  <a:gd name="T61" fmla="*/ 191 h 203"/>
                  <a:gd name="T62" fmla="*/ 25 w 190"/>
                  <a:gd name="T63" fmla="*/ 191 h 2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0"/>
                  <a:gd name="T97" fmla="*/ 0 h 203"/>
                  <a:gd name="T98" fmla="*/ 190 w 190"/>
                  <a:gd name="T99" fmla="*/ 203 h 2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0" h="203">
                    <a:moveTo>
                      <a:pt x="13" y="203"/>
                    </a:moveTo>
                    <a:lnTo>
                      <a:pt x="0" y="203"/>
                    </a:lnTo>
                    <a:lnTo>
                      <a:pt x="0" y="178"/>
                    </a:lnTo>
                    <a:lnTo>
                      <a:pt x="0" y="165"/>
                    </a:lnTo>
                    <a:lnTo>
                      <a:pt x="0" y="153"/>
                    </a:lnTo>
                    <a:lnTo>
                      <a:pt x="13" y="153"/>
                    </a:lnTo>
                    <a:lnTo>
                      <a:pt x="25" y="140"/>
                    </a:lnTo>
                    <a:lnTo>
                      <a:pt x="25" y="127"/>
                    </a:lnTo>
                    <a:lnTo>
                      <a:pt x="25" y="115"/>
                    </a:lnTo>
                    <a:lnTo>
                      <a:pt x="25" y="102"/>
                    </a:lnTo>
                    <a:lnTo>
                      <a:pt x="38" y="102"/>
                    </a:lnTo>
                    <a:lnTo>
                      <a:pt x="63" y="89"/>
                    </a:lnTo>
                    <a:lnTo>
                      <a:pt x="89" y="76"/>
                    </a:lnTo>
                    <a:lnTo>
                      <a:pt x="89" y="64"/>
                    </a:lnTo>
                    <a:lnTo>
                      <a:pt x="63" y="64"/>
                    </a:lnTo>
                    <a:lnTo>
                      <a:pt x="63" y="51"/>
                    </a:lnTo>
                    <a:lnTo>
                      <a:pt x="63" y="38"/>
                    </a:lnTo>
                    <a:lnTo>
                      <a:pt x="76" y="38"/>
                    </a:lnTo>
                    <a:lnTo>
                      <a:pt x="89" y="38"/>
                    </a:lnTo>
                    <a:lnTo>
                      <a:pt x="101" y="38"/>
                    </a:lnTo>
                    <a:lnTo>
                      <a:pt x="101" y="51"/>
                    </a:lnTo>
                    <a:lnTo>
                      <a:pt x="114" y="51"/>
                    </a:lnTo>
                    <a:lnTo>
                      <a:pt x="127" y="38"/>
                    </a:lnTo>
                    <a:lnTo>
                      <a:pt x="140" y="26"/>
                    </a:lnTo>
                    <a:lnTo>
                      <a:pt x="152" y="26"/>
                    </a:lnTo>
                    <a:lnTo>
                      <a:pt x="165" y="0"/>
                    </a:lnTo>
                    <a:lnTo>
                      <a:pt x="178" y="13"/>
                    </a:lnTo>
                    <a:lnTo>
                      <a:pt x="190" y="38"/>
                    </a:lnTo>
                    <a:lnTo>
                      <a:pt x="178" y="51"/>
                    </a:lnTo>
                    <a:lnTo>
                      <a:pt x="165" y="64"/>
                    </a:lnTo>
                    <a:lnTo>
                      <a:pt x="152" y="64"/>
                    </a:lnTo>
                    <a:lnTo>
                      <a:pt x="140" y="64"/>
                    </a:lnTo>
                    <a:lnTo>
                      <a:pt x="140" y="76"/>
                    </a:lnTo>
                    <a:lnTo>
                      <a:pt x="127" y="89"/>
                    </a:lnTo>
                    <a:lnTo>
                      <a:pt x="114" y="89"/>
                    </a:lnTo>
                    <a:lnTo>
                      <a:pt x="101" y="102"/>
                    </a:lnTo>
                    <a:lnTo>
                      <a:pt x="89" y="102"/>
                    </a:lnTo>
                    <a:lnTo>
                      <a:pt x="89" y="115"/>
                    </a:lnTo>
                    <a:lnTo>
                      <a:pt x="76" y="115"/>
                    </a:lnTo>
                    <a:lnTo>
                      <a:pt x="76" y="102"/>
                    </a:lnTo>
                    <a:lnTo>
                      <a:pt x="63" y="102"/>
                    </a:lnTo>
                    <a:lnTo>
                      <a:pt x="63" y="115"/>
                    </a:lnTo>
                    <a:lnTo>
                      <a:pt x="76" y="140"/>
                    </a:lnTo>
                    <a:lnTo>
                      <a:pt x="63" y="140"/>
                    </a:lnTo>
                    <a:lnTo>
                      <a:pt x="51" y="140"/>
                    </a:lnTo>
                    <a:lnTo>
                      <a:pt x="51" y="153"/>
                    </a:lnTo>
                    <a:lnTo>
                      <a:pt x="63" y="165"/>
                    </a:lnTo>
                    <a:lnTo>
                      <a:pt x="51" y="178"/>
                    </a:lnTo>
                    <a:lnTo>
                      <a:pt x="51" y="191"/>
                    </a:lnTo>
                    <a:lnTo>
                      <a:pt x="38" y="191"/>
                    </a:lnTo>
                    <a:lnTo>
                      <a:pt x="25" y="191"/>
                    </a:lnTo>
                    <a:lnTo>
                      <a:pt x="13" y="203"/>
                    </a:lnTo>
                    <a:close/>
                  </a:path>
                </a:pathLst>
              </a:custGeom>
              <a:grpFill/>
              <a:ln w="0">
                <a:solidFill>
                  <a:srgbClr val="000000"/>
                </a:solidFill>
                <a:prstDash val="solid"/>
                <a:round/>
                <a:headEnd/>
                <a:tailEnd/>
              </a:ln>
            </p:spPr>
          </p:sp>
        </p:grpSp>
        <p:sp>
          <p:nvSpPr>
            <p:cNvPr id="500" name="Freeform 83"/>
            <p:cNvSpPr>
              <a:spLocks/>
            </p:cNvSpPr>
            <p:nvPr/>
          </p:nvSpPr>
          <p:spPr bwMode="auto">
            <a:xfrm>
              <a:off x="5029200" y="3543300"/>
              <a:ext cx="228600" cy="114300"/>
            </a:xfrm>
            <a:custGeom>
              <a:avLst/>
              <a:gdLst>
                <a:gd name="T0" fmla="*/ 178 w 203"/>
                <a:gd name="T1" fmla="*/ 76 h 102"/>
                <a:gd name="T2" fmla="*/ 203 w 203"/>
                <a:gd name="T3" fmla="*/ 64 h 102"/>
                <a:gd name="T4" fmla="*/ 203 w 203"/>
                <a:gd name="T5" fmla="*/ 51 h 102"/>
                <a:gd name="T6" fmla="*/ 203 w 203"/>
                <a:gd name="T7" fmla="*/ 38 h 102"/>
                <a:gd name="T8" fmla="*/ 190 w 203"/>
                <a:gd name="T9" fmla="*/ 26 h 102"/>
                <a:gd name="T10" fmla="*/ 178 w 203"/>
                <a:gd name="T11" fmla="*/ 26 h 102"/>
                <a:gd name="T12" fmla="*/ 165 w 203"/>
                <a:gd name="T13" fmla="*/ 26 h 102"/>
                <a:gd name="T14" fmla="*/ 140 w 203"/>
                <a:gd name="T15" fmla="*/ 38 h 102"/>
                <a:gd name="T16" fmla="*/ 127 w 203"/>
                <a:gd name="T17" fmla="*/ 26 h 102"/>
                <a:gd name="T18" fmla="*/ 127 w 203"/>
                <a:gd name="T19" fmla="*/ 26 h 102"/>
                <a:gd name="T20" fmla="*/ 114 w 203"/>
                <a:gd name="T21" fmla="*/ 26 h 102"/>
                <a:gd name="T22" fmla="*/ 114 w 203"/>
                <a:gd name="T23" fmla="*/ 26 h 102"/>
                <a:gd name="T24" fmla="*/ 102 w 203"/>
                <a:gd name="T25" fmla="*/ 26 h 102"/>
                <a:gd name="T26" fmla="*/ 89 w 203"/>
                <a:gd name="T27" fmla="*/ 13 h 102"/>
                <a:gd name="T28" fmla="*/ 89 w 203"/>
                <a:gd name="T29" fmla="*/ 13 h 102"/>
                <a:gd name="T30" fmla="*/ 63 w 203"/>
                <a:gd name="T31" fmla="*/ 13 h 102"/>
                <a:gd name="T32" fmla="*/ 38 w 203"/>
                <a:gd name="T33" fmla="*/ 0 h 102"/>
                <a:gd name="T34" fmla="*/ 13 w 203"/>
                <a:gd name="T35" fmla="*/ 0 h 102"/>
                <a:gd name="T36" fmla="*/ 13 w 203"/>
                <a:gd name="T37" fmla="*/ 13 h 102"/>
                <a:gd name="T38" fmla="*/ 25 w 203"/>
                <a:gd name="T39" fmla="*/ 51 h 102"/>
                <a:gd name="T40" fmla="*/ 38 w 203"/>
                <a:gd name="T41" fmla="*/ 64 h 102"/>
                <a:gd name="T42" fmla="*/ 51 w 203"/>
                <a:gd name="T43" fmla="*/ 64 h 102"/>
                <a:gd name="T44" fmla="*/ 63 w 203"/>
                <a:gd name="T45" fmla="*/ 64 h 102"/>
                <a:gd name="T46" fmla="*/ 76 w 203"/>
                <a:gd name="T47" fmla="*/ 76 h 102"/>
                <a:gd name="T48" fmla="*/ 76 w 203"/>
                <a:gd name="T49" fmla="*/ 64 h 102"/>
                <a:gd name="T50" fmla="*/ 89 w 203"/>
                <a:gd name="T51" fmla="*/ 76 h 102"/>
                <a:gd name="T52" fmla="*/ 102 w 203"/>
                <a:gd name="T53" fmla="*/ 89 h 102"/>
                <a:gd name="T54" fmla="*/ 102 w 203"/>
                <a:gd name="T55" fmla="*/ 102 h 102"/>
                <a:gd name="T56" fmla="*/ 114 w 203"/>
                <a:gd name="T57" fmla="*/ 89 h 102"/>
                <a:gd name="T58" fmla="*/ 102 w 203"/>
                <a:gd name="T59" fmla="*/ 76 h 102"/>
                <a:gd name="T60" fmla="*/ 102 w 203"/>
                <a:gd name="T61" fmla="*/ 76 h 102"/>
                <a:gd name="T62" fmla="*/ 114 w 203"/>
                <a:gd name="T63" fmla="*/ 76 h 102"/>
                <a:gd name="T64" fmla="*/ 127 w 203"/>
                <a:gd name="T65" fmla="*/ 64 h 102"/>
                <a:gd name="T66" fmla="*/ 127 w 203"/>
                <a:gd name="T67" fmla="*/ 64 h 102"/>
                <a:gd name="T68" fmla="*/ 140 w 203"/>
                <a:gd name="T69" fmla="*/ 76 h 102"/>
                <a:gd name="T70" fmla="*/ 152 w 203"/>
                <a:gd name="T71" fmla="*/ 76 h 102"/>
                <a:gd name="T72" fmla="*/ 178 w 203"/>
                <a:gd name="T73" fmla="*/ 89 h 1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3"/>
                <a:gd name="T112" fmla="*/ 0 h 102"/>
                <a:gd name="T113" fmla="*/ 203 w 203"/>
                <a:gd name="T114" fmla="*/ 102 h 1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3" h="102">
                  <a:moveTo>
                    <a:pt x="178" y="89"/>
                  </a:moveTo>
                  <a:lnTo>
                    <a:pt x="178" y="76"/>
                  </a:lnTo>
                  <a:lnTo>
                    <a:pt x="190" y="64"/>
                  </a:lnTo>
                  <a:lnTo>
                    <a:pt x="203" y="64"/>
                  </a:lnTo>
                  <a:lnTo>
                    <a:pt x="203" y="51"/>
                  </a:lnTo>
                  <a:lnTo>
                    <a:pt x="203" y="38"/>
                  </a:lnTo>
                  <a:lnTo>
                    <a:pt x="190" y="26"/>
                  </a:lnTo>
                  <a:lnTo>
                    <a:pt x="178" y="26"/>
                  </a:lnTo>
                  <a:lnTo>
                    <a:pt x="165" y="26"/>
                  </a:lnTo>
                  <a:lnTo>
                    <a:pt x="152" y="26"/>
                  </a:lnTo>
                  <a:lnTo>
                    <a:pt x="140" y="38"/>
                  </a:lnTo>
                  <a:lnTo>
                    <a:pt x="127" y="26"/>
                  </a:lnTo>
                  <a:lnTo>
                    <a:pt x="127" y="13"/>
                  </a:lnTo>
                  <a:lnTo>
                    <a:pt x="127" y="26"/>
                  </a:lnTo>
                  <a:lnTo>
                    <a:pt x="114" y="26"/>
                  </a:lnTo>
                  <a:lnTo>
                    <a:pt x="102" y="26"/>
                  </a:lnTo>
                  <a:lnTo>
                    <a:pt x="89" y="13"/>
                  </a:lnTo>
                  <a:lnTo>
                    <a:pt x="76" y="13"/>
                  </a:lnTo>
                  <a:lnTo>
                    <a:pt x="63" y="13"/>
                  </a:lnTo>
                  <a:lnTo>
                    <a:pt x="51" y="13"/>
                  </a:lnTo>
                  <a:lnTo>
                    <a:pt x="38" y="0"/>
                  </a:lnTo>
                  <a:lnTo>
                    <a:pt x="13" y="0"/>
                  </a:lnTo>
                  <a:lnTo>
                    <a:pt x="0" y="0"/>
                  </a:lnTo>
                  <a:lnTo>
                    <a:pt x="13" y="13"/>
                  </a:lnTo>
                  <a:lnTo>
                    <a:pt x="13" y="38"/>
                  </a:lnTo>
                  <a:lnTo>
                    <a:pt x="25" y="51"/>
                  </a:lnTo>
                  <a:lnTo>
                    <a:pt x="38" y="51"/>
                  </a:lnTo>
                  <a:lnTo>
                    <a:pt x="38" y="64"/>
                  </a:lnTo>
                  <a:lnTo>
                    <a:pt x="51" y="64"/>
                  </a:lnTo>
                  <a:lnTo>
                    <a:pt x="63" y="64"/>
                  </a:lnTo>
                  <a:lnTo>
                    <a:pt x="76" y="76"/>
                  </a:lnTo>
                  <a:lnTo>
                    <a:pt x="76" y="64"/>
                  </a:lnTo>
                  <a:lnTo>
                    <a:pt x="89" y="76"/>
                  </a:lnTo>
                  <a:lnTo>
                    <a:pt x="102" y="89"/>
                  </a:lnTo>
                  <a:lnTo>
                    <a:pt x="102" y="102"/>
                  </a:lnTo>
                  <a:lnTo>
                    <a:pt x="114" y="89"/>
                  </a:lnTo>
                  <a:lnTo>
                    <a:pt x="102" y="76"/>
                  </a:lnTo>
                  <a:lnTo>
                    <a:pt x="114" y="76"/>
                  </a:lnTo>
                  <a:lnTo>
                    <a:pt x="114" y="64"/>
                  </a:lnTo>
                  <a:lnTo>
                    <a:pt x="127" y="64"/>
                  </a:lnTo>
                  <a:lnTo>
                    <a:pt x="140" y="76"/>
                  </a:lnTo>
                  <a:lnTo>
                    <a:pt x="152" y="64"/>
                  </a:lnTo>
                  <a:lnTo>
                    <a:pt x="152" y="76"/>
                  </a:lnTo>
                  <a:lnTo>
                    <a:pt x="165" y="89"/>
                  </a:lnTo>
                  <a:lnTo>
                    <a:pt x="178" y="89"/>
                  </a:lnTo>
                  <a:close/>
                </a:path>
              </a:pathLst>
            </a:custGeom>
            <a:grpFill/>
            <a:ln w="0">
              <a:solidFill>
                <a:srgbClr val="000000"/>
              </a:solidFill>
              <a:prstDash val="solid"/>
              <a:round/>
              <a:headEnd/>
              <a:tailEnd/>
            </a:ln>
          </p:spPr>
        </p:sp>
        <p:sp>
          <p:nvSpPr>
            <p:cNvPr id="501" name="Freeform 84"/>
            <p:cNvSpPr>
              <a:spLocks/>
            </p:cNvSpPr>
            <p:nvPr/>
          </p:nvSpPr>
          <p:spPr bwMode="auto">
            <a:xfrm>
              <a:off x="4057650" y="3543300"/>
              <a:ext cx="266700" cy="333375"/>
            </a:xfrm>
            <a:custGeom>
              <a:avLst/>
              <a:gdLst>
                <a:gd name="T0" fmla="*/ 228 w 241"/>
                <a:gd name="T1" fmla="*/ 279 h 292"/>
                <a:gd name="T2" fmla="*/ 216 w 241"/>
                <a:gd name="T3" fmla="*/ 279 h 292"/>
                <a:gd name="T4" fmla="*/ 203 w 241"/>
                <a:gd name="T5" fmla="*/ 292 h 292"/>
                <a:gd name="T6" fmla="*/ 178 w 241"/>
                <a:gd name="T7" fmla="*/ 279 h 292"/>
                <a:gd name="T8" fmla="*/ 165 w 241"/>
                <a:gd name="T9" fmla="*/ 254 h 292"/>
                <a:gd name="T10" fmla="*/ 165 w 241"/>
                <a:gd name="T11" fmla="*/ 241 h 292"/>
                <a:gd name="T12" fmla="*/ 152 w 241"/>
                <a:gd name="T13" fmla="*/ 229 h 292"/>
                <a:gd name="T14" fmla="*/ 139 w 241"/>
                <a:gd name="T15" fmla="*/ 203 h 292"/>
                <a:gd name="T16" fmla="*/ 139 w 241"/>
                <a:gd name="T17" fmla="*/ 216 h 292"/>
                <a:gd name="T18" fmla="*/ 127 w 241"/>
                <a:gd name="T19" fmla="*/ 216 h 292"/>
                <a:gd name="T20" fmla="*/ 114 w 241"/>
                <a:gd name="T21" fmla="*/ 191 h 292"/>
                <a:gd name="T22" fmla="*/ 89 w 241"/>
                <a:gd name="T23" fmla="*/ 178 h 292"/>
                <a:gd name="T24" fmla="*/ 76 w 241"/>
                <a:gd name="T25" fmla="*/ 165 h 292"/>
                <a:gd name="T26" fmla="*/ 76 w 241"/>
                <a:gd name="T27" fmla="*/ 153 h 292"/>
                <a:gd name="T28" fmla="*/ 51 w 241"/>
                <a:gd name="T29" fmla="*/ 153 h 292"/>
                <a:gd name="T30" fmla="*/ 51 w 241"/>
                <a:gd name="T31" fmla="*/ 127 h 292"/>
                <a:gd name="T32" fmla="*/ 38 w 241"/>
                <a:gd name="T33" fmla="*/ 140 h 292"/>
                <a:gd name="T34" fmla="*/ 25 w 241"/>
                <a:gd name="T35" fmla="*/ 127 h 292"/>
                <a:gd name="T36" fmla="*/ 13 w 241"/>
                <a:gd name="T37" fmla="*/ 114 h 292"/>
                <a:gd name="T38" fmla="*/ 13 w 241"/>
                <a:gd name="T39" fmla="*/ 89 h 292"/>
                <a:gd name="T40" fmla="*/ 25 w 241"/>
                <a:gd name="T41" fmla="*/ 89 h 292"/>
                <a:gd name="T42" fmla="*/ 25 w 241"/>
                <a:gd name="T43" fmla="*/ 89 h 292"/>
                <a:gd name="T44" fmla="*/ 38 w 241"/>
                <a:gd name="T45" fmla="*/ 64 h 292"/>
                <a:gd name="T46" fmla="*/ 25 w 241"/>
                <a:gd name="T47" fmla="*/ 51 h 292"/>
                <a:gd name="T48" fmla="*/ 13 w 241"/>
                <a:gd name="T49" fmla="*/ 51 h 292"/>
                <a:gd name="T50" fmla="*/ 0 w 241"/>
                <a:gd name="T51" fmla="*/ 38 h 292"/>
                <a:gd name="T52" fmla="*/ 0 w 241"/>
                <a:gd name="T53" fmla="*/ 26 h 292"/>
                <a:gd name="T54" fmla="*/ 13 w 241"/>
                <a:gd name="T55" fmla="*/ 13 h 292"/>
                <a:gd name="T56" fmla="*/ 38 w 241"/>
                <a:gd name="T57" fmla="*/ 0 h 292"/>
                <a:gd name="T58" fmla="*/ 76 w 241"/>
                <a:gd name="T59" fmla="*/ 0 h 292"/>
                <a:gd name="T60" fmla="*/ 101 w 241"/>
                <a:gd name="T61" fmla="*/ 26 h 292"/>
                <a:gd name="T62" fmla="*/ 76 w 241"/>
                <a:gd name="T63" fmla="*/ 51 h 292"/>
                <a:gd name="T64" fmla="*/ 114 w 241"/>
                <a:gd name="T65" fmla="*/ 51 h 292"/>
                <a:gd name="T66" fmla="*/ 127 w 241"/>
                <a:gd name="T67" fmla="*/ 51 h 292"/>
                <a:gd name="T68" fmla="*/ 127 w 241"/>
                <a:gd name="T69" fmla="*/ 89 h 292"/>
                <a:gd name="T70" fmla="*/ 152 w 241"/>
                <a:gd name="T71" fmla="*/ 114 h 292"/>
                <a:gd name="T72" fmla="*/ 165 w 241"/>
                <a:gd name="T73" fmla="*/ 114 h 292"/>
                <a:gd name="T74" fmla="*/ 190 w 241"/>
                <a:gd name="T75" fmla="*/ 114 h 292"/>
                <a:gd name="T76" fmla="*/ 203 w 241"/>
                <a:gd name="T77" fmla="*/ 127 h 292"/>
                <a:gd name="T78" fmla="*/ 203 w 241"/>
                <a:gd name="T79" fmla="*/ 153 h 292"/>
                <a:gd name="T80" fmla="*/ 203 w 241"/>
                <a:gd name="T81" fmla="*/ 178 h 292"/>
                <a:gd name="T82" fmla="*/ 203 w 241"/>
                <a:gd name="T83" fmla="*/ 216 h 292"/>
                <a:gd name="T84" fmla="*/ 203 w 241"/>
                <a:gd name="T85" fmla="*/ 241 h 292"/>
                <a:gd name="T86" fmla="*/ 216 w 241"/>
                <a:gd name="T87" fmla="*/ 241 h 292"/>
                <a:gd name="T88" fmla="*/ 228 w 241"/>
                <a:gd name="T89" fmla="*/ 254 h 292"/>
                <a:gd name="T90" fmla="*/ 241 w 241"/>
                <a:gd name="T91" fmla="*/ 279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1"/>
                <a:gd name="T139" fmla="*/ 0 h 292"/>
                <a:gd name="T140" fmla="*/ 241 w 241"/>
                <a:gd name="T141" fmla="*/ 292 h 2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1" h="292">
                  <a:moveTo>
                    <a:pt x="241" y="279"/>
                  </a:moveTo>
                  <a:lnTo>
                    <a:pt x="241" y="279"/>
                  </a:lnTo>
                  <a:lnTo>
                    <a:pt x="228" y="279"/>
                  </a:lnTo>
                  <a:lnTo>
                    <a:pt x="216" y="279"/>
                  </a:lnTo>
                  <a:lnTo>
                    <a:pt x="203" y="292"/>
                  </a:lnTo>
                  <a:lnTo>
                    <a:pt x="190" y="279"/>
                  </a:lnTo>
                  <a:lnTo>
                    <a:pt x="178" y="279"/>
                  </a:lnTo>
                  <a:lnTo>
                    <a:pt x="165" y="267"/>
                  </a:lnTo>
                  <a:lnTo>
                    <a:pt x="165" y="254"/>
                  </a:lnTo>
                  <a:lnTo>
                    <a:pt x="165" y="241"/>
                  </a:lnTo>
                  <a:lnTo>
                    <a:pt x="152" y="229"/>
                  </a:lnTo>
                  <a:lnTo>
                    <a:pt x="152" y="216"/>
                  </a:lnTo>
                  <a:lnTo>
                    <a:pt x="139" y="203"/>
                  </a:lnTo>
                  <a:lnTo>
                    <a:pt x="139" y="216"/>
                  </a:lnTo>
                  <a:lnTo>
                    <a:pt x="127" y="216"/>
                  </a:lnTo>
                  <a:lnTo>
                    <a:pt x="127" y="203"/>
                  </a:lnTo>
                  <a:lnTo>
                    <a:pt x="114" y="203"/>
                  </a:lnTo>
                  <a:lnTo>
                    <a:pt x="114" y="191"/>
                  </a:lnTo>
                  <a:lnTo>
                    <a:pt x="89" y="178"/>
                  </a:lnTo>
                  <a:lnTo>
                    <a:pt x="89" y="165"/>
                  </a:lnTo>
                  <a:lnTo>
                    <a:pt x="76" y="165"/>
                  </a:lnTo>
                  <a:lnTo>
                    <a:pt x="76" y="153"/>
                  </a:lnTo>
                  <a:lnTo>
                    <a:pt x="63" y="153"/>
                  </a:lnTo>
                  <a:lnTo>
                    <a:pt x="51" y="153"/>
                  </a:lnTo>
                  <a:lnTo>
                    <a:pt x="51" y="140"/>
                  </a:lnTo>
                  <a:lnTo>
                    <a:pt x="51" y="127"/>
                  </a:lnTo>
                  <a:lnTo>
                    <a:pt x="38" y="140"/>
                  </a:lnTo>
                  <a:lnTo>
                    <a:pt x="25" y="140"/>
                  </a:lnTo>
                  <a:lnTo>
                    <a:pt x="25" y="127"/>
                  </a:lnTo>
                  <a:lnTo>
                    <a:pt x="13" y="114"/>
                  </a:lnTo>
                  <a:lnTo>
                    <a:pt x="13" y="102"/>
                  </a:lnTo>
                  <a:lnTo>
                    <a:pt x="13" y="89"/>
                  </a:lnTo>
                  <a:lnTo>
                    <a:pt x="25" y="89"/>
                  </a:lnTo>
                  <a:lnTo>
                    <a:pt x="38" y="89"/>
                  </a:lnTo>
                  <a:lnTo>
                    <a:pt x="38" y="64"/>
                  </a:lnTo>
                  <a:lnTo>
                    <a:pt x="25" y="51"/>
                  </a:lnTo>
                  <a:lnTo>
                    <a:pt x="13" y="64"/>
                  </a:lnTo>
                  <a:lnTo>
                    <a:pt x="13" y="51"/>
                  </a:lnTo>
                  <a:lnTo>
                    <a:pt x="0" y="51"/>
                  </a:lnTo>
                  <a:lnTo>
                    <a:pt x="0" y="38"/>
                  </a:lnTo>
                  <a:lnTo>
                    <a:pt x="0" y="26"/>
                  </a:lnTo>
                  <a:lnTo>
                    <a:pt x="13" y="26"/>
                  </a:lnTo>
                  <a:lnTo>
                    <a:pt x="13" y="13"/>
                  </a:lnTo>
                  <a:lnTo>
                    <a:pt x="13" y="0"/>
                  </a:lnTo>
                  <a:lnTo>
                    <a:pt x="38" y="0"/>
                  </a:lnTo>
                  <a:lnTo>
                    <a:pt x="51" y="0"/>
                  </a:lnTo>
                  <a:lnTo>
                    <a:pt x="63" y="0"/>
                  </a:lnTo>
                  <a:lnTo>
                    <a:pt x="76" y="0"/>
                  </a:lnTo>
                  <a:lnTo>
                    <a:pt x="89" y="13"/>
                  </a:lnTo>
                  <a:lnTo>
                    <a:pt x="101" y="26"/>
                  </a:lnTo>
                  <a:lnTo>
                    <a:pt x="89" y="38"/>
                  </a:lnTo>
                  <a:lnTo>
                    <a:pt x="76" y="38"/>
                  </a:lnTo>
                  <a:lnTo>
                    <a:pt x="76" y="51"/>
                  </a:lnTo>
                  <a:lnTo>
                    <a:pt x="89" y="64"/>
                  </a:lnTo>
                  <a:lnTo>
                    <a:pt x="101" y="51"/>
                  </a:lnTo>
                  <a:lnTo>
                    <a:pt x="114" y="51"/>
                  </a:lnTo>
                  <a:lnTo>
                    <a:pt x="114" y="38"/>
                  </a:lnTo>
                  <a:lnTo>
                    <a:pt x="127" y="51"/>
                  </a:lnTo>
                  <a:lnTo>
                    <a:pt x="127" y="64"/>
                  </a:lnTo>
                  <a:lnTo>
                    <a:pt x="127" y="76"/>
                  </a:lnTo>
                  <a:lnTo>
                    <a:pt x="127" y="89"/>
                  </a:lnTo>
                  <a:lnTo>
                    <a:pt x="139" y="102"/>
                  </a:lnTo>
                  <a:lnTo>
                    <a:pt x="152" y="114"/>
                  </a:lnTo>
                  <a:lnTo>
                    <a:pt x="165" y="114"/>
                  </a:lnTo>
                  <a:lnTo>
                    <a:pt x="178" y="114"/>
                  </a:lnTo>
                  <a:lnTo>
                    <a:pt x="190" y="114"/>
                  </a:lnTo>
                  <a:lnTo>
                    <a:pt x="190" y="127"/>
                  </a:lnTo>
                  <a:lnTo>
                    <a:pt x="203" y="127"/>
                  </a:lnTo>
                  <a:lnTo>
                    <a:pt x="203" y="140"/>
                  </a:lnTo>
                  <a:lnTo>
                    <a:pt x="203" y="153"/>
                  </a:lnTo>
                  <a:lnTo>
                    <a:pt x="203" y="165"/>
                  </a:lnTo>
                  <a:lnTo>
                    <a:pt x="203" y="178"/>
                  </a:lnTo>
                  <a:lnTo>
                    <a:pt x="203" y="191"/>
                  </a:lnTo>
                  <a:lnTo>
                    <a:pt x="203" y="203"/>
                  </a:lnTo>
                  <a:lnTo>
                    <a:pt x="203" y="216"/>
                  </a:lnTo>
                  <a:lnTo>
                    <a:pt x="203" y="229"/>
                  </a:lnTo>
                  <a:lnTo>
                    <a:pt x="203" y="241"/>
                  </a:lnTo>
                  <a:lnTo>
                    <a:pt x="216" y="241"/>
                  </a:lnTo>
                  <a:lnTo>
                    <a:pt x="216" y="254"/>
                  </a:lnTo>
                  <a:lnTo>
                    <a:pt x="228" y="254"/>
                  </a:lnTo>
                  <a:lnTo>
                    <a:pt x="228" y="267"/>
                  </a:lnTo>
                  <a:lnTo>
                    <a:pt x="241" y="267"/>
                  </a:lnTo>
                  <a:lnTo>
                    <a:pt x="241" y="279"/>
                  </a:lnTo>
                  <a:close/>
                </a:path>
              </a:pathLst>
            </a:custGeom>
            <a:grpFill/>
            <a:ln w="0">
              <a:solidFill>
                <a:srgbClr val="000000"/>
              </a:solidFill>
              <a:prstDash val="solid"/>
              <a:round/>
              <a:headEnd/>
              <a:tailEnd/>
            </a:ln>
          </p:spPr>
        </p:sp>
      </p:grpSp>
      <p:sp>
        <p:nvSpPr>
          <p:cNvPr id="1031" name="Rectangle 49"/>
          <p:cNvSpPr>
            <a:spLocks noChangeArrowheads="1"/>
          </p:cNvSpPr>
          <p:nvPr/>
        </p:nvSpPr>
        <p:spPr bwMode="auto">
          <a:xfrm>
            <a:off x="200472" y="1484785"/>
            <a:ext cx="2553891" cy="648072"/>
          </a:xfrm>
          <a:prstGeom prst="rect">
            <a:avLst/>
          </a:prstGeom>
          <a:solidFill>
            <a:schemeClr val="bg1"/>
          </a:solidFill>
          <a:ln w="19050">
            <a:solidFill>
              <a:srgbClr val="000000"/>
            </a:solidFill>
            <a:miter lim="800000"/>
            <a:headEnd/>
            <a:tailEnd/>
          </a:ln>
        </p:spPr>
        <p:txBody>
          <a:bodyPr anchor="ctr"/>
          <a:lstStyle/>
          <a:p>
            <a:r>
              <a:rPr lang="ja-JP" altLang="en-US" sz="1200" smtClean="0">
                <a:latin typeface="Calibri" pitchFamily="34" charset="0"/>
              </a:rPr>
              <a:t>○</a:t>
            </a:r>
            <a:r>
              <a:rPr lang="en-US" altLang="ja-JP" sz="1200" smtClean="0">
                <a:latin typeface="Calibri" pitchFamily="34" charset="0"/>
              </a:rPr>
              <a:t>Intervention des structures communales de sapeurs-pompiers</a:t>
            </a:r>
            <a:endParaRPr lang="ja-JP" altLang="en-US" sz="1200" dirty="0">
              <a:latin typeface="Calibri" pitchFamily="34" charset="0"/>
            </a:endParaRPr>
          </a:p>
        </p:txBody>
      </p:sp>
      <p:grpSp>
        <p:nvGrpSpPr>
          <p:cNvPr id="13" name="Group 70"/>
          <p:cNvGrpSpPr>
            <a:grpSpLocks/>
          </p:cNvGrpSpPr>
          <p:nvPr/>
        </p:nvGrpSpPr>
        <p:grpSpPr bwMode="auto">
          <a:xfrm>
            <a:off x="3152800" y="4293096"/>
            <a:ext cx="1785381" cy="1944687"/>
            <a:chOff x="4173" y="1071"/>
            <a:chExt cx="1432" cy="1136"/>
          </a:xfrm>
        </p:grpSpPr>
        <p:graphicFrame>
          <p:nvGraphicFramePr>
            <p:cNvPr id="1026" name="Object 71"/>
            <p:cNvGraphicFramePr>
              <a:graphicFrameLocks noChangeAspect="1"/>
            </p:cNvGraphicFramePr>
            <p:nvPr/>
          </p:nvGraphicFramePr>
          <p:xfrm>
            <a:off x="4173" y="1071"/>
            <a:ext cx="1432" cy="1136"/>
          </p:xfrm>
          <a:graphic>
            <a:graphicData uri="http://schemas.openxmlformats.org/presentationml/2006/ole">
              <p:oleObj spid="_x0000_s5129" name="Image" r:id="rId4" imgW="2273016" imgH="1803175" progId="">
                <p:embed/>
              </p:oleObj>
            </a:graphicData>
          </a:graphic>
        </p:graphicFrame>
        <p:sp>
          <p:nvSpPr>
            <p:cNvPr id="1077" name="AutoShape 72"/>
            <p:cNvSpPr>
              <a:spLocks noChangeArrowheads="1"/>
            </p:cNvSpPr>
            <p:nvPr/>
          </p:nvSpPr>
          <p:spPr bwMode="auto">
            <a:xfrm>
              <a:off x="4760" y="1642"/>
              <a:ext cx="344" cy="180"/>
            </a:xfrm>
            <a:prstGeom prst="irregularSeal1">
              <a:avLst/>
            </a:prstGeom>
            <a:solidFill>
              <a:srgbClr val="FF0000"/>
            </a:solidFill>
            <a:ln w="9525" algn="ctr">
              <a:solidFill>
                <a:srgbClr val="FF0000"/>
              </a:solidFill>
              <a:miter lim="800000"/>
              <a:headEnd/>
              <a:tailEnd/>
            </a:ln>
          </p:spPr>
          <p:txBody>
            <a:bodyPr wrap="none" anchor="ctr"/>
            <a:lstStyle/>
            <a:p>
              <a:endParaRPr lang="ja-JP" altLang="en-US">
                <a:latin typeface="Calibri" pitchFamily="34" charset="0"/>
              </a:endParaRPr>
            </a:p>
          </p:txBody>
        </p:sp>
      </p:grpSp>
      <p:sp>
        <p:nvSpPr>
          <p:cNvPr id="1033" name="AutoShape 73"/>
          <p:cNvSpPr>
            <a:spLocks noChangeArrowheads="1"/>
          </p:cNvSpPr>
          <p:nvPr/>
        </p:nvSpPr>
        <p:spPr bwMode="auto">
          <a:xfrm rot="-7767840">
            <a:off x="3374431" y="5113272"/>
            <a:ext cx="252412" cy="620844"/>
          </a:xfrm>
          <a:prstGeom prst="curvedLeftArrow">
            <a:avLst>
              <a:gd name="adj1" fmla="val 60156"/>
              <a:gd name="adj2" fmla="val 120302"/>
              <a:gd name="adj3" fmla="val 33333"/>
            </a:avLst>
          </a:prstGeom>
          <a:solidFill>
            <a:schemeClr val="bg1"/>
          </a:solidFill>
          <a:ln w="15875">
            <a:solidFill>
              <a:schemeClr val="tx1"/>
            </a:solidFill>
            <a:miter lim="800000"/>
            <a:headEnd/>
            <a:tailEnd/>
          </a:ln>
        </p:spPr>
        <p:txBody>
          <a:bodyPr wrap="none" anchor="ctr"/>
          <a:lstStyle/>
          <a:p>
            <a:endParaRPr lang="ja-JP" altLang="en-US">
              <a:latin typeface="Calibri" pitchFamily="34" charset="0"/>
            </a:endParaRPr>
          </a:p>
        </p:txBody>
      </p:sp>
      <p:sp>
        <p:nvSpPr>
          <p:cNvPr id="1034" name="AutoShape 75"/>
          <p:cNvSpPr>
            <a:spLocks noChangeArrowheads="1"/>
          </p:cNvSpPr>
          <p:nvPr/>
        </p:nvSpPr>
        <p:spPr bwMode="auto">
          <a:xfrm flipH="1" flipV="1">
            <a:off x="3946923" y="5000625"/>
            <a:ext cx="691356" cy="254000"/>
          </a:xfrm>
          <a:prstGeom prst="curvedUpArrow">
            <a:avLst>
              <a:gd name="adj1" fmla="val 66558"/>
              <a:gd name="adj2" fmla="val 133116"/>
              <a:gd name="adj3" fmla="val 33333"/>
            </a:avLst>
          </a:prstGeom>
          <a:solidFill>
            <a:schemeClr val="bg1"/>
          </a:solidFill>
          <a:ln w="19050">
            <a:solidFill>
              <a:schemeClr val="tx1"/>
            </a:solidFill>
            <a:miter lim="800000"/>
            <a:headEnd/>
            <a:tailEnd/>
          </a:ln>
        </p:spPr>
        <p:txBody>
          <a:bodyPr wrap="none" anchor="ctr"/>
          <a:lstStyle/>
          <a:p>
            <a:endParaRPr lang="ja-JP" altLang="en-US">
              <a:latin typeface="Calibri" pitchFamily="34" charset="0"/>
            </a:endParaRPr>
          </a:p>
        </p:txBody>
      </p:sp>
      <p:sp>
        <p:nvSpPr>
          <p:cNvPr id="1035" name="Rectangle 76"/>
          <p:cNvSpPr>
            <a:spLocks noChangeArrowheads="1"/>
          </p:cNvSpPr>
          <p:nvPr/>
        </p:nvSpPr>
        <p:spPr bwMode="auto">
          <a:xfrm>
            <a:off x="5529064" y="1196752"/>
            <a:ext cx="4104456" cy="659483"/>
          </a:xfrm>
          <a:prstGeom prst="rect">
            <a:avLst/>
          </a:prstGeom>
          <a:solidFill>
            <a:schemeClr val="bg1"/>
          </a:solidFill>
          <a:ln w="19050">
            <a:solidFill>
              <a:srgbClr val="000000"/>
            </a:solidFill>
            <a:miter lim="800000"/>
            <a:headEnd/>
            <a:tailEnd/>
          </a:ln>
        </p:spPr>
        <p:txBody>
          <a:bodyPr tIns="108000" anchor="ctr"/>
          <a:lstStyle/>
          <a:p>
            <a:pPr marL="177800" indent="-177800"/>
            <a:endParaRPr lang="en-US" altLang="ja-JP" sz="1400">
              <a:latin typeface="Calibri" pitchFamily="34" charset="0"/>
            </a:endParaRPr>
          </a:p>
          <a:p>
            <a:pPr marL="177800" indent="-177800"/>
            <a:r>
              <a:rPr lang="en-US" altLang="ja-JP" sz="1200" smtClean="0">
                <a:latin typeface="Calibri" pitchFamily="34" charset="0"/>
                <a:cs typeface="Calibri" pitchFamily="34" charset="0"/>
              </a:rPr>
              <a:t>○Mobilisation des Troupes des Sapeurs-Pompiers d’Urgence des départements voisins ou de tout le territoire</a:t>
            </a:r>
            <a:r>
              <a:rPr lang="en-US" altLang="ja-JP" sz="1400" smtClean="0">
                <a:latin typeface="Arial"/>
                <a:cs typeface="Arial"/>
              </a:rPr>
              <a:t>.</a:t>
            </a:r>
            <a:r>
              <a:rPr lang="en-US" altLang="ja-JP" sz="1400" smtClean="0">
                <a:latin typeface="Calibri" pitchFamily="34" charset="0"/>
              </a:rPr>
              <a:t>                             </a:t>
            </a:r>
            <a:r>
              <a:rPr lang="ja-JP" altLang="en-US" sz="1400">
                <a:latin typeface="Calibri" pitchFamily="34" charset="0"/>
              </a:rPr>
              <a:t>　　</a:t>
            </a:r>
            <a:endParaRPr lang="en-US" altLang="ja-JP" sz="1400">
              <a:latin typeface="Calibri" pitchFamily="34" charset="0"/>
            </a:endParaRPr>
          </a:p>
          <a:p>
            <a:pPr marL="177800" indent="-177800"/>
            <a:endParaRPr lang="en-US" altLang="ja-JP" sz="1400">
              <a:latin typeface="Calibri" pitchFamily="34" charset="0"/>
            </a:endParaRPr>
          </a:p>
          <a:p>
            <a:pPr marL="177800" indent="-177800"/>
            <a:endParaRPr lang="ja-JP" altLang="en-US" sz="1400">
              <a:latin typeface="Calibri" pitchFamily="34" charset="0"/>
            </a:endParaRPr>
          </a:p>
        </p:txBody>
      </p:sp>
      <p:sp>
        <p:nvSpPr>
          <p:cNvPr id="1036" name="AutoShape 77"/>
          <p:cNvSpPr>
            <a:spLocks noChangeArrowheads="1"/>
          </p:cNvSpPr>
          <p:nvPr/>
        </p:nvSpPr>
        <p:spPr bwMode="auto">
          <a:xfrm>
            <a:off x="200472" y="836712"/>
            <a:ext cx="3240360" cy="698063"/>
          </a:xfrm>
          <a:prstGeom prst="roundRect">
            <a:avLst>
              <a:gd name="adj" fmla="val 16667"/>
            </a:avLst>
          </a:prstGeom>
          <a:solidFill>
            <a:srgbClr val="CCFFFF"/>
          </a:solidFill>
          <a:ln w="25400" algn="ctr">
            <a:solidFill>
              <a:schemeClr val="tx1"/>
            </a:solidFill>
            <a:round/>
            <a:headEnd/>
            <a:tailEnd/>
          </a:ln>
        </p:spPr>
        <p:txBody>
          <a:bodyPr wrap="square">
            <a:spAutoFit/>
          </a:bodyPr>
          <a:lstStyle/>
          <a:p>
            <a:pPr algn="ctr">
              <a:spcBef>
                <a:spcPct val="50000"/>
              </a:spcBef>
            </a:pPr>
            <a:r>
              <a:rPr lang="en-US" altLang="ja-JP" sz="1400" b="1" smtClean="0">
                <a:latin typeface="Calibri" pitchFamily="34" charset="0"/>
              </a:rPr>
              <a:t>En cas d’incendie, d’accident </a:t>
            </a:r>
          </a:p>
          <a:p>
            <a:pPr algn="ctr">
              <a:spcBef>
                <a:spcPct val="50000"/>
              </a:spcBef>
            </a:pPr>
            <a:r>
              <a:rPr lang="en-US" altLang="ja-JP" sz="1400" b="1" smtClean="0">
                <a:latin typeface="Calibri" pitchFamily="34" charset="0"/>
              </a:rPr>
              <a:t>ou de sinistre “ordinaire” :</a:t>
            </a:r>
            <a:endParaRPr lang="ja-JP" altLang="en-US" sz="1400" b="1" dirty="0">
              <a:latin typeface="Calibri" pitchFamily="34" charset="0"/>
            </a:endParaRPr>
          </a:p>
        </p:txBody>
      </p:sp>
      <p:sp>
        <p:nvSpPr>
          <p:cNvPr id="1037" name="AutoShape 78"/>
          <p:cNvSpPr>
            <a:spLocks noChangeArrowheads="1"/>
          </p:cNvSpPr>
          <p:nvPr/>
        </p:nvSpPr>
        <p:spPr bwMode="auto">
          <a:xfrm>
            <a:off x="5241032" y="548680"/>
            <a:ext cx="4464496" cy="698063"/>
          </a:xfrm>
          <a:prstGeom prst="roundRect">
            <a:avLst>
              <a:gd name="adj" fmla="val 16667"/>
            </a:avLst>
          </a:prstGeom>
          <a:solidFill>
            <a:srgbClr val="CCFFFF"/>
          </a:solidFill>
          <a:ln w="25400" algn="ctr">
            <a:solidFill>
              <a:schemeClr val="tx1"/>
            </a:solidFill>
            <a:round/>
            <a:headEnd/>
            <a:tailEnd/>
          </a:ln>
        </p:spPr>
        <p:txBody>
          <a:bodyPr wrap="square">
            <a:spAutoFit/>
          </a:bodyPr>
          <a:lstStyle/>
          <a:p>
            <a:pPr algn="ctr">
              <a:spcBef>
                <a:spcPct val="50000"/>
              </a:spcBef>
            </a:pPr>
            <a:r>
              <a:rPr lang="en-US" altLang="ja-JP" sz="1400" b="1" smtClean="0">
                <a:latin typeface="Calibri" pitchFamily="34" charset="0"/>
              </a:rPr>
              <a:t>En cas d’incendie, d’accident </a:t>
            </a:r>
          </a:p>
          <a:p>
            <a:pPr algn="ctr">
              <a:spcBef>
                <a:spcPct val="50000"/>
              </a:spcBef>
            </a:pPr>
            <a:r>
              <a:rPr lang="en-US" altLang="ja-JP" sz="1400" b="1" smtClean="0">
                <a:latin typeface="Calibri" pitchFamily="34" charset="0"/>
              </a:rPr>
              <a:t>ou de sinistre plus important :</a:t>
            </a:r>
            <a:endParaRPr lang="ja-JP" altLang="en-US" sz="1400" b="1">
              <a:latin typeface="Calibri" pitchFamily="34" charset="0"/>
            </a:endParaRPr>
          </a:p>
        </p:txBody>
      </p:sp>
      <p:sp>
        <p:nvSpPr>
          <p:cNvPr id="1038" name="Rectangle 80"/>
          <p:cNvSpPr>
            <a:spLocks noChangeArrowheads="1"/>
          </p:cNvSpPr>
          <p:nvPr/>
        </p:nvSpPr>
        <p:spPr bwMode="auto">
          <a:xfrm>
            <a:off x="202934" y="4572000"/>
            <a:ext cx="2949865" cy="873224"/>
          </a:xfrm>
          <a:prstGeom prst="rect">
            <a:avLst/>
          </a:prstGeom>
          <a:solidFill>
            <a:schemeClr val="bg1"/>
          </a:solidFill>
          <a:ln w="19050">
            <a:solidFill>
              <a:srgbClr val="000000"/>
            </a:solidFill>
            <a:miter lim="800000"/>
            <a:headEnd/>
            <a:tailEnd/>
          </a:ln>
        </p:spPr>
        <p:txBody>
          <a:bodyPr anchor="ctr"/>
          <a:lstStyle/>
          <a:p>
            <a:pPr marL="177800" indent="-177800"/>
            <a:r>
              <a:rPr lang="en-US" altLang="ja-JP" sz="1100" smtClean="0">
                <a:latin typeface="+mn-lt"/>
                <a:cs typeface="Calibri" pitchFamily="34" charset="0"/>
              </a:rPr>
              <a:t>○Intervention des troupes de renfort provenant des communes voisines (y compris celles situées dans les autres départements) en application des conventions de renfort r</a:t>
            </a:r>
            <a:r>
              <a:rPr lang="en-US" altLang="ja-JP" sz="1100" smtClean="0">
                <a:latin typeface="+mn-lt"/>
                <a:cs typeface="Arial"/>
              </a:rPr>
              <a:t>éciproque.</a:t>
            </a:r>
            <a:r>
              <a:rPr lang="ja-JP" altLang="en-US" sz="1100" dirty="0">
                <a:latin typeface="+mn-lt"/>
                <a:cs typeface="Calibri" pitchFamily="34" charset="0"/>
              </a:rPr>
              <a:t>　</a:t>
            </a:r>
            <a:endParaRPr lang="ja-JP" altLang="en-US" sz="1050" dirty="0">
              <a:latin typeface="+mn-lt"/>
              <a:cs typeface="Calibri" pitchFamily="34" charset="0"/>
            </a:endParaRPr>
          </a:p>
        </p:txBody>
      </p:sp>
      <p:sp>
        <p:nvSpPr>
          <p:cNvPr id="1039" name="AutoShape 81"/>
          <p:cNvSpPr>
            <a:spLocks noChangeArrowheads="1"/>
          </p:cNvSpPr>
          <p:nvPr/>
        </p:nvSpPr>
        <p:spPr bwMode="auto">
          <a:xfrm>
            <a:off x="272480" y="3861048"/>
            <a:ext cx="3240360" cy="698063"/>
          </a:xfrm>
          <a:prstGeom prst="roundRect">
            <a:avLst>
              <a:gd name="adj" fmla="val 16667"/>
            </a:avLst>
          </a:prstGeom>
          <a:solidFill>
            <a:srgbClr val="CCFFFF"/>
          </a:solidFill>
          <a:ln w="25400" algn="ctr">
            <a:solidFill>
              <a:schemeClr val="tx1"/>
            </a:solidFill>
            <a:round/>
            <a:headEnd/>
            <a:tailEnd/>
          </a:ln>
        </p:spPr>
        <p:txBody>
          <a:bodyPr wrap="square">
            <a:spAutoFit/>
          </a:bodyPr>
          <a:lstStyle/>
          <a:p>
            <a:pPr>
              <a:spcBef>
                <a:spcPct val="50000"/>
              </a:spcBef>
            </a:pPr>
            <a:r>
              <a:rPr lang="en-US" altLang="ja-JP" sz="1400" b="1" smtClean="0">
                <a:latin typeface="Calibri" pitchFamily="34" charset="0"/>
              </a:rPr>
              <a:t>En cas d’incendie, d’accident ou de</a:t>
            </a:r>
          </a:p>
          <a:p>
            <a:pPr>
              <a:spcBef>
                <a:spcPct val="50000"/>
              </a:spcBef>
            </a:pPr>
            <a:r>
              <a:rPr lang="en-US" altLang="ja-JP" sz="1400" b="1" smtClean="0">
                <a:latin typeface="Calibri" pitchFamily="34" charset="0"/>
              </a:rPr>
              <a:t> sinistre important :</a:t>
            </a:r>
            <a:endParaRPr lang="ja-JP" altLang="en-US" sz="1400" b="1">
              <a:latin typeface="Calibri" pitchFamily="34" charset="0"/>
            </a:endParaRPr>
          </a:p>
        </p:txBody>
      </p:sp>
      <p:sp>
        <p:nvSpPr>
          <p:cNvPr id="1040" name="AutoShape 82"/>
          <p:cNvSpPr>
            <a:spLocks noChangeArrowheads="1"/>
          </p:cNvSpPr>
          <p:nvPr/>
        </p:nvSpPr>
        <p:spPr bwMode="auto">
          <a:xfrm>
            <a:off x="2360712" y="3429000"/>
            <a:ext cx="1052513" cy="288032"/>
          </a:xfrm>
          <a:prstGeom prst="downArrow">
            <a:avLst>
              <a:gd name="adj1" fmla="val 50000"/>
              <a:gd name="adj2" fmla="val 44519"/>
            </a:avLst>
          </a:prstGeom>
          <a:solidFill>
            <a:srgbClr val="FFFF00"/>
          </a:solidFill>
          <a:ln w="9525" algn="ctr">
            <a:solidFill>
              <a:schemeClr val="tx1"/>
            </a:solidFill>
            <a:miter lim="800000"/>
            <a:headEnd/>
            <a:tailEnd/>
          </a:ln>
        </p:spPr>
        <p:txBody>
          <a:bodyPr wrap="none" anchor="ctr"/>
          <a:lstStyle/>
          <a:p>
            <a:endParaRPr lang="ja-JP" altLang="en-US">
              <a:latin typeface="Calibri" pitchFamily="34" charset="0"/>
            </a:endParaRPr>
          </a:p>
        </p:txBody>
      </p:sp>
      <p:sp>
        <p:nvSpPr>
          <p:cNvPr id="1041" name="AutoShape 83"/>
          <p:cNvSpPr>
            <a:spLocks noChangeArrowheads="1"/>
          </p:cNvSpPr>
          <p:nvPr/>
        </p:nvSpPr>
        <p:spPr bwMode="auto">
          <a:xfrm rot="-5400000">
            <a:off x="4711502" y="5170686"/>
            <a:ext cx="869950" cy="386954"/>
          </a:xfrm>
          <a:prstGeom prst="downArrow">
            <a:avLst>
              <a:gd name="adj1" fmla="val 50000"/>
              <a:gd name="adj2" fmla="val 56500"/>
            </a:avLst>
          </a:prstGeom>
          <a:solidFill>
            <a:srgbClr val="FFFF00"/>
          </a:solidFill>
          <a:ln w="9525" algn="ctr">
            <a:solidFill>
              <a:schemeClr val="tx1"/>
            </a:solidFill>
            <a:miter lim="800000"/>
            <a:headEnd/>
            <a:tailEnd/>
          </a:ln>
        </p:spPr>
        <p:txBody>
          <a:bodyPr wrap="none" anchor="ctr"/>
          <a:lstStyle/>
          <a:p>
            <a:endParaRPr lang="ja-JP" altLang="en-US">
              <a:latin typeface="Calibri" pitchFamily="34" charset="0"/>
            </a:endParaRPr>
          </a:p>
        </p:txBody>
      </p:sp>
      <p:sp>
        <p:nvSpPr>
          <p:cNvPr id="1042" name="Rectangle 84"/>
          <p:cNvSpPr>
            <a:spLocks noChangeArrowheads="1"/>
          </p:cNvSpPr>
          <p:nvPr/>
        </p:nvSpPr>
        <p:spPr bwMode="auto">
          <a:xfrm>
            <a:off x="68792" y="785814"/>
            <a:ext cx="4884208" cy="2643187"/>
          </a:xfrm>
          <a:prstGeom prst="rect">
            <a:avLst/>
          </a:prstGeom>
          <a:noFill/>
          <a:ln w="9525">
            <a:solidFill>
              <a:schemeClr val="tx1"/>
            </a:solidFill>
            <a:miter lim="800000"/>
            <a:headEnd/>
            <a:tailEnd/>
          </a:ln>
        </p:spPr>
        <p:txBody>
          <a:bodyPr wrap="none" anchor="ctr"/>
          <a:lstStyle/>
          <a:p>
            <a:endParaRPr lang="ja-JP" altLang="en-US">
              <a:latin typeface="Calibri" pitchFamily="34" charset="0"/>
            </a:endParaRPr>
          </a:p>
        </p:txBody>
      </p:sp>
      <p:sp>
        <p:nvSpPr>
          <p:cNvPr id="1043" name="Rectangle 85"/>
          <p:cNvSpPr>
            <a:spLocks noChangeArrowheads="1"/>
          </p:cNvSpPr>
          <p:nvPr/>
        </p:nvSpPr>
        <p:spPr bwMode="auto">
          <a:xfrm>
            <a:off x="128464" y="3717032"/>
            <a:ext cx="4839494" cy="3140968"/>
          </a:xfrm>
          <a:prstGeom prst="rect">
            <a:avLst/>
          </a:prstGeom>
          <a:noFill/>
          <a:ln w="9525">
            <a:solidFill>
              <a:schemeClr val="tx1"/>
            </a:solidFill>
            <a:miter lim="800000"/>
            <a:headEnd/>
            <a:tailEnd/>
          </a:ln>
        </p:spPr>
        <p:txBody>
          <a:bodyPr wrap="none" anchor="ctr"/>
          <a:lstStyle/>
          <a:p>
            <a:endParaRPr lang="ja-JP" altLang="en-US">
              <a:latin typeface="Calibri" pitchFamily="34" charset="0"/>
            </a:endParaRPr>
          </a:p>
        </p:txBody>
      </p:sp>
      <p:sp>
        <p:nvSpPr>
          <p:cNvPr id="1044" name="Rectangle 86"/>
          <p:cNvSpPr>
            <a:spLocks noChangeArrowheads="1"/>
          </p:cNvSpPr>
          <p:nvPr/>
        </p:nvSpPr>
        <p:spPr bwMode="auto">
          <a:xfrm>
            <a:off x="5339954" y="620689"/>
            <a:ext cx="4447381" cy="5951562"/>
          </a:xfrm>
          <a:prstGeom prst="rect">
            <a:avLst/>
          </a:prstGeom>
          <a:noFill/>
          <a:ln w="9525">
            <a:solidFill>
              <a:schemeClr val="tx1"/>
            </a:solidFill>
            <a:miter lim="800000"/>
            <a:headEnd/>
            <a:tailEnd/>
          </a:ln>
        </p:spPr>
        <p:txBody>
          <a:bodyPr wrap="none" anchor="ctr"/>
          <a:lstStyle/>
          <a:p>
            <a:endParaRPr lang="ja-JP" altLang="en-US">
              <a:latin typeface="Calibri" pitchFamily="34" charset="0"/>
            </a:endParaRPr>
          </a:p>
        </p:txBody>
      </p:sp>
      <p:sp>
        <p:nvSpPr>
          <p:cNvPr id="1045" name="AutoShape 4"/>
          <p:cNvSpPr>
            <a:spLocks noChangeAspect="1" noChangeArrowheads="1"/>
          </p:cNvSpPr>
          <p:nvPr/>
        </p:nvSpPr>
        <p:spPr bwMode="auto">
          <a:xfrm>
            <a:off x="5883408" y="2573338"/>
            <a:ext cx="3850613" cy="3719512"/>
          </a:xfrm>
          <a:prstGeom prst="rect">
            <a:avLst/>
          </a:prstGeom>
          <a:noFill/>
          <a:ln w="9525">
            <a:noFill/>
            <a:miter lim="800000"/>
            <a:headEnd/>
            <a:tailEnd/>
          </a:ln>
        </p:spPr>
        <p:txBody>
          <a:bodyPr/>
          <a:lstStyle/>
          <a:p>
            <a:endParaRPr lang="ja-JP" altLang="en-US">
              <a:latin typeface="Calibri" pitchFamily="34" charset="0"/>
            </a:endParaRPr>
          </a:p>
        </p:txBody>
      </p:sp>
      <p:sp>
        <p:nvSpPr>
          <p:cNvPr id="1046" name="AutoShape 5"/>
          <p:cNvSpPr>
            <a:spLocks noChangeAspect="1" noChangeArrowheads="1"/>
          </p:cNvSpPr>
          <p:nvPr/>
        </p:nvSpPr>
        <p:spPr bwMode="auto">
          <a:xfrm>
            <a:off x="5804297" y="2643188"/>
            <a:ext cx="3850613" cy="3719512"/>
          </a:xfrm>
          <a:prstGeom prst="rect">
            <a:avLst/>
          </a:prstGeom>
          <a:noFill/>
          <a:ln w="9525">
            <a:noFill/>
            <a:miter lim="800000"/>
            <a:headEnd/>
            <a:tailEnd/>
          </a:ln>
        </p:spPr>
        <p:txBody>
          <a:bodyPr/>
          <a:lstStyle/>
          <a:p>
            <a:endParaRPr lang="ja-JP" altLang="en-US">
              <a:latin typeface="Calibri" pitchFamily="34" charset="0"/>
            </a:endParaRPr>
          </a:p>
        </p:txBody>
      </p:sp>
      <p:sp>
        <p:nvSpPr>
          <p:cNvPr id="1047" name="AutoShape 6"/>
          <p:cNvSpPr>
            <a:spLocks noChangeAspect="1" noChangeArrowheads="1"/>
          </p:cNvSpPr>
          <p:nvPr/>
        </p:nvSpPr>
        <p:spPr bwMode="auto">
          <a:xfrm>
            <a:off x="6055387" y="2214563"/>
            <a:ext cx="3850613" cy="3719512"/>
          </a:xfrm>
          <a:prstGeom prst="rect">
            <a:avLst/>
          </a:prstGeom>
          <a:noFill/>
          <a:ln w="9525">
            <a:noFill/>
            <a:miter lim="800000"/>
            <a:headEnd/>
            <a:tailEnd/>
          </a:ln>
        </p:spPr>
        <p:txBody>
          <a:bodyPr/>
          <a:lstStyle/>
          <a:p>
            <a:endParaRPr lang="ja-JP" altLang="en-US">
              <a:latin typeface="Calibri" pitchFamily="34" charset="0"/>
            </a:endParaRPr>
          </a:p>
        </p:txBody>
      </p:sp>
      <p:sp>
        <p:nvSpPr>
          <p:cNvPr id="542" name="AutoShape 78"/>
          <p:cNvSpPr>
            <a:spLocks noChangeArrowheads="1"/>
          </p:cNvSpPr>
          <p:nvPr/>
        </p:nvSpPr>
        <p:spPr bwMode="auto">
          <a:xfrm>
            <a:off x="5457056" y="3501008"/>
            <a:ext cx="2698625" cy="442674"/>
          </a:xfrm>
          <a:prstGeom prst="roundRect">
            <a:avLst>
              <a:gd name="adj" fmla="val 16667"/>
            </a:avLst>
          </a:prstGeom>
          <a:ln w="3175">
            <a:solidFill>
              <a:schemeClr val="tx1"/>
            </a:solidFill>
            <a:headEnd/>
            <a:tailEnd/>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fontAlgn="auto">
              <a:spcBef>
                <a:spcPct val="50000"/>
              </a:spcBef>
              <a:spcAft>
                <a:spcPts val="0"/>
              </a:spcAft>
              <a:defRPr/>
            </a:pPr>
            <a:r>
              <a:rPr lang="en-US" altLang="ja-JP" sz="1000" b="1" smtClean="0">
                <a:solidFill>
                  <a:schemeClr val="tx1"/>
                </a:solidFill>
              </a:rPr>
              <a:t>Demande/Ordre d’intervention du Directeur de l’Agence Nationale des Sapeurs-Pompiers</a:t>
            </a:r>
            <a:endParaRPr lang="ja-JP" altLang="en-US" sz="1000" b="1" dirty="0">
              <a:solidFill>
                <a:schemeClr val="tx1"/>
              </a:solidFill>
            </a:endParaRPr>
          </a:p>
        </p:txBody>
      </p:sp>
      <p:sp>
        <p:nvSpPr>
          <p:cNvPr id="1049" name="AutoShape 78"/>
          <p:cNvSpPr>
            <a:spLocks noChangeArrowheads="1"/>
          </p:cNvSpPr>
          <p:nvPr/>
        </p:nvSpPr>
        <p:spPr bwMode="auto">
          <a:xfrm>
            <a:off x="5457056" y="4077072"/>
            <a:ext cx="2089547" cy="868323"/>
          </a:xfrm>
          <a:prstGeom prst="roundRect">
            <a:avLst>
              <a:gd name="adj" fmla="val 16667"/>
            </a:avLst>
          </a:prstGeom>
          <a:solidFill>
            <a:schemeClr val="bg1"/>
          </a:solidFill>
          <a:ln w="3175" algn="ctr">
            <a:solidFill>
              <a:schemeClr val="tx1"/>
            </a:solidFill>
            <a:round/>
            <a:headEnd/>
            <a:tailEnd/>
          </a:ln>
        </p:spPr>
        <p:txBody>
          <a:bodyPr wrap="square">
            <a:spAutoFit/>
          </a:bodyPr>
          <a:lstStyle/>
          <a:p>
            <a:pPr>
              <a:spcBef>
                <a:spcPct val="50000"/>
              </a:spcBef>
            </a:pPr>
            <a:r>
              <a:rPr lang="en-US" altLang="ja-JP" sz="900" b="1" smtClean="0">
                <a:latin typeface="+mn-lt"/>
              </a:rPr>
              <a:t>Intervention des Troupes des Sapeurs-pompiers d’Urgence r</a:t>
            </a:r>
            <a:r>
              <a:rPr lang="en-US" altLang="ja-JP" sz="900" b="1" smtClean="0">
                <a:latin typeface="+mn-lt"/>
                <a:cs typeface="Arial"/>
              </a:rPr>
              <a:t>éparties sur le territoire</a:t>
            </a:r>
            <a:r>
              <a:rPr lang="en-US" altLang="ja-JP" sz="900" b="1" smtClean="0">
                <a:latin typeface="+mn-lt"/>
              </a:rPr>
              <a:t> (nombre de d</a:t>
            </a:r>
            <a:r>
              <a:rPr lang="en-US" altLang="ja-JP" sz="900" b="1" smtClean="0">
                <a:latin typeface="+mn-lt"/>
                <a:cs typeface="Arial"/>
              </a:rPr>
              <a:t>épartements mobilisés varie selon l’importance du sinistre)</a:t>
            </a:r>
            <a:endParaRPr lang="ja-JP" altLang="en-US" sz="700" b="1">
              <a:latin typeface="+mn-lt"/>
            </a:endParaRPr>
          </a:p>
        </p:txBody>
      </p:sp>
      <p:sp>
        <p:nvSpPr>
          <p:cNvPr id="548" name="円/楕円 547"/>
          <p:cNvSpPr/>
          <p:nvPr/>
        </p:nvSpPr>
        <p:spPr>
          <a:xfrm>
            <a:off x="3296816" y="908720"/>
            <a:ext cx="1868140" cy="16430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dirty="0"/>
              <a:t>A</a:t>
            </a:r>
            <a:r>
              <a:rPr lang="ja-JP" altLang="en-US" dirty="0"/>
              <a:t>市　　　　　　</a:t>
            </a:r>
            <a:endParaRPr lang="en-US" altLang="ja-JP" dirty="0"/>
          </a:p>
          <a:p>
            <a:pPr fontAlgn="auto">
              <a:spcBef>
                <a:spcPts val="0"/>
              </a:spcBef>
              <a:spcAft>
                <a:spcPts val="0"/>
              </a:spcAft>
              <a:defRPr/>
            </a:pPr>
            <a:r>
              <a:rPr lang="ja-JP" altLang="en-US" dirty="0"/>
              <a:t>　　　</a:t>
            </a:r>
            <a:endParaRPr lang="en-US" altLang="ja-JP" dirty="0"/>
          </a:p>
          <a:p>
            <a:pPr fontAlgn="auto">
              <a:spcBef>
                <a:spcPts val="0"/>
              </a:spcBef>
              <a:spcAft>
                <a:spcPts val="0"/>
              </a:spcAft>
              <a:defRPr/>
            </a:pPr>
            <a:r>
              <a:rPr lang="ja-JP" altLang="en-US" dirty="0"/>
              <a:t>　　　　　　　　</a:t>
            </a:r>
            <a:endParaRPr lang="en-US" altLang="ja-JP" dirty="0"/>
          </a:p>
          <a:p>
            <a:pPr algn="ctr" fontAlgn="auto">
              <a:spcBef>
                <a:spcPts val="0"/>
              </a:spcBef>
              <a:spcAft>
                <a:spcPts val="0"/>
              </a:spcAft>
              <a:defRPr/>
            </a:pPr>
            <a:r>
              <a:rPr lang="ja-JP" altLang="en-US" dirty="0"/>
              <a:t>　　　　　　</a:t>
            </a:r>
            <a:endParaRPr lang="en-US" altLang="ja-JP" dirty="0"/>
          </a:p>
          <a:p>
            <a:pPr fontAlgn="auto">
              <a:spcBef>
                <a:spcPts val="0"/>
              </a:spcBef>
              <a:spcAft>
                <a:spcPts val="0"/>
              </a:spcAft>
              <a:defRPr/>
            </a:pPr>
            <a:endParaRPr lang="ja-JP" altLang="en-US" dirty="0"/>
          </a:p>
        </p:txBody>
      </p:sp>
      <p:pic>
        <p:nvPicPr>
          <p:cNvPr id="1051" name="Picture 8" descr="緊急車両 002｜街の医療をサポートする働く車、救急車。">
            <a:hlinkClick r:id="rId5"/>
          </p:cNvPr>
          <p:cNvPicPr>
            <a:picLocks noChangeAspect="1" noChangeArrowheads="1"/>
          </p:cNvPicPr>
          <p:nvPr/>
        </p:nvPicPr>
        <p:blipFill>
          <a:blip r:embed="rId6" cstate="print"/>
          <a:srcRect/>
          <a:stretch>
            <a:fillRect/>
          </a:stretch>
        </p:blipFill>
        <p:spPr bwMode="auto">
          <a:xfrm rot="-1349303">
            <a:off x="3746188" y="1225450"/>
            <a:ext cx="644921" cy="595313"/>
          </a:xfrm>
          <a:prstGeom prst="rect">
            <a:avLst/>
          </a:prstGeom>
          <a:noFill/>
          <a:ln w="9525">
            <a:noFill/>
            <a:miter lim="800000"/>
            <a:headEnd/>
            <a:tailEnd/>
          </a:ln>
        </p:spPr>
      </p:pic>
      <p:sp>
        <p:nvSpPr>
          <p:cNvPr id="1052" name="AutoShape 58"/>
          <p:cNvSpPr>
            <a:spLocks noChangeArrowheads="1"/>
          </p:cNvSpPr>
          <p:nvPr/>
        </p:nvSpPr>
        <p:spPr bwMode="auto">
          <a:xfrm rot="5400000">
            <a:off x="3311972" y="1613644"/>
            <a:ext cx="450850" cy="913210"/>
          </a:xfrm>
          <a:prstGeom prst="irregularSeal1">
            <a:avLst/>
          </a:prstGeom>
          <a:solidFill>
            <a:srgbClr val="FF0000"/>
          </a:solidFill>
          <a:ln w="9525" algn="ctr">
            <a:solidFill>
              <a:srgbClr val="FF0000"/>
            </a:solidFill>
            <a:miter lim="800000"/>
            <a:headEnd/>
            <a:tailEnd/>
          </a:ln>
        </p:spPr>
        <p:txBody>
          <a:bodyPr wrap="none" anchor="ctr"/>
          <a:lstStyle/>
          <a:p>
            <a:endParaRPr lang="ja-JP" altLang="en-US">
              <a:latin typeface="Calibri" pitchFamily="34" charset="0"/>
            </a:endParaRPr>
          </a:p>
        </p:txBody>
      </p:sp>
      <p:pic>
        <p:nvPicPr>
          <p:cNvPr id="1053" name="Picture 4" descr="緊急車両 004｜火災現場・災害地へ駆けつける働く車、消防車・ポンプ車。">
            <a:hlinkClick r:id="rId7"/>
          </p:cNvPr>
          <p:cNvPicPr>
            <a:picLocks noGrp="1" noChangeAspect="1" noChangeArrowheads="1"/>
          </p:cNvPicPr>
          <p:nvPr>
            <p:ph sz="half" idx="1"/>
          </p:nvPr>
        </p:nvPicPr>
        <p:blipFill>
          <a:blip r:embed="rId8" cstate="print"/>
          <a:srcRect/>
          <a:stretch>
            <a:fillRect/>
          </a:stretch>
        </p:blipFill>
        <p:spPr>
          <a:xfrm rot="21392414">
            <a:off x="4104194" y="1789462"/>
            <a:ext cx="567531" cy="523875"/>
          </a:xfrm>
        </p:spPr>
      </p:pic>
      <p:sp>
        <p:nvSpPr>
          <p:cNvPr id="141" name="スライド番号プレースホルダー 1"/>
          <p:cNvSpPr>
            <a:spLocks noGrp="1"/>
          </p:cNvSpPr>
          <p:nvPr>
            <p:ph type="sldNum" sz="quarter" idx="12"/>
          </p:nvPr>
        </p:nvSpPr>
        <p:spPr>
          <a:xfrm>
            <a:off x="8121352" y="6492875"/>
            <a:ext cx="1568624" cy="365125"/>
          </a:xfrm>
        </p:spPr>
        <p:txBody>
          <a:bodyPr/>
          <a:lstStyle/>
          <a:p>
            <a:pPr>
              <a:defRPr/>
            </a:pPr>
            <a:r>
              <a:rPr lang="en-US" altLang="ja-JP" dirty="0" smtClean="0"/>
              <a:t>10</a:t>
            </a:r>
            <a:endParaRPr lang="ja-JP" altLang="en-US" dirty="0"/>
          </a:p>
        </p:txBody>
      </p:sp>
      <p:pic>
        <p:nvPicPr>
          <p:cNvPr id="1054" name="Picture 6" descr="緊急車両 005｜火災現場・災害地へ駆けつける働く車、消防車・はしご車。">
            <a:hlinkClick r:id="rId9"/>
          </p:cNvPr>
          <p:cNvPicPr>
            <a:picLocks noChangeAspect="1" noChangeArrowheads="1"/>
          </p:cNvPicPr>
          <p:nvPr/>
        </p:nvPicPr>
        <p:blipFill>
          <a:blip r:embed="rId10" cstate="print"/>
          <a:srcRect/>
          <a:stretch>
            <a:fillRect/>
          </a:stretch>
        </p:blipFill>
        <p:spPr bwMode="auto">
          <a:xfrm rot="1135917">
            <a:off x="3682968" y="2098604"/>
            <a:ext cx="799703" cy="738188"/>
          </a:xfrm>
          <a:prstGeom prst="rect">
            <a:avLst/>
          </a:prstGeom>
          <a:noFill/>
          <a:ln w="9525">
            <a:noFill/>
            <a:miter lim="800000"/>
            <a:headEnd/>
            <a:tailEnd/>
          </a:ln>
        </p:spPr>
      </p:pic>
      <p:sp>
        <p:nvSpPr>
          <p:cNvPr id="1055" name="AutoShape 58"/>
          <p:cNvSpPr>
            <a:spLocks noChangeArrowheads="1"/>
          </p:cNvSpPr>
          <p:nvPr/>
        </p:nvSpPr>
        <p:spPr bwMode="auto">
          <a:xfrm rot="5400000">
            <a:off x="7659490" y="5139730"/>
            <a:ext cx="236537" cy="386954"/>
          </a:xfrm>
          <a:prstGeom prst="irregularSeal1">
            <a:avLst/>
          </a:prstGeom>
          <a:solidFill>
            <a:srgbClr val="FF0000"/>
          </a:solidFill>
          <a:ln w="9525" algn="ctr">
            <a:solidFill>
              <a:srgbClr val="FF0000"/>
            </a:solidFill>
            <a:miter lim="800000"/>
            <a:headEnd/>
            <a:tailEnd/>
          </a:ln>
        </p:spPr>
        <p:txBody>
          <a:bodyPr wrap="none" anchor="ctr"/>
          <a:lstStyle/>
          <a:p>
            <a:endParaRPr lang="ja-JP" altLang="en-US">
              <a:latin typeface="Calibri" pitchFamily="34" charset="0"/>
            </a:endParaRPr>
          </a:p>
        </p:txBody>
      </p:sp>
      <p:sp>
        <p:nvSpPr>
          <p:cNvPr id="134" name="正方形/長方形 133"/>
          <p:cNvSpPr/>
          <p:nvPr/>
        </p:nvSpPr>
        <p:spPr>
          <a:xfrm>
            <a:off x="200472" y="2132856"/>
            <a:ext cx="4648853" cy="1342675"/>
          </a:xfrm>
          <a:prstGeom prst="rect">
            <a:avLst/>
          </a:prstGeom>
        </p:spPr>
        <p:txBody>
          <a:bodyPr wrap="square">
            <a:spAutoFit/>
          </a:bodyPr>
          <a:lstStyle/>
          <a:p>
            <a:pPr fontAlgn="auto">
              <a:spcBef>
                <a:spcPct val="50000"/>
              </a:spcBef>
              <a:spcAft>
                <a:spcPts val="0"/>
              </a:spcAft>
              <a:defRPr/>
            </a:pPr>
            <a:r>
              <a:rPr lang="en-US" altLang="ja-JP" sz="1000" b="1" smtClean="0">
                <a:latin typeface="+mn-lt"/>
                <a:ea typeface="+mn-ea"/>
              </a:rPr>
              <a:t>- Nombre total  national des si</a:t>
            </a:r>
            <a:r>
              <a:rPr lang="en-US" altLang="ja-JP" sz="1000" b="1" smtClean="0">
                <a:latin typeface="+mn-lt"/>
                <a:ea typeface="+mn-ea"/>
                <a:cs typeface="Arial"/>
              </a:rPr>
              <a:t>èges centraux</a:t>
            </a:r>
          </a:p>
          <a:p>
            <a:pPr fontAlgn="auto">
              <a:spcBef>
                <a:spcPct val="50000"/>
              </a:spcBef>
              <a:spcAft>
                <a:spcPts val="0"/>
              </a:spcAft>
              <a:defRPr/>
            </a:pPr>
            <a:r>
              <a:rPr lang="en-US" altLang="ja-JP" sz="1000" b="1" smtClean="0">
                <a:latin typeface="+mn-lt"/>
                <a:ea typeface="+mn-ea"/>
                <a:cs typeface="Arial"/>
              </a:rPr>
              <a:t>des  sapeurs-pompiers  : 798</a:t>
            </a:r>
            <a:r>
              <a:rPr lang="ja-JP" altLang="en-US" sz="1000" b="1" dirty="0">
                <a:latin typeface="+mn-lt"/>
                <a:ea typeface="+mn-ea"/>
              </a:rPr>
              <a:t>　　</a:t>
            </a:r>
            <a:r>
              <a:rPr lang="ja-JP" altLang="en-US" sz="1000" b="1">
                <a:latin typeface="+mn-lt"/>
                <a:ea typeface="+mn-ea"/>
              </a:rPr>
              <a:t>　</a:t>
            </a:r>
            <a:endParaRPr lang="en-US" altLang="ja-JP" sz="1000" b="1" dirty="0">
              <a:latin typeface="+mn-lt"/>
              <a:ea typeface="+mn-ea"/>
            </a:endParaRPr>
          </a:p>
          <a:p>
            <a:pPr fontAlgn="auto">
              <a:spcBef>
                <a:spcPct val="50000"/>
              </a:spcBef>
              <a:spcAft>
                <a:spcPts val="0"/>
              </a:spcAft>
              <a:defRPr/>
            </a:pPr>
            <a:r>
              <a:rPr lang="en-US" altLang="ja-JP" sz="1000" b="1" smtClean="0">
                <a:latin typeface="+mn-lt"/>
                <a:ea typeface="+mn-ea"/>
              </a:rPr>
              <a:t>- Nombre total national de sapeurs-pompiers professionnels:  159 000</a:t>
            </a:r>
            <a:endParaRPr lang="en-US" altLang="ja-JP" sz="1000" b="1" dirty="0">
              <a:latin typeface="+mn-lt"/>
              <a:ea typeface="+mn-ea"/>
            </a:endParaRPr>
          </a:p>
          <a:p>
            <a:pPr fontAlgn="auto">
              <a:spcBef>
                <a:spcPct val="50000"/>
              </a:spcBef>
              <a:spcAft>
                <a:spcPts val="0"/>
              </a:spcAft>
              <a:defRPr/>
            </a:pPr>
            <a:r>
              <a:rPr lang="en-US" altLang="ja-JP" sz="1000" b="1" smtClean="0">
                <a:latin typeface="+mn-lt"/>
              </a:rPr>
              <a:t>- Nombre total national de sapeurs-pompiers volontaires : 884 000 </a:t>
            </a:r>
          </a:p>
          <a:p>
            <a:pPr fontAlgn="auto">
              <a:spcBef>
                <a:spcPct val="50000"/>
              </a:spcBef>
              <a:spcAft>
                <a:spcPts val="0"/>
              </a:spcAft>
              <a:defRPr/>
            </a:pPr>
            <a:r>
              <a:rPr lang="en-US" altLang="ja-JP" sz="1050" smtClean="0">
                <a:latin typeface="+mn-lt"/>
                <a:ea typeface="+mn-ea"/>
              </a:rPr>
              <a:t>Chiffres au 01/04/2010 </a:t>
            </a:r>
            <a:r>
              <a:rPr lang="ja-JP" altLang="en-US" sz="1050" smtClean="0">
                <a:latin typeface="+mn-lt"/>
              </a:rPr>
              <a:t>（</a:t>
            </a:r>
            <a:r>
              <a:rPr lang="en-US" altLang="ja-JP" sz="1050" smtClean="0">
                <a:latin typeface="+mn-lt"/>
              </a:rPr>
              <a:t>sauf pour les si</a:t>
            </a:r>
            <a:r>
              <a:rPr lang="en-US" altLang="ja-JP" sz="1050" smtClean="0">
                <a:latin typeface="+mn-lt"/>
                <a:cs typeface="Arial"/>
              </a:rPr>
              <a:t>èges centraux  pour lesquels le chiffre au 01/04/2011 est indiqué.)</a:t>
            </a:r>
            <a:endParaRPr lang="ja-JP" altLang="en-US" sz="1050" dirty="0">
              <a:latin typeface="+mn-lt"/>
              <a:ea typeface="+mn-ea"/>
            </a:endParaRPr>
          </a:p>
        </p:txBody>
      </p:sp>
      <p:sp>
        <p:nvSpPr>
          <p:cNvPr id="135" name="正方形/長方形 134"/>
          <p:cNvSpPr/>
          <p:nvPr/>
        </p:nvSpPr>
        <p:spPr>
          <a:xfrm>
            <a:off x="5390430" y="1916832"/>
            <a:ext cx="4515570" cy="992579"/>
          </a:xfrm>
          <a:prstGeom prst="rect">
            <a:avLst/>
          </a:prstGeom>
        </p:spPr>
        <p:txBody>
          <a:bodyPr wrap="square">
            <a:spAutoFit/>
          </a:bodyPr>
          <a:lstStyle/>
          <a:p>
            <a:pPr marL="357188" indent="-357188" fontAlgn="auto">
              <a:spcBef>
                <a:spcPts val="0"/>
              </a:spcBef>
              <a:spcAft>
                <a:spcPts val="0"/>
              </a:spcAft>
              <a:defRPr/>
            </a:pPr>
            <a:r>
              <a:rPr lang="ja-JP" altLang="en-US" sz="1050" b="1" dirty="0">
                <a:solidFill>
                  <a:schemeClr val="tx2"/>
                </a:solidFill>
                <a:latin typeface="+mn-lt"/>
                <a:ea typeface="+mn-ea"/>
              </a:rPr>
              <a:t>　　　</a:t>
            </a:r>
            <a:r>
              <a:rPr lang="ja-JP" altLang="en-US" sz="1050" b="1">
                <a:solidFill>
                  <a:schemeClr val="tx2"/>
                </a:solidFill>
                <a:latin typeface="+mn-lt"/>
                <a:ea typeface="+mn-ea"/>
              </a:rPr>
              <a:t>　</a:t>
            </a:r>
            <a:r>
              <a:rPr lang="en-US" altLang="ja-JP" sz="800" b="1" smtClean="0">
                <a:latin typeface="+mn-lt"/>
                <a:ea typeface="+mn-ea"/>
              </a:rPr>
              <a:t>Parmi  les catastrophes ayant motiv</a:t>
            </a:r>
            <a:r>
              <a:rPr lang="en-US" altLang="ja-JP" sz="800" b="1" smtClean="0">
                <a:latin typeface="+mn-lt"/>
                <a:ea typeface="+mn-ea"/>
                <a:cs typeface="Arial"/>
              </a:rPr>
              <a:t>é</a:t>
            </a:r>
            <a:r>
              <a:rPr lang="en-US" altLang="ja-JP" sz="800" b="1" smtClean="0">
                <a:latin typeface="+mn-lt"/>
                <a:ea typeface="+mn-ea"/>
              </a:rPr>
              <a:t> les 24 interventions </a:t>
            </a:r>
            <a:r>
              <a:rPr lang="en-US" altLang="ja-JP" sz="800" b="1" smtClean="0">
                <a:latin typeface="+mn-lt"/>
                <a:ea typeface="+mn-ea"/>
                <a:cs typeface="Arial"/>
              </a:rPr>
              <a:t>réalisées</a:t>
            </a:r>
            <a:r>
              <a:rPr lang="en-US" altLang="ja-JP" sz="800" b="1" smtClean="0">
                <a:latin typeface="+mn-lt"/>
                <a:ea typeface="+mn-ea"/>
              </a:rPr>
              <a:t> dans le passé, </a:t>
            </a:r>
          </a:p>
          <a:p>
            <a:pPr marL="357188" indent="-357188" fontAlgn="auto">
              <a:spcBef>
                <a:spcPts val="0"/>
              </a:spcBef>
              <a:spcAft>
                <a:spcPts val="0"/>
              </a:spcAft>
              <a:defRPr/>
            </a:pPr>
            <a:r>
              <a:rPr lang="en-US" altLang="ja-JP" sz="800" b="1" smtClean="0">
                <a:latin typeface="+mn-lt"/>
                <a:ea typeface="+mn-ea"/>
              </a:rPr>
              <a:t>                on peut citer : </a:t>
            </a:r>
            <a:r>
              <a:rPr lang="ja-JP" altLang="en-US" sz="800" b="1" dirty="0" smtClean="0">
                <a:latin typeface="+mn-lt"/>
                <a:ea typeface="+mn-ea"/>
              </a:rPr>
              <a:t>　　　　　　　　　　　　　　</a:t>
            </a:r>
            <a:r>
              <a:rPr lang="ja-JP" altLang="en-US" sz="800" b="1" dirty="0">
                <a:latin typeface="+mn-lt"/>
                <a:ea typeface="+mn-ea"/>
              </a:rPr>
              <a:t>　　</a:t>
            </a:r>
            <a:endParaRPr lang="en-US" altLang="ja-JP" sz="800" b="1" dirty="0">
              <a:latin typeface="+mn-lt"/>
              <a:ea typeface="+mn-ea"/>
            </a:endParaRPr>
          </a:p>
          <a:p>
            <a:pPr marL="447675" indent="-447675" fontAlgn="auto">
              <a:spcBef>
                <a:spcPts val="0"/>
              </a:spcBef>
              <a:spcAft>
                <a:spcPts val="0"/>
              </a:spcAft>
              <a:defRPr/>
            </a:pPr>
            <a:r>
              <a:rPr lang="ja-JP" altLang="en-US" sz="800" b="1" dirty="0">
                <a:latin typeface="+mn-lt"/>
                <a:ea typeface="+mn-ea"/>
              </a:rPr>
              <a:t>　　　　</a:t>
            </a:r>
            <a:r>
              <a:rPr lang="ja-JP" altLang="en-US" sz="800" b="1">
                <a:latin typeface="+mn-lt"/>
                <a:ea typeface="+mn-ea"/>
              </a:rPr>
              <a:t>　</a:t>
            </a:r>
            <a:r>
              <a:rPr lang="ja-JP" altLang="en-US" sz="800" b="1" smtClean="0">
                <a:latin typeface="+mn-lt"/>
                <a:ea typeface="+mn-ea"/>
              </a:rPr>
              <a:t> </a:t>
            </a:r>
            <a:r>
              <a:rPr lang="en-US" altLang="ja-JP" sz="800" u="sng" smtClean="0">
                <a:latin typeface="+mn-lt"/>
                <a:ea typeface="+mn-ea"/>
              </a:rPr>
              <a:t>S</a:t>
            </a:r>
            <a:r>
              <a:rPr lang="en-US" altLang="ja-JP" sz="800" u="sng" smtClean="0">
                <a:latin typeface="+mn-lt"/>
                <a:ea typeface="+mn-ea"/>
                <a:cs typeface="Arial"/>
              </a:rPr>
              <a:t>éisme</a:t>
            </a:r>
            <a:r>
              <a:rPr lang="en-US" altLang="ja-JP" sz="800" smtClean="0">
                <a:latin typeface="+mn-lt"/>
                <a:ea typeface="+mn-ea"/>
              </a:rPr>
              <a:t> : de Chuetsu, Niigata (2004) ; de l’Est du Japon  (en 2011. Il s’agissait de la </a:t>
            </a:r>
          </a:p>
          <a:p>
            <a:pPr marL="357188" indent="-357188" fontAlgn="auto">
              <a:spcBef>
                <a:spcPts val="0"/>
              </a:spcBef>
              <a:spcAft>
                <a:spcPts val="0"/>
              </a:spcAft>
              <a:defRPr/>
            </a:pPr>
            <a:r>
              <a:rPr lang="en-US" altLang="ja-JP" sz="800" smtClean="0">
                <a:latin typeface="+mn-lt"/>
                <a:ea typeface="+mn-ea"/>
              </a:rPr>
              <a:t>                premi</a:t>
            </a:r>
            <a:r>
              <a:rPr lang="en-US" altLang="ja-JP" sz="800" smtClean="0">
                <a:latin typeface="+mn-lt"/>
                <a:ea typeface="+mn-ea"/>
                <a:cs typeface="Arial"/>
              </a:rPr>
              <a:t>ère intervention r</a:t>
            </a:r>
            <a:r>
              <a:rPr lang="en-US" altLang="ja-JP" sz="800" smtClean="0">
                <a:latin typeface="Arial"/>
                <a:ea typeface="+mn-ea"/>
                <a:cs typeface="Arial"/>
              </a:rPr>
              <a:t>éalisée</a:t>
            </a:r>
            <a:r>
              <a:rPr lang="en-US" altLang="ja-JP" sz="800" smtClean="0">
                <a:latin typeface="+mn-lt"/>
                <a:ea typeface="+mn-ea"/>
                <a:cs typeface="Arial"/>
              </a:rPr>
              <a:t> suite à l’ordre du Directeur de l’Agence Nationale des </a:t>
            </a:r>
          </a:p>
          <a:p>
            <a:pPr marL="357188" indent="-357188" fontAlgn="auto">
              <a:spcBef>
                <a:spcPts val="0"/>
              </a:spcBef>
              <a:spcAft>
                <a:spcPts val="0"/>
              </a:spcAft>
              <a:defRPr/>
            </a:pPr>
            <a:r>
              <a:rPr lang="en-US" altLang="ja-JP" sz="800" smtClean="0">
                <a:latin typeface="+mn-lt"/>
                <a:ea typeface="+mn-ea"/>
                <a:cs typeface="Arial"/>
              </a:rPr>
              <a:t>                Sapeurs Pompiers)</a:t>
            </a:r>
            <a:endParaRPr lang="en-US" altLang="ja-JP" sz="800" dirty="0" smtClean="0">
              <a:latin typeface="+mn-lt"/>
              <a:ea typeface="+mn-ea"/>
            </a:endParaRPr>
          </a:p>
          <a:p>
            <a:pPr fontAlgn="auto">
              <a:spcBef>
                <a:spcPts val="0"/>
              </a:spcBef>
              <a:spcAft>
                <a:spcPts val="0"/>
              </a:spcAft>
              <a:defRPr/>
            </a:pPr>
            <a:r>
              <a:rPr lang="ja-JP" altLang="en-US" sz="800" dirty="0">
                <a:latin typeface="+mn-lt"/>
                <a:ea typeface="+mn-ea"/>
              </a:rPr>
              <a:t>　　　　</a:t>
            </a:r>
            <a:r>
              <a:rPr lang="ja-JP" altLang="en-US" sz="800">
                <a:latin typeface="+mn-lt"/>
                <a:ea typeface="+mn-ea"/>
              </a:rPr>
              <a:t>　</a:t>
            </a:r>
            <a:r>
              <a:rPr lang="ja-JP" altLang="en-US" sz="800" u="sng" smtClean="0">
                <a:latin typeface="+mn-lt"/>
                <a:ea typeface="+mn-ea"/>
              </a:rPr>
              <a:t> </a:t>
            </a:r>
            <a:r>
              <a:rPr lang="en-US" altLang="ja-JP" sz="800" u="sng" smtClean="0">
                <a:latin typeface="+mn-lt"/>
                <a:ea typeface="+mn-ea"/>
              </a:rPr>
              <a:t>Inondation</a:t>
            </a:r>
            <a:r>
              <a:rPr lang="en-US" altLang="ja-JP" sz="800" smtClean="0">
                <a:latin typeface="+mn-lt"/>
                <a:ea typeface="+mn-ea"/>
              </a:rPr>
              <a:t> : à Niigata- Fukushima (2004) ; à Fukui (2004)</a:t>
            </a:r>
            <a:r>
              <a:rPr lang="ja-JP" altLang="en-US" sz="800">
                <a:latin typeface="+mn-lt"/>
                <a:ea typeface="+mn-ea"/>
              </a:rPr>
              <a:t>　</a:t>
            </a:r>
            <a:endParaRPr lang="en-US" altLang="ja-JP" sz="800" dirty="0">
              <a:latin typeface="+mn-lt"/>
              <a:ea typeface="+mn-ea"/>
            </a:endParaRPr>
          </a:p>
          <a:p>
            <a:pPr fontAlgn="auto">
              <a:spcBef>
                <a:spcPts val="0"/>
              </a:spcBef>
              <a:spcAft>
                <a:spcPts val="0"/>
              </a:spcAft>
              <a:defRPr/>
            </a:pPr>
            <a:r>
              <a:rPr lang="ja-JP" altLang="en-US" sz="800" dirty="0">
                <a:latin typeface="+mn-lt"/>
                <a:ea typeface="+mn-ea"/>
              </a:rPr>
              <a:t>　　　　</a:t>
            </a:r>
            <a:r>
              <a:rPr lang="ja-JP" altLang="en-US" sz="800">
                <a:latin typeface="+mn-lt"/>
                <a:ea typeface="+mn-ea"/>
              </a:rPr>
              <a:t>　</a:t>
            </a:r>
            <a:r>
              <a:rPr lang="ja-JP" altLang="en-US" sz="800" smtClean="0">
                <a:latin typeface="+mn-lt"/>
                <a:ea typeface="+mn-ea"/>
              </a:rPr>
              <a:t> </a:t>
            </a:r>
            <a:r>
              <a:rPr lang="en-US" altLang="ja-JP" sz="800" u="sng" smtClean="0">
                <a:latin typeface="+mn-lt"/>
                <a:ea typeface="+mn-ea"/>
              </a:rPr>
              <a:t>Accident </a:t>
            </a:r>
            <a:r>
              <a:rPr lang="en-US" altLang="ja-JP" sz="800" smtClean="0">
                <a:latin typeface="+mn-lt"/>
                <a:ea typeface="+mn-ea"/>
              </a:rPr>
              <a:t>: d</a:t>
            </a:r>
            <a:r>
              <a:rPr lang="en-US" altLang="ja-JP" sz="800" smtClean="0">
                <a:latin typeface="+mn-lt"/>
                <a:ea typeface="+mn-ea"/>
                <a:cs typeface="Arial"/>
              </a:rPr>
              <a:t>éraillement sur la ligne ferroviaire Fukuchiyama de JR West (2005)</a:t>
            </a:r>
            <a:r>
              <a:rPr lang="ja-JP" altLang="en-US" sz="800" b="1" dirty="0">
                <a:latin typeface="+mn-lt"/>
                <a:ea typeface="+mn-ea"/>
              </a:rPr>
              <a:t>　</a:t>
            </a:r>
            <a:r>
              <a:rPr lang="ja-JP" altLang="en-US" sz="800" b="1">
                <a:latin typeface="+mn-lt"/>
                <a:ea typeface="+mn-ea"/>
              </a:rPr>
              <a:t>　</a:t>
            </a:r>
            <a:endParaRPr lang="ja-JP" altLang="en-US" sz="800" b="1" dirty="0">
              <a:latin typeface="+mn-lt"/>
              <a:ea typeface="+mn-ea"/>
            </a:endParaRPr>
          </a:p>
        </p:txBody>
      </p:sp>
      <p:sp>
        <p:nvSpPr>
          <p:cNvPr id="1058" name="正方形/長方形 170"/>
          <p:cNvSpPr>
            <a:spLocks noChangeArrowheads="1"/>
          </p:cNvSpPr>
          <p:nvPr/>
        </p:nvSpPr>
        <p:spPr bwMode="auto">
          <a:xfrm>
            <a:off x="3482568" y="4786323"/>
            <a:ext cx="805733" cy="338554"/>
          </a:xfrm>
          <a:prstGeom prst="rect">
            <a:avLst/>
          </a:prstGeom>
          <a:noFill/>
          <a:ln w="9525">
            <a:noFill/>
            <a:miter lim="800000"/>
            <a:headEnd/>
            <a:tailEnd/>
          </a:ln>
        </p:spPr>
        <p:txBody>
          <a:bodyPr wrap="none">
            <a:spAutoFit/>
          </a:bodyPr>
          <a:lstStyle/>
          <a:p>
            <a:r>
              <a:rPr lang="en-US" altLang="ja-JP" sz="1600" smtClean="0">
                <a:latin typeface="+mn-lt"/>
              </a:rPr>
              <a:t>D</a:t>
            </a:r>
            <a:r>
              <a:rPr lang="en-US" altLang="ja-JP" sz="1600" smtClean="0">
                <a:latin typeface="+mn-lt"/>
                <a:cs typeface="Arial"/>
              </a:rPr>
              <a:t>épt. A</a:t>
            </a:r>
            <a:endParaRPr lang="ja-JP" altLang="en-US" sz="1600" dirty="0">
              <a:latin typeface="+mn-lt"/>
            </a:endParaRPr>
          </a:p>
        </p:txBody>
      </p:sp>
      <p:sp>
        <p:nvSpPr>
          <p:cNvPr id="1059" name="AutoShape 58"/>
          <p:cNvSpPr>
            <a:spLocks noChangeArrowheads="1"/>
          </p:cNvSpPr>
          <p:nvPr/>
        </p:nvSpPr>
        <p:spPr bwMode="auto">
          <a:xfrm rot="5400000">
            <a:off x="8046443" y="4931371"/>
            <a:ext cx="236537" cy="232172"/>
          </a:xfrm>
          <a:prstGeom prst="irregularSeal1">
            <a:avLst/>
          </a:prstGeom>
          <a:solidFill>
            <a:srgbClr val="FF0000"/>
          </a:solidFill>
          <a:ln w="9525" algn="ctr">
            <a:solidFill>
              <a:srgbClr val="FF0000"/>
            </a:solidFill>
            <a:miter lim="800000"/>
            <a:headEnd/>
            <a:tailEnd/>
          </a:ln>
        </p:spPr>
        <p:txBody>
          <a:bodyPr wrap="none" anchor="ctr"/>
          <a:lstStyle/>
          <a:p>
            <a:endParaRPr lang="ja-JP" altLang="en-US">
              <a:latin typeface="Calibri" pitchFamily="34" charset="0"/>
            </a:endParaRPr>
          </a:p>
        </p:txBody>
      </p:sp>
      <p:sp>
        <p:nvSpPr>
          <p:cNvPr id="1060" name="AutoShape 33"/>
          <p:cNvSpPr>
            <a:spLocks noChangeAspect="1" noChangeArrowheads="1"/>
          </p:cNvSpPr>
          <p:nvPr/>
        </p:nvSpPr>
        <p:spPr bwMode="auto">
          <a:xfrm>
            <a:off x="6055387" y="2571750"/>
            <a:ext cx="3850613" cy="3721100"/>
          </a:xfrm>
          <a:prstGeom prst="rect">
            <a:avLst/>
          </a:prstGeom>
          <a:noFill/>
          <a:ln w="9525">
            <a:noFill/>
            <a:miter lim="800000"/>
            <a:headEnd/>
            <a:tailEnd/>
          </a:ln>
        </p:spPr>
        <p:txBody>
          <a:bodyPr/>
          <a:lstStyle/>
          <a:p>
            <a:endParaRPr lang="ja-JP" altLang="en-US">
              <a:latin typeface="Calibri" pitchFamily="34" charset="0"/>
            </a:endParaRPr>
          </a:p>
        </p:txBody>
      </p:sp>
      <p:sp>
        <p:nvSpPr>
          <p:cNvPr id="1061" name="AutoShape 34"/>
          <p:cNvSpPr>
            <a:spLocks noChangeAspect="1" noChangeArrowheads="1"/>
          </p:cNvSpPr>
          <p:nvPr/>
        </p:nvSpPr>
        <p:spPr bwMode="auto">
          <a:xfrm>
            <a:off x="6055387" y="2500313"/>
            <a:ext cx="3850613" cy="3721100"/>
          </a:xfrm>
          <a:prstGeom prst="rect">
            <a:avLst/>
          </a:prstGeom>
          <a:noFill/>
          <a:ln w="9525">
            <a:noFill/>
            <a:miter lim="800000"/>
            <a:headEnd/>
            <a:tailEnd/>
          </a:ln>
        </p:spPr>
        <p:txBody>
          <a:bodyPr/>
          <a:lstStyle/>
          <a:p>
            <a:endParaRPr lang="ja-JP" altLang="en-US">
              <a:latin typeface="Calibri" pitchFamily="34" charset="0"/>
            </a:endParaRPr>
          </a:p>
        </p:txBody>
      </p:sp>
      <p:sp>
        <p:nvSpPr>
          <p:cNvPr id="1062" name="AutoShape 74"/>
          <p:cNvSpPr>
            <a:spLocks noChangeArrowheads="1"/>
          </p:cNvSpPr>
          <p:nvPr/>
        </p:nvSpPr>
        <p:spPr bwMode="auto">
          <a:xfrm rot="-268978" flipH="1" flipV="1">
            <a:off x="7909323" y="5080000"/>
            <a:ext cx="256248" cy="393700"/>
          </a:xfrm>
          <a:prstGeom prst="curvedLeftArrow">
            <a:avLst>
              <a:gd name="adj1" fmla="val 44046"/>
              <a:gd name="adj2" fmla="val 88076"/>
              <a:gd name="adj3" fmla="val 33333"/>
            </a:avLst>
          </a:prstGeom>
          <a:solidFill>
            <a:schemeClr val="bg1"/>
          </a:solidFill>
          <a:ln w="15875">
            <a:solidFill>
              <a:schemeClr val="tx1"/>
            </a:solidFill>
            <a:miter lim="800000"/>
            <a:headEnd/>
            <a:tailEnd/>
          </a:ln>
        </p:spPr>
        <p:txBody>
          <a:bodyPr wrap="none" anchor="ctr"/>
          <a:lstStyle/>
          <a:p>
            <a:endParaRPr lang="ja-JP" altLang="en-US">
              <a:latin typeface="Calibri" pitchFamily="34" charset="0"/>
            </a:endParaRPr>
          </a:p>
        </p:txBody>
      </p:sp>
      <p:sp>
        <p:nvSpPr>
          <p:cNvPr id="1063" name="AutoShape 73"/>
          <p:cNvSpPr>
            <a:spLocks noChangeArrowheads="1"/>
          </p:cNvSpPr>
          <p:nvPr/>
        </p:nvSpPr>
        <p:spPr bwMode="auto">
          <a:xfrm rot="-1729985">
            <a:off x="8163852" y="4584701"/>
            <a:ext cx="194336" cy="487363"/>
          </a:xfrm>
          <a:prstGeom prst="curvedLeftArrow">
            <a:avLst>
              <a:gd name="adj1" fmla="val 59934"/>
              <a:gd name="adj2" fmla="val 119855"/>
              <a:gd name="adj3" fmla="val 33333"/>
            </a:avLst>
          </a:prstGeom>
          <a:solidFill>
            <a:schemeClr val="bg1"/>
          </a:solidFill>
          <a:ln w="15875">
            <a:solidFill>
              <a:schemeClr val="tx1"/>
            </a:solidFill>
            <a:miter lim="800000"/>
            <a:headEnd/>
            <a:tailEnd/>
          </a:ln>
        </p:spPr>
        <p:txBody>
          <a:bodyPr wrap="none" anchor="ctr"/>
          <a:lstStyle/>
          <a:p>
            <a:endParaRPr lang="ja-JP" altLang="en-US">
              <a:latin typeface="Calibri" pitchFamily="34" charset="0"/>
            </a:endParaRPr>
          </a:p>
        </p:txBody>
      </p:sp>
      <p:sp>
        <p:nvSpPr>
          <p:cNvPr id="158" name="左カーブ矢印 157"/>
          <p:cNvSpPr/>
          <p:nvPr/>
        </p:nvSpPr>
        <p:spPr>
          <a:xfrm rot="718107">
            <a:off x="8236083" y="4005264"/>
            <a:ext cx="988880" cy="1760537"/>
          </a:xfrm>
          <a:prstGeom prst="curvedLeftArrow">
            <a:avLst>
              <a:gd name="adj1" fmla="val 19348"/>
              <a:gd name="adj2" fmla="val 29809"/>
              <a:gd name="adj3" fmla="val 149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59" name="上カーブ矢印 158"/>
          <p:cNvSpPr/>
          <p:nvPr/>
        </p:nvSpPr>
        <p:spPr>
          <a:xfrm rot="20440951">
            <a:off x="6636676" y="5649913"/>
            <a:ext cx="1547813" cy="571500"/>
          </a:xfrm>
          <a:prstGeom prst="curved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60" name="下カーブ矢印 159"/>
          <p:cNvSpPr/>
          <p:nvPr/>
        </p:nvSpPr>
        <p:spPr>
          <a:xfrm rot="20544710">
            <a:off x="6175773" y="4879976"/>
            <a:ext cx="1800621" cy="631825"/>
          </a:xfrm>
          <a:prstGeom prst="curved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61" name="AutoShape 78"/>
          <p:cNvSpPr>
            <a:spLocks noChangeArrowheads="1"/>
          </p:cNvSpPr>
          <p:nvPr/>
        </p:nvSpPr>
        <p:spPr bwMode="auto">
          <a:xfrm>
            <a:off x="7617296" y="4005064"/>
            <a:ext cx="2160240" cy="765096"/>
          </a:xfrm>
          <a:prstGeom prst="roundRect">
            <a:avLst>
              <a:gd name="adj" fmla="val 27622"/>
            </a:avLst>
          </a:prstGeom>
          <a:ln w="28575" cmpd="dbl">
            <a:solidFill>
              <a:schemeClr val="tx1"/>
            </a:solid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fontAlgn="auto">
              <a:spcBef>
                <a:spcPct val="50000"/>
              </a:spcBef>
              <a:spcAft>
                <a:spcPts val="0"/>
              </a:spcAft>
              <a:defRPr/>
            </a:pPr>
            <a:r>
              <a:rPr lang="en-US" altLang="ja-JP" sz="800" b="1" smtClean="0">
                <a:solidFill>
                  <a:schemeClr val="tx1"/>
                </a:solidFill>
              </a:rPr>
              <a:t>En cas de sinistre localis</a:t>
            </a:r>
            <a:r>
              <a:rPr lang="en-US" altLang="ja-JP" sz="800" b="1" smtClean="0">
                <a:solidFill>
                  <a:schemeClr val="tx1"/>
                </a:solidFill>
                <a:cs typeface="Arial"/>
              </a:rPr>
              <a:t>é : mobilisation de la (des) troupe(s) du(des) département(s) voisin(s)</a:t>
            </a:r>
            <a:endParaRPr lang="en-US" altLang="ja-JP" sz="800" b="1" dirty="0">
              <a:solidFill>
                <a:schemeClr val="tx1"/>
              </a:solidFill>
            </a:endParaRPr>
          </a:p>
          <a:p>
            <a:pPr fontAlgn="auto">
              <a:spcBef>
                <a:spcPct val="50000"/>
              </a:spcBef>
              <a:spcAft>
                <a:spcPts val="0"/>
              </a:spcAft>
              <a:defRPr/>
            </a:pPr>
            <a:r>
              <a:rPr lang="ja-JP" altLang="en-US" sz="800" b="1" dirty="0">
                <a:solidFill>
                  <a:schemeClr val="tx1"/>
                </a:solidFill>
              </a:rPr>
              <a:t>　</a:t>
            </a:r>
            <a:r>
              <a:rPr lang="ja-JP" altLang="en-US" sz="800" b="1">
                <a:solidFill>
                  <a:schemeClr val="tx1"/>
                </a:solidFill>
              </a:rPr>
              <a:t>　</a:t>
            </a:r>
            <a:endParaRPr lang="ja-JP" altLang="en-US" sz="800" b="1" dirty="0">
              <a:solidFill>
                <a:schemeClr val="tx1"/>
              </a:solidFill>
            </a:endParaRPr>
          </a:p>
        </p:txBody>
      </p:sp>
      <p:sp>
        <p:nvSpPr>
          <p:cNvPr id="162" name="AutoShape 78"/>
          <p:cNvSpPr>
            <a:spLocks noChangeArrowheads="1"/>
          </p:cNvSpPr>
          <p:nvPr/>
        </p:nvSpPr>
        <p:spPr bwMode="auto">
          <a:xfrm>
            <a:off x="7429500" y="5857876"/>
            <a:ext cx="1934766" cy="646986"/>
          </a:xfrm>
          <a:prstGeom prst="roundRect">
            <a:avLst>
              <a:gd name="adj" fmla="val 16667"/>
            </a:avLst>
          </a:prstGeom>
          <a:ln w="28575" cmpd="dbl">
            <a:solidFill>
              <a:schemeClr val="tx1"/>
            </a:solidFill>
            <a:headEnd/>
            <a:tailEnd/>
          </a:ln>
        </p:spPr>
        <p:style>
          <a:lnRef idx="2">
            <a:schemeClr val="accent2"/>
          </a:lnRef>
          <a:fillRef idx="1">
            <a:schemeClr val="lt1"/>
          </a:fillRef>
          <a:effectRef idx="0">
            <a:schemeClr val="accent2"/>
          </a:effectRef>
          <a:fontRef idx="minor">
            <a:schemeClr val="dk1"/>
          </a:fontRef>
        </p:style>
        <p:txBody>
          <a:bodyPr>
            <a:spAutoFit/>
          </a:bodyPr>
          <a:lstStyle/>
          <a:p>
            <a:pPr fontAlgn="auto">
              <a:spcBef>
                <a:spcPct val="50000"/>
              </a:spcBef>
              <a:spcAft>
                <a:spcPts val="0"/>
              </a:spcAft>
              <a:defRPr/>
            </a:pPr>
            <a:r>
              <a:rPr lang="en-US" altLang="ja-JP" sz="800" b="1" smtClean="0">
                <a:solidFill>
                  <a:schemeClr val="tx1"/>
                </a:solidFill>
              </a:rPr>
              <a:t>En cas de sinistre </a:t>
            </a:r>
            <a:r>
              <a:rPr lang="en-US" altLang="ja-JP" sz="800" b="1" smtClean="0">
                <a:solidFill>
                  <a:schemeClr val="tx1"/>
                </a:solidFill>
                <a:cs typeface="Arial"/>
              </a:rPr>
              <a:t>étendu (</a:t>
            </a:r>
            <a:r>
              <a:rPr lang="en-US" altLang="ja-JP" sz="800" b="1" i="1" smtClean="0">
                <a:solidFill>
                  <a:schemeClr val="tx1"/>
                </a:solidFill>
                <a:cs typeface="Arial"/>
              </a:rPr>
              <a:t>ex.</a:t>
            </a:r>
            <a:r>
              <a:rPr lang="en-US" altLang="ja-JP" sz="800" b="1" smtClean="0">
                <a:solidFill>
                  <a:schemeClr val="tx1"/>
                </a:solidFill>
                <a:cs typeface="Arial"/>
              </a:rPr>
              <a:t>dans la régions de Tokai) : mobilisation des troupes de plusieurs départements de tout le territoire</a:t>
            </a:r>
            <a:endParaRPr lang="ja-JP" altLang="en-US" sz="800" b="1" dirty="0">
              <a:solidFill>
                <a:schemeClr val="tx1"/>
              </a:solidFill>
            </a:endParaRPr>
          </a:p>
        </p:txBody>
      </p:sp>
      <p:sp>
        <p:nvSpPr>
          <p:cNvPr id="44" name="AutoShape 78"/>
          <p:cNvSpPr>
            <a:spLocks noChangeArrowheads="1"/>
          </p:cNvSpPr>
          <p:nvPr/>
        </p:nvSpPr>
        <p:spPr bwMode="auto">
          <a:xfrm>
            <a:off x="5817096" y="1628800"/>
            <a:ext cx="3600400" cy="280928"/>
          </a:xfrm>
          <a:prstGeom prst="roundRect">
            <a:avLst>
              <a:gd name="adj" fmla="val 16667"/>
            </a:avLst>
          </a:prstGeom>
          <a:noFill/>
          <a:ln>
            <a:noFill/>
            <a:headEnd/>
            <a:tailEnd/>
          </a:ln>
        </p:spPr>
        <p:style>
          <a:lnRef idx="2">
            <a:schemeClr val="accent2"/>
          </a:lnRef>
          <a:fillRef idx="1">
            <a:schemeClr val="lt1"/>
          </a:fillRef>
          <a:effectRef idx="0">
            <a:schemeClr val="accent2"/>
          </a:effectRef>
          <a:fontRef idx="minor">
            <a:schemeClr val="dk1"/>
          </a:fontRef>
        </p:style>
        <p:txBody>
          <a:bodyPr wrap="square">
            <a:spAutoFit/>
          </a:bodyPr>
          <a:lstStyle/>
          <a:p>
            <a:pPr fontAlgn="auto">
              <a:spcBef>
                <a:spcPct val="50000"/>
              </a:spcBef>
              <a:spcAft>
                <a:spcPts val="0"/>
              </a:spcAft>
              <a:defRPr/>
            </a:pPr>
            <a:r>
              <a:rPr lang="en-US" altLang="ja-JP" sz="1050" smtClean="0">
                <a:solidFill>
                  <a:schemeClr val="tx1"/>
                </a:solidFill>
              </a:rPr>
              <a:t>(Nombre de troupes enregistr</a:t>
            </a:r>
            <a:r>
              <a:rPr lang="en-US" altLang="ja-JP" sz="1050" smtClean="0">
                <a:solidFill>
                  <a:schemeClr val="tx1"/>
                </a:solidFill>
                <a:cs typeface="Arial"/>
              </a:rPr>
              <a:t>ées au 01/04/2011 : 4 354)</a:t>
            </a:r>
            <a:endParaRPr lang="en-US" altLang="ja-JP" sz="1000" dirty="0">
              <a:solidFill>
                <a:schemeClr val="tx1"/>
              </a:solidFill>
            </a:endParaRPr>
          </a:p>
        </p:txBody>
      </p:sp>
      <p:sp>
        <p:nvSpPr>
          <p:cNvPr id="1072" name="テキスト ボックス 137"/>
          <p:cNvSpPr txBox="1">
            <a:spLocks noChangeArrowheads="1"/>
          </p:cNvSpPr>
          <p:nvPr/>
        </p:nvSpPr>
        <p:spPr bwMode="auto">
          <a:xfrm>
            <a:off x="200472" y="5445224"/>
            <a:ext cx="3168352" cy="1338828"/>
          </a:xfrm>
          <a:prstGeom prst="rect">
            <a:avLst/>
          </a:prstGeom>
          <a:solidFill>
            <a:schemeClr val="bg1"/>
          </a:solidFill>
          <a:ln w="9525">
            <a:noFill/>
            <a:miter lim="800000"/>
            <a:headEnd/>
            <a:tailEnd/>
          </a:ln>
        </p:spPr>
        <p:txBody>
          <a:bodyPr wrap="square">
            <a:spAutoFit/>
          </a:bodyPr>
          <a:lstStyle/>
          <a:p>
            <a:pPr>
              <a:lnSpc>
                <a:spcPct val="150000"/>
              </a:lnSpc>
            </a:pPr>
            <a:r>
              <a:rPr lang="en-US" altLang="ja-JP" sz="900" b="1" smtClean="0">
                <a:latin typeface="+mn-lt"/>
              </a:rPr>
              <a:t>- Nombre total des conventions de renfort intrad</a:t>
            </a:r>
            <a:r>
              <a:rPr lang="en-US" altLang="ja-JP" sz="900" b="1" smtClean="0">
                <a:latin typeface="+mn-lt"/>
                <a:cs typeface="Arial"/>
              </a:rPr>
              <a:t>épartementale s : 47</a:t>
            </a:r>
            <a:endParaRPr lang="en-US" altLang="ja-JP" sz="900" b="1" dirty="0" smtClean="0">
              <a:latin typeface="+mn-lt"/>
            </a:endParaRPr>
          </a:p>
          <a:p>
            <a:pPr>
              <a:lnSpc>
                <a:spcPct val="150000"/>
              </a:lnSpc>
            </a:pPr>
            <a:r>
              <a:rPr lang="en-US" altLang="ja-JP" sz="900" b="1" smtClean="0">
                <a:latin typeface="+mn-lt"/>
              </a:rPr>
              <a:t>- Nombre de conventions sign</a:t>
            </a:r>
            <a:r>
              <a:rPr lang="en-US" altLang="ja-JP" sz="900" b="1" smtClean="0">
                <a:latin typeface="+mn-lt"/>
                <a:cs typeface="Arial"/>
              </a:rPr>
              <a:t>ées avec des communes situées dans le même département : 1 739</a:t>
            </a:r>
            <a:endParaRPr lang="en-US" altLang="ja-JP" sz="900" b="1" dirty="0">
              <a:latin typeface="+mn-lt"/>
            </a:endParaRPr>
          </a:p>
          <a:p>
            <a:pPr>
              <a:lnSpc>
                <a:spcPct val="150000"/>
              </a:lnSpc>
            </a:pPr>
            <a:r>
              <a:rPr lang="en-US" altLang="ja-JP" sz="900" b="1" smtClean="0">
                <a:latin typeface="+mn-lt"/>
              </a:rPr>
              <a:t>- Nombre de conventions sign</a:t>
            </a:r>
            <a:r>
              <a:rPr lang="en-US" altLang="ja-JP" sz="900" b="1" smtClean="0">
                <a:latin typeface="+mn-lt"/>
                <a:cs typeface="Arial"/>
              </a:rPr>
              <a:t>ées avec des communes y compris celles situées dans les autres départements : 569</a:t>
            </a:r>
            <a:endParaRPr lang="en-US" altLang="ja-JP" sz="900" b="1" dirty="0">
              <a:latin typeface="+mn-lt"/>
            </a:endParaRPr>
          </a:p>
        </p:txBody>
      </p:sp>
      <p:sp>
        <p:nvSpPr>
          <p:cNvPr id="139" name="AutoShape 78"/>
          <p:cNvSpPr>
            <a:spLocks noChangeArrowheads="1"/>
          </p:cNvSpPr>
          <p:nvPr/>
        </p:nvSpPr>
        <p:spPr bwMode="auto">
          <a:xfrm>
            <a:off x="5457056" y="3082081"/>
            <a:ext cx="4176464" cy="272415"/>
          </a:xfrm>
          <a:prstGeom prst="roundRect">
            <a:avLst>
              <a:gd name="adj" fmla="val 16667"/>
            </a:avLst>
          </a:prstGeom>
          <a:ln w="6350" cmpd="dbl">
            <a:solidFill>
              <a:schemeClr val="tx1"/>
            </a:solidFill>
            <a:headEnd/>
            <a:tailEnd/>
          </a:ln>
        </p:spPr>
        <p:style>
          <a:lnRef idx="2">
            <a:schemeClr val="accent2"/>
          </a:lnRef>
          <a:fillRef idx="1">
            <a:schemeClr val="lt1"/>
          </a:fillRef>
          <a:effectRef idx="0">
            <a:schemeClr val="accent2"/>
          </a:effectRef>
          <a:fontRef idx="minor">
            <a:schemeClr val="dk1"/>
          </a:fontRef>
        </p:style>
        <p:txBody>
          <a:bodyPr wrap="square" anchor="ctr">
            <a:spAutoFit/>
          </a:bodyPr>
          <a:lstStyle/>
          <a:p>
            <a:pPr fontAlgn="auto">
              <a:spcBef>
                <a:spcPct val="50000"/>
              </a:spcBef>
              <a:spcAft>
                <a:spcPts val="0"/>
              </a:spcAft>
              <a:defRPr/>
            </a:pPr>
            <a:r>
              <a:rPr lang="en-US" altLang="ja-JP" sz="1000" b="1" smtClean="0">
                <a:solidFill>
                  <a:sysClr val="windowText" lastClr="000000"/>
                </a:solidFill>
              </a:rPr>
              <a:t>Demande de renfort  </a:t>
            </a:r>
            <a:r>
              <a:rPr lang="en-US" altLang="ja-JP" sz="1000" b="1" smtClean="0">
                <a:solidFill>
                  <a:sysClr val="windowText" lastClr="000000"/>
                </a:solidFill>
                <a:cs typeface="Arial"/>
              </a:rPr>
              <a:t>par le</a:t>
            </a:r>
            <a:r>
              <a:rPr lang="en-US" altLang="ja-JP" sz="1000" b="1" smtClean="0">
                <a:solidFill>
                  <a:sysClr val="windowText" lastClr="000000"/>
                </a:solidFill>
              </a:rPr>
              <a:t> Gouverneurs du d</a:t>
            </a:r>
            <a:r>
              <a:rPr lang="en-US" altLang="ja-JP" sz="1000" b="1" smtClean="0">
                <a:solidFill>
                  <a:sysClr val="windowText" lastClr="000000"/>
                </a:solidFill>
                <a:cs typeface="Arial"/>
              </a:rPr>
              <a:t>épartement sinistré</a:t>
            </a:r>
            <a:endParaRPr lang="ja-JP" altLang="en-US" sz="1000" b="1" dirty="0">
              <a:solidFill>
                <a:sysClr val="windowText" lastClr="000000"/>
              </a:solidFill>
            </a:endParaRPr>
          </a:p>
        </p:txBody>
      </p:sp>
      <p:sp>
        <p:nvSpPr>
          <p:cNvPr id="147" name="上矢印 146"/>
          <p:cNvSpPr/>
          <p:nvPr/>
        </p:nvSpPr>
        <p:spPr>
          <a:xfrm rot="635498">
            <a:off x="3756518" y="5594602"/>
            <a:ext cx="309563" cy="446087"/>
          </a:xfrm>
          <a:prstGeom prst="up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n>
                <a:solidFill>
                  <a:schemeClr val="tx1"/>
                </a:solidFill>
              </a:ln>
            </a:endParaRPr>
          </a:p>
        </p:txBody>
      </p:sp>
      <p:sp>
        <p:nvSpPr>
          <p:cNvPr id="1075" name="テキスト ボックス 148"/>
          <p:cNvSpPr txBox="1">
            <a:spLocks noChangeArrowheads="1"/>
          </p:cNvSpPr>
          <p:nvPr/>
        </p:nvSpPr>
        <p:spPr bwMode="auto">
          <a:xfrm>
            <a:off x="3512840" y="6093296"/>
            <a:ext cx="799321" cy="338554"/>
          </a:xfrm>
          <a:prstGeom prst="rect">
            <a:avLst/>
          </a:prstGeom>
          <a:noFill/>
          <a:ln w="9525">
            <a:noFill/>
            <a:miter lim="800000"/>
            <a:headEnd/>
            <a:tailEnd/>
          </a:ln>
        </p:spPr>
        <p:txBody>
          <a:bodyPr wrap="none">
            <a:spAutoFit/>
          </a:bodyPr>
          <a:lstStyle/>
          <a:p>
            <a:r>
              <a:rPr lang="en-US" altLang="ja-JP" sz="1600" smtClean="0">
                <a:latin typeface="Calibri" pitchFamily="34" charset="0"/>
                <a:cs typeface="Calibri" pitchFamily="34" charset="0"/>
              </a:rPr>
              <a:t>Dépt. B</a:t>
            </a:r>
            <a:endParaRPr lang="ja-JP" altLang="en-US" sz="1600" dirty="0">
              <a:latin typeface="Calibri" pitchFamily="34" charset="0"/>
              <a:cs typeface="Calibri" pitchFamily="34" charset="0"/>
            </a:endParaRPr>
          </a:p>
        </p:txBody>
      </p:sp>
      <p:sp>
        <p:nvSpPr>
          <p:cNvPr id="143" name="テキスト ボックス 142"/>
          <p:cNvSpPr txBox="1"/>
          <p:nvPr/>
        </p:nvSpPr>
        <p:spPr>
          <a:xfrm>
            <a:off x="3152800" y="6525344"/>
            <a:ext cx="1584176" cy="230832"/>
          </a:xfrm>
          <a:prstGeom prst="rect">
            <a:avLst/>
          </a:prstGeom>
          <a:noFill/>
        </p:spPr>
        <p:txBody>
          <a:bodyPr wrap="square" rtlCol="0">
            <a:spAutoFit/>
          </a:bodyPr>
          <a:lstStyle/>
          <a:p>
            <a:r>
              <a:rPr lang="en-US" altLang="ja-JP" sz="900" smtClean="0"/>
              <a:t>(</a:t>
            </a:r>
            <a:r>
              <a:rPr lang="en-US" altLang="ja-JP" sz="900" smtClean="0">
                <a:latin typeface="+mn-lt"/>
              </a:rPr>
              <a:t>Chiffres au 01/04/2010)</a:t>
            </a:r>
            <a:endParaRPr kumimoji="1" lang="ja-JP" altLang="en-US" sz="900" b="1" dirty="0">
              <a:latin typeface="+mn-lt"/>
              <a:ea typeface="ＭＳ ゴシック" pitchFamily="49" charset="-128"/>
            </a:endParaRPr>
          </a:p>
        </p:txBody>
      </p:sp>
      <p:sp>
        <p:nvSpPr>
          <p:cNvPr id="137" name="AutoShape 17"/>
          <p:cNvSpPr>
            <a:spLocks noChangeArrowheads="1"/>
          </p:cNvSpPr>
          <p:nvPr/>
        </p:nvSpPr>
        <p:spPr bwMode="auto">
          <a:xfrm>
            <a:off x="1841374" y="116632"/>
            <a:ext cx="6186686" cy="455612"/>
          </a:xfrm>
          <a:prstGeom prst="roundRect">
            <a:avLst>
              <a:gd name="adj" fmla="val 16667"/>
            </a:avLst>
          </a:prstGeom>
          <a:solidFill>
            <a:srgbClr val="CCFFFF"/>
          </a:solidFill>
          <a:ln w="9525">
            <a:solidFill>
              <a:srgbClr val="000000"/>
            </a:solidFill>
            <a:round/>
            <a:headEnd/>
            <a:tailEnd/>
          </a:ln>
        </p:spPr>
        <p:txBody>
          <a:bodyPr/>
          <a:lstStyle/>
          <a:p>
            <a:pPr algn="ctr">
              <a:spcBef>
                <a:spcPct val="50000"/>
              </a:spcBef>
            </a:pPr>
            <a:r>
              <a:rPr lang="en-US" altLang="ja-JP" sz="2800" b="1" smtClean="0">
                <a:latin typeface="+mj-lt"/>
                <a:ea typeface="ＭＳ ゴシック" pitchFamily="49" charset="-128"/>
                <a:cs typeface="Calibri" pitchFamily="34" charset="0"/>
              </a:rPr>
              <a:t>Système de renfort r</a:t>
            </a:r>
            <a:r>
              <a:rPr lang="en-US" altLang="ja-JP" sz="2800" b="1" smtClean="0">
                <a:latin typeface="+mj-lt"/>
                <a:ea typeface="ＭＳ ゴシック" pitchFamily="49" charset="-128"/>
                <a:cs typeface="Arial"/>
              </a:rPr>
              <a:t>éciproque</a:t>
            </a:r>
            <a:endParaRPr lang="ja-JP" altLang="en-US" sz="2800" b="1" dirty="0">
              <a:latin typeface="+mj-lt"/>
              <a:ea typeface="ＭＳ ゴシック" pitchFamily="49" charset="-128"/>
              <a:cs typeface="Calibri" pitchFamily="34" charset="0"/>
            </a:endParaRPr>
          </a:p>
        </p:txBody>
      </p:sp>
      <p:sp>
        <p:nvSpPr>
          <p:cNvPr id="142"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smtClean="0">
                <a:solidFill>
                  <a:srgbClr val="000000"/>
                </a:solidFill>
                <a:ea typeface="ＭＳ ゴシック" pitchFamily="49" charset="-128"/>
              </a:rPr>
              <a:t>I</a:t>
            </a:r>
            <a:r>
              <a:rPr lang="ja-JP" altLang="en-US" b="1" u="sng" smtClean="0">
                <a:solidFill>
                  <a:srgbClr val="000000"/>
                </a:solidFill>
                <a:ea typeface="ＭＳ ゴシック" pitchFamily="49" charset="-128"/>
              </a:rPr>
              <a:t> </a:t>
            </a:r>
            <a:r>
              <a:rPr lang="en-US" altLang="ja-JP" b="1" u="sng" smtClean="0">
                <a:solidFill>
                  <a:srgbClr val="000000"/>
                </a:solidFill>
                <a:ea typeface="ＭＳ ゴシック" pitchFamily="49" charset="-128"/>
              </a:rPr>
              <a:t>- 6</a:t>
            </a:r>
            <a:endParaRPr lang="en-US" altLang="ja-JP" sz="1800" b="1" u="sng" dirty="0">
              <a:solidFill>
                <a:srgbClr val="000000"/>
              </a:solidFill>
              <a:ea typeface="ＭＳ ゴシック" pitchFamily="49" charset="-128"/>
            </a:endParaRPr>
          </a:p>
        </p:txBody>
      </p:sp>
    </p:spTree>
    <p:extLst>
      <p:ext uri="{BB962C8B-B14F-4D97-AF65-F5344CB8AC3E}">
        <p14:creationId xmlns="" xmlns:p14="http://schemas.microsoft.com/office/powerpoint/2010/main" val="3665822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9"/>
          <p:cNvSpPr txBox="1">
            <a:spLocks noChangeArrowheads="1"/>
          </p:cNvSpPr>
          <p:nvPr/>
        </p:nvSpPr>
        <p:spPr bwMode="auto">
          <a:xfrm>
            <a:off x="7761312" y="908720"/>
            <a:ext cx="2144688" cy="461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5" rIns="91429" bIns="45715">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r" eaLnBrk="1" hangingPunct="1">
              <a:spcBef>
                <a:spcPct val="50000"/>
              </a:spcBef>
            </a:pPr>
            <a:r>
              <a:rPr lang="en-US" altLang="ja-JP" sz="1200" smtClean="0">
                <a:solidFill>
                  <a:schemeClr val="tx1"/>
                </a:solidFill>
                <a:latin typeface="+mn-lt"/>
                <a:ea typeface="ＭＳ ゴシック" pitchFamily="49" charset="-128"/>
              </a:rPr>
              <a:t>(Source : Livre Blanc sur la Lutte contre les Sinistres 2010)</a:t>
            </a:r>
            <a:endParaRPr lang="ja-JP" altLang="en-US" sz="1200" dirty="0">
              <a:solidFill>
                <a:schemeClr val="tx1"/>
              </a:solidFill>
              <a:latin typeface="+mn-lt"/>
              <a:ea typeface="ＭＳ ゴシック" pitchFamily="49" charset="-128"/>
            </a:endParaRPr>
          </a:p>
        </p:txBody>
      </p:sp>
      <p:sp>
        <p:nvSpPr>
          <p:cNvPr id="21509" name="Rectangle 3"/>
          <p:cNvSpPr>
            <a:spLocks noGrp="1" noChangeArrowheads="1"/>
          </p:cNvSpPr>
          <p:nvPr>
            <p:ph type="title"/>
          </p:nvPr>
        </p:nvSpPr>
        <p:spPr>
          <a:xfrm>
            <a:off x="0" y="188640"/>
            <a:ext cx="9906000" cy="785813"/>
          </a:xfrm>
        </p:spPr>
        <p:txBody>
          <a:bodyPr>
            <a:normAutofit/>
          </a:bodyPr>
          <a:lstStyle/>
          <a:p>
            <a:pPr eaLnBrk="1" hangingPunct="1"/>
            <a:r>
              <a:rPr lang="en-US" altLang="ja-JP" sz="3200" b="1" smtClean="0">
                <a:solidFill>
                  <a:schemeClr val="tx1"/>
                </a:solidFill>
              </a:rPr>
              <a:t>Catastrophes naturelles dans le monde et au Japon</a:t>
            </a:r>
            <a:endParaRPr lang="ja-JP" altLang="en-US" sz="3200" b="1" dirty="0" smtClean="0">
              <a:solidFill>
                <a:schemeClr val="tx1"/>
              </a:solidFill>
            </a:endParaRPr>
          </a:p>
        </p:txBody>
      </p:sp>
      <p:sp>
        <p:nvSpPr>
          <p:cNvPr id="2" name="スライド番号プレースホルダー 1"/>
          <p:cNvSpPr>
            <a:spLocks noGrp="1"/>
          </p:cNvSpPr>
          <p:nvPr>
            <p:ph type="sldNum" sz="quarter" idx="12"/>
          </p:nvPr>
        </p:nvSpPr>
        <p:spPr>
          <a:xfrm>
            <a:off x="7329264" y="6381328"/>
            <a:ext cx="2311400" cy="365125"/>
          </a:xfrm>
        </p:spPr>
        <p:txBody>
          <a:bodyPr/>
          <a:lstStyle/>
          <a:p>
            <a:pPr>
              <a:defRPr/>
            </a:pPr>
            <a:r>
              <a:rPr lang="en-US" altLang="ja-JP" dirty="0" smtClean="0"/>
              <a:t>11</a:t>
            </a:r>
            <a:endParaRPr lang="en-US" altLang="ja-JP" dirty="0"/>
          </a:p>
        </p:txBody>
      </p:sp>
      <p:sp>
        <p:nvSpPr>
          <p:cNvPr id="7"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smtClean="0">
                <a:solidFill>
                  <a:srgbClr val="000000"/>
                </a:solidFill>
                <a:ea typeface="ＭＳ ゴシック" pitchFamily="49" charset="-128"/>
              </a:rPr>
              <a:t>II - 1</a:t>
            </a:r>
            <a:endParaRPr lang="en-US" altLang="ja-JP" sz="1800" b="1" u="sng" dirty="0">
              <a:solidFill>
                <a:srgbClr val="000000"/>
              </a:solidFill>
              <a:ea typeface="ＭＳ ゴシック" pitchFamily="49" charset="-128"/>
            </a:endParaRPr>
          </a:p>
        </p:txBody>
      </p:sp>
      <p:graphicFrame>
        <p:nvGraphicFramePr>
          <p:cNvPr id="9" name="グラフ 8"/>
          <p:cNvGraphicFramePr/>
          <p:nvPr/>
        </p:nvGraphicFramePr>
        <p:xfrm>
          <a:off x="1064568" y="908720"/>
          <a:ext cx="3384376" cy="23042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p:cNvGraphicFramePr/>
          <p:nvPr/>
        </p:nvGraphicFramePr>
        <p:xfrm>
          <a:off x="5097016" y="908720"/>
          <a:ext cx="3085976" cy="23042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グラフ 13"/>
          <p:cNvGraphicFramePr/>
          <p:nvPr/>
        </p:nvGraphicFramePr>
        <p:xfrm>
          <a:off x="1208584" y="3717033"/>
          <a:ext cx="3096344" cy="24482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グラフ 14"/>
          <p:cNvGraphicFramePr/>
          <p:nvPr/>
        </p:nvGraphicFramePr>
        <p:xfrm>
          <a:off x="5025008" y="3861048"/>
          <a:ext cx="3672408" cy="2448272"/>
        </p:xfrm>
        <a:graphic>
          <a:graphicData uri="http://schemas.openxmlformats.org/drawingml/2006/chart">
            <c:chart xmlns:c="http://schemas.openxmlformats.org/drawingml/2006/chart" xmlns:r="http://schemas.openxmlformats.org/officeDocument/2006/relationships" r:id="rId6"/>
          </a:graphicData>
        </a:graphic>
      </p:graphicFrame>
      <p:sp>
        <p:nvSpPr>
          <p:cNvPr id="16" name="正方形/長方形 15"/>
          <p:cNvSpPr/>
          <p:nvPr/>
        </p:nvSpPr>
        <p:spPr>
          <a:xfrm>
            <a:off x="560512" y="2828925"/>
            <a:ext cx="4418731" cy="864096"/>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lang="en-US" altLang="ja-JP" sz="900" smtClean="0">
                <a:solidFill>
                  <a:schemeClr val="tx1"/>
                </a:solidFill>
                <a:ea typeface="+mj-ea"/>
              </a:rPr>
              <a:t>Note)  Nombre total de s</a:t>
            </a:r>
            <a:r>
              <a:rPr lang="en-US" altLang="ja-JP" sz="900" smtClean="0">
                <a:solidFill>
                  <a:schemeClr val="tx1"/>
                </a:solidFill>
                <a:ea typeface="+mj-ea"/>
                <a:cs typeface="Arial"/>
              </a:rPr>
              <a:t>éismes enregistrés entre 2000 et 2009.</a:t>
            </a:r>
          </a:p>
          <a:p>
            <a:pPr marL="342900" indent="-342900" fontAlgn="auto">
              <a:lnSpc>
                <a:spcPct val="110000"/>
              </a:lnSpc>
              <a:spcBef>
                <a:spcPct val="20000"/>
              </a:spcBef>
              <a:spcAft>
                <a:spcPts val="0"/>
              </a:spcAft>
            </a:pPr>
            <a:r>
              <a:rPr lang="en-US" altLang="ja-JP" sz="900" smtClean="0">
                <a:solidFill>
                  <a:schemeClr val="tx1"/>
                </a:solidFill>
                <a:ea typeface="+mj-ea"/>
                <a:cs typeface="Arial"/>
              </a:rPr>
              <a:t>             Source : document de l’Administration Centrale du Cabinet réalisé à partir des données épicentrales de l’Agence Nationale de la Météorologie (pour le Japon) et de US Geological Survey (pour le monde).</a:t>
            </a:r>
          </a:p>
        </p:txBody>
      </p:sp>
      <p:sp>
        <p:nvSpPr>
          <p:cNvPr id="19" name="正方形/長方形 18"/>
          <p:cNvSpPr/>
          <p:nvPr/>
        </p:nvSpPr>
        <p:spPr>
          <a:xfrm>
            <a:off x="848544" y="5805264"/>
            <a:ext cx="3672408" cy="864096"/>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lang="en-US" altLang="ja-JP" sz="900" smtClean="0">
                <a:solidFill>
                  <a:schemeClr val="tx1"/>
                </a:solidFill>
                <a:ea typeface="+mj-ea"/>
              </a:rPr>
              <a:t>Note)  Nombre total de morts enregistr</a:t>
            </a:r>
            <a:r>
              <a:rPr lang="en-US" altLang="ja-JP" sz="900" smtClean="0">
                <a:solidFill>
                  <a:schemeClr val="tx1"/>
                </a:solidFill>
                <a:ea typeface="+mj-ea"/>
                <a:cs typeface="Arial"/>
              </a:rPr>
              <a:t>és entre 1979 et 2008.</a:t>
            </a:r>
          </a:p>
          <a:p>
            <a:pPr marL="342900" indent="-342900" fontAlgn="auto">
              <a:lnSpc>
                <a:spcPct val="110000"/>
              </a:lnSpc>
              <a:spcBef>
                <a:spcPct val="20000"/>
              </a:spcBef>
              <a:spcAft>
                <a:spcPts val="0"/>
              </a:spcAft>
            </a:pPr>
            <a:r>
              <a:rPr lang="en-US" altLang="ja-JP" sz="900" smtClean="0">
                <a:solidFill>
                  <a:schemeClr val="tx1"/>
                </a:solidFill>
                <a:ea typeface="+mj-ea"/>
                <a:cs typeface="Arial"/>
              </a:rPr>
              <a:t>             Source : document de l’Administration Centrale du Cabinet réalisé à partir des données du Centre de Recherche sur l’Épidémiologie des Désastres(CRED) en Belgique. </a:t>
            </a:r>
            <a:endParaRPr kumimoji="1" lang="ja-JP" altLang="en-US" sz="900" dirty="0" smtClean="0">
              <a:solidFill>
                <a:schemeClr val="tx1"/>
              </a:solidFill>
              <a:ea typeface="+mj-ea"/>
            </a:endParaRPr>
          </a:p>
        </p:txBody>
      </p:sp>
      <p:sp>
        <p:nvSpPr>
          <p:cNvPr id="20" name="正方形/長方形 19"/>
          <p:cNvSpPr/>
          <p:nvPr/>
        </p:nvSpPr>
        <p:spPr>
          <a:xfrm>
            <a:off x="5097016" y="3212976"/>
            <a:ext cx="3960440" cy="576064"/>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lang="en-US" altLang="ja-JP" sz="900" smtClean="0">
                <a:solidFill>
                  <a:schemeClr val="tx1"/>
                </a:solidFill>
                <a:ea typeface="+mj-ea"/>
              </a:rPr>
              <a:t>Note)  Volcan en activit</a:t>
            </a:r>
            <a:r>
              <a:rPr lang="en-US" altLang="ja-JP" sz="900" smtClean="0">
                <a:solidFill>
                  <a:schemeClr val="tx1"/>
                </a:solidFill>
                <a:ea typeface="+mj-ea"/>
                <a:cs typeface="Arial"/>
              </a:rPr>
              <a:t>é : volcan dont la dernière éruption a eu lieu il y a moins de 10 000 ans.</a:t>
            </a:r>
            <a:r>
              <a:rPr lang="en-US" altLang="ja-JP" sz="900" smtClean="0">
                <a:solidFill>
                  <a:schemeClr val="tx1"/>
                </a:solidFill>
                <a:cs typeface="Arial"/>
              </a:rPr>
              <a:t>  Source : document de l’Administration Centrale du Cabinet réalisé à partir des données  volcaniques de l’Agence Nationale de la Météorologie (pour le Japon) et du Musée d’Histoire Naturelle de Smithsonian (pour le monde).</a:t>
            </a:r>
          </a:p>
          <a:p>
            <a:pPr marL="342900" indent="-342900" fontAlgn="auto">
              <a:lnSpc>
                <a:spcPct val="110000"/>
              </a:lnSpc>
              <a:spcBef>
                <a:spcPct val="20000"/>
              </a:spcBef>
              <a:spcAft>
                <a:spcPts val="0"/>
              </a:spcAft>
            </a:pPr>
            <a:endParaRPr kumimoji="1" lang="ja-JP" altLang="en-US" sz="1050" dirty="0" smtClean="0">
              <a:solidFill>
                <a:schemeClr val="tx1"/>
              </a:solidFill>
              <a:latin typeface="+mj-ea"/>
              <a:ea typeface="+mj-ea"/>
            </a:endParaRPr>
          </a:p>
        </p:txBody>
      </p:sp>
      <p:sp>
        <p:nvSpPr>
          <p:cNvPr id="21" name="正方形/長方形 20"/>
          <p:cNvSpPr/>
          <p:nvPr/>
        </p:nvSpPr>
        <p:spPr>
          <a:xfrm>
            <a:off x="5313040" y="5993904"/>
            <a:ext cx="3960440" cy="864096"/>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lang="en-US" altLang="ja-JP" sz="900" smtClean="0">
                <a:solidFill>
                  <a:schemeClr val="tx1"/>
                </a:solidFill>
                <a:ea typeface="+mj-ea"/>
              </a:rPr>
              <a:t>    Note) Montant total enregistr</a:t>
            </a:r>
            <a:r>
              <a:rPr lang="en-US" altLang="ja-JP" sz="900" smtClean="0">
                <a:solidFill>
                  <a:schemeClr val="tx1"/>
                </a:solidFill>
                <a:ea typeface="+mj-ea"/>
                <a:cs typeface="Arial"/>
              </a:rPr>
              <a:t>é entre 1979 et 2008. </a:t>
            </a:r>
          </a:p>
          <a:p>
            <a:pPr marL="342900" indent="-342900" fontAlgn="auto">
              <a:lnSpc>
                <a:spcPct val="110000"/>
              </a:lnSpc>
              <a:spcBef>
                <a:spcPct val="20000"/>
              </a:spcBef>
              <a:spcAft>
                <a:spcPts val="0"/>
              </a:spcAft>
            </a:pPr>
            <a:r>
              <a:rPr lang="en-US" altLang="ja-JP" sz="900" smtClean="0">
                <a:solidFill>
                  <a:schemeClr val="tx1"/>
                </a:solidFill>
                <a:ea typeface="+mj-ea"/>
                <a:cs typeface="Arial"/>
              </a:rPr>
              <a:t>                Source : document de l’Administration Centrale du Cabinet </a:t>
            </a:r>
            <a:r>
              <a:rPr lang="en-US" altLang="ja-JP" sz="900" smtClean="0">
                <a:solidFill>
                  <a:schemeClr val="tx1"/>
                </a:solidFill>
                <a:cs typeface="Arial"/>
              </a:rPr>
              <a:t>réalisé à partir des données du CRED.</a:t>
            </a:r>
            <a:endParaRPr kumimoji="1" lang="ja-JP" altLang="en-US" sz="900" dirty="0" smtClean="0">
              <a:solidFill>
                <a:schemeClr val="tx1"/>
              </a:solidFill>
              <a:ea typeface="+mj-ea"/>
            </a:endParaRPr>
          </a:p>
        </p:txBody>
      </p:sp>
      <p:sp>
        <p:nvSpPr>
          <p:cNvPr id="22" name="正方形/長方形 21"/>
          <p:cNvSpPr/>
          <p:nvPr/>
        </p:nvSpPr>
        <p:spPr>
          <a:xfrm>
            <a:off x="7617296" y="4293096"/>
            <a:ext cx="1800200" cy="576064"/>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kumimoji="1" lang="en-US" altLang="ja-JP" sz="1050" dirty="0" err="1" smtClean="0">
                <a:solidFill>
                  <a:schemeClr val="tx1"/>
                </a:solidFill>
                <a:ea typeface="+mj-ea"/>
              </a:rPr>
              <a:t>Japon</a:t>
            </a:r>
            <a:endParaRPr kumimoji="1" lang="en-US" altLang="ja-JP" sz="1050" dirty="0" smtClean="0">
              <a:solidFill>
                <a:schemeClr val="tx1"/>
              </a:solidFill>
              <a:ea typeface="+mj-ea"/>
            </a:endParaRPr>
          </a:p>
          <a:p>
            <a:pPr marL="342900" indent="-342900" fontAlgn="auto">
              <a:lnSpc>
                <a:spcPct val="110000"/>
              </a:lnSpc>
              <a:spcBef>
                <a:spcPct val="20000"/>
              </a:spcBef>
              <a:spcAft>
                <a:spcPts val="0"/>
              </a:spcAft>
            </a:pPr>
            <a:r>
              <a:rPr kumimoji="1" lang="ja-JP" altLang="en-US" sz="1050" dirty="0" smtClean="0">
                <a:solidFill>
                  <a:schemeClr val="tx1"/>
                </a:solidFill>
                <a:ea typeface="+mj-ea"/>
              </a:rPr>
              <a:t> </a:t>
            </a:r>
            <a:r>
              <a:rPr kumimoji="1" lang="en-US" altLang="ja-JP" sz="1050" dirty="0" smtClean="0">
                <a:solidFill>
                  <a:schemeClr val="tx1"/>
                </a:solidFill>
                <a:ea typeface="+mj-ea"/>
              </a:rPr>
              <a:t>2 068(11,9%)</a:t>
            </a:r>
            <a:endParaRPr kumimoji="1" lang="ja-JP" altLang="en-US" sz="1050" dirty="0" smtClean="0">
              <a:solidFill>
                <a:schemeClr val="tx1"/>
              </a:solidFill>
              <a:ea typeface="+mj-ea"/>
            </a:endParaRPr>
          </a:p>
        </p:txBody>
      </p:sp>
      <p:sp>
        <p:nvSpPr>
          <p:cNvPr id="23" name="正方形/長方形 22"/>
          <p:cNvSpPr/>
          <p:nvPr/>
        </p:nvSpPr>
        <p:spPr>
          <a:xfrm>
            <a:off x="6609184" y="4797152"/>
            <a:ext cx="1800200" cy="792088"/>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kumimoji="1" lang="ja-JP" altLang="en-US" sz="1050" smtClean="0">
                <a:solidFill>
                  <a:schemeClr val="tx1"/>
                </a:solidFill>
                <a:ea typeface="+mj-ea"/>
              </a:rPr>
              <a:t>    </a:t>
            </a:r>
            <a:r>
              <a:rPr lang="en-US" altLang="ja-JP" sz="1050" smtClean="0">
                <a:solidFill>
                  <a:schemeClr val="tx1"/>
                </a:solidFill>
              </a:rPr>
              <a:t>Total </a:t>
            </a:r>
          </a:p>
          <a:p>
            <a:pPr marL="342900" indent="-342900" fontAlgn="auto">
              <a:lnSpc>
                <a:spcPct val="110000"/>
              </a:lnSpc>
              <a:spcBef>
                <a:spcPct val="20000"/>
              </a:spcBef>
              <a:spcAft>
                <a:spcPts val="0"/>
              </a:spcAft>
            </a:pPr>
            <a:r>
              <a:rPr lang="en-US" altLang="ja-JP" sz="1050" smtClean="0">
                <a:solidFill>
                  <a:schemeClr val="tx1"/>
                </a:solidFill>
              </a:rPr>
              <a:t>   monde</a:t>
            </a:r>
            <a:endParaRPr kumimoji="1" lang="en-US" altLang="ja-JP" sz="1050" dirty="0" smtClean="0">
              <a:solidFill>
                <a:schemeClr val="tx1"/>
              </a:solidFill>
              <a:ea typeface="+mj-ea"/>
            </a:endParaRPr>
          </a:p>
          <a:p>
            <a:pPr marL="342900" indent="-342900" fontAlgn="auto">
              <a:lnSpc>
                <a:spcPct val="110000"/>
              </a:lnSpc>
              <a:spcBef>
                <a:spcPct val="20000"/>
              </a:spcBef>
              <a:spcAft>
                <a:spcPts val="0"/>
              </a:spcAft>
            </a:pPr>
            <a:r>
              <a:rPr lang="ja-JP" altLang="en-US" sz="1050" smtClean="0">
                <a:solidFill>
                  <a:schemeClr val="tx1"/>
                </a:solidFill>
                <a:ea typeface="+mj-ea"/>
              </a:rPr>
              <a:t>　</a:t>
            </a:r>
            <a:r>
              <a:rPr lang="en-US" altLang="ja-JP" sz="1050" smtClean="0">
                <a:solidFill>
                  <a:schemeClr val="tx1"/>
                </a:solidFill>
                <a:ea typeface="+mj-ea"/>
              </a:rPr>
              <a:t>17 361</a:t>
            </a:r>
            <a:endParaRPr kumimoji="1" lang="ja-JP" altLang="en-US" sz="1050" dirty="0" smtClean="0">
              <a:solidFill>
                <a:schemeClr val="tx1"/>
              </a:solidFill>
              <a:ea typeface="+mj-ea"/>
            </a:endParaRPr>
          </a:p>
        </p:txBody>
      </p:sp>
      <p:sp>
        <p:nvSpPr>
          <p:cNvPr id="24" name="正方形/長方形 23"/>
          <p:cNvSpPr/>
          <p:nvPr/>
        </p:nvSpPr>
        <p:spPr>
          <a:xfrm>
            <a:off x="6354605" y="1761664"/>
            <a:ext cx="1800200" cy="792088"/>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kumimoji="1" lang="ja-JP" altLang="en-US" sz="1050" smtClean="0">
                <a:solidFill>
                  <a:schemeClr val="tx1"/>
                </a:solidFill>
                <a:ea typeface="+mj-ea"/>
              </a:rPr>
              <a:t>   </a:t>
            </a:r>
            <a:r>
              <a:rPr lang="en-US" altLang="ja-JP" sz="1050" smtClean="0">
                <a:solidFill>
                  <a:schemeClr val="tx1"/>
                </a:solidFill>
              </a:rPr>
              <a:t>Total </a:t>
            </a:r>
          </a:p>
          <a:p>
            <a:pPr marL="342900" indent="-342900" fontAlgn="auto">
              <a:lnSpc>
                <a:spcPct val="110000"/>
              </a:lnSpc>
              <a:spcBef>
                <a:spcPct val="20000"/>
              </a:spcBef>
              <a:spcAft>
                <a:spcPts val="0"/>
              </a:spcAft>
            </a:pPr>
            <a:r>
              <a:rPr lang="en-US" altLang="ja-JP" sz="1050" smtClean="0">
                <a:solidFill>
                  <a:schemeClr val="tx1"/>
                </a:solidFill>
              </a:rPr>
              <a:t>  monde</a:t>
            </a:r>
            <a:endParaRPr kumimoji="1" lang="en-US" altLang="ja-JP" sz="1050" dirty="0" smtClean="0">
              <a:solidFill>
                <a:schemeClr val="tx1"/>
              </a:solidFill>
              <a:ea typeface="+mj-ea"/>
            </a:endParaRPr>
          </a:p>
          <a:p>
            <a:pPr marL="342900" indent="-342900" fontAlgn="auto">
              <a:lnSpc>
                <a:spcPct val="110000"/>
              </a:lnSpc>
              <a:spcBef>
                <a:spcPct val="20000"/>
              </a:spcBef>
              <a:spcAft>
                <a:spcPts val="0"/>
              </a:spcAft>
            </a:pPr>
            <a:r>
              <a:rPr lang="ja-JP" altLang="en-US" sz="1050" smtClean="0">
                <a:solidFill>
                  <a:schemeClr val="tx1"/>
                </a:solidFill>
                <a:ea typeface="+mj-ea"/>
              </a:rPr>
              <a:t>　</a:t>
            </a:r>
            <a:r>
              <a:rPr lang="en-US" altLang="ja-JP" sz="1050" smtClean="0">
                <a:solidFill>
                  <a:schemeClr val="tx1"/>
                </a:solidFill>
                <a:ea typeface="+mj-ea"/>
              </a:rPr>
              <a:t>1 548</a:t>
            </a:r>
            <a:endParaRPr kumimoji="1" lang="ja-JP" altLang="en-US" sz="1050" dirty="0" smtClean="0">
              <a:solidFill>
                <a:schemeClr val="tx1"/>
              </a:solidFill>
              <a:ea typeface="+mj-ea"/>
            </a:endParaRPr>
          </a:p>
        </p:txBody>
      </p:sp>
      <p:sp>
        <p:nvSpPr>
          <p:cNvPr id="25" name="正方形/長方形 24"/>
          <p:cNvSpPr/>
          <p:nvPr/>
        </p:nvSpPr>
        <p:spPr>
          <a:xfrm>
            <a:off x="7257256" y="1124744"/>
            <a:ext cx="792088" cy="792088"/>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kumimoji="1" lang="ja-JP" altLang="en-US" sz="1050" smtClean="0">
                <a:solidFill>
                  <a:schemeClr val="tx1"/>
                </a:solidFill>
                <a:latin typeface="Century" pitchFamily="18" charset="0"/>
                <a:ea typeface="+mj-ea"/>
              </a:rPr>
              <a:t>   </a:t>
            </a:r>
            <a:r>
              <a:rPr kumimoji="1" lang="en-US" altLang="ja-JP" sz="1050" smtClean="0">
                <a:solidFill>
                  <a:schemeClr val="tx1"/>
                </a:solidFill>
                <a:latin typeface="Calibri" pitchFamily="34" charset="0"/>
                <a:ea typeface="+mj-ea"/>
                <a:cs typeface="Calibri" pitchFamily="34" charset="0"/>
              </a:rPr>
              <a:t>Japon</a:t>
            </a:r>
            <a:endParaRPr kumimoji="1" lang="en-US" altLang="ja-JP" sz="1050" dirty="0" smtClean="0">
              <a:solidFill>
                <a:schemeClr val="tx1"/>
              </a:solidFill>
              <a:latin typeface="Calibri" pitchFamily="34" charset="0"/>
              <a:ea typeface="+mj-ea"/>
              <a:cs typeface="Calibri" pitchFamily="34" charset="0"/>
            </a:endParaRPr>
          </a:p>
          <a:p>
            <a:pPr marL="342900" indent="-342900" fontAlgn="auto">
              <a:lnSpc>
                <a:spcPct val="110000"/>
              </a:lnSpc>
              <a:spcBef>
                <a:spcPct val="20000"/>
              </a:spcBef>
              <a:spcAft>
                <a:spcPts val="0"/>
              </a:spcAft>
            </a:pPr>
            <a:r>
              <a:rPr kumimoji="1" lang="en-US" altLang="ja-JP" sz="1050" smtClean="0">
                <a:solidFill>
                  <a:schemeClr val="tx1"/>
                </a:solidFill>
                <a:latin typeface="Calibri" pitchFamily="34" charset="0"/>
                <a:ea typeface="+mj-ea"/>
                <a:cs typeface="Calibri" pitchFamily="34" charset="0"/>
              </a:rPr>
              <a:t>108 (7,0</a:t>
            </a:r>
            <a:r>
              <a:rPr kumimoji="1" lang="en-US" altLang="ja-JP" sz="1050" dirty="0" smtClean="0">
                <a:solidFill>
                  <a:schemeClr val="tx1"/>
                </a:solidFill>
                <a:latin typeface="Calibri" pitchFamily="34" charset="0"/>
                <a:ea typeface="+mj-ea"/>
                <a:cs typeface="Calibri" pitchFamily="34" charset="0"/>
              </a:rPr>
              <a:t>%)</a:t>
            </a:r>
            <a:endParaRPr kumimoji="1" lang="ja-JP" altLang="en-US" sz="1050" dirty="0" smtClean="0">
              <a:solidFill>
                <a:schemeClr val="tx1"/>
              </a:solidFill>
              <a:latin typeface="Calibri" pitchFamily="34" charset="0"/>
              <a:ea typeface="+mj-ea"/>
              <a:cs typeface="Calibri" pitchFamily="34" charset="0"/>
            </a:endParaRPr>
          </a:p>
        </p:txBody>
      </p:sp>
      <p:cxnSp>
        <p:nvCxnSpPr>
          <p:cNvPr id="27" name="直線コネクタ 26"/>
          <p:cNvCxnSpPr/>
          <p:nvPr/>
        </p:nvCxnSpPr>
        <p:spPr>
          <a:xfrm flipV="1">
            <a:off x="6825208" y="1412776"/>
            <a:ext cx="432048" cy="72008"/>
          </a:xfrm>
          <a:prstGeom prst="line">
            <a:avLst/>
          </a:prstGeom>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a:off x="2432720" y="4581128"/>
            <a:ext cx="792088" cy="792088"/>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lang="en-US" altLang="ja-JP" sz="1050" smtClean="0">
                <a:solidFill>
                  <a:schemeClr val="tx1"/>
                </a:solidFill>
              </a:rPr>
              <a:t>      Total </a:t>
            </a:r>
          </a:p>
          <a:p>
            <a:pPr marL="342900" indent="-342900" fontAlgn="auto">
              <a:lnSpc>
                <a:spcPct val="110000"/>
              </a:lnSpc>
              <a:spcBef>
                <a:spcPct val="20000"/>
              </a:spcBef>
              <a:spcAft>
                <a:spcPts val="0"/>
              </a:spcAft>
            </a:pPr>
            <a:r>
              <a:rPr lang="en-US" altLang="ja-JP" sz="1050" smtClean="0">
                <a:solidFill>
                  <a:schemeClr val="tx1"/>
                </a:solidFill>
              </a:rPr>
              <a:t>     monde </a:t>
            </a:r>
          </a:p>
          <a:p>
            <a:pPr marL="342900" indent="-342900" fontAlgn="auto">
              <a:lnSpc>
                <a:spcPct val="110000"/>
              </a:lnSpc>
              <a:spcBef>
                <a:spcPct val="20000"/>
              </a:spcBef>
              <a:spcAft>
                <a:spcPts val="0"/>
              </a:spcAft>
            </a:pPr>
            <a:r>
              <a:rPr lang="en-US" altLang="ja-JP" sz="1050" smtClean="0">
                <a:solidFill>
                  <a:schemeClr val="tx1"/>
                </a:solidFill>
                <a:ea typeface="+mj-ea"/>
              </a:rPr>
              <a:t>      2 570</a:t>
            </a:r>
            <a:endParaRPr kumimoji="1" lang="ja-JP" altLang="en-US" sz="1050" dirty="0" smtClean="0">
              <a:solidFill>
                <a:schemeClr val="tx1"/>
              </a:solidFill>
              <a:ea typeface="+mj-ea"/>
            </a:endParaRPr>
          </a:p>
        </p:txBody>
      </p:sp>
      <p:sp>
        <p:nvSpPr>
          <p:cNvPr id="35" name="正方形/長方形 34"/>
          <p:cNvSpPr/>
          <p:nvPr/>
        </p:nvSpPr>
        <p:spPr>
          <a:xfrm>
            <a:off x="3368824" y="3933056"/>
            <a:ext cx="1800200" cy="792088"/>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kumimoji="1" lang="ja-JP" altLang="en-US" sz="1050" smtClean="0">
                <a:solidFill>
                  <a:schemeClr val="tx1"/>
                </a:solidFill>
                <a:latin typeface="Century" pitchFamily="18" charset="0"/>
                <a:ea typeface="+mj-ea"/>
              </a:rPr>
              <a:t>  </a:t>
            </a:r>
            <a:r>
              <a:rPr kumimoji="1" lang="en-US" altLang="ja-JP" sz="1050" smtClean="0">
                <a:solidFill>
                  <a:schemeClr val="tx1"/>
                </a:solidFill>
                <a:ea typeface="+mj-ea"/>
              </a:rPr>
              <a:t>Japon</a:t>
            </a:r>
            <a:endParaRPr kumimoji="1" lang="en-US" altLang="ja-JP" sz="1050" dirty="0" smtClean="0">
              <a:solidFill>
                <a:schemeClr val="tx1"/>
              </a:solidFill>
              <a:ea typeface="+mj-ea"/>
            </a:endParaRPr>
          </a:p>
          <a:p>
            <a:pPr marL="342900" indent="-342900" fontAlgn="auto">
              <a:lnSpc>
                <a:spcPct val="110000"/>
              </a:lnSpc>
              <a:spcBef>
                <a:spcPct val="20000"/>
              </a:spcBef>
              <a:spcAft>
                <a:spcPts val="0"/>
              </a:spcAft>
            </a:pPr>
            <a:r>
              <a:rPr kumimoji="1" lang="ja-JP" altLang="en-US" sz="1050" smtClean="0">
                <a:solidFill>
                  <a:schemeClr val="tx1"/>
                </a:solidFill>
                <a:ea typeface="+mj-ea"/>
              </a:rPr>
              <a:t>  </a:t>
            </a:r>
            <a:r>
              <a:rPr lang="en-US" altLang="ja-JP" sz="1050" smtClean="0">
                <a:solidFill>
                  <a:schemeClr val="tx1"/>
                </a:solidFill>
                <a:ea typeface="+mj-ea"/>
              </a:rPr>
              <a:t>9</a:t>
            </a:r>
            <a:r>
              <a:rPr kumimoji="1" lang="en-US" altLang="ja-JP" sz="1050" smtClean="0">
                <a:solidFill>
                  <a:schemeClr val="tx1"/>
                </a:solidFill>
                <a:ea typeface="+mj-ea"/>
              </a:rPr>
              <a:t>(0,3</a:t>
            </a:r>
            <a:r>
              <a:rPr kumimoji="1" lang="en-US" altLang="ja-JP" sz="1050" dirty="0" smtClean="0">
                <a:solidFill>
                  <a:schemeClr val="tx1"/>
                </a:solidFill>
                <a:ea typeface="+mj-ea"/>
              </a:rPr>
              <a:t>%)</a:t>
            </a:r>
            <a:endParaRPr kumimoji="1" lang="ja-JP" altLang="en-US" sz="1050" dirty="0" smtClean="0">
              <a:solidFill>
                <a:schemeClr val="tx1"/>
              </a:solidFill>
              <a:ea typeface="+mj-ea"/>
            </a:endParaRPr>
          </a:p>
        </p:txBody>
      </p:sp>
      <p:cxnSp>
        <p:nvCxnSpPr>
          <p:cNvPr id="37" name="直線コネクタ 36"/>
          <p:cNvCxnSpPr/>
          <p:nvPr/>
        </p:nvCxnSpPr>
        <p:spPr>
          <a:xfrm flipV="1">
            <a:off x="2864768" y="4221088"/>
            <a:ext cx="576064" cy="72008"/>
          </a:xfrm>
          <a:prstGeom prst="line">
            <a:avLst/>
          </a:prstGeom>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2479328" y="1736874"/>
            <a:ext cx="1800200" cy="792088"/>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kumimoji="1" lang="ja-JP" altLang="en-US" sz="1050" smtClean="0">
                <a:solidFill>
                  <a:schemeClr val="tx1"/>
                </a:solidFill>
                <a:latin typeface="Century" pitchFamily="18" charset="0"/>
                <a:ea typeface="+mj-ea"/>
              </a:rPr>
              <a:t>  </a:t>
            </a:r>
            <a:r>
              <a:rPr kumimoji="1" lang="en-US" altLang="ja-JP" sz="1050" smtClean="0">
                <a:solidFill>
                  <a:schemeClr val="tx1"/>
                </a:solidFill>
                <a:ea typeface="+mj-ea"/>
              </a:rPr>
              <a:t>Total </a:t>
            </a:r>
          </a:p>
          <a:p>
            <a:pPr marL="342900" indent="-342900" fontAlgn="auto">
              <a:lnSpc>
                <a:spcPct val="110000"/>
              </a:lnSpc>
              <a:spcBef>
                <a:spcPct val="20000"/>
              </a:spcBef>
              <a:spcAft>
                <a:spcPts val="0"/>
              </a:spcAft>
            </a:pPr>
            <a:r>
              <a:rPr lang="en-US" altLang="ja-JP" sz="1050" smtClean="0">
                <a:solidFill>
                  <a:schemeClr val="tx1"/>
                </a:solidFill>
                <a:ea typeface="+mj-ea"/>
              </a:rPr>
              <a:t>  </a:t>
            </a:r>
            <a:r>
              <a:rPr kumimoji="1" lang="en-US" altLang="ja-JP" sz="1050" smtClean="0">
                <a:solidFill>
                  <a:schemeClr val="tx1"/>
                </a:solidFill>
                <a:ea typeface="+mj-ea"/>
              </a:rPr>
              <a:t>monde</a:t>
            </a:r>
            <a:endParaRPr kumimoji="1" lang="en-US" altLang="ja-JP" sz="1050" dirty="0" smtClean="0">
              <a:solidFill>
                <a:schemeClr val="tx1"/>
              </a:solidFill>
              <a:ea typeface="+mj-ea"/>
            </a:endParaRPr>
          </a:p>
          <a:p>
            <a:pPr marL="342900" indent="-342900" fontAlgn="auto">
              <a:lnSpc>
                <a:spcPct val="110000"/>
              </a:lnSpc>
              <a:spcBef>
                <a:spcPct val="20000"/>
              </a:spcBef>
              <a:spcAft>
                <a:spcPts val="0"/>
              </a:spcAft>
            </a:pPr>
            <a:r>
              <a:rPr lang="ja-JP" altLang="en-US" sz="1050" smtClean="0">
                <a:solidFill>
                  <a:schemeClr val="tx1"/>
                </a:solidFill>
                <a:ea typeface="+mj-ea"/>
              </a:rPr>
              <a:t>　</a:t>
            </a:r>
            <a:r>
              <a:rPr lang="en-US" altLang="ja-JP" sz="1050" smtClean="0">
                <a:solidFill>
                  <a:schemeClr val="tx1"/>
                </a:solidFill>
                <a:ea typeface="+mj-ea"/>
              </a:rPr>
              <a:t>1 036</a:t>
            </a:r>
            <a:endParaRPr kumimoji="1" lang="ja-JP" altLang="en-US" sz="1050" dirty="0" smtClean="0">
              <a:solidFill>
                <a:schemeClr val="tx1"/>
              </a:solidFill>
              <a:ea typeface="+mj-ea"/>
            </a:endParaRPr>
          </a:p>
        </p:txBody>
      </p:sp>
      <p:sp>
        <p:nvSpPr>
          <p:cNvPr id="39" name="正方形/長方形 38"/>
          <p:cNvSpPr/>
          <p:nvPr/>
        </p:nvSpPr>
        <p:spPr>
          <a:xfrm>
            <a:off x="3296816" y="1124744"/>
            <a:ext cx="1800200" cy="792088"/>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kumimoji="1" lang="ja-JP" altLang="en-US" sz="1050" smtClean="0">
                <a:solidFill>
                  <a:schemeClr val="tx1"/>
                </a:solidFill>
                <a:ea typeface="+mj-ea"/>
              </a:rPr>
              <a:t>   </a:t>
            </a:r>
            <a:r>
              <a:rPr kumimoji="1" lang="en-US" altLang="ja-JP" sz="1050" smtClean="0">
                <a:solidFill>
                  <a:schemeClr val="tx1"/>
                </a:solidFill>
                <a:ea typeface="+mj-ea"/>
              </a:rPr>
              <a:t>Japon</a:t>
            </a:r>
            <a:endParaRPr kumimoji="1" lang="en-US" altLang="ja-JP" sz="1050" dirty="0" smtClean="0">
              <a:solidFill>
                <a:schemeClr val="tx1"/>
              </a:solidFill>
              <a:ea typeface="+mj-ea"/>
            </a:endParaRPr>
          </a:p>
          <a:p>
            <a:pPr marL="342900" indent="-342900" fontAlgn="auto">
              <a:lnSpc>
                <a:spcPct val="110000"/>
              </a:lnSpc>
              <a:spcBef>
                <a:spcPct val="20000"/>
              </a:spcBef>
              <a:spcAft>
                <a:spcPts val="0"/>
              </a:spcAft>
            </a:pPr>
            <a:r>
              <a:rPr kumimoji="1" lang="ja-JP" altLang="en-US" sz="1050" smtClean="0">
                <a:solidFill>
                  <a:schemeClr val="tx1"/>
                </a:solidFill>
                <a:ea typeface="+mj-ea"/>
              </a:rPr>
              <a:t>   </a:t>
            </a:r>
            <a:r>
              <a:rPr lang="en-US" altLang="ja-JP" sz="1050" smtClean="0">
                <a:solidFill>
                  <a:schemeClr val="tx1"/>
                </a:solidFill>
                <a:ea typeface="+mj-ea"/>
              </a:rPr>
              <a:t>212 </a:t>
            </a:r>
            <a:r>
              <a:rPr kumimoji="1" lang="en-US" altLang="ja-JP" sz="1050" smtClean="0">
                <a:solidFill>
                  <a:schemeClr val="tx1"/>
                </a:solidFill>
                <a:ea typeface="+mj-ea"/>
              </a:rPr>
              <a:t>(20,5%)</a:t>
            </a:r>
            <a:endParaRPr kumimoji="1" lang="ja-JP" altLang="en-US" sz="1050" dirty="0" smtClean="0">
              <a:solidFill>
                <a:schemeClr val="tx1"/>
              </a:solidFill>
              <a:ea typeface="+mj-ea"/>
            </a:endParaRPr>
          </a:p>
        </p:txBody>
      </p:sp>
    </p:spTree>
    <p:extLst>
      <p:ext uri="{BB962C8B-B14F-4D97-AF65-F5344CB8AC3E}">
        <p14:creationId xmlns="" xmlns:p14="http://schemas.microsoft.com/office/powerpoint/2010/main" val="28618336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グラフ 30"/>
          <p:cNvGraphicFramePr/>
          <p:nvPr/>
        </p:nvGraphicFramePr>
        <p:xfrm>
          <a:off x="416496" y="908720"/>
          <a:ext cx="9125537" cy="5775074"/>
        </p:xfrm>
        <a:graphic>
          <a:graphicData uri="http://schemas.openxmlformats.org/drawingml/2006/chart">
            <c:chart xmlns:c="http://schemas.openxmlformats.org/drawingml/2006/chart" xmlns:r="http://schemas.openxmlformats.org/officeDocument/2006/relationships" r:id="rId3"/>
          </a:graphicData>
        </a:graphic>
      </p:graphicFrame>
      <p:sp>
        <p:nvSpPr>
          <p:cNvPr id="28676" name="Rectangle 4"/>
          <p:cNvSpPr>
            <a:spLocks noChangeArrowheads="1"/>
          </p:cNvSpPr>
          <p:nvPr/>
        </p:nvSpPr>
        <p:spPr bwMode="auto">
          <a:xfrm>
            <a:off x="7401272" y="5491165"/>
            <a:ext cx="1656184" cy="386108"/>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altLang="ja-JP" sz="1000" b="1" smtClean="0">
                <a:latin typeface="+mn-lt"/>
              </a:rPr>
              <a:t>S</a:t>
            </a:r>
            <a:r>
              <a:rPr lang="en-US" altLang="ja-JP" sz="1000" b="1" smtClean="0">
                <a:latin typeface="+mn-lt"/>
                <a:cs typeface="Arial"/>
              </a:rPr>
              <a:t>éisme de Chuetsu, Niigata</a:t>
            </a:r>
            <a:endParaRPr lang="en-US" altLang="ja-JP" sz="1000" dirty="0">
              <a:solidFill>
                <a:schemeClr val="tx1"/>
              </a:solidFill>
              <a:latin typeface="+mn-lt"/>
            </a:endParaRPr>
          </a:p>
          <a:p>
            <a:pPr algn="ctr"/>
            <a:r>
              <a:rPr lang="en-US" altLang="ja-JP" sz="900" smtClean="0">
                <a:solidFill>
                  <a:schemeClr val="tx1"/>
                </a:solidFill>
                <a:latin typeface="+mn-lt"/>
              </a:rPr>
              <a:t>68 morts</a:t>
            </a:r>
            <a:endParaRPr lang="ja-JP" altLang="en-US" sz="900" dirty="0">
              <a:solidFill>
                <a:schemeClr val="tx1"/>
              </a:solidFill>
              <a:latin typeface="+mn-lt"/>
            </a:endParaRPr>
          </a:p>
        </p:txBody>
      </p:sp>
      <p:sp>
        <p:nvSpPr>
          <p:cNvPr id="28677" name="テキスト ボックス 6"/>
          <p:cNvSpPr txBox="1">
            <a:spLocks noChangeArrowheads="1"/>
          </p:cNvSpPr>
          <p:nvPr/>
        </p:nvSpPr>
        <p:spPr bwMode="auto">
          <a:xfrm>
            <a:off x="8121352" y="5877272"/>
            <a:ext cx="571592"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ctr" eaLnBrk="1" hangingPunct="1"/>
            <a:r>
              <a:rPr lang="en-US" altLang="ja-JP" sz="1400" dirty="0">
                <a:solidFill>
                  <a:schemeClr val="tx1"/>
                </a:solidFill>
                <a:latin typeface="HGPｺﾞｼｯｸE" pitchFamily="50" charset="-128"/>
                <a:ea typeface="HGPｺﾞｼｯｸE" pitchFamily="50" charset="-128"/>
              </a:rPr>
              <a:t>327</a:t>
            </a:r>
            <a:endParaRPr lang="ja-JP" altLang="en-US" sz="1400" dirty="0">
              <a:solidFill>
                <a:schemeClr val="tx1"/>
              </a:solidFill>
              <a:latin typeface="HGPｺﾞｼｯｸE" pitchFamily="50" charset="-128"/>
              <a:ea typeface="HGPｺﾞｼｯｸE" pitchFamily="50" charset="-128"/>
            </a:endParaRPr>
          </a:p>
        </p:txBody>
      </p:sp>
      <p:sp>
        <p:nvSpPr>
          <p:cNvPr id="28678" name="テキスト ボックス 7"/>
          <p:cNvSpPr txBox="1">
            <a:spLocks noChangeArrowheads="1"/>
          </p:cNvSpPr>
          <p:nvPr/>
        </p:nvSpPr>
        <p:spPr bwMode="auto">
          <a:xfrm>
            <a:off x="7185248" y="4149080"/>
            <a:ext cx="643041"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ctr" eaLnBrk="1" hangingPunct="1"/>
            <a:r>
              <a:rPr lang="en-US" altLang="ja-JP" sz="1400" smtClean="0">
                <a:solidFill>
                  <a:schemeClr val="tx1"/>
                </a:solidFill>
                <a:latin typeface="+mn-lt"/>
                <a:ea typeface="HGPｺﾞｼｯｸE" pitchFamily="50" charset="-128"/>
              </a:rPr>
              <a:t>6 482</a:t>
            </a:r>
            <a:endParaRPr lang="ja-JP" altLang="en-US" sz="1400" dirty="0">
              <a:solidFill>
                <a:schemeClr val="tx1"/>
              </a:solidFill>
              <a:latin typeface="+mn-lt"/>
              <a:ea typeface="HGPｺﾞｼｯｸE" pitchFamily="50" charset="-128"/>
            </a:endParaRPr>
          </a:p>
        </p:txBody>
      </p:sp>
      <p:sp>
        <p:nvSpPr>
          <p:cNvPr id="28679" name="Rectangle 4"/>
          <p:cNvSpPr>
            <a:spLocks noChangeArrowheads="1"/>
          </p:cNvSpPr>
          <p:nvPr/>
        </p:nvSpPr>
        <p:spPr bwMode="auto">
          <a:xfrm flipH="1">
            <a:off x="4953000" y="4149080"/>
            <a:ext cx="1861586" cy="5715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altLang="ja-JP" sz="1000" b="1" smtClean="0">
                <a:solidFill>
                  <a:schemeClr val="tx1"/>
                </a:solidFill>
                <a:latin typeface="+mn-lt"/>
              </a:rPr>
              <a:t>Grand s</a:t>
            </a:r>
            <a:r>
              <a:rPr lang="en-US" altLang="ja-JP" sz="1000" b="1" smtClean="0">
                <a:solidFill>
                  <a:schemeClr val="tx1"/>
                </a:solidFill>
                <a:latin typeface="+mn-lt"/>
                <a:cs typeface="Arial"/>
              </a:rPr>
              <a:t>éisme de Hanshin-Awaji</a:t>
            </a:r>
            <a:endParaRPr lang="en-US" altLang="ja-JP" sz="1000" b="1" dirty="0">
              <a:solidFill>
                <a:schemeClr val="tx1"/>
              </a:solidFill>
              <a:latin typeface="+mn-lt"/>
            </a:endParaRPr>
          </a:p>
          <a:p>
            <a:pPr algn="ctr"/>
            <a:r>
              <a:rPr lang="en-US" altLang="ja-JP" sz="900" smtClean="0">
                <a:solidFill>
                  <a:schemeClr val="tx1"/>
                </a:solidFill>
                <a:latin typeface="+mn-lt"/>
              </a:rPr>
              <a:t>6 434 morts</a:t>
            </a:r>
            <a:endParaRPr lang="en-US" altLang="ja-JP" sz="900" dirty="0">
              <a:solidFill>
                <a:schemeClr val="tx1"/>
              </a:solidFill>
              <a:latin typeface="+mn-lt"/>
            </a:endParaRPr>
          </a:p>
          <a:p>
            <a:pPr algn="ctr"/>
            <a:r>
              <a:rPr lang="en-US" altLang="ja-JP" sz="900" smtClean="0">
                <a:solidFill>
                  <a:schemeClr val="tx1"/>
                </a:solidFill>
                <a:latin typeface="+mn-lt"/>
              </a:rPr>
              <a:t>3 disparus</a:t>
            </a:r>
            <a:endParaRPr lang="ja-JP" altLang="en-US" sz="900" dirty="0">
              <a:solidFill>
                <a:schemeClr val="tx1"/>
              </a:solidFill>
              <a:latin typeface="+mn-lt"/>
            </a:endParaRPr>
          </a:p>
        </p:txBody>
      </p:sp>
      <p:sp>
        <p:nvSpPr>
          <p:cNvPr id="28680" name="テキスト ボックス 9"/>
          <p:cNvSpPr txBox="1">
            <a:spLocks noChangeArrowheads="1"/>
          </p:cNvSpPr>
          <p:nvPr/>
        </p:nvSpPr>
        <p:spPr bwMode="auto">
          <a:xfrm>
            <a:off x="2792760" y="4077072"/>
            <a:ext cx="64304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ctr" eaLnBrk="1" hangingPunct="1"/>
            <a:r>
              <a:rPr lang="en-US" altLang="ja-JP" sz="1400" smtClean="0">
                <a:solidFill>
                  <a:schemeClr val="tx1"/>
                </a:solidFill>
                <a:latin typeface="+mn-lt"/>
                <a:ea typeface="HGPｺﾞｼｯｸE" pitchFamily="50" charset="-128"/>
              </a:rPr>
              <a:t>5 868</a:t>
            </a:r>
            <a:endParaRPr lang="ja-JP" altLang="en-US" sz="1400" dirty="0">
              <a:solidFill>
                <a:schemeClr val="tx1"/>
              </a:solidFill>
              <a:latin typeface="+mn-lt"/>
              <a:ea typeface="HGPｺﾞｼｯｸE" pitchFamily="50" charset="-128"/>
            </a:endParaRPr>
          </a:p>
        </p:txBody>
      </p:sp>
      <p:sp>
        <p:nvSpPr>
          <p:cNvPr id="28681" name="Rectangle 4"/>
          <p:cNvSpPr>
            <a:spLocks noChangeArrowheads="1"/>
          </p:cNvSpPr>
          <p:nvPr/>
        </p:nvSpPr>
        <p:spPr bwMode="auto">
          <a:xfrm>
            <a:off x="3440832" y="4365104"/>
            <a:ext cx="1287668" cy="5715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altLang="ja-JP" sz="1000" b="1" smtClean="0">
                <a:solidFill>
                  <a:schemeClr val="tx1"/>
                </a:solidFill>
                <a:latin typeface="+mn-lt"/>
              </a:rPr>
              <a:t>Typhon d’Isewan</a:t>
            </a:r>
            <a:endParaRPr lang="en-US" altLang="ja-JP" sz="1000" b="1" dirty="0">
              <a:latin typeface="+mn-lt"/>
            </a:endParaRPr>
          </a:p>
          <a:p>
            <a:pPr algn="ctr"/>
            <a:r>
              <a:rPr lang="en-US" altLang="ja-JP" sz="900" smtClean="0">
                <a:solidFill>
                  <a:schemeClr val="tx1"/>
                </a:solidFill>
                <a:latin typeface="+mn-lt"/>
              </a:rPr>
              <a:t>4 697 </a:t>
            </a:r>
            <a:r>
              <a:rPr lang="en-US" altLang="ja-JP" sz="900" smtClean="0">
                <a:latin typeface="+mn-lt"/>
              </a:rPr>
              <a:t>morts</a:t>
            </a:r>
            <a:endParaRPr lang="en-US" altLang="ja-JP" sz="900" dirty="0">
              <a:solidFill>
                <a:schemeClr val="tx1"/>
              </a:solidFill>
              <a:latin typeface="+mn-lt"/>
            </a:endParaRPr>
          </a:p>
          <a:p>
            <a:pPr algn="ctr"/>
            <a:r>
              <a:rPr lang="en-US" altLang="ja-JP" sz="900" smtClean="0">
                <a:solidFill>
                  <a:schemeClr val="tx1"/>
                </a:solidFill>
                <a:latin typeface="+mn-lt"/>
              </a:rPr>
              <a:t>401 disparus</a:t>
            </a:r>
            <a:endParaRPr lang="ja-JP" altLang="en-US" sz="900" dirty="0">
              <a:solidFill>
                <a:schemeClr val="tx1"/>
              </a:solidFill>
              <a:latin typeface="+mn-lt"/>
            </a:endParaRPr>
          </a:p>
        </p:txBody>
      </p:sp>
      <p:sp>
        <p:nvSpPr>
          <p:cNvPr id="28682" name="Rectangle 4"/>
          <p:cNvSpPr>
            <a:spLocks noChangeArrowheads="1"/>
          </p:cNvSpPr>
          <p:nvPr/>
        </p:nvSpPr>
        <p:spPr bwMode="auto">
          <a:xfrm>
            <a:off x="2432720" y="3068960"/>
            <a:ext cx="1594105" cy="606549"/>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rIns="36000"/>
          <a:lstStyle/>
          <a:p>
            <a:pPr algn="ctr"/>
            <a:r>
              <a:rPr lang="en-US" altLang="ja-JP" sz="1000" b="1" smtClean="0">
                <a:solidFill>
                  <a:schemeClr val="tx1"/>
                </a:solidFill>
                <a:latin typeface="+mn-lt"/>
              </a:rPr>
              <a:t>Pluie diluvienne de Nanki, Typhon no 13, etc.</a:t>
            </a:r>
            <a:endParaRPr lang="en-US" altLang="ja-JP" sz="1000" b="1" dirty="0">
              <a:solidFill>
                <a:schemeClr val="tx1"/>
              </a:solidFill>
              <a:latin typeface="+mn-lt"/>
            </a:endParaRPr>
          </a:p>
          <a:p>
            <a:pPr algn="ctr"/>
            <a:r>
              <a:rPr lang="en-US" altLang="ja-JP" sz="900" smtClean="0">
                <a:solidFill>
                  <a:schemeClr val="tx1"/>
                </a:solidFill>
                <a:latin typeface="+mn-lt"/>
              </a:rPr>
              <a:t>2 144 morts</a:t>
            </a:r>
            <a:endParaRPr lang="en-US" altLang="ja-JP" sz="900" dirty="0">
              <a:solidFill>
                <a:schemeClr val="tx1"/>
              </a:solidFill>
              <a:latin typeface="+mn-lt"/>
            </a:endParaRPr>
          </a:p>
          <a:p>
            <a:pPr algn="ctr"/>
            <a:r>
              <a:rPr lang="en-US" altLang="ja-JP" sz="900" smtClean="0">
                <a:solidFill>
                  <a:schemeClr val="tx1"/>
                </a:solidFill>
                <a:latin typeface="+mn-lt"/>
              </a:rPr>
              <a:t>901 disparus</a:t>
            </a:r>
            <a:endParaRPr lang="ja-JP" altLang="en-US" sz="1000" dirty="0">
              <a:solidFill>
                <a:schemeClr val="tx1"/>
              </a:solidFill>
              <a:latin typeface="+mn-lt"/>
            </a:endParaRPr>
          </a:p>
        </p:txBody>
      </p:sp>
      <p:sp>
        <p:nvSpPr>
          <p:cNvPr id="28683" name="Rectangle 4"/>
          <p:cNvSpPr>
            <a:spLocks noChangeArrowheads="1"/>
          </p:cNvSpPr>
          <p:nvPr/>
        </p:nvSpPr>
        <p:spPr bwMode="auto">
          <a:xfrm>
            <a:off x="1208584" y="3212976"/>
            <a:ext cx="1080120" cy="5715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altLang="ja-JP" sz="1000" b="1" smtClean="0">
                <a:latin typeface="+mn-lt"/>
              </a:rPr>
              <a:t>S</a:t>
            </a:r>
            <a:r>
              <a:rPr lang="en-US" altLang="ja-JP" sz="1000" b="1" smtClean="0">
                <a:latin typeface="+mn-lt"/>
                <a:cs typeface="Arial"/>
              </a:rPr>
              <a:t>éisme de Fukui</a:t>
            </a:r>
          </a:p>
          <a:p>
            <a:pPr algn="ctr"/>
            <a:r>
              <a:rPr lang="en-US" altLang="ja-JP" sz="900" smtClean="0">
                <a:solidFill>
                  <a:schemeClr val="tx1"/>
                </a:solidFill>
                <a:latin typeface="+mn-lt"/>
              </a:rPr>
              <a:t>3 769 morts</a:t>
            </a:r>
            <a:endParaRPr lang="en-US" altLang="ja-JP" sz="900" dirty="0">
              <a:solidFill>
                <a:schemeClr val="tx1"/>
              </a:solidFill>
              <a:latin typeface="+mn-lt"/>
            </a:endParaRPr>
          </a:p>
          <a:p>
            <a:pPr algn="ctr"/>
            <a:r>
              <a:rPr lang="en-US" altLang="ja-JP" sz="900" smtClean="0">
                <a:solidFill>
                  <a:schemeClr val="tx1"/>
                </a:solidFill>
                <a:latin typeface="+mn-lt"/>
              </a:rPr>
              <a:t>6</a:t>
            </a:r>
            <a:r>
              <a:rPr lang="ja-JP" altLang="en-US" sz="900" smtClean="0">
                <a:latin typeface="+mn-lt"/>
              </a:rPr>
              <a:t> </a:t>
            </a:r>
            <a:r>
              <a:rPr lang="en-US" altLang="ja-JP" sz="900" smtClean="0">
                <a:latin typeface="+mn-lt"/>
              </a:rPr>
              <a:t>disparus</a:t>
            </a:r>
            <a:endParaRPr lang="ja-JP" altLang="en-US" sz="900" dirty="0">
              <a:solidFill>
                <a:schemeClr val="tx1"/>
              </a:solidFill>
              <a:latin typeface="+mn-lt"/>
            </a:endParaRPr>
          </a:p>
        </p:txBody>
      </p:sp>
      <p:cxnSp>
        <p:nvCxnSpPr>
          <p:cNvPr id="28684" name="直線矢印コネクタ 19"/>
          <p:cNvCxnSpPr>
            <a:cxnSpLocks noChangeShapeType="1"/>
          </p:cNvCxnSpPr>
          <p:nvPr/>
        </p:nvCxnSpPr>
        <p:spPr bwMode="auto">
          <a:xfrm flipH="1" flipV="1">
            <a:off x="2792760" y="4365104"/>
            <a:ext cx="641554" cy="175022"/>
          </a:xfrm>
          <a:prstGeom prst="straightConnector1">
            <a:avLst/>
          </a:prstGeom>
          <a:noFill/>
          <a:ln w="22225" cap="sq" algn="ctr">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8685" name="直線矢印コネクタ 21"/>
          <p:cNvCxnSpPr>
            <a:cxnSpLocks noChangeShapeType="1"/>
          </p:cNvCxnSpPr>
          <p:nvPr/>
        </p:nvCxnSpPr>
        <p:spPr bwMode="auto">
          <a:xfrm>
            <a:off x="6825208" y="4221088"/>
            <a:ext cx="409740" cy="1"/>
          </a:xfrm>
          <a:prstGeom prst="straightConnector1">
            <a:avLst/>
          </a:prstGeom>
          <a:noFill/>
          <a:ln w="22225" cap="sq" algn="ctr">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8686" name="直線矢印コネクタ 23"/>
          <p:cNvCxnSpPr>
            <a:cxnSpLocks noChangeShapeType="1"/>
          </p:cNvCxnSpPr>
          <p:nvPr/>
        </p:nvCxnSpPr>
        <p:spPr bwMode="auto">
          <a:xfrm>
            <a:off x="7945123" y="5913439"/>
            <a:ext cx="320245" cy="251865"/>
          </a:xfrm>
          <a:prstGeom prst="straightConnector1">
            <a:avLst/>
          </a:prstGeom>
          <a:noFill/>
          <a:ln w="22225" cap="sq" algn="ctr">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8687" name="直線矢印コネクタ 25"/>
          <p:cNvCxnSpPr>
            <a:cxnSpLocks noChangeShapeType="1"/>
          </p:cNvCxnSpPr>
          <p:nvPr/>
        </p:nvCxnSpPr>
        <p:spPr bwMode="auto">
          <a:xfrm flipH="1">
            <a:off x="1462088" y="3811588"/>
            <a:ext cx="424164" cy="922337"/>
          </a:xfrm>
          <a:prstGeom prst="straightConnector1">
            <a:avLst/>
          </a:prstGeom>
          <a:noFill/>
          <a:ln w="22225" cap="sq" algn="ctr">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8688" name="直線矢印コネクタ 27"/>
          <p:cNvCxnSpPr>
            <a:cxnSpLocks noChangeShapeType="1"/>
          </p:cNvCxnSpPr>
          <p:nvPr/>
        </p:nvCxnSpPr>
        <p:spPr bwMode="auto">
          <a:xfrm flipH="1">
            <a:off x="1104900" y="2996952"/>
            <a:ext cx="31676" cy="1355973"/>
          </a:xfrm>
          <a:prstGeom prst="straightConnector1">
            <a:avLst/>
          </a:prstGeom>
          <a:noFill/>
          <a:ln w="22225" cap="sq" algn="ctr">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8689" name="直線矢印コネクタ 29"/>
          <p:cNvCxnSpPr>
            <a:cxnSpLocks noChangeShapeType="1"/>
          </p:cNvCxnSpPr>
          <p:nvPr/>
        </p:nvCxnSpPr>
        <p:spPr bwMode="auto">
          <a:xfrm flipH="1">
            <a:off x="2043113" y="3645024"/>
            <a:ext cx="821657" cy="1627064"/>
          </a:xfrm>
          <a:prstGeom prst="straightConnector1">
            <a:avLst/>
          </a:prstGeom>
          <a:noFill/>
          <a:ln w="22225" cap="sq" algn="ctr">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8690" name="直線矢印コネクタ 25"/>
          <p:cNvCxnSpPr>
            <a:cxnSpLocks noChangeShapeType="1"/>
          </p:cNvCxnSpPr>
          <p:nvPr/>
        </p:nvCxnSpPr>
        <p:spPr bwMode="auto">
          <a:xfrm flipV="1">
            <a:off x="925661" y="5805264"/>
            <a:ext cx="282923" cy="246286"/>
          </a:xfrm>
          <a:prstGeom prst="straightConnector1">
            <a:avLst/>
          </a:prstGeom>
          <a:noFill/>
          <a:ln w="22225" cap="sq" algn="ctr">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28691" name="Rectangle 4"/>
          <p:cNvSpPr>
            <a:spLocks noChangeArrowheads="1"/>
          </p:cNvSpPr>
          <p:nvPr/>
        </p:nvSpPr>
        <p:spPr bwMode="auto">
          <a:xfrm>
            <a:off x="0" y="5805264"/>
            <a:ext cx="992560" cy="504056"/>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altLang="ja-JP" sz="1000" b="1" smtClean="0">
                <a:latin typeface="+mn-lt"/>
              </a:rPr>
              <a:t>S</a:t>
            </a:r>
            <a:r>
              <a:rPr lang="en-US" altLang="ja-JP" sz="1000" b="1" smtClean="0">
                <a:latin typeface="+mn-lt"/>
                <a:cs typeface="Arial"/>
              </a:rPr>
              <a:t>éisme de Nankai</a:t>
            </a:r>
          </a:p>
          <a:p>
            <a:pPr algn="ctr"/>
            <a:r>
              <a:rPr lang="en-US" altLang="ja-JP" sz="900" smtClean="0">
                <a:solidFill>
                  <a:schemeClr val="tx1"/>
                </a:solidFill>
                <a:latin typeface="+mn-lt"/>
              </a:rPr>
              <a:t>1 330 morts</a:t>
            </a:r>
            <a:endParaRPr lang="ja-JP" altLang="en-US" sz="900" dirty="0">
              <a:solidFill>
                <a:schemeClr val="tx1"/>
              </a:solidFill>
              <a:latin typeface="+mn-lt"/>
            </a:endParaRPr>
          </a:p>
        </p:txBody>
      </p:sp>
      <p:sp>
        <p:nvSpPr>
          <p:cNvPr id="28692" name="Rectangle 3"/>
          <p:cNvSpPr>
            <a:spLocks noChangeArrowheads="1"/>
          </p:cNvSpPr>
          <p:nvPr/>
        </p:nvSpPr>
        <p:spPr bwMode="auto">
          <a:xfrm>
            <a:off x="0" y="0"/>
            <a:ext cx="9906000" cy="63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8" tIns="45699" rIns="91398" bIns="45699" anchor="ctr"/>
          <a:lstStyle/>
          <a:p>
            <a:pPr algn="ctr"/>
            <a:r>
              <a:rPr lang="fr-FR" altLang="ja-JP" sz="2400" b="1" smtClean="0">
                <a:solidFill>
                  <a:schemeClr val="tx1"/>
                </a:solidFill>
                <a:latin typeface="Calibri" pitchFamily="34" charset="0"/>
                <a:cs typeface="Calibri" pitchFamily="34" charset="0"/>
              </a:rPr>
              <a:t>Nombre de morts et de disparus suite aux catastrophes naturelles</a:t>
            </a:r>
            <a:endParaRPr lang="ja-JP" altLang="en-US" sz="1400" b="1" dirty="0">
              <a:solidFill>
                <a:schemeClr val="tx1"/>
              </a:solidFill>
              <a:latin typeface="Calibri" pitchFamily="34" charset="0"/>
              <a:cs typeface="Calibri" pitchFamily="34" charset="0"/>
            </a:endParaRPr>
          </a:p>
        </p:txBody>
      </p:sp>
      <p:sp>
        <p:nvSpPr>
          <p:cNvPr id="28694" name="Text Box 9"/>
          <p:cNvSpPr txBox="1">
            <a:spLocks noChangeArrowheads="1"/>
          </p:cNvSpPr>
          <p:nvPr/>
        </p:nvSpPr>
        <p:spPr bwMode="auto">
          <a:xfrm>
            <a:off x="8265368" y="620688"/>
            <a:ext cx="1440160" cy="600154"/>
          </a:xfrm>
          <a:prstGeom prst="rect">
            <a:avLst/>
          </a:prstGeom>
          <a:solidFill>
            <a:schemeClr val="bg1">
              <a:alpha val="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429" tIns="45715" rIns="91429" bIns="45715">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r" eaLnBrk="1" hangingPunct="1">
              <a:spcBef>
                <a:spcPct val="50000"/>
              </a:spcBef>
            </a:pPr>
            <a:r>
              <a:rPr lang="en-US" altLang="ja-JP" sz="1100" smtClean="0">
                <a:solidFill>
                  <a:schemeClr val="tx1"/>
                </a:solidFill>
                <a:latin typeface="+mn-lt"/>
                <a:ea typeface="ＭＳ ゴシック" pitchFamily="49" charset="-128"/>
              </a:rPr>
              <a:t>(Source : Livre Blanc    sur la Lutte contre les Sinistre 2010)</a:t>
            </a:r>
            <a:endParaRPr lang="ja-JP" altLang="en-US" sz="1100" dirty="0">
              <a:solidFill>
                <a:schemeClr val="tx1"/>
              </a:solidFill>
              <a:latin typeface="+mn-lt"/>
              <a:ea typeface="ＭＳ ゴシック" pitchFamily="49" charset="-128"/>
            </a:endParaRPr>
          </a:p>
        </p:txBody>
      </p:sp>
      <p:sp>
        <p:nvSpPr>
          <p:cNvPr id="27" name="スライド番号プレースホルダ 26"/>
          <p:cNvSpPr>
            <a:spLocks noGrp="1"/>
          </p:cNvSpPr>
          <p:nvPr>
            <p:ph type="sldNum" sz="quarter" idx="12"/>
          </p:nvPr>
        </p:nvSpPr>
        <p:spPr>
          <a:xfrm>
            <a:off x="7401272" y="6492875"/>
            <a:ext cx="2311400" cy="365125"/>
          </a:xfrm>
        </p:spPr>
        <p:txBody>
          <a:bodyPr/>
          <a:lstStyle/>
          <a:p>
            <a:pPr>
              <a:defRPr/>
            </a:pPr>
            <a:r>
              <a:rPr lang="en-US" altLang="ja-JP" dirty="0" smtClean="0"/>
              <a:t>12</a:t>
            </a:r>
            <a:endParaRPr lang="en-US" altLang="ja-JP" dirty="0"/>
          </a:p>
        </p:txBody>
      </p:sp>
      <p:sp>
        <p:nvSpPr>
          <p:cNvPr id="28697" name="テキスト ボックス 6"/>
          <p:cNvSpPr txBox="1">
            <a:spLocks noChangeArrowheads="1"/>
          </p:cNvSpPr>
          <p:nvPr/>
        </p:nvSpPr>
        <p:spPr bwMode="auto">
          <a:xfrm>
            <a:off x="9273480" y="1844824"/>
            <a:ext cx="632520" cy="467239"/>
          </a:xfrm>
          <a:prstGeom prst="rect">
            <a:avLst/>
          </a:prstGeom>
          <a:solidFill>
            <a:schemeClr val="bg1">
              <a:alpha val="6705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36000" tIns="36000" rIns="36000" bIns="0">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en-US" altLang="ja-JP" sz="1400" smtClean="0">
                <a:solidFill>
                  <a:schemeClr val="tx1"/>
                </a:solidFill>
                <a:latin typeface="+mn-lt"/>
                <a:ea typeface="HGPｺﾞｼｯｸE" pitchFamily="50" charset="-128"/>
              </a:rPr>
              <a:t>Morts :</a:t>
            </a:r>
          </a:p>
          <a:p>
            <a:pPr eaLnBrk="1" hangingPunct="1"/>
            <a:r>
              <a:rPr lang="en-US" altLang="ja-JP" sz="1400" smtClean="0">
                <a:solidFill>
                  <a:schemeClr val="tx1"/>
                </a:solidFill>
                <a:latin typeface="+mn-lt"/>
                <a:ea typeface="HGPｺﾞｼｯｸE" pitchFamily="50" charset="-128"/>
              </a:rPr>
              <a:t>15 270</a:t>
            </a:r>
            <a:endParaRPr lang="ja-JP" altLang="en-US" sz="1400" dirty="0">
              <a:solidFill>
                <a:schemeClr val="tx1"/>
              </a:solidFill>
              <a:latin typeface="+mn-lt"/>
              <a:ea typeface="HGPｺﾞｼｯｸE" pitchFamily="50" charset="-128"/>
            </a:endParaRPr>
          </a:p>
        </p:txBody>
      </p:sp>
      <p:sp>
        <p:nvSpPr>
          <p:cNvPr id="28698" name="テキスト ボックス 6"/>
          <p:cNvSpPr txBox="1">
            <a:spLocks noChangeArrowheads="1"/>
          </p:cNvSpPr>
          <p:nvPr/>
        </p:nvSpPr>
        <p:spPr bwMode="auto">
          <a:xfrm>
            <a:off x="9129464" y="3284984"/>
            <a:ext cx="776536" cy="405683"/>
          </a:xfrm>
          <a:prstGeom prst="rect">
            <a:avLst/>
          </a:prstGeom>
          <a:solidFill>
            <a:schemeClr val="bg1">
              <a:alpha val="6705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36000" tIns="36000" rIns="36000" bIns="0">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en-US" altLang="ja-JP" sz="1200" dirty="0" err="1" smtClean="0">
                <a:solidFill>
                  <a:schemeClr val="tx1"/>
                </a:solidFill>
                <a:latin typeface="+mn-lt"/>
                <a:ea typeface="HGPｺﾞｼｯｸE" pitchFamily="50" charset="-128"/>
              </a:rPr>
              <a:t>Disparus</a:t>
            </a:r>
            <a:r>
              <a:rPr lang="en-US" altLang="ja-JP" sz="1200" dirty="0" smtClean="0">
                <a:solidFill>
                  <a:schemeClr val="tx1"/>
                </a:solidFill>
                <a:latin typeface="+mn-lt"/>
                <a:ea typeface="HGPｺﾞｼｯｸE" pitchFamily="50" charset="-128"/>
              </a:rPr>
              <a:t> :</a:t>
            </a:r>
          </a:p>
          <a:p>
            <a:pPr eaLnBrk="1" hangingPunct="1"/>
            <a:r>
              <a:rPr lang="en-US" altLang="ja-JP" sz="1200" dirty="0" smtClean="0">
                <a:solidFill>
                  <a:schemeClr val="tx1"/>
                </a:solidFill>
                <a:latin typeface="+mn-lt"/>
                <a:ea typeface="HGPｺﾞｼｯｸE" pitchFamily="50" charset="-128"/>
              </a:rPr>
              <a:t>8 499</a:t>
            </a:r>
            <a:endParaRPr lang="ja-JP" altLang="en-US" sz="1200" dirty="0">
              <a:solidFill>
                <a:schemeClr val="tx1"/>
              </a:solidFill>
              <a:latin typeface="+mn-lt"/>
              <a:ea typeface="HGPｺﾞｼｯｸE" pitchFamily="50" charset="-128"/>
            </a:endParaRPr>
          </a:p>
        </p:txBody>
      </p:sp>
      <p:sp>
        <p:nvSpPr>
          <p:cNvPr id="28699" name="テキスト ボックス 16"/>
          <p:cNvSpPr txBox="1">
            <a:spLocks noChangeArrowheads="1"/>
          </p:cNvSpPr>
          <p:nvPr/>
        </p:nvSpPr>
        <p:spPr bwMode="auto">
          <a:xfrm>
            <a:off x="1064568" y="4005064"/>
            <a:ext cx="643040" cy="25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0">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ctr" eaLnBrk="1" hangingPunct="1"/>
            <a:r>
              <a:rPr lang="en-US" altLang="ja-JP" sz="1400" smtClean="0">
                <a:solidFill>
                  <a:schemeClr val="tx1"/>
                </a:solidFill>
                <a:latin typeface="+mn-lt"/>
                <a:ea typeface="HGPｺﾞｼｯｸE" pitchFamily="50" charset="-128"/>
              </a:rPr>
              <a:t>6 062</a:t>
            </a:r>
            <a:endParaRPr lang="ja-JP" altLang="en-US" sz="1400" dirty="0">
              <a:solidFill>
                <a:schemeClr val="tx1"/>
              </a:solidFill>
              <a:latin typeface="+mn-lt"/>
              <a:ea typeface="HGPｺﾞｼｯｸE" pitchFamily="50" charset="-128"/>
            </a:endParaRPr>
          </a:p>
        </p:txBody>
      </p:sp>
      <p:sp>
        <p:nvSpPr>
          <p:cNvPr id="28700" name="テキスト ボックス 14"/>
          <p:cNvSpPr txBox="1">
            <a:spLocks noChangeArrowheads="1"/>
          </p:cNvSpPr>
          <p:nvPr/>
        </p:nvSpPr>
        <p:spPr bwMode="auto">
          <a:xfrm>
            <a:off x="1280592" y="4437112"/>
            <a:ext cx="643041"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ctr" eaLnBrk="1" hangingPunct="1"/>
            <a:r>
              <a:rPr lang="en-US" altLang="ja-JP" sz="1400" smtClean="0">
                <a:solidFill>
                  <a:schemeClr val="tx1"/>
                </a:solidFill>
                <a:latin typeface="+mn-lt"/>
                <a:ea typeface="HGPｺﾞｼｯｸE" pitchFamily="50" charset="-128"/>
              </a:rPr>
              <a:t>4 897</a:t>
            </a:r>
            <a:endParaRPr lang="ja-JP" altLang="en-US" sz="1400" dirty="0">
              <a:solidFill>
                <a:schemeClr val="tx1"/>
              </a:solidFill>
              <a:latin typeface="+mn-lt"/>
              <a:ea typeface="HGPｺﾞｼｯｸE" pitchFamily="50" charset="-128"/>
            </a:endParaRPr>
          </a:p>
        </p:txBody>
      </p:sp>
      <p:sp>
        <p:nvSpPr>
          <p:cNvPr id="28701" name="テキスト ボックス 12"/>
          <p:cNvSpPr txBox="1">
            <a:spLocks noChangeArrowheads="1"/>
          </p:cNvSpPr>
          <p:nvPr/>
        </p:nvSpPr>
        <p:spPr bwMode="auto">
          <a:xfrm>
            <a:off x="1928664" y="4869160"/>
            <a:ext cx="64304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ctr" eaLnBrk="1" hangingPunct="1"/>
            <a:r>
              <a:rPr lang="en-US" altLang="ja-JP" sz="1400" smtClean="0">
                <a:solidFill>
                  <a:schemeClr val="tx1"/>
                </a:solidFill>
                <a:latin typeface="+mn-lt"/>
                <a:ea typeface="HGPｺﾞｼｯｸE" pitchFamily="50" charset="-128"/>
              </a:rPr>
              <a:t>3 212</a:t>
            </a:r>
            <a:endParaRPr lang="ja-JP" altLang="en-US" sz="1400" dirty="0">
              <a:solidFill>
                <a:schemeClr val="tx1"/>
              </a:solidFill>
              <a:latin typeface="+mn-lt"/>
              <a:ea typeface="HGPｺﾞｼｯｸE" pitchFamily="50" charset="-128"/>
            </a:endParaRPr>
          </a:p>
        </p:txBody>
      </p:sp>
      <p:sp>
        <p:nvSpPr>
          <p:cNvPr id="28702" name="テキスト ボックス 1"/>
          <p:cNvSpPr txBox="1">
            <a:spLocks noChangeArrowheads="1"/>
          </p:cNvSpPr>
          <p:nvPr/>
        </p:nvSpPr>
        <p:spPr bwMode="auto">
          <a:xfrm>
            <a:off x="4520953" y="6650038"/>
            <a:ext cx="554988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en-US" altLang="ja-JP" sz="1000" smtClean="0">
                <a:solidFill>
                  <a:schemeClr val="tx1"/>
                </a:solidFill>
                <a:latin typeface="+mn-lt"/>
              </a:rPr>
              <a:t>Les chiffres de 2011</a:t>
            </a:r>
            <a:r>
              <a:rPr lang="en-US" altLang="ja-JP" sz="1000" smtClean="0">
                <a:solidFill>
                  <a:schemeClr val="tx1"/>
                </a:solidFill>
                <a:cs typeface="Arial"/>
              </a:rPr>
              <a:t> (au 30 mai 2011</a:t>
            </a:r>
            <a:r>
              <a:rPr lang="en-US" altLang="ja-JP" sz="1000" smtClean="0">
                <a:solidFill>
                  <a:schemeClr val="tx1"/>
                </a:solidFill>
                <a:latin typeface="Arial"/>
                <a:cs typeface="Arial"/>
              </a:rPr>
              <a:t>)</a:t>
            </a:r>
            <a:r>
              <a:rPr lang="en-US" altLang="ja-JP" sz="1000" smtClean="0">
                <a:solidFill>
                  <a:schemeClr val="tx1"/>
                </a:solidFill>
                <a:latin typeface="+mn-lt"/>
              </a:rPr>
              <a:t> sont uniquement li</a:t>
            </a:r>
            <a:r>
              <a:rPr lang="en-US" altLang="ja-JP" sz="1000" smtClean="0">
                <a:solidFill>
                  <a:schemeClr val="tx1"/>
                </a:solidFill>
                <a:latin typeface="+mn-lt"/>
                <a:cs typeface="Arial"/>
              </a:rPr>
              <a:t>és au grand séisme de l’Est du Japon.</a:t>
            </a:r>
            <a:endParaRPr lang="ja-JP" altLang="en-US" sz="1000" dirty="0">
              <a:solidFill>
                <a:schemeClr val="tx1"/>
              </a:solidFill>
            </a:endParaRPr>
          </a:p>
        </p:txBody>
      </p:sp>
      <p:sp>
        <p:nvSpPr>
          <p:cNvPr id="32"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smtClean="0">
                <a:solidFill>
                  <a:srgbClr val="000000"/>
                </a:solidFill>
                <a:ea typeface="ＭＳ ゴシック" pitchFamily="49" charset="-128"/>
              </a:rPr>
              <a:t>II</a:t>
            </a:r>
            <a:r>
              <a:rPr lang="ja-JP" altLang="en-US" b="1" u="sng" smtClean="0">
                <a:solidFill>
                  <a:srgbClr val="000000"/>
                </a:solidFill>
                <a:ea typeface="ＭＳ ゴシック" pitchFamily="49" charset="-128"/>
              </a:rPr>
              <a:t> </a:t>
            </a:r>
            <a:r>
              <a:rPr lang="en-US" altLang="ja-JP" b="1" u="sng" smtClean="0">
                <a:solidFill>
                  <a:srgbClr val="000000"/>
                </a:solidFill>
                <a:ea typeface="ＭＳ ゴシック" pitchFamily="49" charset="-128"/>
              </a:rPr>
              <a:t>- 1</a:t>
            </a:r>
            <a:endParaRPr lang="en-US" altLang="ja-JP" sz="1800" b="1" u="sng" dirty="0">
              <a:solidFill>
                <a:srgbClr val="000000"/>
              </a:solidFill>
              <a:ea typeface="ＭＳ ゴシック" pitchFamily="49" charset="-128"/>
            </a:endParaRPr>
          </a:p>
        </p:txBody>
      </p:sp>
      <p:sp>
        <p:nvSpPr>
          <p:cNvPr id="28693" name="Rectangle 4"/>
          <p:cNvSpPr>
            <a:spLocks noChangeArrowheads="1"/>
          </p:cNvSpPr>
          <p:nvPr/>
        </p:nvSpPr>
        <p:spPr bwMode="auto">
          <a:xfrm>
            <a:off x="920552" y="2420888"/>
            <a:ext cx="1500428" cy="648072"/>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altLang="ja-JP" sz="1000" b="1" smtClean="0">
                <a:solidFill>
                  <a:schemeClr val="tx1"/>
                </a:solidFill>
                <a:latin typeface="+mn-lt"/>
              </a:rPr>
              <a:t>S</a:t>
            </a:r>
            <a:r>
              <a:rPr lang="en-US" altLang="ja-JP" sz="1000" b="1" smtClean="0">
                <a:solidFill>
                  <a:schemeClr val="tx1"/>
                </a:solidFill>
                <a:latin typeface="+mn-lt"/>
                <a:cs typeface="Arial"/>
              </a:rPr>
              <a:t>éisme de Mikawa</a:t>
            </a:r>
          </a:p>
          <a:p>
            <a:pPr algn="ctr"/>
            <a:r>
              <a:rPr lang="en-US" altLang="ja-JP" sz="1000" b="1" smtClean="0">
                <a:solidFill>
                  <a:schemeClr val="tx1"/>
                </a:solidFill>
                <a:latin typeface="+mn-lt"/>
                <a:cs typeface="Arial"/>
              </a:rPr>
              <a:t>Typhon de Makurazaki</a:t>
            </a:r>
            <a:endParaRPr lang="en-US" altLang="ja-JP" sz="900" b="1" dirty="0">
              <a:solidFill>
                <a:schemeClr val="tx1"/>
              </a:solidFill>
              <a:latin typeface="+mn-lt"/>
            </a:endParaRPr>
          </a:p>
          <a:p>
            <a:pPr algn="ctr"/>
            <a:r>
              <a:rPr lang="en-US" altLang="ja-JP" sz="900" smtClean="0">
                <a:solidFill>
                  <a:schemeClr val="tx1"/>
                </a:solidFill>
                <a:latin typeface="+mn-lt"/>
              </a:rPr>
              <a:t>4 779 morts</a:t>
            </a:r>
            <a:endParaRPr lang="en-US" altLang="ja-JP" sz="900" dirty="0">
              <a:solidFill>
                <a:schemeClr val="tx1"/>
              </a:solidFill>
              <a:latin typeface="+mn-lt"/>
            </a:endParaRPr>
          </a:p>
          <a:p>
            <a:pPr algn="ctr"/>
            <a:r>
              <a:rPr lang="en-US" altLang="ja-JP" sz="900" smtClean="0">
                <a:solidFill>
                  <a:schemeClr val="tx1"/>
                </a:solidFill>
                <a:latin typeface="+mn-lt"/>
              </a:rPr>
              <a:t>1 283</a:t>
            </a:r>
            <a:r>
              <a:rPr lang="ja-JP" altLang="en-US" sz="900" smtClean="0">
                <a:latin typeface="+mn-lt"/>
              </a:rPr>
              <a:t> </a:t>
            </a:r>
            <a:r>
              <a:rPr lang="en-US" altLang="ja-JP" sz="900" smtClean="0">
                <a:latin typeface="+mn-lt"/>
              </a:rPr>
              <a:t>disparus</a:t>
            </a:r>
            <a:endParaRPr lang="ja-JP" altLang="en-US" sz="900" dirty="0">
              <a:solidFill>
                <a:schemeClr val="tx1"/>
              </a:solidFill>
              <a:latin typeface="+mn-lt"/>
            </a:endParaRPr>
          </a:p>
        </p:txBody>
      </p:sp>
      <p:graphicFrame>
        <p:nvGraphicFramePr>
          <p:cNvPr id="50" name="表 49"/>
          <p:cNvGraphicFramePr>
            <a:graphicFrameLocks noGrp="1"/>
          </p:cNvGraphicFramePr>
          <p:nvPr/>
        </p:nvGraphicFramePr>
        <p:xfrm>
          <a:off x="4160912" y="620688"/>
          <a:ext cx="4032448" cy="3456384"/>
        </p:xfrm>
        <a:graphic>
          <a:graphicData uri="http://schemas.openxmlformats.org/drawingml/2006/table">
            <a:tbl>
              <a:tblPr/>
              <a:tblGrid>
                <a:gridCol w="504056"/>
                <a:gridCol w="504056"/>
                <a:gridCol w="504056"/>
                <a:gridCol w="504056"/>
                <a:gridCol w="504056"/>
                <a:gridCol w="504056"/>
                <a:gridCol w="504056"/>
                <a:gridCol w="504056"/>
              </a:tblGrid>
              <a:tr h="160018">
                <a:tc>
                  <a:txBody>
                    <a:bodyPr/>
                    <a:lstStyle/>
                    <a:p>
                      <a:pPr algn="ctr" fontAlgn="ctr"/>
                      <a:r>
                        <a:rPr lang="en-US" altLang="ja-JP" sz="1100" b="0" i="0" u="none" strike="noStrike" smtClean="0">
                          <a:solidFill>
                            <a:srgbClr val="000000"/>
                          </a:solidFill>
                          <a:latin typeface="+mn-lt"/>
                        </a:rPr>
                        <a:t>An</a:t>
                      </a:r>
                      <a:endParaRPr lang="ja-JP" altLang="en-US" sz="1100" b="0"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ctr"/>
                      <a:r>
                        <a:rPr lang="en-US" altLang="ja-JP" sz="900" b="0" i="0" u="none" strike="noStrike" smtClean="0">
                          <a:solidFill>
                            <a:srgbClr val="000000"/>
                          </a:solidFill>
                          <a:latin typeface="+mn-lt"/>
                        </a:rPr>
                        <a:t>Nombre de morts/ disparus</a:t>
                      </a:r>
                      <a:endParaRPr lang="ja-JP" altLang="en-US" sz="900" b="0" i="0" u="none" strike="noStrike">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ctr"/>
                      <a:r>
                        <a:rPr lang="en-US" altLang="ja-JP" sz="900" b="0" i="0" u="none" strike="noStrike" smtClean="0">
                          <a:solidFill>
                            <a:srgbClr val="000000"/>
                          </a:solidFill>
                          <a:latin typeface="+mn-lt"/>
                        </a:rPr>
                        <a:t>An</a:t>
                      </a:r>
                      <a:endParaRPr lang="ja-JP" altLang="en-US" sz="900" b="0" i="0" u="none" strike="noStrike">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ctr"/>
                      <a:r>
                        <a:rPr lang="en-US" altLang="ja-JP" sz="900" b="0" i="0" u="none" strike="noStrike" smtClean="0">
                          <a:solidFill>
                            <a:srgbClr val="000000"/>
                          </a:solidFill>
                          <a:latin typeface="+mn-lt"/>
                        </a:rPr>
                        <a:t>Nombre de morts/ disparus</a:t>
                      </a:r>
                      <a:endParaRPr lang="ja-JP" altLang="en-US" sz="900" b="0"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ctr"/>
                      <a:r>
                        <a:rPr lang="en-US" altLang="ja-JP" sz="900" b="0" i="0" u="none" strike="noStrike" smtClean="0">
                          <a:solidFill>
                            <a:srgbClr val="000000"/>
                          </a:solidFill>
                          <a:latin typeface="+mn-lt"/>
                        </a:rPr>
                        <a:t>An</a:t>
                      </a:r>
                      <a:endParaRPr lang="ja-JP" altLang="en-US" sz="900" b="0" i="0" u="none" strike="noStrike">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ctr"/>
                      <a:r>
                        <a:rPr lang="en-US" altLang="ja-JP" sz="900" b="0" i="0" u="none" strike="noStrike" smtClean="0">
                          <a:solidFill>
                            <a:srgbClr val="000000"/>
                          </a:solidFill>
                          <a:latin typeface="+mn-lt"/>
                        </a:rPr>
                        <a:t>Nombre de morts/ disparus</a:t>
                      </a:r>
                      <a:endParaRPr lang="ja-JP" altLang="en-US" sz="900" b="0" i="0" u="none" strike="noStrike">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ctr"/>
                      <a:r>
                        <a:rPr lang="en-US" altLang="ja-JP" sz="900" b="0" i="0" u="none" strike="noStrike" smtClean="0">
                          <a:solidFill>
                            <a:srgbClr val="000000"/>
                          </a:solidFill>
                          <a:latin typeface="+mn-lt"/>
                        </a:rPr>
                        <a:t>An</a:t>
                      </a:r>
                      <a:endParaRPr lang="ja-JP" altLang="en-US" sz="900" b="0" i="0" u="none" strike="noStrike">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ctr"/>
                      <a:r>
                        <a:rPr lang="en-US" altLang="ja-JP" sz="900" b="0" i="0" u="none" strike="noStrike" smtClean="0">
                          <a:solidFill>
                            <a:srgbClr val="000000"/>
                          </a:solidFill>
                          <a:latin typeface="+mn-lt"/>
                        </a:rPr>
                        <a:t>Nombre de morts/ disparus</a:t>
                      </a:r>
                      <a:endParaRPr lang="ja-JP" altLang="en-US" sz="900" b="0" i="0" u="none" strike="noStrike">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050" b="0" i="0" u="none" strike="noStrike">
                          <a:solidFill>
                            <a:srgbClr val="000000"/>
                          </a:solidFill>
                          <a:latin typeface="+mn-lt"/>
                        </a:rPr>
                        <a:t>1945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6,062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latin typeface="+mn-lt"/>
                        </a:rPr>
                        <a:t>381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208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050" b="0" i="0" u="none" strike="noStrike">
                          <a:solidFill>
                            <a:srgbClr val="000000"/>
                          </a:solidFill>
                          <a:latin typeface="+mn-lt"/>
                        </a:rPr>
                        <a:t>1946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1,504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575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71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050" b="0" i="0" u="none" strike="noStrike">
                          <a:solidFill>
                            <a:srgbClr val="000000"/>
                          </a:solidFill>
                          <a:latin typeface="+mn-lt"/>
                        </a:rPr>
                        <a:t>1947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1,950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307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232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109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050" b="0" i="0" u="none" strike="noStrike">
                          <a:solidFill>
                            <a:srgbClr val="000000"/>
                          </a:solidFill>
                          <a:latin typeface="+mn-lt"/>
                        </a:rPr>
                        <a:t>1948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latin typeface="+mn-lt"/>
                        </a:rPr>
                        <a:t>4,897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367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524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142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050" b="0" i="0" u="none" strike="noStrike">
                          <a:solidFill>
                            <a:srgbClr val="000000"/>
                          </a:solidFill>
                          <a:latin typeface="+mn-lt"/>
                        </a:rPr>
                        <a:t>1949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975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578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301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050" b="0" i="0" u="none" strike="noStrike">
                          <a:solidFill>
                            <a:srgbClr val="000000"/>
                          </a:solidFill>
                          <a:latin typeface="+mn-lt"/>
                        </a:rPr>
                        <a:t>1950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1,210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607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199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2001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90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050" b="0" i="0" u="none" strike="noStrike">
                          <a:solidFill>
                            <a:srgbClr val="000000"/>
                          </a:solidFill>
                          <a:latin typeface="+mn-lt"/>
                        </a:rPr>
                        <a:t>1951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1,291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259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199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2002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050" b="0" i="0" u="none" strike="noStrike">
                          <a:solidFill>
                            <a:srgbClr val="000000"/>
                          </a:solidFill>
                          <a:latin typeface="+mn-lt"/>
                        </a:rPr>
                        <a:t>1952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449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dirty="0">
                          <a:solidFill>
                            <a:srgbClr val="000000"/>
                          </a:solidFill>
                          <a:latin typeface="+mn-lt"/>
                        </a:rPr>
                        <a:t>1969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183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2003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050" b="0" i="0" u="none" strike="noStrike">
                          <a:solidFill>
                            <a:srgbClr val="000000"/>
                          </a:solidFill>
                          <a:latin typeface="+mn-lt"/>
                        </a:rPr>
                        <a:t>1953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3,212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163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69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2004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327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050" b="0" i="0" u="none" strike="noStrike">
                          <a:solidFill>
                            <a:srgbClr val="000000"/>
                          </a:solidFill>
                          <a:latin typeface="+mn-lt"/>
                        </a:rPr>
                        <a:t>1954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2,926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350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93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2005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050" b="0" i="0" u="none" strike="noStrike">
                          <a:solidFill>
                            <a:srgbClr val="000000"/>
                          </a:solidFill>
                          <a:latin typeface="+mn-lt"/>
                        </a:rPr>
                        <a:t>1955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727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587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96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2006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177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050" b="0" i="0" u="none" strike="noStrike">
                          <a:solidFill>
                            <a:srgbClr val="000000"/>
                          </a:solidFill>
                          <a:latin typeface="+mn-lt"/>
                        </a:rPr>
                        <a:t>1956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765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85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123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2007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41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050" b="0" i="0" u="none" strike="noStrike">
                          <a:solidFill>
                            <a:srgbClr val="000000"/>
                          </a:solidFill>
                          <a:latin typeface="+mn-lt"/>
                        </a:rPr>
                        <a:t>1957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1,515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324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190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2008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050" b="0" i="0" u="none" strike="noStrike">
                          <a:solidFill>
                            <a:srgbClr val="000000"/>
                          </a:solidFill>
                          <a:latin typeface="+mn-lt"/>
                        </a:rPr>
                        <a:t>1958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2,120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dirty="0">
                          <a:solidFill>
                            <a:srgbClr val="000000"/>
                          </a:solidFill>
                          <a:latin typeface="+mn-lt"/>
                        </a:rPr>
                        <a:t>213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2009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050" b="0" i="0" u="none" strike="noStrike">
                          <a:solidFill>
                            <a:srgbClr val="000000"/>
                          </a:solidFill>
                          <a:latin typeface="+mn-lt"/>
                        </a:rPr>
                        <a:t>1959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5,868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273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438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146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050" b="0" i="0" u="none" strike="noStrike">
                          <a:solidFill>
                            <a:srgbClr val="000000"/>
                          </a:solidFill>
                          <a:latin typeface="+mn-lt"/>
                        </a:rPr>
                        <a:t>1960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528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174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39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rowSpan="2">
                  <a:txBody>
                    <a:bodyPr/>
                    <a:lstStyle/>
                    <a:p>
                      <a:pPr algn="r" fontAlgn="ctr"/>
                      <a:r>
                        <a:rPr lang="en-US" altLang="ja-JP" sz="1050" b="0" i="0" u="none" strike="noStrike">
                          <a:solidFill>
                            <a:srgbClr val="000000"/>
                          </a:solidFill>
                          <a:latin typeface="+mn-lt"/>
                        </a:rPr>
                        <a:t>2011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15,270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322659">
                <a:tc>
                  <a:txBody>
                    <a:bodyPr/>
                    <a:lstStyle/>
                    <a:p>
                      <a:pPr algn="r" fontAlgn="ctr"/>
                      <a:r>
                        <a:rPr lang="en-US" altLang="ja-JP" sz="1050" b="0" i="0" u="none" strike="noStrike">
                          <a:solidFill>
                            <a:srgbClr val="000000"/>
                          </a:solidFill>
                          <a:latin typeface="+mn-lt"/>
                        </a:rPr>
                        <a:t>1961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902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153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050" b="0" i="0" u="none" strike="noStrike">
                          <a:solidFill>
                            <a:srgbClr val="000000"/>
                          </a:solidFill>
                          <a:latin typeface="+mn-lt"/>
                        </a:rPr>
                        <a:t>1995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50" b="0" i="0" u="none" strike="noStrike">
                          <a:solidFill>
                            <a:srgbClr val="000000"/>
                          </a:solidFill>
                          <a:latin typeface="+mn-lt"/>
                        </a:rPr>
                        <a:t>6,482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vMerge="1">
                  <a:txBody>
                    <a:bodyPr/>
                    <a:lstStyle/>
                    <a:p>
                      <a:endParaRPr kumimoji="1" lang="ja-JP" altLang="en-US"/>
                    </a:p>
                  </a:txBody>
                  <a:tcPr/>
                </a:tc>
                <a:tc>
                  <a:txBody>
                    <a:bodyPr/>
                    <a:lstStyle/>
                    <a:p>
                      <a:pPr algn="r" fontAlgn="ctr"/>
                      <a:r>
                        <a:rPr lang="en-US" altLang="ja-JP" sz="1050" b="0" i="0" u="none" strike="noStrike" dirty="0">
                          <a:solidFill>
                            <a:srgbClr val="000000"/>
                          </a:solidFill>
                          <a:latin typeface="+mn-lt"/>
                        </a:rPr>
                        <a:t>8,499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bl>
          </a:graphicData>
        </a:graphic>
      </p:graphicFrame>
    </p:spTree>
    <p:extLst>
      <p:ext uri="{BB962C8B-B14F-4D97-AF65-F5344CB8AC3E}">
        <p14:creationId xmlns="" xmlns:p14="http://schemas.microsoft.com/office/powerpoint/2010/main" val="31839410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18931" y="4361585"/>
            <a:ext cx="1902230" cy="357190"/>
          </a:xfrm>
          <a:prstGeom prst="roundRect">
            <a:avLst/>
          </a:prstGeom>
          <a:solidFill>
            <a:srgbClr val="A20000"/>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smtClean="0"/>
              <a:t>Bilan des </a:t>
            </a:r>
            <a:r>
              <a:rPr lang="en-US" altLang="ja-JP" sz="1600" b="1" smtClean="0">
                <a:ea typeface="ＭＳ ゴシック" pitchFamily="49" charset="-128"/>
              </a:rPr>
              <a:t>d</a:t>
            </a:r>
            <a:r>
              <a:rPr lang="en-US" altLang="ja-JP" sz="1600" b="1" smtClean="0">
                <a:ea typeface="ＭＳ ゴシック" pitchFamily="49" charset="-128"/>
                <a:cs typeface="Arial"/>
              </a:rPr>
              <a:t>égâts</a:t>
            </a:r>
            <a:r>
              <a:rPr lang="en-US" altLang="ja-JP" sz="1600" b="1" smtClean="0"/>
              <a:t> </a:t>
            </a:r>
            <a:endParaRPr lang="en-US" altLang="ja-JP" sz="1600" b="1" dirty="0" smtClean="0"/>
          </a:p>
        </p:txBody>
      </p:sp>
      <p:sp>
        <p:nvSpPr>
          <p:cNvPr id="3161" name="Rectangle 89"/>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10" name="角丸四角形 9"/>
          <p:cNvSpPr/>
          <p:nvPr/>
        </p:nvSpPr>
        <p:spPr>
          <a:xfrm>
            <a:off x="200472" y="1412776"/>
            <a:ext cx="3102344" cy="357190"/>
          </a:xfrm>
          <a:prstGeom prst="roundRect">
            <a:avLst/>
          </a:prstGeom>
          <a:solidFill>
            <a:srgbClr val="A20000"/>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smtClean="0"/>
              <a:t>Caract</a:t>
            </a:r>
            <a:r>
              <a:rPr lang="en-US" altLang="ja-JP" sz="1600" b="1" smtClean="0">
                <a:cs typeface="Arial"/>
              </a:rPr>
              <a:t>éristiques du séisme </a:t>
            </a:r>
            <a:endParaRPr lang="en-US" altLang="ja-JP" sz="1600" b="1" dirty="0" smtClean="0"/>
          </a:p>
        </p:txBody>
      </p:sp>
      <p:sp>
        <p:nvSpPr>
          <p:cNvPr id="13" name="角丸四角形 12"/>
          <p:cNvSpPr/>
          <p:nvPr/>
        </p:nvSpPr>
        <p:spPr>
          <a:xfrm>
            <a:off x="252778" y="1772314"/>
            <a:ext cx="9421085" cy="1728694"/>
          </a:xfrm>
          <a:prstGeom prst="roundRect">
            <a:avLst>
              <a:gd name="adj" fmla="val 4426"/>
            </a:avLst>
          </a:prstGeom>
          <a:solidFill>
            <a:srgbClr val="FFFF99">
              <a:alpha val="32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ja-JP" altLang="en-US" sz="1200" dirty="0" smtClean="0">
                <a:solidFill>
                  <a:schemeClr val="tx1"/>
                </a:solidFill>
                <a:ea typeface="+mj-ea"/>
              </a:rPr>
              <a:t>○</a:t>
            </a:r>
            <a:r>
              <a:rPr lang="ja-JP" altLang="en-US" sz="1200" smtClean="0">
                <a:solidFill>
                  <a:schemeClr val="tx1"/>
                </a:solidFill>
                <a:ea typeface="+mj-ea"/>
              </a:rPr>
              <a:t>　</a:t>
            </a:r>
            <a:r>
              <a:rPr lang="en-US" altLang="ja-JP" sz="1200" smtClean="0">
                <a:solidFill>
                  <a:schemeClr val="tx1"/>
                </a:solidFill>
                <a:ea typeface="+mj-ea"/>
              </a:rPr>
              <a:t>Le plus gros tremblement de terre </a:t>
            </a:r>
            <a:r>
              <a:rPr lang="en-US" altLang="ja-JP" sz="1200" smtClean="0">
                <a:solidFill>
                  <a:schemeClr val="tx1"/>
                </a:solidFill>
                <a:ea typeface="+mj-ea"/>
                <a:cs typeface="Arial"/>
              </a:rPr>
              <a:t>jamais </a:t>
            </a:r>
            <a:r>
              <a:rPr lang="en-US" altLang="ja-JP" sz="1200" smtClean="0">
                <a:solidFill>
                  <a:schemeClr val="tx1"/>
                </a:solidFill>
                <a:ea typeface="+mj-ea"/>
              </a:rPr>
              <a:t>enregistr</a:t>
            </a:r>
            <a:r>
              <a:rPr lang="en-US" altLang="ja-JP" sz="1200" smtClean="0">
                <a:solidFill>
                  <a:schemeClr val="tx1"/>
                </a:solidFill>
                <a:ea typeface="+mj-ea"/>
                <a:cs typeface="Arial"/>
              </a:rPr>
              <a:t>é au Japon (MMS 9), le séisme du 11 mars 2011 est survenu suite à la destruction en 3 temps* d’une faille s’étendant  sur 450km de long et 200km de large, provoquant des secousses violentes qui ont duré pendant 6 longues minutes (la ville de Sendai,où le degré d’intensité du séisme a atteint 6+, a été frappée par 4 séries de grosses secousses). </a:t>
            </a:r>
            <a:r>
              <a:rPr lang="ja-JP" altLang="en-US" sz="1200">
                <a:solidFill>
                  <a:schemeClr val="tx1"/>
                </a:solidFill>
                <a:ea typeface="+mj-ea"/>
              </a:rPr>
              <a:t>　</a:t>
            </a:r>
            <a:endParaRPr lang="en-US" altLang="ja-JP" sz="1200" smtClean="0">
              <a:solidFill>
                <a:schemeClr val="tx1"/>
              </a:solidFill>
              <a:ea typeface="+mj-ea"/>
            </a:endParaRPr>
          </a:p>
          <a:p>
            <a:pPr algn="just"/>
            <a:r>
              <a:rPr lang="en-US" altLang="ja-JP" sz="1100" smtClean="0">
                <a:solidFill>
                  <a:schemeClr val="tx1"/>
                </a:solidFill>
                <a:ea typeface="+mj-ea"/>
              </a:rPr>
              <a:t>*Partie du large de Miyagi, la destruction de la faille s’est ensuite </a:t>
            </a:r>
            <a:r>
              <a:rPr lang="en-US" altLang="ja-JP" sz="1100" smtClean="0">
                <a:solidFill>
                  <a:schemeClr val="tx1"/>
                </a:solidFill>
                <a:ea typeface="+mj-ea"/>
                <a:cs typeface="Arial"/>
              </a:rPr>
              <a:t>étendue vers le large d’Iwate puis au large de Fukukshima/Ibaraki.</a:t>
            </a:r>
            <a:r>
              <a:rPr lang="ja-JP" altLang="en-US" sz="1100" dirty="0" smtClean="0">
                <a:solidFill>
                  <a:schemeClr val="tx1"/>
                </a:solidFill>
                <a:ea typeface="+mj-ea"/>
              </a:rPr>
              <a:t>　</a:t>
            </a:r>
            <a:endParaRPr lang="en-US" altLang="ja-JP" sz="1100" dirty="0" smtClean="0">
              <a:solidFill>
                <a:schemeClr val="tx1"/>
              </a:solidFill>
              <a:ea typeface="+mj-ea"/>
            </a:endParaRPr>
          </a:p>
          <a:p>
            <a:pPr algn="just"/>
            <a:r>
              <a:rPr lang="ja-JP" altLang="en-US" sz="1200" smtClean="0">
                <a:solidFill>
                  <a:schemeClr val="tx1"/>
                </a:solidFill>
                <a:ea typeface="+mj-ea"/>
              </a:rPr>
              <a:t>○　</a:t>
            </a:r>
            <a:r>
              <a:rPr lang="en-US" altLang="ja-JP" sz="1200" smtClean="0">
                <a:solidFill>
                  <a:schemeClr val="tx1"/>
                </a:solidFill>
                <a:ea typeface="+mj-ea"/>
              </a:rPr>
              <a:t>Des d</a:t>
            </a:r>
            <a:r>
              <a:rPr lang="en-US" altLang="ja-JP" sz="1200" smtClean="0">
                <a:solidFill>
                  <a:schemeClr val="tx1"/>
                </a:solidFill>
                <a:ea typeface="+mj-ea"/>
                <a:cs typeface="Arial"/>
              </a:rPr>
              <a:t>égâts humains et matériels d’une ampleur exceptionnelle ont été causés par le tsunami qui a frappé les côtes.</a:t>
            </a:r>
            <a:endParaRPr lang="en-US" altLang="ja-JP" sz="1200" dirty="0" smtClean="0">
              <a:solidFill>
                <a:schemeClr val="tx1"/>
              </a:solidFill>
              <a:ea typeface="+mj-ea"/>
            </a:endParaRPr>
          </a:p>
          <a:p>
            <a:pPr algn="just"/>
            <a:r>
              <a:rPr lang="ja-JP" altLang="en-US" sz="1200" smtClean="0">
                <a:solidFill>
                  <a:schemeClr val="tx1"/>
                </a:solidFill>
                <a:ea typeface="+mj-ea"/>
              </a:rPr>
              <a:t>○　</a:t>
            </a:r>
            <a:r>
              <a:rPr lang="en-US" altLang="ja-JP" sz="1200" smtClean="0">
                <a:solidFill>
                  <a:schemeClr val="tx1"/>
                </a:solidFill>
                <a:ea typeface="+mj-ea"/>
              </a:rPr>
              <a:t>Le nombre de r</a:t>
            </a:r>
            <a:r>
              <a:rPr lang="en-US" altLang="ja-JP" sz="1200" smtClean="0">
                <a:solidFill>
                  <a:schemeClr val="tx1"/>
                </a:solidFill>
                <a:ea typeface="+mj-ea"/>
                <a:cs typeface="Arial"/>
              </a:rPr>
              <a:t>éfugiés, qui s’élevait à plus de 550 000 le 15 mars, reste important même aujourd’hui (70 077 au 11/01/2012).</a:t>
            </a:r>
            <a:endParaRPr lang="en-US" altLang="ja-JP" sz="1200" dirty="0">
              <a:solidFill>
                <a:schemeClr val="tx1"/>
              </a:solidFill>
              <a:ea typeface="+mj-ea"/>
            </a:endParaRPr>
          </a:p>
          <a:p>
            <a:pPr algn="just"/>
            <a:r>
              <a:rPr lang="ja-JP" altLang="en-US" sz="1200" smtClean="0">
                <a:solidFill>
                  <a:schemeClr val="tx1"/>
                </a:solidFill>
                <a:ea typeface="+mj-ea"/>
              </a:rPr>
              <a:t>○　</a:t>
            </a:r>
            <a:r>
              <a:rPr lang="en-US" altLang="ja-JP" sz="1200" smtClean="0">
                <a:solidFill>
                  <a:schemeClr val="tx1"/>
                </a:solidFill>
                <a:ea typeface="+mj-ea"/>
              </a:rPr>
              <a:t>L’accident de la centrale nucléaire de Fukushima Daiichi (essentiellement provoqué par le tsunami).</a:t>
            </a:r>
            <a:endParaRPr lang="en-US" altLang="ja-JP" sz="1200" dirty="0" smtClean="0">
              <a:solidFill>
                <a:schemeClr val="tx1"/>
              </a:solidFill>
              <a:ea typeface="+mj-ea"/>
            </a:endParaRPr>
          </a:p>
          <a:p>
            <a:pPr algn="just"/>
            <a:r>
              <a:rPr lang="ja-JP" altLang="en-US" sz="1200" smtClean="0">
                <a:solidFill>
                  <a:schemeClr val="tx1"/>
                </a:solidFill>
                <a:ea typeface="+mj-ea"/>
              </a:rPr>
              <a:t>○　</a:t>
            </a:r>
            <a:r>
              <a:rPr lang="en-US" altLang="ja-JP" sz="1200" smtClean="0">
                <a:solidFill>
                  <a:schemeClr val="tx1"/>
                </a:solidFill>
                <a:ea typeface="+mj-ea"/>
              </a:rPr>
              <a:t>580 répliques d’au-delà de magnitude 5 ont été enregistrées jusqu’aujourd’hui (le 10/01/2012) .</a:t>
            </a:r>
            <a:endParaRPr lang="en-US" altLang="ja-JP" sz="1100" dirty="0" smtClean="0">
              <a:solidFill>
                <a:schemeClr val="tx1"/>
              </a:solidFill>
              <a:ea typeface="+mj-ea"/>
            </a:endParaRPr>
          </a:p>
        </p:txBody>
      </p:sp>
      <p:sp>
        <p:nvSpPr>
          <p:cNvPr id="14" name="角丸四角形 13"/>
          <p:cNvSpPr/>
          <p:nvPr/>
        </p:nvSpPr>
        <p:spPr>
          <a:xfrm>
            <a:off x="272480" y="836712"/>
            <a:ext cx="9441723" cy="526082"/>
          </a:xfrm>
          <a:prstGeom prst="roundRect">
            <a:avLst>
              <a:gd name="adj" fmla="val 14267"/>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nSpc>
                <a:spcPts val="2000"/>
              </a:lnSpc>
            </a:pPr>
            <a:r>
              <a:rPr lang="ja-JP" altLang="en-US" sz="1600" smtClean="0">
                <a:solidFill>
                  <a:schemeClr val="tx1"/>
                </a:solidFill>
                <a:latin typeface="+mj-ea"/>
                <a:ea typeface="+mj-ea"/>
              </a:rPr>
              <a:t>　</a:t>
            </a:r>
            <a:r>
              <a:rPr lang="en-US" altLang="ja-JP" sz="1400" b="1" smtClean="0">
                <a:solidFill>
                  <a:schemeClr val="tx1"/>
                </a:solidFill>
                <a:ea typeface="+mj-ea"/>
              </a:rPr>
              <a:t>Survenu le vendredi 11 mars 2011 </a:t>
            </a:r>
            <a:r>
              <a:rPr lang="en-US" altLang="ja-JP" sz="1400" b="1" smtClean="0">
                <a:solidFill>
                  <a:schemeClr val="tx1"/>
                </a:solidFill>
                <a:ea typeface="+mj-ea"/>
                <a:cs typeface="Arial"/>
              </a:rPr>
              <a:t>vers 14h46, le grand séisme de l’Est du Japon  (épicentre : large de Sanriku ; force : MMS 9 ; degré d’intensité max. : 7 à Kurihara, dép. de Miyagi) a causé des dégâts considérables à la région est du Japon.</a:t>
            </a:r>
            <a:endParaRPr lang="en-US" altLang="ja-JP" sz="1400" b="1" dirty="0" smtClean="0">
              <a:solidFill>
                <a:schemeClr val="tx1"/>
              </a:solidFill>
              <a:ea typeface="+mj-ea"/>
            </a:endParaRPr>
          </a:p>
        </p:txBody>
      </p:sp>
      <p:sp>
        <p:nvSpPr>
          <p:cNvPr id="15" name="テキスト ボックス 14"/>
          <p:cNvSpPr txBox="1"/>
          <p:nvPr/>
        </p:nvSpPr>
        <p:spPr>
          <a:xfrm>
            <a:off x="2144688" y="4365104"/>
            <a:ext cx="2886320" cy="415498"/>
          </a:xfrm>
          <a:prstGeom prst="rect">
            <a:avLst/>
          </a:prstGeom>
          <a:noFill/>
        </p:spPr>
        <p:txBody>
          <a:bodyPr wrap="square" rtlCol="0">
            <a:spAutoFit/>
          </a:bodyPr>
          <a:lstStyle/>
          <a:p>
            <a:r>
              <a:rPr kumimoji="1" lang="en-US" altLang="ja-JP" sz="1050" smtClean="0">
                <a:solidFill>
                  <a:schemeClr val="tx1"/>
                </a:solidFill>
                <a:latin typeface="+mn-lt"/>
                <a:ea typeface="+mj-ea"/>
              </a:rPr>
              <a:t>Source: Donn</a:t>
            </a:r>
            <a:r>
              <a:rPr kumimoji="1" lang="en-US" altLang="ja-JP" sz="1050" smtClean="0">
                <a:solidFill>
                  <a:schemeClr val="tx1"/>
                </a:solidFill>
                <a:latin typeface="+mn-lt"/>
                <a:ea typeface="+mj-ea"/>
                <a:cs typeface="Arial"/>
              </a:rPr>
              <a:t>ées de l’</a:t>
            </a:r>
            <a:r>
              <a:rPr kumimoji="1" lang="en-US" altLang="ja-JP" sz="1050" smtClean="0">
                <a:solidFill>
                  <a:schemeClr val="tx1"/>
                </a:solidFill>
                <a:latin typeface="+mn-lt"/>
                <a:ea typeface="+mj-ea"/>
              </a:rPr>
              <a:t>Agence Nationale des Sapeurs-Pompiers au 11/01/2012)</a:t>
            </a:r>
            <a:endParaRPr kumimoji="1" lang="ja-JP" altLang="en-US" sz="1050" dirty="0">
              <a:solidFill>
                <a:schemeClr val="tx1"/>
              </a:solidFill>
              <a:latin typeface="+mn-lt"/>
              <a:ea typeface="+mj-ea"/>
            </a:endParaRPr>
          </a:p>
        </p:txBody>
      </p:sp>
      <p:graphicFrame>
        <p:nvGraphicFramePr>
          <p:cNvPr id="16" name="表 15"/>
          <p:cNvGraphicFramePr>
            <a:graphicFrameLocks noGrp="1"/>
          </p:cNvGraphicFramePr>
          <p:nvPr>
            <p:extLst>
              <p:ext uri="{D42A27DB-BD31-4B8C-83A1-F6EECF244321}">
                <p14:modId xmlns="" xmlns:p14="http://schemas.microsoft.com/office/powerpoint/2010/main" val="862461141"/>
              </p:ext>
            </p:extLst>
          </p:nvPr>
        </p:nvGraphicFramePr>
        <p:xfrm>
          <a:off x="327836" y="4792920"/>
          <a:ext cx="4535200" cy="1382658"/>
        </p:xfrm>
        <a:graphic>
          <a:graphicData uri="http://schemas.openxmlformats.org/drawingml/2006/table">
            <a:tbl>
              <a:tblPr firstRow="1" bandRow="1">
                <a:tableStyleId>{16D9F66E-5EB9-4882-86FB-DCBF35E3C3E4}</a:tableStyleId>
              </a:tblPr>
              <a:tblGrid>
                <a:gridCol w="2206897"/>
                <a:gridCol w="780087"/>
                <a:gridCol w="780087"/>
                <a:gridCol w="768129"/>
              </a:tblGrid>
              <a:tr h="172769">
                <a:tc>
                  <a:txBody>
                    <a:bodyPr/>
                    <a:lstStyle/>
                    <a:p>
                      <a:pPr algn="ctr">
                        <a:lnSpc>
                          <a:spcPts val="1600"/>
                        </a:lnSpc>
                      </a:pPr>
                      <a:r>
                        <a:rPr kumimoji="1" lang="en-US" altLang="ja-JP" sz="1400" b="1" kern="1200" smtClean="0">
                          <a:solidFill>
                            <a:schemeClr val="dk1"/>
                          </a:solidFill>
                          <a:latin typeface="+mn-lt"/>
                          <a:ea typeface="ＭＳ ゴシック" pitchFamily="49" charset="-128"/>
                          <a:cs typeface="+mn-cs"/>
                        </a:rPr>
                        <a:t>D</a:t>
                      </a:r>
                      <a:r>
                        <a:rPr kumimoji="1" lang="en-US" altLang="ja-JP" sz="1400" b="1" kern="1200" smtClean="0">
                          <a:solidFill>
                            <a:schemeClr val="dk1"/>
                          </a:solidFill>
                          <a:latin typeface="+mn-lt"/>
                          <a:ea typeface="ＭＳ ゴシック" pitchFamily="49" charset="-128"/>
                          <a:cs typeface="Arial"/>
                        </a:rPr>
                        <a:t>égâts humains</a:t>
                      </a:r>
                      <a:endParaRPr kumimoji="1" lang="ja-JP" altLang="en-US" sz="1400" b="1" baseline="0" dirty="0">
                        <a:solidFill>
                          <a:srgbClr val="000000"/>
                        </a:solidFill>
                        <a:latin typeface="+mj-ea"/>
                        <a:ea typeface="+mj-ea"/>
                      </a:endParaRPr>
                    </a:p>
                  </a:txBody>
                  <a:tcPr marL="99060" marR="99060" anchor="ctr"/>
                </a:tc>
                <a:tc>
                  <a:txBody>
                    <a:bodyPr/>
                    <a:lstStyle/>
                    <a:p>
                      <a:pPr algn="ctr">
                        <a:lnSpc>
                          <a:spcPts val="1600"/>
                        </a:lnSpc>
                      </a:pPr>
                      <a:r>
                        <a:rPr kumimoji="1" lang="en-US" altLang="ja-JP" sz="1200" b="0" spc="-100" baseline="0" smtClean="0">
                          <a:latin typeface="+mn-lt"/>
                          <a:ea typeface="+mj-ea"/>
                        </a:rPr>
                        <a:t>Iwate</a:t>
                      </a:r>
                      <a:endParaRPr kumimoji="1" lang="ja-JP" altLang="en-US" sz="1200" b="0" spc="-100" baseline="0" dirty="0">
                        <a:latin typeface="+mn-lt"/>
                        <a:ea typeface="+mj-ea"/>
                      </a:endParaRPr>
                    </a:p>
                  </a:txBody>
                  <a:tcPr marL="0" marR="0" anchor="ctr"/>
                </a:tc>
                <a:tc>
                  <a:txBody>
                    <a:bodyPr/>
                    <a:lstStyle/>
                    <a:p>
                      <a:pPr algn="ctr">
                        <a:lnSpc>
                          <a:spcPts val="1600"/>
                        </a:lnSpc>
                      </a:pPr>
                      <a:r>
                        <a:rPr kumimoji="1" lang="en-US" altLang="ja-JP" sz="1200" b="0" spc="-100" baseline="0" smtClean="0">
                          <a:latin typeface="+mn-lt"/>
                          <a:ea typeface="+mj-ea"/>
                        </a:rPr>
                        <a:t>Miyagi</a:t>
                      </a:r>
                      <a:endParaRPr kumimoji="1" lang="ja-JP" altLang="en-US" sz="1200" b="0" spc="-100" baseline="0" dirty="0">
                        <a:latin typeface="+mn-lt"/>
                        <a:ea typeface="+mj-ea"/>
                      </a:endParaRPr>
                    </a:p>
                  </a:txBody>
                  <a:tcPr marL="0" marR="0" anchor="ctr"/>
                </a:tc>
                <a:tc>
                  <a:txBody>
                    <a:bodyPr/>
                    <a:lstStyle/>
                    <a:p>
                      <a:pPr algn="ctr">
                        <a:lnSpc>
                          <a:spcPts val="1600"/>
                        </a:lnSpc>
                      </a:pPr>
                      <a:r>
                        <a:rPr kumimoji="1" lang="en-US" altLang="ja-JP" sz="1200" b="0" spc="-100" baseline="0" smtClean="0">
                          <a:latin typeface="+mn-lt"/>
                          <a:ea typeface="+mj-ea"/>
                        </a:rPr>
                        <a:t>Fukushima</a:t>
                      </a:r>
                      <a:endParaRPr kumimoji="1" lang="ja-JP" altLang="en-US" sz="1200" b="0" spc="-100" baseline="0" dirty="0">
                        <a:latin typeface="+mn-lt"/>
                        <a:ea typeface="+mj-ea"/>
                      </a:endParaRPr>
                    </a:p>
                  </a:txBody>
                  <a:tcPr marL="0" marR="0" anchor="ctr"/>
                </a:tc>
              </a:tr>
              <a:tr h="156001">
                <a:tc>
                  <a:txBody>
                    <a:bodyPr/>
                    <a:lstStyle/>
                    <a:p>
                      <a:pPr algn="ctr">
                        <a:lnSpc>
                          <a:spcPts val="1600"/>
                        </a:lnSpc>
                      </a:pPr>
                      <a:r>
                        <a:rPr kumimoji="1" lang="en-US" altLang="ja-JP" sz="1400" b="0" u="none" kern="1200" baseline="0" smtClean="0">
                          <a:latin typeface="+mn-lt"/>
                          <a:ea typeface="+mj-ea"/>
                        </a:rPr>
                        <a:t>Nombre de morts :</a:t>
                      </a:r>
                      <a:r>
                        <a:rPr kumimoji="1" lang="ja-JP" altLang="en-US" sz="1400" b="0" u="none" kern="1200" baseline="0" smtClean="0">
                          <a:latin typeface="+mn-lt"/>
                          <a:ea typeface="+mj-ea"/>
                        </a:rPr>
                        <a:t> </a:t>
                      </a:r>
                      <a:r>
                        <a:rPr kumimoji="1" lang="en-US" altLang="ja-JP" sz="1400" b="0" u="none" kern="1200" baseline="0" smtClean="0">
                          <a:latin typeface="+mn-lt"/>
                          <a:ea typeface="+mj-ea"/>
                        </a:rPr>
                        <a:t>16 131</a:t>
                      </a:r>
                      <a:endParaRPr kumimoji="1" lang="ja-JP" altLang="en-US" sz="1400" b="0" u="none" dirty="0">
                        <a:latin typeface="+mn-lt"/>
                        <a:ea typeface="+mj-ea"/>
                      </a:endParaRPr>
                    </a:p>
                  </a:txBody>
                  <a:tcPr marL="99060" marR="99060"/>
                </a:tc>
                <a:tc>
                  <a:txBody>
                    <a:bodyPr/>
                    <a:lstStyle/>
                    <a:p>
                      <a:pPr algn="ctr">
                        <a:lnSpc>
                          <a:spcPts val="1600"/>
                        </a:lnSpc>
                      </a:pPr>
                      <a:r>
                        <a:rPr kumimoji="1" lang="en-US" altLang="ja-JP" sz="1200" b="0" spc="-100" baseline="0" smtClean="0">
                          <a:latin typeface="+mn-lt"/>
                          <a:ea typeface="+mj-ea"/>
                        </a:rPr>
                        <a:t>4 665</a:t>
                      </a:r>
                      <a:endParaRPr kumimoji="1" lang="ja-JP" altLang="en-US" sz="1200" b="0" spc="-100" baseline="0" dirty="0">
                        <a:latin typeface="+mn-lt"/>
                        <a:ea typeface="+mj-ea"/>
                      </a:endParaRPr>
                    </a:p>
                  </a:txBody>
                  <a:tcPr marL="99060" marR="99060" anchor="ctr"/>
                </a:tc>
                <a:tc>
                  <a:txBody>
                    <a:bodyPr/>
                    <a:lstStyle/>
                    <a:p>
                      <a:pPr algn="ctr">
                        <a:lnSpc>
                          <a:spcPts val="1600"/>
                        </a:lnSpc>
                      </a:pPr>
                      <a:r>
                        <a:rPr kumimoji="1" lang="en-US" altLang="ja-JP" sz="1200" b="0" spc="-100" baseline="0" smtClean="0">
                          <a:latin typeface="+mn-lt"/>
                          <a:ea typeface="+mj-ea"/>
                        </a:rPr>
                        <a:t>9 472</a:t>
                      </a:r>
                      <a:endParaRPr kumimoji="1" lang="ja-JP" altLang="en-US" sz="1200" b="0" spc="-100" baseline="0" dirty="0">
                        <a:latin typeface="+mn-lt"/>
                        <a:ea typeface="+mj-ea"/>
                      </a:endParaRPr>
                    </a:p>
                  </a:txBody>
                  <a:tcPr marL="99060" marR="99060" anchor="ctr"/>
                </a:tc>
                <a:tc>
                  <a:txBody>
                    <a:bodyPr/>
                    <a:lstStyle/>
                    <a:p>
                      <a:pPr algn="ctr">
                        <a:lnSpc>
                          <a:spcPts val="1600"/>
                        </a:lnSpc>
                      </a:pPr>
                      <a:r>
                        <a:rPr kumimoji="1" lang="en-US" altLang="ja-JP" sz="1200" b="0" spc="-100" baseline="0" smtClean="0">
                          <a:latin typeface="+mn-lt"/>
                          <a:ea typeface="+mj-ea"/>
                        </a:rPr>
                        <a:t>1 925</a:t>
                      </a:r>
                      <a:endParaRPr kumimoji="1" lang="ja-JP" altLang="en-US" sz="1200" b="0" spc="-100" baseline="0" dirty="0">
                        <a:latin typeface="+mn-lt"/>
                        <a:ea typeface="+mj-ea"/>
                      </a:endParaRPr>
                    </a:p>
                  </a:txBody>
                  <a:tcPr marL="99060" marR="99060" anchor="ctr"/>
                </a:tc>
              </a:tr>
              <a:tr h="279750">
                <a:tc>
                  <a:txBody>
                    <a:bodyPr/>
                    <a:lstStyle/>
                    <a:p>
                      <a:pPr algn="ctr">
                        <a:lnSpc>
                          <a:spcPts val="1600"/>
                        </a:lnSpc>
                      </a:pPr>
                      <a:r>
                        <a:rPr kumimoji="1" lang="en-US" altLang="ja-JP" sz="1400" b="0" smtClean="0">
                          <a:latin typeface="+mn-lt"/>
                          <a:ea typeface="+mj-ea"/>
                        </a:rPr>
                        <a:t>Nombre de disparus d</a:t>
                      </a:r>
                      <a:r>
                        <a:rPr kumimoji="1" lang="en-US" altLang="ja-JP" sz="1400" b="0" smtClean="0">
                          <a:latin typeface="+mn-lt"/>
                          <a:ea typeface="+mj-ea"/>
                          <a:cs typeface="Arial"/>
                        </a:rPr>
                        <a:t>éclarés : </a:t>
                      </a:r>
                      <a:r>
                        <a:rPr kumimoji="1" lang="en-US" altLang="ja-JP" sz="1400" b="0" baseline="0" smtClean="0">
                          <a:latin typeface="+mn-lt"/>
                          <a:ea typeface="+mj-ea"/>
                        </a:rPr>
                        <a:t>3 240</a:t>
                      </a:r>
                      <a:endParaRPr kumimoji="1" lang="en-US" altLang="ja-JP" sz="1400" b="0" dirty="0" smtClean="0">
                        <a:latin typeface="+mn-lt"/>
                        <a:ea typeface="+mj-ea"/>
                      </a:endParaRPr>
                    </a:p>
                  </a:txBody>
                  <a:tcPr marL="99060" marR="99060"/>
                </a:tc>
                <a:tc>
                  <a:txBody>
                    <a:bodyPr/>
                    <a:lstStyle/>
                    <a:p>
                      <a:pPr algn="ctr">
                        <a:lnSpc>
                          <a:spcPts val="1600"/>
                        </a:lnSpc>
                      </a:pPr>
                      <a:r>
                        <a:rPr kumimoji="1" lang="en-US" altLang="ja-JP" sz="1200" b="0" spc="-100" baseline="0" smtClean="0">
                          <a:latin typeface="+mn-lt"/>
                          <a:ea typeface="+mj-ea"/>
                        </a:rPr>
                        <a:t>1 427</a:t>
                      </a:r>
                      <a:endParaRPr kumimoji="1" lang="ja-JP" altLang="en-US" sz="1200" b="0" spc="-100" baseline="0" dirty="0">
                        <a:latin typeface="+mn-lt"/>
                        <a:ea typeface="+mj-ea"/>
                      </a:endParaRPr>
                    </a:p>
                  </a:txBody>
                  <a:tcPr marL="99060" marR="99060" anchor="ctr"/>
                </a:tc>
                <a:tc>
                  <a:txBody>
                    <a:bodyPr/>
                    <a:lstStyle/>
                    <a:p>
                      <a:pPr algn="ctr">
                        <a:lnSpc>
                          <a:spcPts val="1600"/>
                        </a:lnSpc>
                      </a:pPr>
                      <a:r>
                        <a:rPr kumimoji="1" lang="en-US" altLang="ja-JP" sz="1200" b="0" spc="-100" baseline="0" smtClean="0">
                          <a:latin typeface="+mn-lt"/>
                          <a:ea typeface="+mj-ea"/>
                        </a:rPr>
                        <a:t>1 805</a:t>
                      </a:r>
                      <a:endParaRPr kumimoji="1" lang="ja-JP" altLang="en-US" sz="1200" b="0" spc="-100" baseline="0" dirty="0">
                        <a:latin typeface="+mn-lt"/>
                        <a:ea typeface="+mj-ea"/>
                      </a:endParaRPr>
                    </a:p>
                  </a:txBody>
                  <a:tcPr marL="99060" marR="99060" anchor="ctr"/>
                </a:tc>
                <a:tc>
                  <a:txBody>
                    <a:bodyPr/>
                    <a:lstStyle/>
                    <a:p>
                      <a:pPr algn="ctr">
                        <a:lnSpc>
                          <a:spcPts val="1600"/>
                        </a:lnSpc>
                      </a:pPr>
                      <a:r>
                        <a:rPr kumimoji="1" lang="en-US" altLang="ja-JP" sz="1200" b="0" spc="-100" baseline="0" smtClean="0">
                          <a:latin typeface="+mn-lt"/>
                          <a:ea typeface="+mj-ea"/>
                        </a:rPr>
                        <a:t>63</a:t>
                      </a:r>
                      <a:endParaRPr kumimoji="1" lang="ja-JP" altLang="en-US" sz="1200" b="0" spc="-100" baseline="0" dirty="0">
                        <a:latin typeface="+mn-lt"/>
                        <a:ea typeface="+mj-ea"/>
                      </a:endParaRPr>
                    </a:p>
                  </a:txBody>
                  <a:tcPr marL="99060" marR="99060" anchor="ctr"/>
                </a:tc>
              </a:tr>
              <a:tr h="295538">
                <a:tc>
                  <a:txBody>
                    <a:bodyPr/>
                    <a:lstStyle/>
                    <a:p>
                      <a:pPr algn="ctr">
                        <a:lnSpc>
                          <a:spcPts val="1600"/>
                        </a:lnSpc>
                      </a:pPr>
                      <a:r>
                        <a:rPr kumimoji="1" lang="en-US" altLang="ja-JP" sz="1400" b="0" kern="1200" smtClean="0">
                          <a:latin typeface="+mn-lt"/>
                          <a:ea typeface="+mj-ea"/>
                        </a:rPr>
                        <a:t>Nombre de bless</a:t>
                      </a:r>
                      <a:r>
                        <a:rPr kumimoji="1" lang="en-US" altLang="ja-JP" sz="1400" b="0" kern="1200" smtClean="0">
                          <a:latin typeface="+mn-lt"/>
                          <a:ea typeface="+mj-ea"/>
                          <a:cs typeface="Arial"/>
                        </a:rPr>
                        <a:t>és :</a:t>
                      </a:r>
                      <a:r>
                        <a:rPr kumimoji="1" lang="ja-JP" altLang="en-US" sz="1400" b="0" kern="1200" smtClean="0">
                          <a:latin typeface="+mn-lt"/>
                          <a:ea typeface="+mj-ea"/>
                        </a:rPr>
                        <a:t>  </a:t>
                      </a:r>
                      <a:r>
                        <a:rPr kumimoji="1" lang="en-US" altLang="ja-JP" sz="1400" b="0" kern="1200" smtClean="0">
                          <a:latin typeface="+mn-lt"/>
                          <a:ea typeface="+mj-ea"/>
                        </a:rPr>
                        <a:t>5</a:t>
                      </a:r>
                      <a:r>
                        <a:rPr kumimoji="1" lang="en-US" altLang="ja-JP" sz="1400" b="0" kern="1200" baseline="0" smtClean="0">
                          <a:latin typeface="+mn-lt"/>
                          <a:ea typeface="+mj-ea"/>
                        </a:rPr>
                        <a:t> </a:t>
                      </a:r>
                      <a:r>
                        <a:rPr kumimoji="1" lang="en-US" altLang="ja-JP" sz="1400" b="0" kern="1200" smtClean="0">
                          <a:latin typeface="+mn-lt"/>
                          <a:ea typeface="+mj-ea"/>
                        </a:rPr>
                        <a:t>994</a:t>
                      </a:r>
                      <a:endParaRPr kumimoji="1" lang="ja-JP" altLang="en-US" sz="1400" b="0" dirty="0">
                        <a:latin typeface="+mn-lt"/>
                        <a:ea typeface="+mj-ea"/>
                      </a:endParaRPr>
                    </a:p>
                  </a:txBody>
                  <a:tcPr marL="99060" marR="99060"/>
                </a:tc>
                <a:tc>
                  <a:txBody>
                    <a:bodyPr/>
                    <a:lstStyle/>
                    <a:p>
                      <a:pPr algn="ctr">
                        <a:lnSpc>
                          <a:spcPts val="1600"/>
                        </a:lnSpc>
                      </a:pPr>
                      <a:r>
                        <a:rPr kumimoji="1" lang="en-US" altLang="ja-JP" sz="1200" b="0" spc="-100" baseline="0" smtClean="0">
                          <a:latin typeface="+mn-lt"/>
                          <a:ea typeface="+mj-ea"/>
                        </a:rPr>
                        <a:t>188</a:t>
                      </a:r>
                      <a:endParaRPr kumimoji="1" lang="ja-JP" altLang="en-US" sz="1200" b="0" spc="-100" baseline="0" dirty="0">
                        <a:latin typeface="+mn-lt"/>
                        <a:ea typeface="+mj-ea"/>
                      </a:endParaRPr>
                    </a:p>
                  </a:txBody>
                  <a:tcPr marL="99060" marR="99060" anchor="ctr"/>
                </a:tc>
                <a:tc>
                  <a:txBody>
                    <a:bodyPr/>
                    <a:lstStyle/>
                    <a:p>
                      <a:pPr algn="ctr">
                        <a:lnSpc>
                          <a:spcPts val="1600"/>
                        </a:lnSpc>
                      </a:pPr>
                      <a:r>
                        <a:rPr kumimoji="1" lang="en-US" altLang="ja-JP" sz="1200" b="0" kern="1200" spc="-100" baseline="0" smtClean="0">
                          <a:latin typeface="+mn-lt"/>
                          <a:ea typeface="+mj-ea"/>
                        </a:rPr>
                        <a:t>4 015</a:t>
                      </a:r>
                      <a:endParaRPr kumimoji="1" lang="ja-JP" altLang="en-US" sz="1200" b="0" spc="-100" baseline="0" dirty="0">
                        <a:latin typeface="+mn-lt"/>
                        <a:ea typeface="+mj-ea"/>
                      </a:endParaRPr>
                    </a:p>
                  </a:txBody>
                  <a:tcPr marL="99060" marR="99060" anchor="ctr"/>
                </a:tc>
                <a:tc>
                  <a:txBody>
                    <a:bodyPr/>
                    <a:lstStyle/>
                    <a:p>
                      <a:pPr algn="ctr">
                        <a:lnSpc>
                          <a:spcPts val="1600"/>
                        </a:lnSpc>
                      </a:pPr>
                      <a:r>
                        <a:rPr kumimoji="1" lang="en-US" altLang="ja-JP" sz="1200" b="0" spc="-100" baseline="0" smtClean="0">
                          <a:latin typeface="+mn-lt"/>
                          <a:ea typeface="+mj-ea"/>
                        </a:rPr>
                        <a:t>181</a:t>
                      </a:r>
                      <a:endParaRPr kumimoji="1" lang="ja-JP" altLang="en-US" sz="1200" b="0" spc="-100" baseline="0" dirty="0">
                        <a:latin typeface="+mn-lt"/>
                        <a:ea typeface="+mj-ea"/>
                      </a:endParaRPr>
                    </a:p>
                  </a:txBody>
                  <a:tcPr marL="99060" marR="99060" anchor="ctr"/>
                </a:tc>
              </a:tr>
            </a:tbl>
          </a:graphicData>
        </a:graphic>
      </p:graphicFrame>
      <p:graphicFrame>
        <p:nvGraphicFramePr>
          <p:cNvPr id="17" name="表 16"/>
          <p:cNvGraphicFramePr>
            <a:graphicFrameLocks noGrp="1"/>
          </p:cNvGraphicFramePr>
          <p:nvPr>
            <p:extLst>
              <p:ext uri="{D42A27DB-BD31-4B8C-83A1-F6EECF244321}">
                <p14:modId xmlns="" xmlns:p14="http://schemas.microsoft.com/office/powerpoint/2010/main" val="207092138"/>
              </p:ext>
            </p:extLst>
          </p:nvPr>
        </p:nvGraphicFramePr>
        <p:xfrm>
          <a:off x="4953001" y="3573016"/>
          <a:ext cx="4824535" cy="1853560"/>
        </p:xfrm>
        <a:graphic>
          <a:graphicData uri="http://schemas.openxmlformats.org/drawingml/2006/table">
            <a:tbl>
              <a:tblPr firstRow="1" bandRow="1">
                <a:tableStyleId>{22838BEF-8BB2-4498-84A7-C5851F593DF1}</a:tableStyleId>
              </a:tblPr>
              <a:tblGrid>
                <a:gridCol w="2945894"/>
                <a:gridCol w="561123"/>
                <a:gridCol w="631263"/>
                <a:gridCol w="686255"/>
              </a:tblGrid>
              <a:tr h="360040">
                <a:tc>
                  <a:txBody>
                    <a:bodyPr/>
                    <a:lstStyle/>
                    <a:p>
                      <a:pPr algn="ctr">
                        <a:lnSpc>
                          <a:spcPts val="1600"/>
                        </a:lnSpc>
                      </a:pPr>
                      <a:r>
                        <a:rPr kumimoji="1" lang="en-US" altLang="ja-JP" sz="1400" smtClean="0">
                          <a:latin typeface="+mn-lt"/>
                        </a:rPr>
                        <a:t>Dég</a:t>
                      </a:r>
                      <a:r>
                        <a:rPr kumimoji="1" lang="en-US" altLang="ja-JP" sz="1400" smtClean="0">
                          <a:latin typeface="+mn-lt"/>
                          <a:cs typeface="Arial"/>
                        </a:rPr>
                        <a:t>âts sur les logements</a:t>
                      </a:r>
                      <a:endParaRPr kumimoji="1" lang="ja-JP" altLang="en-US" sz="1400" b="0" dirty="0">
                        <a:latin typeface="+mn-lt"/>
                        <a:ea typeface="+mj-ea"/>
                      </a:endParaRPr>
                    </a:p>
                  </a:txBody>
                  <a:tcPr marL="99060" marR="99060"/>
                </a:tc>
                <a:tc>
                  <a:txBody>
                    <a:bodyPr/>
                    <a:lstStyle/>
                    <a:p>
                      <a:pPr algn="ctr">
                        <a:lnSpc>
                          <a:spcPts val="1600"/>
                        </a:lnSpc>
                      </a:pPr>
                      <a:r>
                        <a:rPr kumimoji="1" lang="en-US" altLang="ja-JP" sz="1100" spc="-100" baseline="0" smtClean="0"/>
                        <a:t>Iwate</a:t>
                      </a:r>
                      <a:endParaRPr kumimoji="1" lang="ja-JP" altLang="en-US" sz="1100" b="0" spc="-100" baseline="0" dirty="0">
                        <a:latin typeface="+mj-ea"/>
                        <a:ea typeface="+mj-ea"/>
                      </a:endParaRPr>
                    </a:p>
                  </a:txBody>
                  <a:tcPr marL="0" marR="0" anchor="ctr"/>
                </a:tc>
                <a:tc>
                  <a:txBody>
                    <a:bodyPr/>
                    <a:lstStyle/>
                    <a:p>
                      <a:pPr algn="ctr">
                        <a:lnSpc>
                          <a:spcPts val="1600"/>
                        </a:lnSpc>
                      </a:pPr>
                      <a:r>
                        <a:rPr kumimoji="1" lang="en-US" altLang="ja-JP" sz="1100" spc="-100" baseline="0" smtClean="0"/>
                        <a:t>Miyagi</a:t>
                      </a:r>
                      <a:endParaRPr kumimoji="1" lang="ja-JP" altLang="en-US" sz="1100" b="0" spc="-100" baseline="0" dirty="0">
                        <a:latin typeface="+mj-ea"/>
                        <a:ea typeface="+mj-ea"/>
                      </a:endParaRPr>
                    </a:p>
                  </a:txBody>
                  <a:tcPr marL="0" marR="0" anchor="ctr"/>
                </a:tc>
                <a:tc>
                  <a:txBody>
                    <a:bodyPr/>
                    <a:lstStyle/>
                    <a:p>
                      <a:pPr algn="ctr">
                        <a:lnSpc>
                          <a:spcPts val="1600"/>
                        </a:lnSpc>
                      </a:pPr>
                      <a:r>
                        <a:rPr kumimoji="1" lang="en-US" altLang="ja-JP" sz="1100" spc="-100" baseline="0" smtClean="0"/>
                        <a:t>Fukushima</a:t>
                      </a:r>
                      <a:endParaRPr kumimoji="1" lang="ja-JP" altLang="en-US" sz="1100" b="0" spc="-100" baseline="0" dirty="0">
                        <a:latin typeface="+mj-ea"/>
                        <a:ea typeface="+mj-ea"/>
                      </a:endParaRPr>
                    </a:p>
                  </a:txBody>
                  <a:tcPr marL="0" marR="0" anchor="ctr"/>
                </a:tc>
              </a:tr>
              <a:tr h="379864">
                <a:tc>
                  <a:txBody>
                    <a:bodyPr/>
                    <a:lstStyle/>
                    <a:p>
                      <a:pPr algn="l">
                        <a:lnSpc>
                          <a:spcPts val="1600"/>
                        </a:lnSpc>
                      </a:pPr>
                      <a:r>
                        <a:rPr kumimoji="1" lang="en-US" altLang="ja-JP" sz="1050" kern="1200" baseline="0" smtClean="0">
                          <a:latin typeface="+mn-lt"/>
                        </a:rPr>
                        <a:t>Nombre total de logements compl</a:t>
                      </a:r>
                      <a:r>
                        <a:rPr kumimoji="1" lang="en-US" altLang="ja-JP" sz="1050" kern="1200" baseline="0" smtClean="0">
                          <a:latin typeface="+mn-lt"/>
                          <a:cs typeface="Arial"/>
                        </a:rPr>
                        <a:t>ètem</a:t>
                      </a:r>
                      <a:r>
                        <a:rPr kumimoji="1" lang="en-US" altLang="ja-JP" sz="1050" kern="1200" baseline="0" smtClean="0">
                          <a:latin typeface="+mn-lt"/>
                        </a:rPr>
                        <a:t>ent d</a:t>
                      </a:r>
                      <a:r>
                        <a:rPr kumimoji="1" lang="en-US" altLang="ja-JP" sz="1050" kern="1200" baseline="0" smtClean="0">
                          <a:latin typeface="+mn-lt"/>
                          <a:cs typeface="Arial"/>
                        </a:rPr>
                        <a:t>étruits </a:t>
                      </a:r>
                      <a:r>
                        <a:rPr kumimoji="1" lang="en-US" altLang="ja-JP" sz="1050" kern="1200" baseline="0" smtClean="0">
                          <a:latin typeface="+mn-lt"/>
                        </a:rPr>
                        <a:t>:</a:t>
                      </a:r>
                      <a:r>
                        <a:rPr kumimoji="1" lang="ja-JP" altLang="en-US" sz="1050" kern="1200" baseline="0" smtClean="0">
                          <a:latin typeface="+mn-lt"/>
                        </a:rPr>
                        <a:t>   </a:t>
                      </a:r>
                      <a:r>
                        <a:rPr kumimoji="1" lang="en-US" altLang="ja-JP" sz="1050" kern="1200" baseline="0" smtClean="0">
                          <a:latin typeface="+mn-lt"/>
                        </a:rPr>
                        <a:t>128 497</a:t>
                      </a:r>
                      <a:endParaRPr kumimoji="1" lang="ja-JP" altLang="en-US" sz="1050" b="0" dirty="0">
                        <a:latin typeface="+mn-lt"/>
                        <a:ea typeface="+mj-ea"/>
                      </a:endParaRPr>
                    </a:p>
                  </a:txBody>
                  <a:tcPr marL="99060" marR="99060"/>
                </a:tc>
                <a:tc>
                  <a:txBody>
                    <a:bodyPr/>
                    <a:lstStyle/>
                    <a:p>
                      <a:pPr algn="ctr">
                        <a:lnSpc>
                          <a:spcPts val="1600"/>
                        </a:lnSpc>
                      </a:pPr>
                      <a:r>
                        <a:rPr kumimoji="1" lang="en-US" altLang="ja-JP" sz="1050" spc="-100" baseline="0" smtClean="0"/>
                        <a:t>20 184</a:t>
                      </a:r>
                      <a:endParaRPr kumimoji="1" lang="ja-JP" altLang="en-US" sz="1050" b="0" spc="-100" baseline="0" dirty="0">
                        <a:latin typeface="+mj-ea"/>
                        <a:ea typeface="+mj-ea"/>
                      </a:endParaRPr>
                    </a:p>
                  </a:txBody>
                  <a:tcPr marL="99060" marR="99060" anchor="ctr"/>
                </a:tc>
                <a:tc>
                  <a:txBody>
                    <a:bodyPr/>
                    <a:lstStyle/>
                    <a:p>
                      <a:pPr algn="ctr">
                        <a:lnSpc>
                          <a:spcPts val="1600"/>
                        </a:lnSpc>
                      </a:pPr>
                      <a:r>
                        <a:rPr kumimoji="1" lang="en-US" altLang="ja-JP" sz="1050" spc="-100" baseline="0" smtClean="0"/>
                        <a:t>84 062</a:t>
                      </a:r>
                      <a:endParaRPr kumimoji="1" lang="ja-JP" altLang="en-US" sz="1050" b="0" spc="-100" baseline="0" dirty="0">
                        <a:latin typeface="+mj-ea"/>
                        <a:ea typeface="+mj-ea"/>
                      </a:endParaRPr>
                    </a:p>
                  </a:txBody>
                  <a:tcPr marL="99060" marR="99060" anchor="ctr"/>
                </a:tc>
                <a:tc>
                  <a:txBody>
                    <a:bodyPr/>
                    <a:lstStyle/>
                    <a:p>
                      <a:pPr algn="ctr">
                        <a:lnSpc>
                          <a:spcPts val="1600"/>
                        </a:lnSpc>
                      </a:pPr>
                      <a:r>
                        <a:rPr kumimoji="1" lang="en-US" altLang="ja-JP" sz="1050" spc="-100" baseline="0" smtClean="0"/>
                        <a:t>19 781</a:t>
                      </a:r>
                      <a:endParaRPr kumimoji="1" lang="ja-JP" altLang="en-US" sz="1050" b="0" spc="-100" baseline="0" dirty="0">
                        <a:latin typeface="+mj-ea"/>
                        <a:ea typeface="+mj-ea"/>
                      </a:endParaRPr>
                    </a:p>
                  </a:txBody>
                  <a:tcPr marL="99060" marR="99060" anchor="ctr"/>
                </a:tc>
              </a:tr>
              <a:tr h="283463">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kumimoji="1" lang="en-US" altLang="ja-JP" sz="1050" kern="1200" baseline="0" smtClean="0">
                          <a:latin typeface="+mn-lt"/>
                        </a:rPr>
                        <a:t>Nombre total de logements d</a:t>
                      </a:r>
                      <a:r>
                        <a:rPr kumimoji="1" lang="en-US" altLang="ja-JP" sz="1050" kern="1200" baseline="0" smtClean="0">
                          <a:latin typeface="+mn-lt"/>
                          <a:cs typeface="Arial"/>
                        </a:rPr>
                        <a:t>étruits </a:t>
                      </a:r>
                      <a:r>
                        <a:rPr kumimoji="1" lang="en-US" altLang="ja-JP" sz="1050" kern="1200" baseline="0" smtClean="0">
                          <a:latin typeface="Arial"/>
                          <a:cs typeface="Arial"/>
                        </a:rPr>
                        <a:t>à moitié</a:t>
                      </a:r>
                      <a:r>
                        <a:rPr kumimoji="1" lang="en-US" altLang="ja-JP" sz="1050" kern="1200" baseline="0" smtClean="0">
                          <a:latin typeface="+mn-lt"/>
                          <a:cs typeface="Arial"/>
                        </a:rPr>
                        <a:t> </a:t>
                      </a:r>
                      <a:r>
                        <a:rPr kumimoji="1" lang="en-US" altLang="ja-JP" sz="1050" kern="1200" baseline="0" smtClean="0">
                          <a:latin typeface="+mn-lt"/>
                        </a:rPr>
                        <a:t>:</a:t>
                      </a:r>
                      <a:r>
                        <a:rPr kumimoji="1" lang="ja-JP" altLang="en-US" sz="1050" kern="1200" baseline="0" smtClean="0">
                          <a:latin typeface="+mn-lt"/>
                        </a:rPr>
                        <a:t> </a:t>
                      </a:r>
                      <a:endParaRPr kumimoji="1" lang="en-US" altLang="ja-JP" sz="1050" kern="1200" baseline="0" smtClean="0">
                        <a:latin typeface="+mn-lt"/>
                      </a:endParaRPr>
                    </a:p>
                    <a:p>
                      <a:pPr marL="0" marR="0" indent="0" algn="l" defTabSz="914400" rtl="0" eaLnBrk="1" fontAlgn="auto" latinLnBrk="0" hangingPunct="1">
                        <a:lnSpc>
                          <a:spcPts val="1600"/>
                        </a:lnSpc>
                        <a:spcBef>
                          <a:spcPts val="0"/>
                        </a:spcBef>
                        <a:spcAft>
                          <a:spcPts val="0"/>
                        </a:spcAft>
                        <a:buClrTx/>
                        <a:buSzTx/>
                        <a:buFontTx/>
                        <a:buNone/>
                        <a:tabLst/>
                        <a:defRPr/>
                      </a:pPr>
                      <a:r>
                        <a:rPr kumimoji="1" lang="en-US" altLang="ja-JP" sz="1050" kern="1200" smtClean="0">
                          <a:latin typeface="+mn-lt"/>
                        </a:rPr>
                        <a:t>240</a:t>
                      </a:r>
                      <a:r>
                        <a:rPr kumimoji="1" lang="en-US" altLang="ja-JP" sz="1050" kern="1200" baseline="0" smtClean="0">
                          <a:latin typeface="+mn-lt"/>
                        </a:rPr>
                        <a:t> </a:t>
                      </a:r>
                      <a:r>
                        <a:rPr kumimoji="1" lang="en-US" altLang="ja-JP" sz="1050" kern="1200" smtClean="0">
                          <a:latin typeface="+mn-lt"/>
                        </a:rPr>
                        <a:t>090</a:t>
                      </a:r>
                      <a:endParaRPr kumimoji="1" lang="ja-JP" altLang="en-US" sz="1050" b="0" dirty="0">
                        <a:latin typeface="+mn-lt"/>
                        <a:ea typeface="+mj-ea"/>
                      </a:endParaRPr>
                    </a:p>
                  </a:txBody>
                  <a:tcPr marL="99060" marR="99060"/>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kumimoji="1" lang="en-US" altLang="ja-JP" sz="1050" spc="-100" baseline="0" smtClean="0">
                          <a:latin typeface="+mn-lt"/>
                        </a:rPr>
                        <a:t>  4 552</a:t>
                      </a:r>
                      <a:endParaRPr kumimoji="1" lang="ja-JP" altLang="en-US" sz="1050" b="0" spc="-100" baseline="0" dirty="0" smtClean="0">
                        <a:latin typeface="+mn-lt"/>
                        <a:ea typeface="+mj-ea"/>
                      </a:endParaRPr>
                    </a:p>
                  </a:txBody>
                  <a:tcPr marL="99060" marR="99060" anchor="ct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kumimoji="1" lang="en-US" altLang="ja-JP" sz="1050" spc="-100" baseline="0" smtClean="0"/>
                        <a:t>136 712</a:t>
                      </a:r>
                      <a:endParaRPr kumimoji="1" lang="ja-JP" altLang="en-US" sz="1050" b="0" spc="-100" baseline="0" dirty="0" smtClean="0">
                        <a:latin typeface="+mj-ea"/>
                        <a:ea typeface="+mj-ea"/>
                      </a:endParaRPr>
                    </a:p>
                  </a:txBody>
                  <a:tcPr marL="99060" marR="99060" anchor="ct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kumimoji="1" lang="en-US" altLang="ja-JP" sz="1050" spc="-100" baseline="0" smtClean="0"/>
                        <a:t>61 925</a:t>
                      </a:r>
                      <a:endParaRPr kumimoji="1" lang="ja-JP" altLang="en-US" sz="1050" b="0" spc="-100" baseline="0" dirty="0" smtClean="0">
                        <a:latin typeface="+mj-ea"/>
                        <a:ea typeface="+mj-ea"/>
                      </a:endParaRPr>
                    </a:p>
                  </a:txBody>
                  <a:tcPr marL="99060" marR="99060" anchor="ctr"/>
                </a:tc>
              </a:tr>
              <a:tr h="283463">
                <a:tc>
                  <a:txBody>
                    <a:bodyPr/>
                    <a:lstStyle/>
                    <a:p>
                      <a:pPr algn="l">
                        <a:lnSpc>
                          <a:spcPts val="1600"/>
                        </a:lnSpc>
                      </a:pPr>
                      <a:r>
                        <a:rPr kumimoji="1" lang="en-US" altLang="ja-JP" sz="1050" kern="1200" baseline="0" smtClean="0">
                          <a:latin typeface="+mn-lt"/>
                        </a:rPr>
                        <a:t>Nombre total de logements partiellement atteints </a:t>
                      </a:r>
                      <a:r>
                        <a:rPr kumimoji="1" lang="ja-JP" altLang="en-US" sz="1050" baseline="0" smtClean="0">
                          <a:latin typeface="+mn-lt"/>
                        </a:rPr>
                        <a:t>： </a:t>
                      </a:r>
                      <a:r>
                        <a:rPr kumimoji="1" lang="en-US" altLang="ja-JP" sz="1050" baseline="0" smtClean="0">
                          <a:latin typeface="+mn-lt"/>
                        </a:rPr>
                        <a:t>677 502</a:t>
                      </a:r>
                      <a:endParaRPr kumimoji="1" lang="ja-JP" altLang="en-US" sz="1500" b="0" dirty="0">
                        <a:latin typeface="+mj-ea"/>
                        <a:ea typeface="+mj-ea"/>
                      </a:endParaRPr>
                    </a:p>
                  </a:txBody>
                  <a:tcPr marL="99060" marR="99060"/>
                </a:tc>
                <a:tc>
                  <a:txBody>
                    <a:bodyPr/>
                    <a:lstStyle/>
                    <a:p>
                      <a:pPr algn="ctr">
                        <a:lnSpc>
                          <a:spcPts val="1600"/>
                        </a:lnSpc>
                      </a:pPr>
                      <a:r>
                        <a:rPr kumimoji="1" lang="ja-JP" altLang="en-US" sz="1100" spc="-100" baseline="0" dirty="0" smtClean="0">
                          <a:latin typeface="+mn-lt"/>
                        </a:rPr>
                        <a:t>　</a:t>
                      </a:r>
                      <a:r>
                        <a:rPr kumimoji="1" lang="ja-JP" altLang="en-US" sz="1100" spc="-100" baseline="0" smtClean="0">
                          <a:latin typeface="+mn-lt"/>
                        </a:rPr>
                        <a:t> </a:t>
                      </a:r>
                      <a:r>
                        <a:rPr kumimoji="1" lang="en-US" altLang="ja-JP" sz="1100" spc="-100" baseline="0" smtClean="0">
                          <a:latin typeface="+mn-lt"/>
                        </a:rPr>
                        <a:t>7 316</a:t>
                      </a:r>
                      <a:endParaRPr kumimoji="1" lang="ja-JP" altLang="en-US" sz="1100" b="0" spc="-100" baseline="0" dirty="0">
                        <a:latin typeface="+mn-lt"/>
                        <a:ea typeface="+mj-ea"/>
                      </a:endParaRPr>
                    </a:p>
                  </a:txBody>
                  <a:tcPr marL="99060" marR="99060" anchor="ctr"/>
                </a:tc>
                <a:tc>
                  <a:txBody>
                    <a:bodyPr/>
                    <a:lstStyle/>
                    <a:p>
                      <a:pPr algn="ctr">
                        <a:lnSpc>
                          <a:spcPts val="1600"/>
                        </a:lnSpc>
                      </a:pPr>
                      <a:r>
                        <a:rPr kumimoji="1" lang="en-US" altLang="ja-JP" sz="1100" spc="-100" baseline="0" smtClean="0">
                          <a:latin typeface="+mn-lt"/>
                        </a:rPr>
                        <a:t>212 994</a:t>
                      </a:r>
                      <a:endParaRPr kumimoji="1" lang="ja-JP" altLang="en-US" sz="1100" b="0" spc="-100" baseline="0" dirty="0">
                        <a:latin typeface="+mn-lt"/>
                        <a:ea typeface="+mj-ea"/>
                      </a:endParaRPr>
                    </a:p>
                  </a:txBody>
                  <a:tcPr marL="99060" marR="99060" anchor="ctr"/>
                </a:tc>
                <a:tc>
                  <a:txBody>
                    <a:bodyPr/>
                    <a:lstStyle/>
                    <a:p>
                      <a:pPr algn="ctr">
                        <a:lnSpc>
                          <a:spcPts val="1600"/>
                        </a:lnSpc>
                      </a:pPr>
                      <a:r>
                        <a:rPr kumimoji="1" lang="en-US" altLang="ja-JP" sz="1100" spc="-100" baseline="0" smtClean="0">
                          <a:latin typeface="+mn-lt"/>
                        </a:rPr>
                        <a:t> 142 166</a:t>
                      </a:r>
                      <a:endParaRPr kumimoji="1" lang="ja-JP" altLang="en-US" sz="1100" b="0" spc="-100" baseline="0" dirty="0">
                        <a:latin typeface="+mn-lt"/>
                        <a:ea typeface="+mj-ea"/>
                      </a:endParaRPr>
                    </a:p>
                  </a:txBody>
                  <a:tcPr marL="99060" marR="99060" anchor="ctr"/>
                </a:tc>
              </a:tr>
            </a:tbl>
          </a:graphicData>
        </a:graphic>
      </p:graphicFrame>
      <p:graphicFrame>
        <p:nvGraphicFramePr>
          <p:cNvPr id="20" name="表 19"/>
          <p:cNvGraphicFramePr>
            <a:graphicFrameLocks noGrp="1"/>
          </p:cNvGraphicFramePr>
          <p:nvPr>
            <p:extLst>
              <p:ext uri="{D42A27DB-BD31-4B8C-83A1-F6EECF244321}">
                <p14:modId xmlns="" xmlns:p14="http://schemas.microsoft.com/office/powerpoint/2010/main" val="2508160386"/>
              </p:ext>
            </p:extLst>
          </p:nvPr>
        </p:nvGraphicFramePr>
        <p:xfrm>
          <a:off x="5097016" y="5877272"/>
          <a:ext cx="4618833" cy="589280"/>
        </p:xfrm>
        <a:graphic>
          <a:graphicData uri="http://schemas.openxmlformats.org/drawingml/2006/table">
            <a:tbl>
              <a:tblPr firstRow="1" bandRow="1">
                <a:tableStyleId>{0505E3EF-67EA-436B-97B2-0124C06EBD24}</a:tableStyleId>
              </a:tblPr>
              <a:tblGrid>
                <a:gridCol w="2160875"/>
                <a:gridCol w="875791"/>
                <a:gridCol w="796351"/>
                <a:gridCol w="785816"/>
              </a:tblGrid>
              <a:tr h="288032">
                <a:tc>
                  <a:txBody>
                    <a:bodyPr/>
                    <a:lstStyle/>
                    <a:p>
                      <a:pPr algn="ctr">
                        <a:lnSpc>
                          <a:spcPts val="1600"/>
                        </a:lnSpc>
                      </a:pPr>
                      <a:r>
                        <a:rPr kumimoji="1" lang="en-US" altLang="ja-JP" sz="1400" smtClean="0">
                          <a:latin typeface="+mn-lt"/>
                        </a:rPr>
                        <a:t>Nombre d’incendies</a:t>
                      </a:r>
                      <a:endParaRPr kumimoji="1" lang="ja-JP" altLang="en-US" sz="1400" b="0" dirty="0">
                        <a:latin typeface="+mn-lt"/>
                        <a:ea typeface="+mj-ea"/>
                      </a:endParaRPr>
                    </a:p>
                  </a:txBody>
                  <a:tcPr marL="99060" marR="99060"/>
                </a:tc>
                <a:tc>
                  <a:txBody>
                    <a:bodyPr/>
                    <a:lstStyle/>
                    <a:p>
                      <a:pPr algn="ctr">
                        <a:lnSpc>
                          <a:spcPts val="1600"/>
                        </a:lnSpc>
                      </a:pPr>
                      <a:r>
                        <a:rPr kumimoji="1" lang="en-US" altLang="ja-JP" sz="1100" spc="-100" baseline="0" smtClean="0">
                          <a:latin typeface="+mn-lt"/>
                        </a:rPr>
                        <a:t>Iwate</a:t>
                      </a:r>
                      <a:endParaRPr kumimoji="1" lang="ja-JP" altLang="en-US" sz="1100" b="0" spc="-100" baseline="0" dirty="0">
                        <a:latin typeface="+mn-lt"/>
                        <a:ea typeface="+mj-ea"/>
                      </a:endParaRPr>
                    </a:p>
                  </a:txBody>
                  <a:tcPr marL="0" marR="0" anchor="ctr"/>
                </a:tc>
                <a:tc>
                  <a:txBody>
                    <a:bodyPr/>
                    <a:lstStyle/>
                    <a:p>
                      <a:pPr algn="ctr">
                        <a:lnSpc>
                          <a:spcPts val="1600"/>
                        </a:lnSpc>
                      </a:pPr>
                      <a:r>
                        <a:rPr kumimoji="1" lang="en-US" altLang="ja-JP" sz="1100" spc="-100" baseline="0" smtClean="0">
                          <a:latin typeface="+mn-lt"/>
                        </a:rPr>
                        <a:t>Miyagi</a:t>
                      </a:r>
                      <a:endParaRPr kumimoji="1" lang="ja-JP" altLang="en-US" sz="1100" b="0" spc="-100" baseline="0" dirty="0">
                        <a:latin typeface="+mn-lt"/>
                        <a:ea typeface="+mj-ea"/>
                      </a:endParaRPr>
                    </a:p>
                  </a:txBody>
                  <a:tcPr marL="0" marR="0" anchor="ctr"/>
                </a:tc>
                <a:tc>
                  <a:txBody>
                    <a:bodyPr/>
                    <a:lstStyle/>
                    <a:p>
                      <a:pPr algn="ctr">
                        <a:lnSpc>
                          <a:spcPts val="1600"/>
                        </a:lnSpc>
                      </a:pPr>
                      <a:r>
                        <a:rPr kumimoji="1" lang="en-US" altLang="ja-JP" sz="1100" b="1" spc="-100" baseline="0" smtClean="0">
                          <a:latin typeface="+mn-lt"/>
                          <a:ea typeface="+mn-ea"/>
                        </a:rPr>
                        <a:t>Fukushima</a:t>
                      </a:r>
                      <a:endParaRPr kumimoji="1" lang="ja-JP" altLang="en-US" sz="1100" b="0" spc="-100" baseline="0" dirty="0">
                        <a:latin typeface="+mn-lt"/>
                        <a:ea typeface="+mj-ea"/>
                      </a:endParaRPr>
                    </a:p>
                  </a:txBody>
                  <a:tcPr marL="0" marR="0" anchor="ctr"/>
                </a:tc>
              </a:tr>
              <a:tr h="283463">
                <a:tc>
                  <a:txBody>
                    <a:bodyPr/>
                    <a:lstStyle/>
                    <a:p>
                      <a:pPr algn="ctr">
                        <a:lnSpc>
                          <a:spcPts val="1600"/>
                        </a:lnSpc>
                      </a:pPr>
                      <a:r>
                        <a:rPr kumimoji="1" lang="ja-JP" altLang="en-US" sz="1100" kern="1200" baseline="0" smtClean="0">
                          <a:latin typeface="+mn-lt"/>
                        </a:rPr>
                        <a:t>  </a:t>
                      </a:r>
                      <a:r>
                        <a:rPr kumimoji="1" lang="en-US" altLang="ja-JP" sz="1100" kern="1200" baseline="0" smtClean="0">
                          <a:latin typeface="+mn-lt"/>
                        </a:rPr>
                        <a:t>286</a:t>
                      </a:r>
                      <a:endParaRPr kumimoji="1" lang="ja-JP" altLang="en-US" sz="1100" b="0" dirty="0">
                        <a:latin typeface="+mn-lt"/>
                        <a:ea typeface="+mj-ea"/>
                      </a:endParaRPr>
                    </a:p>
                  </a:txBody>
                  <a:tcPr marL="99060" marR="99060"/>
                </a:tc>
                <a:tc>
                  <a:txBody>
                    <a:bodyPr/>
                    <a:lstStyle/>
                    <a:p>
                      <a:pPr algn="ctr">
                        <a:lnSpc>
                          <a:spcPts val="1600"/>
                        </a:lnSpc>
                      </a:pPr>
                      <a:r>
                        <a:rPr kumimoji="1" lang="en-US" altLang="ja-JP" sz="1100" spc="-100" baseline="0" smtClean="0">
                          <a:latin typeface="+mn-lt"/>
                        </a:rPr>
                        <a:t>34  </a:t>
                      </a:r>
                      <a:endParaRPr kumimoji="1" lang="ja-JP" altLang="en-US" sz="1100" b="0" spc="-100" baseline="0" dirty="0">
                        <a:latin typeface="+mn-lt"/>
                        <a:ea typeface="+mj-ea"/>
                      </a:endParaRPr>
                    </a:p>
                  </a:txBody>
                  <a:tcPr marL="99060" marR="99060" anchor="ctr"/>
                </a:tc>
                <a:tc>
                  <a:txBody>
                    <a:bodyPr/>
                    <a:lstStyle/>
                    <a:p>
                      <a:pPr algn="ctr">
                        <a:lnSpc>
                          <a:spcPts val="1600"/>
                        </a:lnSpc>
                      </a:pPr>
                      <a:r>
                        <a:rPr kumimoji="1" lang="en-US" altLang="ja-JP" sz="1100" spc="-100" baseline="0" smtClean="0">
                          <a:latin typeface="+mn-lt"/>
                        </a:rPr>
                        <a:t>135</a:t>
                      </a:r>
                      <a:endParaRPr kumimoji="1" lang="ja-JP" altLang="en-US" sz="1100" b="0" spc="-100" baseline="0" dirty="0">
                        <a:latin typeface="+mn-lt"/>
                        <a:ea typeface="+mj-ea"/>
                      </a:endParaRPr>
                    </a:p>
                  </a:txBody>
                  <a:tcPr marL="99060" marR="99060" anchor="ctr"/>
                </a:tc>
                <a:tc>
                  <a:txBody>
                    <a:bodyPr/>
                    <a:lstStyle/>
                    <a:p>
                      <a:pPr algn="ctr">
                        <a:lnSpc>
                          <a:spcPts val="1600"/>
                        </a:lnSpc>
                      </a:pPr>
                      <a:r>
                        <a:rPr kumimoji="1" lang="en-US" altLang="ja-JP" sz="1100" spc="-100" baseline="0" smtClean="0">
                          <a:latin typeface="+mn-lt"/>
                        </a:rPr>
                        <a:t>11</a:t>
                      </a:r>
                      <a:endParaRPr kumimoji="1" lang="ja-JP" altLang="en-US" sz="1100" b="0" spc="-100" baseline="0" dirty="0">
                        <a:latin typeface="+mn-lt"/>
                        <a:ea typeface="+mj-ea"/>
                      </a:endParaRPr>
                    </a:p>
                  </a:txBody>
                  <a:tcPr marL="99060" marR="99060" anchor="ctr"/>
                </a:tc>
              </a:tr>
            </a:tbl>
          </a:graphicData>
        </a:graphic>
      </p:graphicFrame>
      <p:sp>
        <p:nvSpPr>
          <p:cNvPr id="21" name="テキスト ボックス 20"/>
          <p:cNvSpPr txBox="1"/>
          <p:nvPr/>
        </p:nvSpPr>
        <p:spPr>
          <a:xfrm>
            <a:off x="5241032" y="6442502"/>
            <a:ext cx="4446494" cy="415498"/>
          </a:xfrm>
          <a:prstGeom prst="rect">
            <a:avLst/>
          </a:prstGeom>
          <a:noFill/>
        </p:spPr>
        <p:txBody>
          <a:bodyPr wrap="square" rtlCol="0">
            <a:spAutoFit/>
          </a:bodyPr>
          <a:lstStyle/>
          <a:p>
            <a:r>
              <a:rPr lang="ja-JP" altLang="en-US" sz="1000" smtClean="0">
                <a:solidFill>
                  <a:schemeClr val="tx1"/>
                </a:solidFill>
                <a:latin typeface="+mn-lt"/>
              </a:rPr>
              <a:t> </a:t>
            </a:r>
            <a:r>
              <a:rPr lang="en-US" altLang="ja-JP" sz="1000" smtClean="0">
                <a:latin typeface="+mn-lt"/>
              </a:rPr>
              <a:t>- Source: Donn</a:t>
            </a:r>
            <a:r>
              <a:rPr lang="en-US" altLang="ja-JP" sz="1000" smtClean="0">
                <a:latin typeface="+mn-lt"/>
                <a:cs typeface="Arial"/>
              </a:rPr>
              <a:t>ées de l’</a:t>
            </a:r>
            <a:r>
              <a:rPr lang="en-US" altLang="ja-JP" sz="1000" smtClean="0">
                <a:latin typeface="+mn-lt"/>
              </a:rPr>
              <a:t>Agence  Nationale des Sapeurs-Pompiers au 11/01/2012</a:t>
            </a:r>
            <a:endParaRPr lang="ja-JP" altLang="en-US" sz="1000" smtClean="0">
              <a:latin typeface="+mn-lt"/>
            </a:endParaRPr>
          </a:p>
          <a:p>
            <a:pPr algn="r"/>
            <a:endParaRPr kumimoji="1" lang="ja-JP" altLang="en-US" sz="1050" dirty="0">
              <a:solidFill>
                <a:schemeClr val="tx1"/>
              </a:solidFill>
              <a:latin typeface="+mj-ea"/>
              <a:ea typeface="+mj-ea"/>
            </a:endParaRPr>
          </a:p>
        </p:txBody>
      </p:sp>
      <p:sp>
        <p:nvSpPr>
          <p:cNvPr id="22" name="テキスト ボックス 21"/>
          <p:cNvSpPr txBox="1"/>
          <p:nvPr/>
        </p:nvSpPr>
        <p:spPr>
          <a:xfrm>
            <a:off x="5241032" y="6596390"/>
            <a:ext cx="4404861" cy="261610"/>
          </a:xfrm>
          <a:prstGeom prst="rect">
            <a:avLst/>
          </a:prstGeom>
          <a:noFill/>
        </p:spPr>
        <p:txBody>
          <a:bodyPr wrap="square" rtlCol="0">
            <a:spAutoFit/>
          </a:bodyPr>
          <a:lstStyle/>
          <a:p>
            <a:r>
              <a:rPr lang="en-US" altLang="ja-JP" sz="1000" smtClean="0">
                <a:latin typeface="+mn-lt"/>
              </a:rPr>
              <a:t>-  La plupart des incendies auraient </a:t>
            </a:r>
            <a:r>
              <a:rPr lang="en-US" altLang="ja-JP" sz="1000" smtClean="0">
                <a:latin typeface="+mn-lt"/>
                <a:cs typeface="Arial"/>
              </a:rPr>
              <a:t>été provoqués par le tsunami.</a:t>
            </a:r>
            <a:r>
              <a:rPr lang="ja-JP" altLang="en-US" sz="1000" dirty="0" smtClean="0">
                <a:solidFill>
                  <a:schemeClr val="tx1"/>
                </a:solidFill>
                <a:latin typeface="+mn-lt"/>
              </a:rPr>
              <a:t>　</a:t>
            </a:r>
            <a:r>
              <a:rPr lang="ja-JP" altLang="en-US" sz="1100" dirty="0" smtClean="0">
                <a:solidFill>
                  <a:schemeClr val="tx1"/>
                </a:solidFill>
              </a:rPr>
              <a:t>　</a:t>
            </a:r>
            <a:endParaRPr kumimoji="1" lang="ja-JP" altLang="en-US" sz="1100" dirty="0">
              <a:solidFill>
                <a:schemeClr val="tx1"/>
              </a:solidFill>
            </a:endParaRPr>
          </a:p>
        </p:txBody>
      </p:sp>
      <p:sp>
        <p:nvSpPr>
          <p:cNvPr id="24" name="テキスト ボックス 23"/>
          <p:cNvSpPr txBox="1"/>
          <p:nvPr/>
        </p:nvSpPr>
        <p:spPr>
          <a:xfrm>
            <a:off x="145698" y="6150496"/>
            <a:ext cx="4963320" cy="261610"/>
          </a:xfrm>
          <a:prstGeom prst="rect">
            <a:avLst/>
          </a:prstGeom>
          <a:noFill/>
        </p:spPr>
        <p:txBody>
          <a:bodyPr wrap="square" rtlCol="0">
            <a:spAutoFit/>
          </a:bodyPr>
          <a:lstStyle/>
          <a:p>
            <a:r>
              <a:rPr lang="en-US" altLang="ja-JP" sz="1100" smtClean="0"/>
              <a:t>     (Chiffres non définitifs d</a:t>
            </a:r>
            <a:r>
              <a:rPr lang="en-US" altLang="ja-JP" sz="1100" smtClean="0">
                <a:latin typeface="Arial"/>
                <a:cs typeface="Arial"/>
              </a:rPr>
              <a:t>éclar</a:t>
            </a:r>
            <a:r>
              <a:rPr lang="en-US" altLang="ja-JP" sz="1100" smtClean="0"/>
              <a:t>és par les départements)</a:t>
            </a:r>
            <a:endParaRPr kumimoji="1" lang="ja-JP" altLang="en-US" sz="1100" dirty="0">
              <a:solidFill>
                <a:schemeClr val="tx1"/>
              </a:solidFill>
            </a:endParaRPr>
          </a:p>
        </p:txBody>
      </p:sp>
      <p:sp>
        <p:nvSpPr>
          <p:cNvPr id="32" name="テキスト ボックス 31"/>
          <p:cNvSpPr txBox="1"/>
          <p:nvPr/>
        </p:nvSpPr>
        <p:spPr>
          <a:xfrm>
            <a:off x="5097016" y="5373216"/>
            <a:ext cx="4408826" cy="230832"/>
          </a:xfrm>
          <a:prstGeom prst="rect">
            <a:avLst/>
          </a:prstGeom>
          <a:noFill/>
        </p:spPr>
        <p:txBody>
          <a:bodyPr wrap="square" rtlCol="0">
            <a:spAutoFit/>
          </a:bodyPr>
          <a:lstStyle/>
          <a:p>
            <a:r>
              <a:rPr lang="en-US" altLang="ja-JP" sz="900" smtClean="0">
                <a:latin typeface="+mn-lt"/>
              </a:rPr>
              <a:t>- Source: Donn</a:t>
            </a:r>
            <a:r>
              <a:rPr lang="en-US" altLang="ja-JP" sz="900" smtClean="0">
                <a:latin typeface="+mn-lt"/>
                <a:cs typeface="Arial"/>
              </a:rPr>
              <a:t>ées de l’</a:t>
            </a:r>
            <a:r>
              <a:rPr lang="en-US" altLang="ja-JP" sz="900" smtClean="0">
                <a:latin typeface="+mn-lt"/>
              </a:rPr>
              <a:t>Agence  Nationale des Sapeurs-Pompiers au 11/01/2012</a:t>
            </a:r>
            <a:endParaRPr lang="ja-JP" altLang="en-US" sz="900" dirty="0">
              <a:latin typeface="+mn-lt"/>
            </a:endParaRPr>
          </a:p>
        </p:txBody>
      </p:sp>
      <p:sp>
        <p:nvSpPr>
          <p:cNvPr id="33" name="テキスト ボックス 32"/>
          <p:cNvSpPr txBox="1"/>
          <p:nvPr/>
        </p:nvSpPr>
        <p:spPr>
          <a:xfrm>
            <a:off x="5097016" y="5517232"/>
            <a:ext cx="5060244" cy="384721"/>
          </a:xfrm>
          <a:prstGeom prst="rect">
            <a:avLst/>
          </a:prstGeom>
          <a:noFill/>
        </p:spPr>
        <p:txBody>
          <a:bodyPr wrap="square" rtlCol="0">
            <a:spAutoFit/>
          </a:bodyPr>
          <a:lstStyle/>
          <a:p>
            <a:pPr>
              <a:buFontTx/>
              <a:buChar char="-"/>
            </a:pPr>
            <a:r>
              <a:rPr lang="en-US" altLang="ja-JP" sz="900" smtClean="0">
                <a:latin typeface="+mn-lt"/>
              </a:rPr>
              <a:t> C</a:t>
            </a:r>
            <a:r>
              <a:rPr lang="en-US" altLang="ja-JP" sz="900" smtClean="0">
                <a:solidFill>
                  <a:schemeClr val="tx1"/>
                </a:solidFill>
                <a:latin typeface="+mn-lt"/>
              </a:rPr>
              <a:t>hiffres non d</a:t>
            </a:r>
            <a:r>
              <a:rPr lang="en-US" altLang="ja-JP" sz="900" smtClean="0">
                <a:solidFill>
                  <a:schemeClr val="tx1"/>
                </a:solidFill>
                <a:latin typeface="+mn-lt"/>
                <a:cs typeface="Arial"/>
              </a:rPr>
              <a:t>éfinitifs, les enquêtes des communes sur certaines zones dévastées par le tsunami </a:t>
            </a:r>
          </a:p>
          <a:p>
            <a:r>
              <a:rPr lang="en-US" altLang="ja-JP" sz="900" smtClean="0">
                <a:latin typeface="+mn-lt"/>
                <a:cs typeface="Arial"/>
              </a:rPr>
              <a:t> </a:t>
            </a:r>
            <a:r>
              <a:rPr lang="en-US" altLang="ja-JP" sz="900" smtClean="0">
                <a:solidFill>
                  <a:schemeClr val="tx1"/>
                </a:solidFill>
                <a:latin typeface="+mn-lt"/>
                <a:cs typeface="Arial"/>
              </a:rPr>
              <a:t>n’étant pas terminées.</a:t>
            </a:r>
            <a:r>
              <a:rPr lang="ja-JP" altLang="en-US" sz="1000" dirty="0" smtClean="0">
                <a:solidFill>
                  <a:schemeClr val="tx1"/>
                </a:solidFill>
                <a:latin typeface="+mn-lt"/>
              </a:rPr>
              <a:t>　</a:t>
            </a:r>
            <a:endParaRPr kumimoji="1" lang="ja-JP" altLang="en-US" sz="1000" dirty="0">
              <a:solidFill>
                <a:schemeClr val="tx1"/>
              </a:solidFill>
              <a:latin typeface="+mn-lt"/>
            </a:endParaRPr>
          </a:p>
        </p:txBody>
      </p:sp>
      <p:sp>
        <p:nvSpPr>
          <p:cNvPr id="6" name="テキスト ボックス 5"/>
          <p:cNvSpPr txBox="1"/>
          <p:nvPr/>
        </p:nvSpPr>
        <p:spPr>
          <a:xfrm>
            <a:off x="4016896" y="3356992"/>
            <a:ext cx="5616624" cy="143052"/>
          </a:xfrm>
          <a:prstGeom prst="rect">
            <a:avLst/>
          </a:prstGeom>
          <a:noFill/>
        </p:spPr>
        <p:txBody>
          <a:bodyPr wrap="square" tIns="0" bIns="0" rtlCol="0">
            <a:spAutoFit/>
          </a:bodyPr>
          <a:lstStyle/>
          <a:p>
            <a:pPr>
              <a:lnSpc>
                <a:spcPts val="1100"/>
              </a:lnSpc>
            </a:pPr>
            <a:r>
              <a:rPr lang="en-US" altLang="ja-JP" sz="1100" smtClean="0">
                <a:latin typeface="+mn-lt"/>
                <a:ea typeface="+mj-ea"/>
              </a:rPr>
              <a:t>Source : informations jusqu’au 10/01/2012 de l’Agence Nationale de la Météorologie</a:t>
            </a:r>
            <a:endParaRPr lang="en-US" altLang="ja-JP" sz="1100" dirty="0">
              <a:solidFill>
                <a:schemeClr val="tx1"/>
              </a:solidFill>
              <a:latin typeface="+mn-lt"/>
              <a:ea typeface="+mj-ea"/>
            </a:endParaRPr>
          </a:p>
        </p:txBody>
      </p:sp>
      <p:sp>
        <p:nvSpPr>
          <p:cNvPr id="7" name="スライド番号プレースホルダー 6"/>
          <p:cNvSpPr>
            <a:spLocks noGrp="1"/>
          </p:cNvSpPr>
          <p:nvPr>
            <p:ph type="sldNum" sz="quarter" idx="12"/>
          </p:nvPr>
        </p:nvSpPr>
        <p:spPr>
          <a:xfrm>
            <a:off x="7215251" y="6602796"/>
            <a:ext cx="2311400" cy="365125"/>
          </a:xfrm>
        </p:spPr>
        <p:txBody>
          <a:bodyPr/>
          <a:lstStyle/>
          <a:p>
            <a:r>
              <a:rPr lang="en-US" altLang="ja-JP" dirty="0" smtClean="0"/>
              <a:t>13</a:t>
            </a:r>
            <a:endParaRPr kumimoji="1" lang="ja-JP" altLang="en-US" dirty="0"/>
          </a:p>
        </p:txBody>
      </p:sp>
      <p:sp>
        <p:nvSpPr>
          <p:cNvPr id="19"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sz="1400" b="1" u="sng" smtClean="0">
                <a:solidFill>
                  <a:srgbClr val="000000"/>
                </a:solidFill>
                <a:ea typeface="ＭＳ ゴシック" pitchFamily="49" charset="-128"/>
              </a:rPr>
              <a:t>II</a:t>
            </a:r>
            <a:r>
              <a:rPr lang="ja-JP" altLang="en-US" sz="1400" b="1" u="sng" smtClean="0">
                <a:solidFill>
                  <a:srgbClr val="000000"/>
                </a:solidFill>
                <a:ea typeface="ＭＳ ゴシック" pitchFamily="49" charset="-128"/>
              </a:rPr>
              <a:t> </a:t>
            </a:r>
            <a:r>
              <a:rPr lang="en-US" altLang="ja-JP" sz="1400" b="1" u="sng" smtClean="0">
                <a:solidFill>
                  <a:srgbClr val="000000"/>
                </a:solidFill>
                <a:ea typeface="ＭＳ ゴシック" pitchFamily="49" charset="-128"/>
              </a:rPr>
              <a:t>- 2</a:t>
            </a:r>
            <a:endParaRPr lang="en-US" altLang="ja-JP" sz="1400" b="1" u="sng" dirty="0">
              <a:solidFill>
                <a:srgbClr val="000000"/>
              </a:solidFill>
              <a:ea typeface="ＭＳ ゴシック" pitchFamily="49" charset="-128"/>
            </a:endParaRPr>
          </a:p>
        </p:txBody>
      </p:sp>
      <p:sp>
        <p:nvSpPr>
          <p:cNvPr id="23" name="AutoShape 17"/>
          <p:cNvSpPr>
            <a:spLocks noChangeArrowheads="1"/>
          </p:cNvSpPr>
          <p:nvPr/>
        </p:nvSpPr>
        <p:spPr bwMode="auto">
          <a:xfrm>
            <a:off x="632520" y="72008"/>
            <a:ext cx="9217024" cy="692696"/>
          </a:xfrm>
          <a:prstGeom prst="roundRect">
            <a:avLst>
              <a:gd name="adj" fmla="val 16667"/>
            </a:avLst>
          </a:prstGeom>
          <a:solidFill>
            <a:srgbClr val="CCFFFF"/>
          </a:solidFill>
          <a:ln w="9525">
            <a:solidFill>
              <a:srgbClr val="000000"/>
            </a:solidFill>
            <a:round/>
            <a:headEnd/>
            <a:tailEnd/>
          </a:ln>
        </p:spPr>
        <p:txBody>
          <a:bodyPr/>
          <a:lstStyle/>
          <a:p>
            <a:pPr algn="ctr">
              <a:spcBef>
                <a:spcPts val="0"/>
              </a:spcBef>
            </a:pPr>
            <a:r>
              <a:rPr lang="en-US" altLang="ja-JP" sz="2000" b="1" smtClean="0">
                <a:latin typeface="+mj-lt"/>
                <a:ea typeface="ＭＳ ゴシック" pitchFamily="49" charset="-128"/>
              </a:rPr>
              <a:t>Bilan des d</a:t>
            </a:r>
            <a:r>
              <a:rPr lang="en-US" altLang="ja-JP" sz="2000" b="1" smtClean="0">
                <a:latin typeface="+mj-lt"/>
                <a:ea typeface="ＭＳ ゴシック" pitchFamily="49" charset="-128"/>
                <a:cs typeface="Arial"/>
              </a:rPr>
              <a:t>égâts causés par le grand séisme de l’Est du Japon -</a:t>
            </a:r>
          </a:p>
          <a:p>
            <a:pPr algn="ctr">
              <a:spcBef>
                <a:spcPts val="0"/>
              </a:spcBef>
            </a:pPr>
            <a:r>
              <a:rPr lang="en-US" altLang="ja-JP" sz="2000" b="1" smtClean="0">
                <a:latin typeface="+mj-lt"/>
                <a:ea typeface="ＭＳ ゴシック" pitchFamily="49" charset="-128"/>
                <a:cs typeface="Arial"/>
              </a:rPr>
              <a:t> Interventions des sapeurs-pompiers </a:t>
            </a:r>
            <a:r>
              <a:rPr lang="ja-JP" altLang="en-US" sz="2000" b="1" smtClean="0">
                <a:latin typeface="+mj-lt"/>
                <a:ea typeface="ＭＳ ゴシック" pitchFamily="49" charset="-128"/>
              </a:rPr>
              <a:t>① </a:t>
            </a:r>
            <a:r>
              <a:rPr lang="en-US" altLang="ja-JP" sz="2000" b="1" smtClean="0">
                <a:latin typeface="+mj-lt"/>
                <a:ea typeface="ＭＳ ゴシック" pitchFamily="49" charset="-128"/>
              </a:rPr>
              <a:t>(</a:t>
            </a:r>
            <a:r>
              <a:rPr lang="en-US" altLang="ja-JP" b="1" smtClean="0">
                <a:latin typeface="+mj-lt"/>
                <a:ea typeface="ＭＳ ゴシック" pitchFamily="49" charset="-128"/>
              </a:rPr>
              <a:t>Bilan des d</a:t>
            </a:r>
            <a:r>
              <a:rPr lang="en-US" altLang="ja-JP" b="1" smtClean="0">
                <a:latin typeface="+mj-lt"/>
                <a:ea typeface="ＭＳ ゴシック" pitchFamily="49" charset="-128"/>
                <a:cs typeface="Arial"/>
              </a:rPr>
              <a:t>égâts</a:t>
            </a:r>
            <a:r>
              <a:rPr lang="en-US" altLang="ja-JP" sz="2000" b="1" smtClean="0">
                <a:latin typeface="+mj-lt"/>
                <a:ea typeface="ＭＳ ゴシック" pitchFamily="49" charset="-128"/>
                <a:cs typeface="Arial"/>
              </a:rPr>
              <a:t>)</a:t>
            </a:r>
            <a:endParaRPr lang="ja-JP" altLang="en-US" sz="2400" b="1" dirty="0">
              <a:latin typeface="+mj-lt"/>
              <a:ea typeface="ＭＳ ゴシック" pitchFamily="49" charset="-128"/>
            </a:endParaRPr>
          </a:p>
        </p:txBody>
      </p:sp>
    </p:spTree>
    <p:extLst>
      <p:ext uri="{BB962C8B-B14F-4D97-AF65-F5344CB8AC3E}">
        <p14:creationId xmlns="" xmlns:p14="http://schemas.microsoft.com/office/powerpoint/2010/main" val="2504921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1" name="Rectangle 89"/>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13" name="角丸四角形 12"/>
          <p:cNvSpPr/>
          <p:nvPr/>
        </p:nvSpPr>
        <p:spPr>
          <a:xfrm>
            <a:off x="259143" y="3140968"/>
            <a:ext cx="9302370" cy="1152128"/>
          </a:xfrm>
          <a:prstGeom prst="roundRect">
            <a:avLst>
              <a:gd name="adj" fmla="val 7188"/>
            </a:avLst>
          </a:prstGeom>
          <a:solidFill>
            <a:srgbClr val="FFFF99">
              <a:alpha val="32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2000"/>
              </a:lnSpc>
              <a:spcBef>
                <a:spcPts val="300"/>
              </a:spcBef>
            </a:pPr>
            <a:r>
              <a:rPr lang="en-US" altLang="ja-JP" sz="1100" b="1" smtClean="0">
                <a:solidFill>
                  <a:schemeClr val="tx1"/>
                </a:solidFill>
                <a:ea typeface="+mj-ea"/>
              </a:rPr>
              <a:t>“11 sapeurs-pompiers volontaires morts ou disparus en mission“</a:t>
            </a:r>
            <a:r>
              <a:rPr lang="ja-JP" altLang="en-US" sz="1100" b="1" dirty="0" smtClean="0">
                <a:solidFill>
                  <a:schemeClr val="tx1"/>
                </a:solidFill>
                <a:ea typeface="+mj-ea"/>
              </a:rPr>
              <a:t>　</a:t>
            </a:r>
            <a:r>
              <a:rPr lang="ja-JP" altLang="en-US" sz="1100" dirty="0" smtClean="0">
                <a:solidFill>
                  <a:schemeClr val="tx1"/>
                </a:solidFill>
                <a:ea typeface="+mj-ea"/>
              </a:rPr>
              <a:t>　　　　</a:t>
            </a:r>
            <a:r>
              <a:rPr lang="ja-JP" altLang="en-US" sz="1050" dirty="0" smtClean="0">
                <a:solidFill>
                  <a:schemeClr val="tx1"/>
                </a:solidFill>
                <a:ea typeface="+mj-ea"/>
              </a:rPr>
              <a:t>　　　　　　　　　　　　　　　　　　　　</a:t>
            </a:r>
            <a:r>
              <a:rPr lang="ja-JP" altLang="en-US" sz="1050" smtClean="0">
                <a:solidFill>
                  <a:schemeClr val="tx1"/>
                </a:solidFill>
                <a:ea typeface="+mj-ea"/>
              </a:rPr>
              <a:t>　</a:t>
            </a:r>
            <a:r>
              <a:rPr lang="en-US" altLang="ja-JP" sz="1050" smtClean="0">
                <a:solidFill>
                  <a:schemeClr val="tx1"/>
                </a:solidFill>
                <a:ea typeface="+mj-ea"/>
              </a:rPr>
              <a:t>(Journal Mainichi du 23 mars)</a:t>
            </a:r>
            <a:endParaRPr lang="ja-JP" altLang="ja-JP" sz="1050" dirty="0">
              <a:solidFill>
                <a:schemeClr val="tx1"/>
              </a:solidFill>
              <a:ea typeface="+mj-ea"/>
            </a:endParaRPr>
          </a:p>
          <a:p>
            <a:pPr>
              <a:lnSpc>
                <a:spcPts val="2000"/>
              </a:lnSpc>
              <a:spcBef>
                <a:spcPts val="300"/>
              </a:spcBef>
            </a:pPr>
            <a:r>
              <a:rPr lang="fr-FR" altLang="ja-JP" sz="1050" smtClean="0">
                <a:solidFill>
                  <a:schemeClr val="tx1"/>
                </a:solidFill>
                <a:ea typeface="+mj-ea"/>
                <a:cs typeface="Arial"/>
              </a:rPr>
              <a:t>À Otsuchi (dép. d’Iwate) qui compte plus de 2 000 morts ou disparus suite au séisme, les 28 membres de la troupe des sapeurs-pompiers volontaires sont restés au bord de mer afin d’évacuer les habitants, malgré l’arrivée iminente du tsunami qui allait frapper en franchissant la digue fermée. L’un des 11 pompiers victimes (4 morts et 7 disparus), M. Fujio Koshida (57 ans) a sonné la cloche d’alerte jusqu’à  l’instant où il a été emporté par le tsunami. </a:t>
            </a:r>
            <a:endParaRPr lang="ja-JP" altLang="ja-JP" sz="1050" dirty="0">
              <a:solidFill>
                <a:schemeClr val="tx1"/>
              </a:solidFill>
              <a:ea typeface="+mj-ea"/>
            </a:endParaRPr>
          </a:p>
        </p:txBody>
      </p:sp>
      <p:sp>
        <p:nvSpPr>
          <p:cNvPr id="19" name="角丸四角形 18"/>
          <p:cNvSpPr/>
          <p:nvPr/>
        </p:nvSpPr>
        <p:spPr>
          <a:xfrm>
            <a:off x="272481" y="4365104"/>
            <a:ext cx="9289032" cy="1280932"/>
          </a:xfrm>
          <a:prstGeom prst="roundRect">
            <a:avLst>
              <a:gd name="adj" fmla="val 7188"/>
            </a:avLst>
          </a:prstGeom>
          <a:solidFill>
            <a:srgbClr val="FFFF99">
              <a:alpha val="32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2000"/>
              </a:lnSpc>
              <a:spcBef>
                <a:spcPts val="300"/>
              </a:spcBef>
            </a:pPr>
            <a:r>
              <a:rPr lang="ja-JP" altLang="en-US" sz="1400" smtClean="0">
                <a:solidFill>
                  <a:schemeClr val="tx1"/>
                </a:solidFill>
                <a:latin typeface="+mj-ea"/>
                <a:ea typeface="+mj-ea"/>
              </a:rPr>
              <a:t>　</a:t>
            </a:r>
            <a:r>
              <a:rPr lang="en-US" altLang="ja-JP" sz="1100" b="1" smtClean="0">
                <a:solidFill>
                  <a:schemeClr val="tx1"/>
                </a:solidFill>
                <a:ea typeface="+mj-ea"/>
              </a:rPr>
              <a:t>“26 sapeurs-pompiers volontaires morts ou disparus lors de l’intervention imm</a:t>
            </a:r>
            <a:r>
              <a:rPr lang="en-US" altLang="ja-JP" sz="1100" b="1" smtClean="0">
                <a:solidFill>
                  <a:schemeClr val="tx1"/>
                </a:solidFill>
                <a:ea typeface="+mj-ea"/>
                <a:cs typeface="Arial"/>
              </a:rPr>
              <a:t>édiate après la secousse”</a:t>
            </a:r>
            <a:r>
              <a:rPr lang="ja-JP" altLang="en-US" sz="1100" b="1" smtClean="0">
                <a:solidFill>
                  <a:schemeClr val="tx1"/>
                </a:solidFill>
              </a:rPr>
              <a:t> </a:t>
            </a:r>
            <a:r>
              <a:rPr lang="ja-JP" altLang="en-US" sz="1100" b="1" dirty="0" smtClean="0">
                <a:solidFill>
                  <a:schemeClr val="tx1"/>
                </a:solidFill>
              </a:rPr>
              <a:t>　</a:t>
            </a:r>
            <a:r>
              <a:rPr lang="ja-JP" altLang="en-US" sz="1400" dirty="0" smtClean="0">
                <a:solidFill>
                  <a:schemeClr val="tx1"/>
                </a:solidFill>
              </a:rPr>
              <a:t>　　　　　　</a:t>
            </a:r>
            <a:r>
              <a:rPr lang="ja-JP" altLang="en-US" sz="1050" smtClean="0">
                <a:solidFill>
                  <a:schemeClr val="tx1"/>
                </a:solidFill>
              </a:rPr>
              <a:t>　</a:t>
            </a:r>
            <a:r>
              <a:rPr lang="en-US" altLang="ja-JP" sz="1050" smtClean="0">
                <a:solidFill>
                  <a:schemeClr val="tx1"/>
                </a:solidFill>
              </a:rPr>
              <a:t>(Journal Yomiuri du 28 mars)</a:t>
            </a:r>
            <a:endParaRPr lang="en-US" altLang="ja-JP" sz="1050" dirty="0" smtClean="0">
              <a:solidFill>
                <a:schemeClr val="tx1"/>
              </a:solidFill>
              <a:ea typeface="+mj-ea"/>
            </a:endParaRPr>
          </a:p>
          <a:p>
            <a:pPr>
              <a:lnSpc>
                <a:spcPts val="1700"/>
              </a:lnSpc>
              <a:spcBef>
                <a:spcPts val="300"/>
              </a:spcBef>
            </a:pPr>
            <a:r>
              <a:rPr lang="en-US" altLang="ja-JP" sz="1100" smtClean="0">
                <a:solidFill>
                  <a:schemeClr val="tx1"/>
                </a:solidFill>
                <a:ea typeface="+mj-ea"/>
              </a:rPr>
              <a:t>Alors que les 5 portes de la digue de Rikuzentakada (d</a:t>
            </a:r>
            <a:r>
              <a:rPr lang="en-US" altLang="ja-JP" sz="1100" smtClean="0">
                <a:solidFill>
                  <a:schemeClr val="tx1"/>
                </a:solidFill>
                <a:ea typeface="+mj-ea"/>
                <a:cs typeface="Arial"/>
              </a:rPr>
              <a:t>ép. d’Iwate) ont été fermées par les sapeurs-pompiers volontaires de la commune (env. 120 membres) immédiatement après la secousse, le tsunami a franchi la digue et frappé ces derniers qui avaient commencé à évacuer les habitants. Emportés l’un aprés l’autre par le tsunami, les 26 pompiers volontaires morts ou disparus sont la fierté de leurs collègues qui pousuivent leur mission dans les décombres. </a:t>
            </a:r>
            <a:endParaRPr lang="en-US" altLang="ja-JP" sz="1100" dirty="0" smtClean="0">
              <a:solidFill>
                <a:schemeClr val="tx1"/>
              </a:solidFill>
              <a:ea typeface="+mj-ea"/>
            </a:endParaRPr>
          </a:p>
        </p:txBody>
      </p:sp>
      <p:sp>
        <p:nvSpPr>
          <p:cNvPr id="20" name="角丸四角形 19"/>
          <p:cNvSpPr/>
          <p:nvPr/>
        </p:nvSpPr>
        <p:spPr>
          <a:xfrm>
            <a:off x="286579" y="5718044"/>
            <a:ext cx="9274933" cy="1095332"/>
          </a:xfrm>
          <a:prstGeom prst="roundRect">
            <a:avLst>
              <a:gd name="adj" fmla="val 7188"/>
            </a:avLst>
          </a:prstGeom>
          <a:solidFill>
            <a:srgbClr val="FFFF99">
              <a:alpha val="32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2000"/>
              </a:lnSpc>
              <a:spcBef>
                <a:spcPts val="300"/>
              </a:spcBef>
            </a:pPr>
            <a:r>
              <a:rPr lang="ja-JP" altLang="en-US" sz="1100" smtClean="0">
                <a:solidFill>
                  <a:schemeClr val="tx1"/>
                </a:solidFill>
                <a:latin typeface="+mj-ea"/>
                <a:ea typeface="+mj-ea"/>
              </a:rPr>
              <a:t>　</a:t>
            </a:r>
            <a:r>
              <a:rPr lang="en-US" altLang="ja-JP" sz="1100" b="1" smtClean="0">
                <a:solidFill>
                  <a:schemeClr val="tx1"/>
                </a:solidFill>
                <a:ea typeface="+mj-ea"/>
              </a:rPr>
              <a:t>“Un sapeur-pompier volontaire </a:t>
            </a:r>
            <a:r>
              <a:rPr lang="en-US" altLang="ja-JP" sz="1100" b="1" smtClean="0">
                <a:solidFill>
                  <a:schemeClr val="tx1"/>
                </a:solidFill>
                <a:ea typeface="+mj-ea"/>
                <a:cs typeface="Arial"/>
              </a:rPr>
              <a:t>retrouvé mort avec un mégaphone dans sa main”</a:t>
            </a:r>
            <a:r>
              <a:rPr lang="ja-JP" altLang="en-US" sz="1100" b="1" dirty="0" smtClean="0">
                <a:solidFill>
                  <a:schemeClr val="tx1"/>
                </a:solidFill>
                <a:ea typeface="+mj-ea"/>
              </a:rPr>
              <a:t>　</a:t>
            </a:r>
            <a:r>
              <a:rPr lang="ja-JP" altLang="en-US" sz="1100" b="1" smtClean="0">
                <a:solidFill>
                  <a:schemeClr val="tx1"/>
                </a:solidFill>
                <a:ea typeface="+mj-ea"/>
              </a:rPr>
              <a:t>　                                          </a:t>
            </a:r>
            <a:r>
              <a:rPr lang="ja-JP" altLang="en-US" sz="1050" smtClean="0">
                <a:solidFill>
                  <a:schemeClr val="tx1"/>
                </a:solidFill>
                <a:ea typeface="+mj-ea"/>
              </a:rPr>
              <a:t>　</a:t>
            </a:r>
            <a:r>
              <a:rPr lang="en-US" altLang="ja-JP" sz="1050" smtClean="0">
                <a:solidFill>
                  <a:schemeClr val="tx1"/>
                </a:solidFill>
                <a:ea typeface="+mj-ea"/>
              </a:rPr>
              <a:t>(Journal Tokyo du 21 mars)</a:t>
            </a:r>
            <a:r>
              <a:rPr lang="ja-JP" altLang="en-US" sz="1050" dirty="0" smtClean="0">
                <a:solidFill>
                  <a:schemeClr val="tx1"/>
                </a:solidFill>
                <a:ea typeface="+mj-ea"/>
              </a:rPr>
              <a:t>　</a:t>
            </a:r>
            <a:r>
              <a:rPr lang="ja-JP" altLang="en-US" sz="1100" dirty="0" smtClean="0">
                <a:solidFill>
                  <a:schemeClr val="tx1"/>
                </a:solidFill>
                <a:ea typeface="+mj-ea"/>
              </a:rPr>
              <a:t>　　　　　　　　　　　　　　　　　　</a:t>
            </a:r>
            <a:r>
              <a:rPr lang="ja-JP" altLang="en-US" sz="1100" smtClean="0">
                <a:solidFill>
                  <a:schemeClr val="tx1"/>
                </a:solidFill>
                <a:ea typeface="+mj-ea"/>
              </a:rPr>
              <a:t>　</a:t>
            </a:r>
            <a:endParaRPr lang="ja-JP" altLang="ja-JP" sz="1100" dirty="0">
              <a:solidFill>
                <a:schemeClr val="tx1"/>
              </a:solidFill>
              <a:ea typeface="+mj-ea"/>
            </a:endParaRPr>
          </a:p>
          <a:p>
            <a:pPr>
              <a:lnSpc>
                <a:spcPts val="1800"/>
              </a:lnSpc>
              <a:spcBef>
                <a:spcPts val="300"/>
              </a:spcBef>
            </a:pPr>
            <a:r>
              <a:rPr lang="en-US" altLang="ja-JP" sz="1100" i="1" smtClean="0">
                <a:solidFill>
                  <a:schemeClr val="tx1"/>
                </a:solidFill>
                <a:ea typeface="+mj-ea"/>
              </a:rPr>
              <a:t>“Montez vite sur les collines !</a:t>
            </a:r>
            <a:r>
              <a:rPr lang="en-US" altLang="ja-JP" sz="1100" smtClean="0">
                <a:solidFill>
                  <a:schemeClr val="tx1"/>
                </a:solidFill>
                <a:ea typeface="+mj-ea"/>
              </a:rPr>
              <a:t>” Ce dernier cri de M. Ayumu Sakurai (46 ans), l’un des sapeurs-pompiers volontaires morts en mission le jour du séisme, aurait sauvé la vie de nombreux habitants </a:t>
            </a:r>
            <a:r>
              <a:rPr lang="en-US" altLang="ja-JP" sz="1100" smtClean="0">
                <a:solidFill>
                  <a:schemeClr val="tx1"/>
                </a:solidFill>
              </a:rPr>
              <a:t>de Natori (dép. de Miyagi) </a:t>
            </a:r>
            <a:r>
              <a:rPr lang="en-US" altLang="ja-JP" sz="1100" smtClean="0">
                <a:solidFill>
                  <a:schemeClr val="tx1"/>
                </a:solidFill>
                <a:ea typeface="+mj-ea"/>
              </a:rPr>
              <a:t>d</a:t>
            </a:r>
            <a:r>
              <a:rPr lang="en-US" altLang="ja-JP" sz="1100" smtClean="0">
                <a:solidFill>
                  <a:schemeClr val="tx1"/>
                </a:solidFill>
                <a:ea typeface="+mj-ea"/>
                <a:cs typeface="Arial"/>
              </a:rPr>
              <a:t>évast</a:t>
            </a:r>
            <a:r>
              <a:rPr lang="en-US" altLang="ja-JP" sz="1100" smtClean="0">
                <a:solidFill>
                  <a:schemeClr val="tx1"/>
                </a:solidFill>
                <a:ea typeface="+mj-ea"/>
              </a:rPr>
              <a:t>é par le tsunami. Retrouvé mort avec 2 autres sapeurs-pompiers dans un camion complètement </a:t>
            </a:r>
            <a:r>
              <a:rPr lang="en-US" altLang="ja-JP" sz="1100" smtClean="0">
                <a:solidFill>
                  <a:schemeClr val="tx1"/>
                </a:solidFill>
                <a:ea typeface="+mj-ea"/>
                <a:cs typeface="Arial"/>
              </a:rPr>
              <a:t>écrasé, M. Sakurai temait  dans sa main le mégaphone qu’il n’a pas lâché jusqu’au dernier instant de sa vie.</a:t>
            </a:r>
            <a:endParaRPr lang="ja-JP" altLang="ja-JP" sz="1100" dirty="0">
              <a:solidFill>
                <a:schemeClr val="tx1"/>
              </a:solidFill>
              <a:ea typeface="+mj-ea"/>
            </a:endParaRPr>
          </a:p>
        </p:txBody>
      </p:sp>
      <p:sp>
        <p:nvSpPr>
          <p:cNvPr id="4" name="正方形/長方形 3"/>
          <p:cNvSpPr/>
          <p:nvPr/>
        </p:nvSpPr>
        <p:spPr>
          <a:xfrm>
            <a:off x="272480" y="2852936"/>
            <a:ext cx="799288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b="1" smtClean="0">
                <a:solidFill>
                  <a:schemeClr val="tx1"/>
                </a:solidFill>
              </a:rPr>
              <a:t>Quelques articles de presse sur les actions des sapeurs-pompiers</a:t>
            </a:r>
            <a:endParaRPr kumimoji="1" lang="ja-JP" altLang="en-US" sz="1400" b="1" dirty="0">
              <a:solidFill>
                <a:schemeClr val="tx1"/>
              </a:solidFill>
            </a:endParaRPr>
          </a:p>
        </p:txBody>
      </p:sp>
      <p:sp>
        <p:nvSpPr>
          <p:cNvPr id="15" name="テキスト ボックス 14"/>
          <p:cNvSpPr txBox="1"/>
          <p:nvPr/>
        </p:nvSpPr>
        <p:spPr>
          <a:xfrm>
            <a:off x="315421" y="905870"/>
            <a:ext cx="2219310" cy="261610"/>
          </a:xfrm>
          <a:prstGeom prst="rect">
            <a:avLst/>
          </a:prstGeom>
          <a:noFill/>
        </p:spPr>
        <p:txBody>
          <a:bodyPr wrap="square" bIns="0" rtlCol="0">
            <a:spAutoFit/>
          </a:bodyPr>
          <a:lstStyle/>
          <a:p>
            <a:r>
              <a:rPr lang="en-US" altLang="ja-JP" sz="1400" b="1" smtClean="0"/>
              <a:t>【</a:t>
            </a:r>
            <a:r>
              <a:rPr lang="en-US" altLang="ja-JP" sz="1400" b="1" smtClean="0">
                <a:latin typeface="+mn-lt"/>
              </a:rPr>
              <a:t>Si</a:t>
            </a:r>
            <a:r>
              <a:rPr lang="en-US" altLang="ja-JP" sz="1400" b="1" smtClean="0">
                <a:latin typeface="+mn-lt"/>
                <a:cs typeface="Arial"/>
              </a:rPr>
              <a:t>èges centraux</a:t>
            </a:r>
            <a:r>
              <a:rPr kumimoji="1" lang="en-US" altLang="ja-JP" sz="1400" b="1" smtClean="0"/>
              <a:t>】</a:t>
            </a:r>
            <a:endParaRPr kumimoji="1" lang="ja-JP" altLang="en-US" sz="1400" b="1" dirty="0"/>
          </a:p>
        </p:txBody>
      </p:sp>
      <p:sp>
        <p:nvSpPr>
          <p:cNvPr id="16" name="テキスト ボックス 15"/>
          <p:cNvSpPr txBox="1"/>
          <p:nvPr/>
        </p:nvSpPr>
        <p:spPr>
          <a:xfrm>
            <a:off x="5529064" y="908720"/>
            <a:ext cx="3672408" cy="261610"/>
          </a:xfrm>
          <a:prstGeom prst="rect">
            <a:avLst/>
          </a:prstGeom>
          <a:noFill/>
        </p:spPr>
        <p:txBody>
          <a:bodyPr wrap="square" bIns="0" rtlCol="0">
            <a:spAutoFit/>
          </a:bodyPr>
          <a:lstStyle/>
          <a:p>
            <a:r>
              <a:rPr lang="en-US" altLang="ja-JP" sz="1400" b="1" smtClean="0"/>
              <a:t>【</a:t>
            </a:r>
            <a:r>
              <a:rPr lang="en-US" altLang="ja-JP" sz="1200" b="1" smtClean="0">
                <a:latin typeface="+mn-lt"/>
              </a:rPr>
              <a:t>Troupes de sapeurs-pompiers</a:t>
            </a:r>
            <a:r>
              <a:rPr lang="ja-JP" altLang="en-US" sz="1400" b="1" smtClean="0"/>
              <a:t> </a:t>
            </a:r>
            <a:r>
              <a:rPr lang="en-US" altLang="ja-JP" sz="1100" b="1" smtClean="0"/>
              <a:t>volontaires</a:t>
            </a:r>
            <a:r>
              <a:rPr kumimoji="1" lang="en-US" altLang="ja-JP" sz="1400" b="1" smtClean="0"/>
              <a:t>】</a:t>
            </a:r>
            <a:endParaRPr kumimoji="1" lang="ja-JP" altLang="en-US" sz="1400" b="1" dirty="0"/>
          </a:p>
        </p:txBody>
      </p:sp>
      <p:sp>
        <p:nvSpPr>
          <p:cNvPr id="17" name="テキスト ボックス 16"/>
          <p:cNvSpPr txBox="1"/>
          <p:nvPr/>
        </p:nvSpPr>
        <p:spPr>
          <a:xfrm>
            <a:off x="3314818" y="932292"/>
            <a:ext cx="1872208" cy="261610"/>
          </a:xfrm>
          <a:prstGeom prst="rect">
            <a:avLst/>
          </a:prstGeom>
          <a:noFill/>
        </p:spPr>
        <p:txBody>
          <a:bodyPr wrap="square" rtlCol="0">
            <a:spAutoFit/>
          </a:bodyPr>
          <a:lstStyle/>
          <a:p>
            <a:pPr algn="r"/>
            <a:r>
              <a:rPr kumimoji="1" lang="en-US" altLang="ja-JP" sz="1100" smtClean="0">
                <a:latin typeface="+mj-ea"/>
                <a:ea typeface="+mj-ea"/>
              </a:rPr>
              <a:t>(</a:t>
            </a:r>
            <a:r>
              <a:rPr kumimoji="1" lang="en-US" altLang="ja-JP" sz="1050" smtClean="0">
                <a:latin typeface="+mn-lt"/>
                <a:ea typeface="+mj-ea"/>
              </a:rPr>
              <a:t>au 11/11/2011</a:t>
            </a:r>
            <a:r>
              <a:rPr kumimoji="1" lang="en-US" altLang="ja-JP" sz="1100" smtClean="0">
                <a:latin typeface="+mj-ea"/>
                <a:ea typeface="+mj-ea"/>
              </a:rPr>
              <a:t>)</a:t>
            </a:r>
            <a:endParaRPr kumimoji="1" lang="ja-JP" altLang="en-US" sz="1100" dirty="0">
              <a:latin typeface="+mj-ea"/>
              <a:ea typeface="+mj-ea"/>
            </a:endParaRPr>
          </a:p>
        </p:txBody>
      </p:sp>
      <p:sp>
        <p:nvSpPr>
          <p:cNvPr id="18" name="テキスト ボックス 17"/>
          <p:cNvSpPr txBox="1"/>
          <p:nvPr/>
        </p:nvSpPr>
        <p:spPr>
          <a:xfrm>
            <a:off x="8033792" y="908720"/>
            <a:ext cx="1872208" cy="261610"/>
          </a:xfrm>
          <a:prstGeom prst="rect">
            <a:avLst/>
          </a:prstGeom>
          <a:noFill/>
        </p:spPr>
        <p:txBody>
          <a:bodyPr wrap="square" rtlCol="0">
            <a:spAutoFit/>
          </a:bodyPr>
          <a:lstStyle/>
          <a:p>
            <a:pPr algn="r"/>
            <a:r>
              <a:rPr lang="en-US" altLang="ja-JP" sz="1050" smtClean="0">
                <a:latin typeface="+mn-lt"/>
                <a:ea typeface="+mj-ea"/>
              </a:rPr>
              <a:t>(au 26/10/2011</a:t>
            </a:r>
            <a:r>
              <a:rPr lang="en-US" altLang="ja-JP" sz="1100" smtClean="0">
                <a:latin typeface="+mj-ea"/>
                <a:ea typeface="+mj-ea"/>
              </a:rPr>
              <a:t>)</a:t>
            </a:r>
            <a:endParaRPr kumimoji="1" lang="ja-JP" altLang="en-US" sz="1100" dirty="0">
              <a:latin typeface="+mj-ea"/>
              <a:ea typeface="+mj-ea"/>
            </a:endParaRPr>
          </a:p>
        </p:txBody>
      </p:sp>
      <p:sp>
        <p:nvSpPr>
          <p:cNvPr id="21" name="テキスト ボックス 20"/>
          <p:cNvSpPr txBox="1"/>
          <p:nvPr/>
        </p:nvSpPr>
        <p:spPr>
          <a:xfrm>
            <a:off x="272480" y="2348880"/>
            <a:ext cx="10425609" cy="630942"/>
          </a:xfrm>
          <a:prstGeom prst="rect">
            <a:avLst/>
          </a:prstGeom>
          <a:noFill/>
        </p:spPr>
        <p:txBody>
          <a:bodyPr wrap="square" rtlCol="0">
            <a:spAutoFit/>
          </a:bodyPr>
          <a:lstStyle/>
          <a:p>
            <a:pPr>
              <a:lnSpc>
                <a:spcPts val="1400"/>
              </a:lnSpc>
            </a:pPr>
            <a:r>
              <a:rPr lang="en-US" altLang="ja-JP" sz="900" spc="-40" smtClean="0">
                <a:latin typeface="+mn-lt"/>
              </a:rPr>
              <a:t>Chiffres d</a:t>
            </a:r>
            <a:r>
              <a:rPr lang="en-US" altLang="ja-JP" sz="900" spc="-40" smtClean="0">
                <a:latin typeface="+mn-lt"/>
                <a:cs typeface="Arial"/>
              </a:rPr>
              <a:t>éclarés par  i) les sièges centraux des dép. d’Aomori, d’Iiwate, de Miyagi, de Fukushima, d’Ibaraki, de Tochigi, de Chiba et de Nagano et par ii) les troupes des sapeurs-pompiers volontaires des dép d’Iwate, de Miyagi et de</a:t>
            </a:r>
          </a:p>
          <a:p>
            <a:pPr>
              <a:lnSpc>
                <a:spcPts val="1400"/>
              </a:lnSpc>
            </a:pPr>
            <a:r>
              <a:rPr lang="en-US" altLang="ja-JP" sz="900" spc="-40" smtClean="0">
                <a:latin typeface="+mn-lt"/>
                <a:cs typeface="Arial"/>
              </a:rPr>
              <a:t> Fukushima sur les  dégâts connus. Les dégâts subis par certaines troupes restent inconnus malgrés les enquêtes menées par les communes.</a:t>
            </a:r>
            <a:endParaRPr lang="en-US" altLang="ja-JP" sz="900" spc="-40" dirty="0" smtClean="0">
              <a:latin typeface="+mn-lt"/>
            </a:endParaRPr>
          </a:p>
          <a:p>
            <a:pPr>
              <a:lnSpc>
                <a:spcPts val="1400"/>
              </a:lnSpc>
            </a:pPr>
            <a:r>
              <a:rPr lang="en-US" altLang="ja-JP" sz="900" spc="-40" dirty="0">
                <a:latin typeface="+mn-lt"/>
              </a:rPr>
              <a:t>*</a:t>
            </a:r>
            <a:r>
              <a:rPr kumimoji="1" lang="ja-JP" altLang="en-US" sz="900" spc="-40" smtClean="0">
                <a:latin typeface="+mn-lt"/>
              </a:rPr>
              <a:t>　</a:t>
            </a:r>
            <a:r>
              <a:rPr kumimoji="1" lang="en-US" altLang="ja-JP" sz="900" spc="-40" smtClean="0">
                <a:latin typeface="+mn-lt"/>
              </a:rPr>
              <a:t>L’h</a:t>
            </a:r>
            <a:r>
              <a:rPr kumimoji="1" lang="en-US" altLang="ja-JP" sz="900" spc="-40" smtClean="0">
                <a:latin typeface="+mn-lt"/>
                <a:cs typeface="Arial"/>
              </a:rPr>
              <a:t>élicoptère de  sauvetage du dép. de Miyagi  emporté par le tsunami alors qu’il  était stationné sur l’héliport de  la base des sapeurs-pompiers aériens à Sendai.</a:t>
            </a:r>
            <a:endParaRPr kumimoji="1" lang="ja-JP" altLang="en-US" sz="900" spc="-40" dirty="0">
              <a:latin typeface="+mn-lt"/>
            </a:endParaRPr>
          </a:p>
        </p:txBody>
      </p:sp>
      <p:sp>
        <p:nvSpPr>
          <p:cNvPr id="22" name="角丸四角形 21"/>
          <p:cNvSpPr/>
          <p:nvPr/>
        </p:nvSpPr>
        <p:spPr>
          <a:xfrm>
            <a:off x="259142" y="620688"/>
            <a:ext cx="5990002" cy="285182"/>
          </a:xfrm>
          <a:prstGeom prst="roundRect">
            <a:avLst/>
          </a:prstGeom>
          <a:solidFill>
            <a:srgbClr val="A20000"/>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smtClean="0">
                <a:ea typeface="ＭＳ ゴシック" pitchFamily="49" charset="-128"/>
              </a:rPr>
              <a:t>D</a:t>
            </a:r>
            <a:r>
              <a:rPr lang="en-US" altLang="ja-JP" sz="1200" b="1" smtClean="0">
                <a:ea typeface="ＭＳ ゴシック" pitchFamily="49" charset="-128"/>
                <a:cs typeface="Arial"/>
              </a:rPr>
              <a:t>égâts subis par les structures des sapeurs-pompiers des principaux départements sinistrés</a:t>
            </a:r>
            <a:endParaRPr lang="en-US" altLang="ja-JP" sz="1200" b="1" dirty="0" smtClean="0"/>
          </a:p>
        </p:txBody>
      </p:sp>
      <p:graphicFrame>
        <p:nvGraphicFramePr>
          <p:cNvPr id="23" name="表 22"/>
          <p:cNvGraphicFramePr>
            <a:graphicFrameLocks noGrp="1"/>
          </p:cNvGraphicFramePr>
          <p:nvPr>
            <p:extLst>
              <p:ext uri="{D42A27DB-BD31-4B8C-83A1-F6EECF244321}">
                <p14:modId xmlns="" xmlns:p14="http://schemas.microsoft.com/office/powerpoint/2010/main" val="796789009"/>
              </p:ext>
            </p:extLst>
          </p:nvPr>
        </p:nvGraphicFramePr>
        <p:xfrm>
          <a:off x="272480" y="1124744"/>
          <a:ext cx="5040560" cy="1220080"/>
        </p:xfrm>
        <a:graphic>
          <a:graphicData uri="http://schemas.openxmlformats.org/drawingml/2006/table">
            <a:tbl>
              <a:tblPr firstRow="1" bandRow="1">
                <a:tableStyleId>{16D9F66E-5EB9-4882-86FB-DCBF35E3C3E4}</a:tableStyleId>
              </a:tblPr>
              <a:tblGrid>
                <a:gridCol w="1944216"/>
                <a:gridCol w="3096344"/>
              </a:tblGrid>
              <a:tr h="156001">
                <a:tc>
                  <a:txBody>
                    <a:bodyPr/>
                    <a:lstStyle/>
                    <a:p>
                      <a:pPr algn="l">
                        <a:lnSpc>
                          <a:spcPts val="1700"/>
                        </a:lnSpc>
                      </a:pPr>
                      <a:r>
                        <a:rPr kumimoji="1" lang="en-US" altLang="ja-JP" sz="900" b="0" u="none" smtClean="0"/>
                        <a:t>Sapeurs-pompiers  mort sou disparus</a:t>
                      </a:r>
                      <a:endParaRPr kumimoji="1" lang="ja-JP" altLang="en-US" sz="900" b="0" u="none" dirty="0"/>
                    </a:p>
                  </a:txBody>
                  <a:tcPr marL="99060" marR="99060" anchor="ctr"/>
                </a:tc>
                <a:tc>
                  <a:txBody>
                    <a:bodyPr/>
                    <a:lstStyle/>
                    <a:p>
                      <a:pPr algn="l">
                        <a:lnSpc>
                          <a:spcPts val="1700"/>
                        </a:lnSpc>
                      </a:pPr>
                      <a:r>
                        <a:rPr kumimoji="1" lang="en-US" altLang="ja-JP" sz="900" b="0" smtClean="0"/>
                        <a:t>23 morts, 4 disparus</a:t>
                      </a:r>
                      <a:endParaRPr kumimoji="1" lang="ja-JP" altLang="en-US" sz="900" b="0" dirty="0"/>
                    </a:p>
                  </a:txBody>
                  <a:tcPr marL="99060" marR="99060" anchor="ctr"/>
                </a:tc>
              </a:tr>
              <a:tr h="364057">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kumimoji="1" lang="en-US" altLang="ja-JP" sz="900" b="0" smtClean="0">
                          <a:latin typeface="+mn-lt"/>
                        </a:rPr>
                        <a:t>B</a:t>
                      </a:r>
                      <a:r>
                        <a:rPr kumimoji="1" lang="en-US" altLang="ja-JP" sz="900" b="0" smtClean="0">
                          <a:latin typeface="+mn-lt"/>
                          <a:cs typeface="Arial"/>
                        </a:rPr>
                        <a:t>âtiments (complètement détruits,</a:t>
                      </a:r>
                      <a:r>
                        <a:rPr kumimoji="1" lang="en-US" altLang="ja-JP" sz="900" b="0" baseline="0" smtClean="0">
                          <a:latin typeface="+mn-lt"/>
                          <a:cs typeface="Arial"/>
                        </a:rPr>
                        <a:t> détruits à moitié ou partiellement atteints)</a:t>
                      </a:r>
                      <a:endParaRPr kumimoji="1" lang="en-US" altLang="ja-JP" sz="700" b="0" dirty="0" smtClean="0">
                        <a:latin typeface="+mn-lt"/>
                      </a:endParaRPr>
                    </a:p>
                  </a:txBody>
                  <a:tcPr marL="99060" marR="99060" marT="36000" marB="36000" anchor="ctr"/>
                </a:tc>
                <a:tc>
                  <a:txBody>
                    <a:bodyPr/>
                    <a:lstStyle/>
                    <a:p>
                      <a:pPr algn="l">
                        <a:lnSpc>
                          <a:spcPts val="1400"/>
                        </a:lnSpc>
                      </a:pPr>
                      <a:r>
                        <a:rPr kumimoji="1" lang="en-US" altLang="ja-JP" sz="900" b="0" smtClean="0">
                          <a:latin typeface="+mn-lt"/>
                        </a:rPr>
                        <a:t>130 si</a:t>
                      </a:r>
                      <a:r>
                        <a:rPr kumimoji="1" lang="en-US" altLang="ja-JP" sz="900" b="0" smtClean="0">
                          <a:latin typeface="+mn-lt"/>
                          <a:cs typeface="Arial"/>
                        </a:rPr>
                        <a:t>èges centraux/grandes casernes</a:t>
                      </a:r>
                      <a:endParaRPr kumimoji="1" lang="en-US" altLang="ja-JP" sz="900" b="0" dirty="0" smtClean="0">
                        <a:latin typeface="+mn-lt"/>
                      </a:endParaRPr>
                    </a:p>
                    <a:p>
                      <a:pPr algn="l">
                        <a:lnSpc>
                          <a:spcPts val="1400"/>
                        </a:lnSpc>
                      </a:pPr>
                      <a:r>
                        <a:rPr kumimoji="1" lang="en-US" altLang="ja-JP" sz="900" b="0" smtClean="0">
                          <a:latin typeface="+mn-lt"/>
                        </a:rPr>
                        <a:t>135 petites casernes</a:t>
                      </a:r>
                      <a:endParaRPr kumimoji="1" lang="ja-JP" altLang="en-US" sz="900" b="0" dirty="0">
                        <a:latin typeface="+mn-lt"/>
                      </a:endParaRPr>
                    </a:p>
                  </a:txBody>
                  <a:tcPr marL="99060" marR="99060" marT="36000" marB="36000" anchor="ctr"/>
                </a:tc>
              </a:tr>
              <a:tr h="295538">
                <a:tc>
                  <a:txBody>
                    <a:bodyPr/>
                    <a:lstStyle/>
                    <a:p>
                      <a:pPr algn="l">
                        <a:lnSpc>
                          <a:spcPts val="1700"/>
                        </a:lnSpc>
                      </a:pPr>
                      <a:r>
                        <a:rPr kumimoji="1" lang="en-US" altLang="ja-JP" sz="900" b="0" kern="1200" baseline="0" smtClean="0">
                          <a:latin typeface="+mn-lt"/>
                        </a:rPr>
                        <a:t>V</a:t>
                      </a:r>
                      <a:r>
                        <a:rPr kumimoji="1" lang="en-US" altLang="ja-JP" sz="900" b="0" kern="1200" baseline="0" smtClean="0">
                          <a:latin typeface="+mn-lt"/>
                          <a:cs typeface="Arial"/>
                        </a:rPr>
                        <a:t>éhicules détruits</a:t>
                      </a:r>
                      <a:endParaRPr kumimoji="1" lang="ja-JP" altLang="en-US" sz="900" b="0" dirty="0">
                        <a:latin typeface="+mn-lt"/>
                      </a:endParaRPr>
                    </a:p>
                  </a:txBody>
                  <a:tcPr marL="99060" marR="99060" anchor="ctr"/>
                </a:tc>
                <a:tc>
                  <a:txBody>
                    <a:bodyPr/>
                    <a:lstStyle/>
                    <a:p>
                      <a:pPr algn="l">
                        <a:lnSpc>
                          <a:spcPts val="1700"/>
                        </a:lnSpc>
                      </a:pPr>
                      <a:r>
                        <a:rPr kumimoji="1" lang="en-US" altLang="ja-JP" sz="900" b="0" smtClean="0">
                          <a:latin typeface="+mn-lt"/>
                        </a:rPr>
                        <a:t>77 camions, 2 bateaux, 1 h</a:t>
                      </a:r>
                      <a:r>
                        <a:rPr kumimoji="1" lang="en-US" altLang="ja-JP" sz="900" b="0" smtClean="0">
                          <a:latin typeface="+mn-lt"/>
                          <a:cs typeface="Arial"/>
                        </a:rPr>
                        <a:t>élicoptère*</a:t>
                      </a:r>
                      <a:endParaRPr kumimoji="1" lang="ja-JP" altLang="en-US" sz="800" b="0" dirty="0">
                        <a:latin typeface="+mn-lt"/>
                      </a:endParaRPr>
                    </a:p>
                  </a:txBody>
                  <a:tcPr marL="99060" marR="99060" anchor="ctr"/>
                </a:tc>
              </a:tr>
            </a:tbl>
          </a:graphicData>
        </a:graphic>
      </p:graphicFrame>
      <p:graphicFrame>
        <p:nvGraphicFramePr>
          <p:cNvPr id="24" name="表 23"/>
          <p:cNvGraphicFramePr>
            <a:graphicFrameLocks noGrp="1"/>
          </p:cNvGraphicFramePr>
          <p:nvPr>
            <p:extLst>
              <p:ext uri="{D42A27DB-BD31-4B8C-83A1-F6EECF244321}">
                <p14:modId xmlns="" xmlns:p14="http://schemas.microsoft.com/office/powerpoint/2010/main" val="2827303252"/>
              </p:ext>
            </p:extLst>
          </p:nvPr>
        </p:nvGraphicFramePr>
        <p:xfrm>
          <a:off x="5385048" y="1196752"/>
          <a:ext cx="4354293" cy="1006600"/>
        </p:xfrm>
        <a:graphic>
          <a:graphicData uri="http://schemas.openxmlformats.org/drawingml/2006/table">
            <a:tbl>
              <a:tblPr firstRow="1" bandRow="1">
                <a:tableStyleId>{16D9F66E-5EB9-4882-86FB-DCBF35E3C3E4}</a:tableStyleId>
              </a:tblPr>
              <a:tblGrid>
                <a:gridCol w="1925745"/>
                <a:gridCol w="2428548"/>
              </a:tblGrid>
              <a:tr h="272092">
                <a:tc>
                  <a:txBody>
                    <a:bodyPr/>
                    <a:lstStyle/>
                    <a:p>
                      <a:pPr algn="l">
                        <a:lnSpc>
                          <a:spcPts val="1700"/>
                        </a:lnSpc>
                      </a:pPr>
                      <a:r>
                        <a:rPr kumimoji="1" lang="en-US" altLang="ja-JP" sz="1050" b="0" u="none" smtClean="0"/>
                        <a:t>Sapeurs-pompiers</a:t>
                      </a:r>
                      <a:endParaRPr kumimoji="1" lang="ja-JP" altLang="en-US" sz="1050" b="0" u="none" dirty="0"/>
                    </a:p>
                  </a:txBody>
                  <a:tcPr marL="99060" marR="99060"/>
                </a:tc>
                <a:tc>
                  <a:txBody>
                    <a:bodyPr/>
                    <a:lstStyle/>
                    <a:p>
                      <a:pPr algn="l">
                        <a:lnSpc>
                          <a:spcPts val="1700"/>
                        </a:lnSpc>
                      </a:pPr>
                      <a:r>
                        <a:rPr kumimoji="1" lang="en-US" altLang="ja-JP" sz="1050" b="0" smtClean="0"/>
                        <a:t>241 morts, 12 disparus</a:t>
                      </a:r>
                      <a:endParaRPr kumimoji="1" lang="ja-JP" altLang="en-US" sz="1050" b="0" dirty="0"/>
                    </a:p>
                  </a:txBody>
                  <a:tcPr marL="99060" marR="99060" anchor="ctr"/>
                </a:tc>
              </a:tr>
              <a:tr h="391920">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kumimoji="1" lang="en-US" altLang="ja-JP" sz="1050" b="0" smtClean="0">
                          <a:latin typeface="+mn-lt"/>
                        </a:rPr>
                        <a:t>B</a:t>
                      </a:r>
                      <a:r>
                        <a:rPr kumimoji="1" lang="en-US" altLang="ja-JP" sz="1050" b="0" smtClean="0">
                          <a:latin typeface="+mn-lt"/>
                          <a:cs typeface="Arial"/>
                        </a:rPr>
                        <a:t>âtiments devenus hors-usage</a:t>
                      </a:r>
                      <a:endParaRPr kumimoji="1" lang="en-US" altLang="ja-JP" sz="1050" b="0" dirty="0" smtClean="0"/>
                    </a:p>
                  </a:txBody>
                  <a:tcPr marL="99060" marR="99060" marT="36000" marB="36000"/>
                </a:tc>
                <a:tc>
                  <a:txBody>
                    <a:bodyPr/>
                    <a:lstStyle/>
                    <a:p>
                      <a:pPr algn="l">
                        <a:lnSpc>
                          <a:spcPts val="1400"/>
                        </a:lnSpc>
                      </a:pPr>
                      <a:r>
                        <a:rPr kumimoji="1" lang="en-US" altLang="ja-JP" sz="1050" b="0" smtClean="0"/>
                        <a:t>412 bases ou</a:t>
                      </a:r>
                      <a:r>
                        <a:rPr kumimoji="1" lang="en-US" altLang="ja-JP" sz="1050" b="0" baseline="0" smtClean="0"/>
                        <a:t> stations</a:t>
                      </a:r>
                      <a:endParaRPr kumimoji="1" lang="ja-JP" altLang="en-US" sz="1050" b="0" dirty="0"/>
                    </a:p>
                  </a:txBody>
                  <a:tcPr marL="99060" marR="99060" marT="36000" marB="36000" anchor="ctr"/>
                </a:tc>
              </a:tr>
              <a:tr h="272092">
                <a:tc>
                  <a:txBody>
                    <a:bodyPr/>
                    <a:lstStyle/>
                    <a:p>
                      <a:pPr algn="l">
                        <a:lnSpc>
                          <a:spcPts val="1700"/>
                        </a:lnSpc>
                      </a:pPr>
                      <a:r>
                        <a:rPr kumimoji="1" lang="en-US" altLang="ja-JP" sz="1050" b="0" kern="1200" baseline="0" smtClean="0">
                          <a:latin typeface="+mn-lt"/>
                        </a:rPr>
                        <a:t>V</a:t>
                      </a:r>
                      <a:r>
                        <a:rPr kumimoji="1" lang="en-US" altLang="ja-JP" sz="1050" b="0" kern="1200" baseline="0" smtClean="0">
                          <a:latin typeface="+mn-lt"/>
                          <a:cs typeface="Arial"/>
                        </a:rPr>
                        <a:t>éhicules</a:t>
                      </a:r>
                      <a:endParaRPr kumimoji="1" lang="ja-JP" altLang="en-US" sz="1050" b="0" dirty="0">
                        <a:latin typeface="+mn-lt"/>
                      </a:endParaRPr>
                    </a:p>
                  </a:txBody>
                  <a:tcPr marL="99060" marR="99060"/>
                </a:tc>
                <a:tc>
                  <a:txBody>
                    <a:bodyPr/>
                    <a:lstStyle/>
                    <a:p>
                      <a:pPr algn="l">
                        <a:lnSpc>
                          <a:spcPts val="1700"/>
                        </a:lnSpc>
                      </a:pPr>
                      <a:r>
                        <a:rPr kumimoji="1" lang="en-US" altLang="ja-JP" sz="1050" b="0" smtClean="0"/>
                        <a:t>257</a:t>
                      </a:r>
                      <a:r>
                        <a:rPr kumimoji="1" lang="ja-JP" altLang="en-US" sz="1050" b="0" baseline="0" smtClean="0"/>
                        <a:t> </a:t>
                      </a:r>
                      <a:r>
                        <a:rPr kumimoji="1" lang="en-US" altLang="ja-JP" sz="1050" b="0" baseline="0" smtClean="0"/>
                        <a:t>camions/voitures</a:t>
                      </a:r>
                      <a:endParaRPr kumimoji="1" lang="ja-JP" altLang="en-US" sz="1050" b="0" dirty="0"/>
                    </a:p>
                  </a:txBody>
                  <a:tcPr marL="99060" marR="99060" anchor="ctr"/>
                </a:tc>
              </a:tr>
            </a:tbl>
          </a:graphicData>
        </a:graphic>
      </p:graphicFrame>
      <p:sp>
        <p:nvSpPr>
          <p:cNvPr id="25" name="AutoShape 17"/>
          <p:cNvSpPr>
            <a:spLocks noChangeArrowheads="1"/>
          </p:cNvSpPr>
          <p:nvPr/>
        </p:nvSpPr>
        <p:spPr bwMode="auto">
          <a:xfrm>
            <a:off x="848544" y="19472"/>
            <a:ext cx="8928992" cy="529208"/>
          </a:xfrm>
          <a:prstGeom prst="roundRect">
            <a:avLst>
              <a:gd name="adj" fmla="val 16667"/>
            </a:avLst>
          </a:prstGeom>
          <a:solidFill>
            <a:srgbClr val="CCFFFF"/>
          </a:solidFill>
          <a:ln w="9525">
            <a:solidFill>
              <a:srgbClr val="000000"/>
            </a:solidFill>
            <a:round/>
            <a:headEnd/>
            <a:tailEnd/>
          </a:ln>
        </p:spPr>
        <p:txBody>
          <a:bodyPr/>
          <a:lstStyle/>
          <a:p>
            <a:pPr algn="ctr">
              <a:spcBef>
                <a:spcPts val="0"/>
              </a:spcBef>
            </a:pPr>
            <a:r>
              <a:rPr lang="en-US" altLang="ja-JP" sz="1600" b="1" smtClean="0">
                <a:latin typeface="+mj-lt"/>
                <a:ea typeface="ＭＳ ゴシック" pitchFamily="49" charset="-128"/>
              </a:rPr>
              <a:t>Bilan des d</a:t>
            </a:r>
            <a:r>
              <a:rPr lang="en-US" altLang="ja-JP" sz="1600" b="1" smtClean="0">
                <a:latin typeface="+mj-lt"/>
                <a:ea typeface="ＭＳ ゴシック" pitchFamily="49" charset="-128"/>
                <a:cs typeface="Arial"/>
              </a:rPr>
              <a:t>égâts causés par le grand séisme de l’Est du Japon -  Interventions des sapeurs-pompiers </a:t>
            </a:r>
            <a:r>
              <a:rPr lang="ja-JP" altLang="en-US" sz="1600" b="1" smtClean="0">
                <a:latin typeface="+mj-lt"/>
                <a:ea typeface="ＭＳ ゴシック" pitchFamily="49" charset="-128"/>
              </a:rPr>
              <a:t>② </a:t>
            </a:r>
            <a:endParaRPr lang="en-US" altLang="ja-JP" sz="1600" b="1" smtClean="0">
              <a:latin typeface="+mj-lt"/>
              <a:ea typeface="ＭＳ ゴシック" pitchFamily="49" charset="-128"/>
            </a:endParaRPr>
          </a:p>
          <a:p>
            <a:pPr algn="ctr">
              <a:spcBef>
                <a:spcPts val="0"/>
              </a:spcBef>
            </a:pPr>
            <a:r>
              <a:rPr lang="en-US" altLang="ja-JP" sz="1200" b="1" smtClean="0">
                <a:latin typeface="+mj-lt"/>
                <a:ea typeface="ＭＳ ゴシック" pitchFamily="49" charset="-128"/>
              </a:rPr>
              <a:t>(D</a:t>
            </a:r>
            <a:r>
              <a:rPr lang="en-US" altLang="ja-JP" sz="1200" b="1" smtClean="0">
                <a:latin typeface="+mj-lt"/>
                <a:ea typeface="ＭＳ ゴシック" pitchFamily="49" charset="-128"/>
                <a:cs typeface="Arial"/>
              </a:rPr>
              <a:t>égâts subis par les structures des sapeurs-pompiers des principaux départements sinistrés)</a:t>
            </a:r>
            <a:endParaRPr lang="ja-JP" altLang="en-US" sz="1200" b="1" dirty="0">
              <a:latin typeface="+mj-lt"/>
              <a:ea typeface="ＭＳ ゴシック" pitchFamily="49" charset="-128"/>
            </a:endParaRPr>
          </a:p>
        </p:txBody>
      </p:sp>
      <p:sp>
        <p:nvSpPr>
          <p:cNvPr id="26" name="スライド番号プレースホルダー 1"/>
          <p:cNvSpPr>
            <a:spLocks noGrp="1"/>
          </p:cNvSpPr>
          <p:nvPr>
            <p:ph type="sldNum" sz="quarter" idx="12"/>
          </p:nvPr>
        </p:nvSpPr>
        <p:spPr>
          <a:xfrm>
            <a:off x="8841432" y="6520259"/>
            <a:ext cx="1064568" cy="365125"/>
          </a:xfrm>
        </p:spPr>
        <p:txBody>
          <a:bodyPr/>
          <a:lstStyle/>
          <a:p>
            <a:pPr>
              <a:defRPr/>
            </a:pPr>
            <a:r>
              <a:rPr lang="en-US" altLang="ja-JP" dirty="0" smtClean="0"/>
              <a:t>14</a:t>
            </a:r>
            <a:endParaRPr lang="ja-JP" altLang="en-US" dirty="0"/>
          </a:p>
        </p:txBody>
      </p:sp>
      <p:sp>
        <p:nvSpPr>
          <p:cNvPr id="27" name="Rectangle 1037"/>
          <p:cNvSpPr>
            <a:spLocks noChangeArrowheads="1"/>
          </p:cNvSpPr>
          <p:nvPr/>
        </p:nvSpPr>
        <p:spPr bwMode="auto">
          <a:xfrm>
            <a:off x="0" y="0"/>
            <a:ext cx="3487124" cy="548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smtClean="0">
                <a:solidFill>
                  <a:srgbClr val="000000"/>
                </a:solidFill>
                <a:ea typeface="ＭＳ ゴシック" pitchFamily="49" charset="-128"/>
              </a:rPr>
              <a:t>II</a:t>
            </a:r>
            <a:r>
              <a:rPr lang="ja-JP" altLang="en-US" b="1" u="sng" smtClean="0">
                <a:solidFill>
                  <a:srgbClr val="000000"/>
                </a:solidFill>
                <a:ea typeface="ＭＳ ゴシック" pitchFamily="49" charset="-128"/>
              </a:rPr>
              <a:t> </a:t>
            </a:r>
            <a:r>
              <a:rPr lang="en-US" altLang="ja-JP" b="1" u="sng" smtClean="0">
                <a:solidFill>
                  <a:srgbClr val="000000"/>
                </a:solidFill>
                <a:ea typeface="ＭＳ ゴシック" pitchFamily="49" charset="-128"/>
              </a:rPr>
              <a:t>- 2</a:t>
            </a:r>
            <a:endParaRPr lang="en-US" altLang="ja-JP" sz="1800" b="1" u="sng" dirty="0">
              <a:solidFill>
                <a:srgbClr val="000000"/>
              </a:solidFill>
              <a:ea typeface="ＭＳ ゴシック" pitchFamily="49" charset="-128"/>
            </a:endParaRPr>
          </a:p>
        </p:txBody>
      </p:sp>
    </p:spTree>
    <p:extLst>
      <p:ext uri="{BB962C8B-B14F-4D97-AF65-F5344CB8AC3E}">
        <p14:creationId xmlns="" xmlns:p14="http://schemas.microsoft.com/office/powerpoint/2010/main" val="2786678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1" name="Rectangle 89"/>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11" name="Rectangle 3"/>
          <p:cNvSpPr>
            <a:spLocks noChangeArrowheads="1"/>
          </p:cNvSpPr>
          <p:nvPr/>
        </p:nvSpPr>
        <p:spPr bwMode="auto">
          <a:xfrm>
            <a:off x="4448944" y="3068960"/>
            <a:ext cx="5256510" cy="402291"/>
          </a:xfrm>
          <a:prstGeom prst="rect">
            <a:avLst/>
          </a:prstGeom>
          <a:noFill/>
          <a:ln w="9525">
            <a:noFill/>
            <a:round/>
            <a:headEnd/>
            <a:tailEnd/>
          </a:ln>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sz="1000" smtClean="0">
                <a:solidFill>
                  <a:srgbClr val="000000"/>
                </a:solidFill>
                <a:latin typeface="+mn-lt"/>
              </a:rPr>
              <a:t>Assurer un syst</a:t>
            </a:r>
            <a:r>
              <a:rPr lang="en-US" altLang="ja-JP" sz="1000" smtClean="0">
                <a:solidFill>
                  <a:srgbClr val="000000"/>
                </a:solidFill>
                <a:latin typeface="+mn-lt"/>
                <a:cs typeface="Arial"/>
              </a:rPr>
              <a:t>ème national de renfort réciproque permettant une mise en </a:t>
            </a:r>
            <a:r>
              <a:rPr lang="en-US" altLang="ja-JP" sz="1000" smtClean="0">
                <a:solidFill>
                  <a:srgbClr val="000000"/>
                </a:solidFill>
                <a:latin typeface="+mn-lt"/>
                <a:cs typeface="Calibri"/>
              </a:rPr>
              <a:t>œuvre rapide </a:t>
            </a:r>
            <a:r>
              <a:rPr lang="en-US" altLang="ja-JP" sz="1000" smtClean="0">
                <a:solidFill>
                  <a:srgbClr val="000000"/>
                </a:solidFill>
                <a:latin typeface="+mn-lt"/>
                <a:cs typeface="Arial"/>
              </a:rPr>
              <a:t>et efficace des opérations de sauvetage en cas de catastrope importante et/ou de nature particulière.</a:t>
            </a:r>
            <a:endParaRPr lang="ja-JP" altLang="en-GB" sz="1000" dirty="0">
              <a:solidFill>
                <a:srgbClr val="000000"/>
              </a:solidFill>
              <a:latin typeface="+mn-lt"/>
            </a:endParaRPr>
          </a:p>
        </p:txBody>
      </p:sp>
      <p:sp>
        <p:nvSpPr>
          <p:cNvPr id="12" name="Rectangle 4"/>
          <p:cNvSpPr>
            <a:spLocks noChangeArrowheads="1"/>
          </p:cNvSpPr>
          <p:nvPr/>
        </p:nvSpPr>
        <p:spPr bwMode="auto">
          <a:xfrm>
            <a:off x="4448944" y="3789040"/>
            <a:ext cx="5281642" cy="1110177"/>
          </a:xfrm>
          <a:prstGeom prst="rect">
            <a:avLst/>
          </a:prstGeom>
          <a:noFill/>
          <a:ln w="9525">
            <a:noFill/>
            <a:round/>
            <a:headEnd/>
            <a:tailEnd/>
          </a:ln>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sz="1100" dirty="0" smtClean="0">
                <a:solidFill>
                  <a:srgbClr val="000000"/>
                </a:solidFill>
                <a:latin typeface="+mn-lt"/>
                <a:ea typeface="+mj-ea"/>
              </a:rPr>
              <a:t>- 1995</a:t>
            </a:r>
            <a:r>
              <a:rPr lang="ja-JP" altLang="en-US" sz="1100" dirty="0" smtClean="0">
                <a:solidFill>
                  <a:srgbClr val="000000"/>
                </a:solidFill>
                <a:latin typeface="+mn-lt"/>
                <a:ea typeface="+mj-ea"/>
              </a:rPr>
              <a:t> </a:t>
            </a:r>
            <a:r>
              <a:rPr lang="en-US" altLang="ja-JP" sz="1100" dirty="0" smtClean="0">
                <a:solidFill>
                  <a:srgbClr val="000000"/>
                </a:solidFill>
                <a:latin typeface="+mn-lt"/>
                <a:ea typeface="+mj-ea"/>
              </a:rPr>
              <a:t>: </a:t>
            </a:r>
            <a:r>
              <a:rPr lang="en-US" altLang="ja-JP" sz="1100" dirty="0" err="1" smtClean="0">
                <a:solidFill>
                  <a:srgbClr val="000000"/>
                </a:solidFill>
                <a:latin typeface="+mn-lt"/>
                <a:ea typeface="+mj-ea"/>
              </a:rPr>
              <a:t>mise</a:t>
            </a:r>
            <a:r>
              <a:rPr lang="en-US" altLang="ja-JP" sz="1100" dirty="0" smtClean="0">
                <a:solidFill>
                  <a:srgbClr val="000000"/>
                </a:solidFill>
                <a:latin typeface="+mn-lt"/>
                <a:ea typeface="+mj-ea"/>
              </a:rPr>
              <a:t> en place du </a:t>
            </a:r>
            <a:r>
              <a:rPr lang="en-US" altLang="ja-JP" sz="1100" dirty="0" err="1" smtClean="0">
                <a:solidFill>
                  <a:srgbClr val="000000"/>
                </a:solidFill>
                <a:latin typeface="+mn-lt"/>
                <a:ea typeface="+mj-ea"/>
              </a:rPr>
              <a:t>syst</a:t>
            </a:r>
            <a:r>
              <a:rPr lang="en-US" altLang="ja-JP" sz="1100" dirty="0" err="1" smtClean="0">
                <a:solidFill>
                  <a:srgbClr val="000000"/>
                </a:solidFill>
                <a:latin typeface="+mn-lt"/>
                <a:ea typeface="+mj-ea"/>
                <a:cs typeface="Arial"/>
              </a:rPr>
              <a:t>ème</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d’après</a:t>
            </a:r>
            <a:r>
              <a:rPr lang="en-US" altLang="ja-JP" sz="1100" dirty="0" smtClean="0">
                <a:solidFill>
                  <a:srgbClr val="000000"/>
                </a:solidFill>
                <a:latin typeface="+mn-lt"/>
                <a:ea typeface="+mj-ea"/>
                <a:cs typeface="Arial"/>
              </a:rPr>
              <a:t> les </a:t>
            </a:r>
            <a:r>
              <a:rPr lang="en-US" altLang="ja-JP" sz="1100" dirty="0" err="1" smtClean="0">
                <a:solidFill>
                  <a:srgbClr val="000000"/>
                </a:solidFill>
                <a:latin typeface="+mn-lt"/>
                <a:ea typeface="+mj-ea"/>
                <a:cs typeface="Arial"/>
              </a:rPr>
              <a:t>leçons</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tirées</a:t>
            </a:r>
            <a:r>
              <a:rPr lang="en-US" altLang="ja-JP" sz="1100" dirty="0" smtClean="0">
                <a:solidFill>
                  <a:srgbClr val="000000"/>
                </a:solidFill>
                <a:latin typeface="+mn-lt"/>
                <a:ea typeface="+mj-ea"/>
                <a:cs typeface="Arial"/>
              </a:rPr>
              <a:t> du grand </a:t>
            </a:r>
            <a:r>
              <a:rPr lang="en-US" altLang="ja-JP" sz="1100" dirty="0" err="1" smtClean="0">
                <a:solidFill>
                  <a:srgbClr val="000000"/>
                </a:solidFill>
                <a:latin typeface="+mn-lt"/>
                <a:ea typeface="+mj-ea"/>
                <a:cs typeface="Arial"/>
              </a:rPr>
              <a:t>séisme</a:t>
            </a:r>
            <a:r>
              <a:rPr lang="en-US" altLang="ja-JP" sz="1100" dirty="0" smtClean="0">
                <a:solidFill>
                  <a:srgbClr val="000000"/>
                </a:solidFill>
                <a:latin typeface="+mn-lt"/>
                <a:ea typeface="+mj-ea"/>
                <a:cs typeface="Arial"/>
              </a:rPr>
              <a:t> de Hanshin-Awaji, avec </a:t>
            </a:r>
            <a:r>
              <a:rPr lang="en-US" altLang="ja-JP" sz="1100" dirty="0" err="1" smtClean="0">
                <a:solidFill>
                  <a:srgbClr val="000000"/>
                </a:solidFill>
                <a:latin typeface="+mn-lt"/>
                <a:ea typeface="+mj-ea"/>
                <a:cs typeface="Arial"/>
              </a:rPr>
              <a:t>une</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liste</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initiale</a:t>
            </a:r>
            <a:r>
              <a:rPr lang="en-US" altLang="ja-JP" sz="1100" dirty="0" smtClean="0">
                <a:solidFill>
                  <a:srgbClr val="000000"/>
                </a:solidFill>
                <a:latin typeface="+mn-lt"/>
                <a:ea typeface="+mj-ea"/>
                <a:cs typeface="Arial"/>
              </a:rPr>
              <a:t> des troupes qui se </a:t>
            </a:r>
            <a:r>
              <a:rPr lang="en-US" altLang="ja-JP" sz="1100" dirty="0" err="1" smtClean="0">
                <a:solidFill>
                  <a:srgbClr val="000000"/>
                </a:solidFill>
                <a:latin typeface="+mn-lt"/>
                <a:ea typeface="+mj-ea"/>
                <a:cs typeface="Arial"/>
              </a:rPr>
              <a:t>composait</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essentiellement</a:t>
            </a:r>
            <a:r>
              <a:rPr lang="en-US" altLang="ja-JP" sz="1100" dirty="0" smtClean="0">
                <a:solidFill>
                  <a:srgbClr val="000000"/>
                </a:solidFill>
                <a:latin typeface="+mn-lt"/>
                <a:ea typeface="+mj-ea"/>
                <a:cs typeface="Arial"/>
              </a:rPr>
              <a:t> de </a:t>
            </a:r>
            <a:r>
              <a:rPr lang="en-US" altLang="ja-JP" sz="1100" dirty="0" err="1" smtClean="0">
                <a:solidFill>
                  <a:srgbClr val="000000"/>
                </a:solidFill>
                <a:latin typeface="+mn-lt"/>
                <a:ea typeface="+mj-ea"/>
                <a:cs typeface="Arial"/>
              </a:rPr>
              <a:t>sièges</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centraux</a:t>
            </a:r>
            <a:r>
              <a:rPr lang="en-US" altLang="ja-JP" sz="1100" dirty="0" smtClean="0">
                <a:solidFill>
                  <a:srgbClr val="000000"/>
                </a:solidFill>
                <a:latin typeface="+mn-lt"/>
                <a:ea typeface="+mj-ea"/>
                <a:cs typeface="Arial"/>
              </a:rPr>
              <a:t> de </a:t>
            </a:r>
            <a:r>
              <a:rPr lang="en-US" altLang="ja-JP" sz="1100" dirty="0" err="1" smtClean="0">
                <a:solidFill>
                  <a:srgbClr val="000000"/>
                </a:solidFill>
                <a:latin typeface="+mn-lt"/>
                <a:ea typeface="+mj-ea"/>
                <a:cs typeface="Arial"/>
              </a:rPr>
              <a:t>grandes</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villes</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comme</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l’Agence</a:t>
            </a:r>
            <a:r>
              <a:rPr lang="en-US" altLang="ja-JP" sz="1100" dirty="0" smtClean="0">
                <a:solidFill>
                  <a:srgbClr val="000000"/>
                </a:solidFill>
                <a:latin typeface="+mn-lt"/>
                <a:ea typeface="+mj-ea"/>
                <a:cs typeface="Arial"/>
              </a:rPr>
              <a:t> des </a:t>
            </a:r>
            <a:r>
              <a:rPr lang="en-US" altLang="ja-JP" sz="1100" dirty="0" err="1" smtClean="0">
                <a:solidFill>
                  <a:srgbClr val="000000"/>
                </a:solidFill>
                <a:latin typeface="+mn-lt"/>
                <a:ea typeface="+mj-ea"/>
                <a:cs typeface="Arial"/>
              </a:rPr>
              <a:t>Sapeurs-Pompiers</a:t>
            </a:r>
            <a:r>
              <a:rPr lang="en-US" altLang="ja-JP" sz="1100" dirty="0" smtClean="0">
                <a:solidFill>
                  <a:srgbClr val="000000"/>
                </a:solidFill>
                <a:latin typeface="+mn-lt"/>
                <a:ea typeface="+mj-ea"/>
                <a:cs typeface="Arial"/>
              </a:rPr>
              <a:t> de Tokyo.</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sz="1100" dirty="0" smtClean="0">
                <a:solidFill>
                  <a:srgbClr val="000000"/>
                </a:solidFill>
                <a:latin typeface="+mn-lt"/>
                <a:ea typeface="+mj-ea"/>
              </a:rPr>
              <a:t>- </a:t>
            </a:r>
            <a:r>
              <a:rPr lang="en-US" altLang="ja-JP" sz="1100" dirty="0" err="1" smtClean="0">
                <a:solidFill>
                  <a:srgbClr val="000000"/>
                </a:solidFill>
                <a:latin typeface="+mn-lt"/>
                <a:ea typeface="+mj-ea"/>
              </a:rPr>
              <a:t>Juin</a:t>
            </a:r>
            <a:r>
              <a:rPr lang="en-US" altLang="ja-JP" sz="1100" dirty="0" smtClean="0">
                <a:solidFill>
                  <a:srgbClr val="000000"/>
                </a:solidFill>
                <a:latin typeface="+mn-lt"/>
                <a:ea typeface="+mj-ea"/>
              </a:rPr>
              <a:t> 2003 : modification de la </a:t>
            </a:r>
            <a:r>
              <a:rPr lang="en-US" altLang="ja-JP" sz="1100" dirty="0" err="1" smtClean="0">
                <a:solidFill>
                  <a:srgbClr val="000000"/>
                </a:solidFill>
                <a:latin typeface="+mn-lt"/>
                <a:ea typeface="+mj-ea"/>
              </a:rPr>
              <a:t>Loi</a:t>
            </a:r>
            <a:r>
              <a:rPr lang="en-US" altLang="ja-JP" sz="1100" dirty="0" smtClean="0">
                <a:solidFill>
                  <a:srgbClr val="000000"/>
                </a:solidFill>
                <a:latin typeface="+mn-lt"/>
                <a:ea typeface="+mj-ea"/>
              </a:rPr>
              <a:t> </a:t>
            </a:r>
            <a:r>
              <a:rPr lang="en-US" altLang="ja-JP" sz="1100" dirty="0" err="1" smtClean="0">
                <a:solidFill>
                  <a:srgbClr val="000000"/>
                </a:solidFill>
                <a:latin typeface="+mn-lt"/>
                <a:ea typeface="+mj-ea"/>
              </a:rPr>
              <a:t>sur</a:t>
            </a:r>
            <a:r>
              <a:rPr lang="en-US" altLang="ja-JP" sz="1100" dirty="0" smtClean="0">
                <a:solidFill>
                  <a:srgbClr val="000000"/>
                </a:solidFill>
                <a:latin typeface="+mn-lt"/>
                <a:ea typeface="+mj-ea"/>
              </a:rPr>
              <a:t> </a:t>
            </a:r>
            <a:r>
              <a:rPr lang="en-US" altLang="ja-JP" sz="1100" dirty="0" err="1" smtClean="0">
                <a:solidFill>
                  <a:srgbClr val="000000"/>
                </a:solidFill>
                <a:latin typeface="+mn-lt"/>
                <a:ea typeface="+mj-ea"/>
              </a:rPr>
              <a:t>l’Organisation</a:t>
            </a:r>
            <a:r>
              <a:rPr lang="en-US" altLang="ja-JP" sz="1100" dirty="0" smtClean="0">
                <a:solidFill>
                  <a:srgbClr val="000000"/>
                </a:solidFill>
                <a:latin typeface="+mn-lt"/>
                <a:ea typeface="+mj-ea"/>
              </a:rPr>
              <a:t> des </a:t>
            </a:r>
            <a:r>
              <a:rPr lang="en-US" altLang="ja-JP" sz="1100" dirty="0" err="1" smtClean="0">
                <a:solidFill>
                  <a:srgbClr val="000000"/>
                </a:solidFill>
                <a:latin typeface="+mn-lt"/>
                <a:ea typeface="+mj-ea"/>
              </a:rPr>
              <a:t>Sapeurs-Pompiers</a:t>
            </a:r>
            <a:r>
              <a:rPr lang="en-US" altLang="ja-JP" sz="1100" dirty="0" smtClean="0">
                <a:solidFill>
                  <a:srgbClr val="000000"/>
                </a:solidFill>
                <a:latin typeface="+mn-lt"/>
                <a:ea typeface="+mj-ea"/>
              </a:rPr>
              <a:t>. Le </a:t>
            </a:r>
            <a:r>
              <a:rPr lang="en-US" altLang="ja-JP" sz="1100" dirty="0" err="1" smtClean="0">
                <a:solidFill>
                  <a:srgbClr val="000000"/>
                </a:solidFill>
                <a:latin typeface="+mn-lt"/>
                <a:ea typeface="+mj-ea"/>
              </a:rPr>
              <a:t>statut</a:t>
            </a:r>
            <a:r>
              <a:rPr lang="en-US" altLang="ja-JP" sz="1100" dirty="0" smtClean="0">
                <a:solidFill>
                  <a:srgbClr val="000000"/>
                </a:solidFill>
                <a:latin typeface="+mn-lt"/>
                <a:ea typeface="+mj-ea"/>
              </a:rPr>
              <a:t> </a:t>
            </a:r>
            <a:r>
              <a:rPr lang="en-US" altLang="ja-JP" sz="1100" dirty="0" err="1" smtClean="0">
                <a:solidFill>
                  <a:srgbClr val="000000"/>
                </a:solidFill>
                <a:latin typeface="+mn-lt"/>
                <a:ea typeface="+mj-ea"/>
              </a:rPr>
              <a:t>juridique</a:t>
            </a:r>
            <a:r>
              <a:rPr lang="en-US" altLang="ja-JP" sz="1100" dirty="0" smtClean="0">
                <a:solidFill>
                  <a:srgbClr val="000000"/>
                </a:solidFill>
                <a:latin typeface="+mn-lt"/>
                <a:ea typeface="+mj-ea"/>
              </a:rPr>
              <a:t> des troupes </a:t>
            </a:r>
            <a:r>
              <a:rPr lang="en-US" altLang="ja-JP" sz="1100" dirty="0" err="1" smtClean="0">
                <a:solidFill>
                  <a:srgbClr val="000000"/>
                </a:solidFill>
                <a:latin typeface="+mn-lt"/>
                <a:ea typeface="+mj-ea"/>
                <a:cs typeface="Arial"/>
              </a:rPr>
              <a:t>étant</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désormais</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claire</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celles-ci</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allaient</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pouvoir</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être</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mobilisées</a:t>
            </a:r>
            <a:r>
              <a:rPr lang="en-US" altLang="ja-JP" sz="1100" dirty="0" smtClean="0">
                <a:solidFill>
                  <a:srgbClr val="000000"/>
                </a:solidFill>
                <a:latin typeface="+mn-lt"/>
                <a:ea typeface="+mj-ea"/>
                <a:cs typeface="Arial"/>
              </a:rPr>
              <a:t> par </a:t>
            </a:r>
            <a:r>
              <a:rPr lang="en-US" altLang="ja-JP" sz="1100" dirty="0" err="1" smtClean="0">
                <a:solidFill>
                  <a:srgbClr val="000000"/>
                </a:solidFill>
                <a:latin typeface="+mn-lt"/>
                <a:ea typeface="+mj-ea"/>
                <a:cs typeface="Arial"/>
              </a:rPr>
              <a:t>l’ordre</a:t>
            </a:r>
            <a:r>
              <a:rPr lang="en-US" altLang="ja-JP" sz="1100" dirty="0" smtClean="0">
                <a:solidFill>
                  <a:srgbClr val="000000"/>
                </a:solidFill>
                <a:latin typeface="+mn-lt"/>
                <a:ea typeface="+mj-ea"/>
                <a:cs typeface="Arial"/>
              </a:rPr>
              <a:t> du </a:t>
            </a:r>
            <a:r>
              <a:rPr lang="en-US" altLang="ja-JP" sz="1100" dirty="0" err="1" smtClean="0">
                <a:solidFill>
                  <a:srgbClr val="000000"/>
                </a:solidFill>
                <a:latin typeface="+mn-lt"/>
                <a:ea typeface="+mj-ea"/>
                <a:cs typeface="Arial"/>
              </a:rPr>
              <a:t>Directeur</a:t>
            </a:r>
            <a:r>
              <a:rPr lang="en-US" altLang="ja-JP" sz="1100" dirty="0" smtClean="0">
                <a:solidFill>
                  <a:srgbClr val="000000"/>
                </a:solidFill>
                <a:latin typeface="+mn-lt"/>
                <a:ea typeface="+mj-ea"/>
                <a:cs typeface="Arial"/>
              </a:rPr>
              <a:t> de </a:t>
            </a:r>
            <a:r>
              <a:rPr lang="en-US" altLang="ja-JP" sz="1100" dirty="0" err="1" smtClean="0">
                <a:solidFill>
                  <a:srgbClr val="000000"/>
                </a:solidFill>
                <a:latin typeface="+mn-lt"/>
                <a:ea typeface="+mj-ea"/>
                <a:cs typeface="Arial"/>
              </a:rPr>
              <a:t>l’Agence</a:t>
            </a:r>
            <a:r>
              <a:rPr lang="en-US" altLang="ja-JP" sz="1100" dirty="0" smtClean="0">
                <a:solidFill>
                  <a:srgbClr val="000000"/>
                </a:solidFill>
                <a:latin typeface="+mn-lt"/>
                <a:ea typeface="+mj-ea"/>
                <a:cs typeface="Arial"/>
              </a:rPr>
              <a:t> </a:t>
            </a:r>
            <a:r>
              <a:rPr lang="en-US" altLang="ja-JP" sz="1100" dirty="0" err="1" smtClean="0">
                <a:solidFill>
                  <a:srgbClr val="000000"/>
                </a:solidFill>
                <a:latin typeface="+mn-lt"/>
                <a:ea typeface="+mj-ea"/>
                <a:cs typeface="Arial"/>
              </a:rPr>
              <a:t>Nationale</a:t>
            </a:r>
            <a:r>
              <a:rPr lang="en-US" altLang="ja-JP" sz="1100" dirty="0" smtClean="0">
                <a:solidFill>
                  <a:srgbClr val="000000"/>
                </a:solidFill>
                <a:latin typeface="+mn-lt"/>
                <a:ea typeface="+mj-ea"/>
                <a:cs typeface="Arial"/>
              </a:rPr>
              <a:t> des </a:t>
            </a:r>
            <a:r>
              <a:rPr lang="en-US" altLang="ja-JP" sz="1100" dirty="0" err="1" smtClean="0">
                <a:solidFill>
                  <a:srgbClr val="000000"/>
                </a:solidFill>
                <a:latin typeface="+mn-lt"/>
                <a:ea typeface="+mj-ea"/>
                <a:cs typeface="Arial"/>
              </a:rPr>
              <a:t>Sapeurs-Pompiers</a:t>
            </a:r>
            <a:r>
              <a:rPr lang="en-US" altLang="ja-JP" sz="1100" dirty="0" smtClean="0">
                <a:solidFill>
                  <a:srgbClr val="000000"/>
                </a:solidFill>
                <a:latin typeface="+mn-lt"/>
                <a:ea typeface="+mj-ea"/>
                <a:cs typeface="Arial"/>
              </a:rPr>
              <a:t>.</a:t>
            </a:r>
            <a:endParaRPr lang="en-US" altLang="ja-JP" sz="1100" dirty="0">
              <a:solidFill>
                <a:srgbClr val="000000"/>
              </a:solidFill>
              <a:latin typeface="+mn-lt"/>
              <a:ea typeface="+mj-ea"/>
            </a:endParaRPr>
          </a:p>
        </p:txBody>
      </p:sp>
      <p:sp>
        <p:nvSpPr>
          <p:cNvPr id="14" name="Rectangle 5"/>
          <p:cNvSpPr>
            <a:spLocks noChangeArrowheads="1"/>
          </p:cNvSpPr>
          <p:nvPr/>
        </p:nvSpPr>
        <p:spPr bwMode="auto">
          <a:xfrm>
            <a:off x="4448944" y="5157192"/>
            <a:ext cx="5457056" cy="1479509"/>
          </a:xfrm>
          <a:prstGeom prst="rect">
            <a:avLst/>
          </a:prstGeom>
          <a:noFill/>
          <a:ln w="9525">
            <a:noFill/>
            <a:round/>
            <a:headEnd/>
            <a:tailEnd/>
          </a:ln>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sz="1300" smtClean="0">
                <a:solidFill>
                  <a:srgbClr val="000000"/>
                </a:solidFill>
                <a:latin typeface="+mn-lt"/>
                <a:ea typeface="+mj-ea"/>
              </a:rPr>
              <a:t>- </a:t>
            </a:r>
            <a:r>
              <a:rPr lang="en-US" altLang="ja-JP" sz="1100" smtClean="0">
                <a:solidFill>
                  <a:srgbClr val="000000"/>
                </a:solidFill>
                <a:latin typeface="+mn-lt"/>
                <a:ea typeface="+mj-ea"/>
              </a:rPr>
              <a:t>Un plan directeur sur l’organisation des troupes, l’am</a:t>
            </a:r>
            <a:r>
              <a:rPr lang="en-US" altLang="ja-JP" sz="1100" smtClean="0">
                <a:solidFill>
                  <a:srgbClr val="000000"/>
                </a:solidFill>
                <a:latin typeface="+mn-lt"/>
                <a:ea typeface="+mj-ea"/>
                <a:cs typeface="Arial"/>
              </a:rPr>
              <a:t>énagement des installations nécessaires, etc. est é</a:t>
            </a:r>
            <a:r>
              <a:rPr lang="fr-FR" altLang="ja-JP" sz="1100" smtClean="0">
                <a:solidFill>
                  <a:srgbClr val="000000"/>
                </a:solidFill>
                <a:latin typeface="+mn-lt"/>
                <a:ea typeface="+mj-ea"/>
                <a:cs typeface="Arial"/>
              </a:rPr>
              <a:t>tabli par le Ministre de l’Administration Générale et de l’Intérieur. L’enregistrement des troupes est assuré par le Directeur de l’Agence Nationale des Sapeurs-Pompiers conformément au plan.</a:t>
            </a:r>
            <a:endParaRPr lang="en-US" altLang="ja-JP" sz="1100" dirty="0" smtClean="0">
              <a:solidFill>
                <a:srgbClr val="000000"/>
              </a:solidFill>
              <a:latin typeface="+mn-lt"/>
              <a:ea typeface="+mj-ea"/>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sz="1100" smtClean="0">
                <a:solidFill>
                  <a:srgbClr val="000000"/>
                </a:solidFill>
                <a:latin typeface="+mn-lt"/>
                <a:ea typeface="+mj-ea"/>
              </a:rPr>
              <a:t>- En cas de catastrophe importante ou de nature particuli</a:t>
            </a:r>
            <a:r>
              <a:rPr lang="en-US" altLang="ja-JP" sz="1100" smtClean="0">
                <a:solidFill>
                  <a:srgbClr val="000000"/>
                </a:solidFill>
                <a:latin typeface="+mn-lt"/>
                <a:ea typeface="+mj-ea"/>
                <a:cs typeface="Arial"/>
              </a:rPr>
              <a:t>ère, le Directeur de l’Agence Nationale des Pompiers donne un ordre d’intervention sollicitant la mobilisation des troupes.</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ja-JP" sz="1100" smtClean="0">
                <a:solidFill>
                  <a:srgbClr val="000000"/>
                </a:solidFill>
                <a:latin typeface="+mn-lt"/>
                <a:ea typeface="+mj-ea"/>
              </a:rPr>
              <a:t>- En avril 2011, 783 sur 798 si</a:t>
            </a:r>
            <a:r>
              <a:rPr lang="en-US" altLang="ja-JP" sz="1100" smtClean="0">
                <a:solidFill>
                  <a:srgbClr val="000000"/>
                </a:solidFill>
                <a:latin typeface="+mn-lt"/>
                <a:ea typeface="+mj-ea"/>
                <a:cs typeface="Arial"/>
              </a:rPr>
              <a:t>èges centraux des sapeurs-pompiers figurent dans la liste des troupes enregistrées.</a:t>
            </a:r>
            <a:endParaRPr lang="ja-JP" altLang="en-GB" sz="1100" dirty="0">
              <a:latin typeface="+mn-lt"/>
            </a:endParaRPr>
          </a:p>
        </p:txBody>
      </p:sp>
      <p:sp>
        <p:nvSpPr>
          <p:cNvPr id="19" name="角丸四角形 18"/>
          <p:cNvSpPr/>
          <p:nvPr/>
        </p:nvSpPr>
        <p:spPr>
          <a:xfrm>
            <a:off x="4376936" y="2348880"/>
            <a:ext cx="4722524" cy="357190"/>
          </a:xfrm>
          <a:prstGeom prst="roundRect">
            <a:avLst/>
          </a:prstGeom>
          <a:solidFill>
            <a:srgbClr val="A20000"/>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smtClean="0"/>
              <a:t>Troupes des Sapeurs-Pompiers d’Urgence</a:t>
            </a:r>
            <a:endParaRPr lang="en-US" altLang="ja-JP" b="1" dirty="0" smtClean="0"/>
          </a:p>
        </p:txBody>
      </p:sp>
      <p:sp>
        <p:nvSpPr>
          <p:cNvPr id="4" name="正方形/長方形 3"/>
          <p:cNvSpPr/>
          <p:nvPr/>
        </p:nvSpPr>
        <p:spPr>
          <a:xfrm>
            <a:off x="4592960" y="2852936"/>
            <a:ext cx="936104" cy="21602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400" smtClean="0">
                <a:solidFill>
                  <a:schemeClr val="tx1"/>
                </a:solidFill>
              </a:rPr>
              <a:t>Objectif</a:t>
            </a:r>
            <a:endParaRPr kumimoji="1" lang="ja-JP" altLang="en-US" sz="1400" dirty="0">
              <a:solidFill>
                <a:schemeClr val="tx1"/>
              </a:solidFill>
            </a:endParaRPr>
          </a:p>
        </p:txBody>
      </p:sp>
      <p:sp>
        <p:nvSpPr>
          <p:cNvPr id="20" name="正方形/長方形 19"/>
          <p:cNvSpPr/>
          <p:nvPr/>
        </p:nvSpPr>
        <p:spPr>
          <a:xfrm>
            <a:off x="4592960" y="3573016"/>
            <a:ext cx="936104" cy="21602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smtClean="0">
                <a:solidFill>
                  <a:schemeClr val="tx1"/>
                </a:solidFill>
              </a:rPr>
              <a:t>Historique</a:t>
            </a:r>
            <a:endParaRPr kumimoji="1" lang="ja-JP" altLang="en-US" sz="1400" dirty="0">
              <a:solidFill>
                <a:schemeClr val="tx1"/>
              </a:solidFill>
            </a:endParaRPr>
          </a:p>
        </p:txBody>
      </p:sp>
      <p:sp>
        <p:nvSpPr>
          <p:cNvPr id="21" name="正方形/長方形 20"/>
          <p:cNvSpPr/>
          <p:nvPr/>
        </p:nvSpPr>
        <p:spPr>
          <a:xfrm>
            <a:off x="4592960" y="4941168"/>
            <a:ext cx="3541282" cy="21602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smtClean="0">
                <a:solidFill>
                  <a:schemeClr val="tx1"/>
                </a:solidFill>
              </a:rPr>
              <a:t>Proc</a:t>
            </a:r>
            <a:r>
              <a:rPr lang="en-US" altLang="ja-JP" sz="1400" smtClean="0">
                <a:solidFill>
                  <a:schemeClr val="tx1"/>
                </a:solidFill>
                <a:cs typeface="Arial"/>
              </a:rPr>
              <a:t>édure d’enregistrement et d’intervention</a:t>
            </a:r>
            <a:endParaRPr kumimoji="1" lang="ja-JP" altLang="en-US" sz="1400" dirty="0">
              <a:solidFill>
                <a:schemeClr val="tx1"/>
              </a:solidFill>
            </a:endParaRPr>
          </a:p>
        </p:txBody>
      </p:sp>
      <p:sp>
        <p:nvSpPr>
          <p:cNvPr id="13" name="角丸四角形 12"/>
          <p:cNvSpPr/>
          <p:nvPr/>
        </p:nvSpPr>
        <p:spPr>
          <a:xfrm>
            <a:off x="200472" y="620688"/>
            <a:ext cx="9414720" cy="1656184"/>
          </a:xfrm>
          <a:prstGeom prst="roundRect">
            <a:avLst>
              <a:gd name="adj" fmla="val 7188"/>
            </a:avLst>
          </a:prstGeom>
          <a:solidFill>
            <a:srgbClr val="FFFF99">
              <a:alpha val="32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36000" rtlCol="0" anchor="t"/>
          <a:lstStyle/>
          <a:p>
            <a:pPr algn="just"/>
            <a:r>
              <a:rPr lang="ja-JP" altLang="en-US" sz="1200" dirty="0" smtClean="0">
                <a:solidFill>
                  <a:prstClr val="black"/>
                </a:solidFill>
              </a:rPr>
              <a:t>・</a:t>
            </a:r>
            <a:r>
              <a:rPr lang="en-US" altLang="ja-JP" sz="1200" dirty="0" smtClean="0">
                <a:solidFill>
                  <a:prstClr val="black"/>
                </a:solidFill>
                <a:cs typeface="Arial"/>
              </a:rPr>
              <a:t> </a:t>
            </a:r>
            <a:r>
              <a:rPr lang="en-US" altLang="ja-JP" sz="1200" dirty="0" err="1" smtClean="0">
                <a:solidFill>
                  <a:prstClr val="black"/>
                </a:solidFill>
                <a:cs typeface="Arial"/>
              </a:rPr>
              <a:t>I</a:t>
            </a:r>
            <a:r>
              <a:rPr lang="en-US" altLang="ja-JP" sz="1200" dirty="0" err="1" smtClean="0">
                <a:solidFill>
                  <a:prstClr val="black"/>
                </a:solidFill>
              </a:rPr>
              <a:t>mm</a:t>
            </a:r>
            <a:r>
              <a:rPr lang="en-US" altLang="ja-JP" sz="1200" dirty="0" err="1" smtClean="0">
                <a:solidFill>
                  <a:prstClr val="black"/>
                </a:solidFill>
                <a:cs typeface="Arial"/>
              </a:rPr>
              <a:t>édiatement</a:t>
            </a:r>
            <a:r>
              <a:rPr lang="en-US" altLang="ja-JP" sz="1200" dirty="0" smtClean="0">
                <a:solidFill>
                  <a:prstClr val="black"/>
                </a:solidFill>
                <a:cs typeface="Arial"/>
              </a:rPr>
              <a:t> après le </a:t>
            </a:r>
            <a:r>
              <a:rPr lang="en-US" altLang="ja-JP" sz="1200" dirty="0" err="1" smtClean="0">
                <a:solidFill>
                  <a:prstClr val="black"/>
                </a:solidFill>
                <a:cs typeface="Arial"/>
              </a:rPr>
              <a:t>séisme</a:t>
            </a:r>
            <a:r>
              <a:rPr lang="en-US" altLang="ja-JP" sz="1200" dirty="0" smtClean="0">
                <a:solidFill>
                  <a:prstClr val="black"/>
                </a:solidFill>
                <a:cs typeface="Arial"/>
              </a:rPr>
              <a:t>, un </a:t>
            </a:r>
            <a:r>
              <a:rPr lang="en-US" altLang="ja-JP" sz="1200" dirty="0" err="1" smtClean="0">
                <a:solidFill>
                  <a:prstClr val="black"/>
                </a:solidFill>
              </a:rPr>
              <a:t>ordre</a:t>
            </a:r>
            <a:r>
              <a:rPr lang="en-US" altLang="ja-JP" sz="1200" dirty="0" smtClean="0">
                <a:solidFill>
                  <a:prstClr val="black"/>
                </a:solidFill>
              </a:rPr>
              <a:t> de </a:t>
            </a:r>
            <a:r>
              <a:rPr lang="en-US" altLang="ja-JP" sz="1200" dirty="0" err="1" smtClean="0">
                <a:solidFill>
                  <a:prstClr val="black"/>
                </a:solidFill>
              </a:rPr>
              <a:t>mobilisation</a:t>
            </a:r>
            <a:r>
              <a:rPr lang="en-US" altLang="ja-JP" sz="1200" dirty="0" smtClean="0">
                <a:solidFill>
                  <a:prstClr val="black"/>
                </a:solidFill>
              </a:rPr>
              <a:t> a </a:t>
            </a:r>
            <a:r>
              <a:rPr lang="en-US" altLang="ja-JP" sz="1200" dirty="0" err="1" smtClean="0">
                <a:solidFill>
                  <a:prstClr val="black"/>
                </a:solidFill>
                <a:cs typeface="Arial"/>
              </a:rPr>
              <a:t>été</a:t>
            </a:r>
            <a:r>
              <a:rPr lang="en-US" altLang="ja-JP" sz="1200" dirty="0" smtClean="0">
                <a:solidFill>
                  <a:prstClr val="black"/>
                </a:solidFill>
                <a:cs typeface="Arial"/>
              </a:rPr>
              <a:t> </a:t>
            </a:r>
            <a:r>
              <a:rPr lang="en-US" altLang="ja-JP" sz="1200" dirty="0" err="1" smtClean="0">
                <a:solidFill>
                  <a:prstClr val="black"/>
                </a:solidFill>
                <a:cs typeface="Arial"/>
              </a:rPr>
              <a:t>donné</a:t>
            </a:r>
            <a:r>
              <a:rPr lang="en-US" altLang="ja-JP" sz="1200" dirty="0" smtClean="0">
                <a:solidFill>
                  <a:prstClr val="black"/>
                </a:solidFill>
                <a:cs typeface="Arial"/>
              </a:rPr>
              <a:t> aux Troupes de </a:t>
            </a:r>
            <a:r>
              <a:rPr lang="en-US" altLang="ja-JP" sz="1200" dirty="0" err="1" smtClean="0">
                <a:solidFill>
                  <a:prstClr val="black"/>
                </a:solidFill>
                <a:cs typeface="Arial"/>
              </a:rPr>
              <a:t>Sapeurs-Pompiers</a:t>
            </a:r>
            <a:r>
              <a:rPr lang="en-US" altLang="ja-JP" sz="1200" dirty="0" smtClean="0">
                <a:solidFill>
                  <a:prstClr val="black"/>
                </a:solidFill>
                <a:cs typeface="Arial"/>
              </a:rPr>
              <a:t> </a:t>
            </a:r>
            <a:r>
              <a:rPr lang="en-US" altLang="ja-JP" sz="1200" dirty="0" err="1" smtClean="0">
                <a:solidFill>
                  <a:prstClr val="black"/>
                </a:solidFill>
                <a:cs typeface="Arial"/>
              </a:rPr>
              <a:t>d’Urgence</a:t>
            </a:r>
            <a:r>
              <a:rPr lang="en-US" altLang="ja-JP" sz="1200" dirty="0" smtClean="0">
                <a:solidFill>
                  <a:prstClr val="black"/>
                </a:solidFill>
                <a:cs typeface="Arial"/>
              </a:rPr>
              <a:t> des 44 </a:t>
            </a:r>
            <a:r>
              <a:rPr lang="en-US" altLang="ja-JP" sz="1200" dirty="0" err="1" smtClean="0">
                <a:solidFill>
                  <a:prstClr val="black"/>
                </a:solidFill>
                <a:cs typeface="Arial"/>
              </a:rPr>
              <a:t>départements</a:t>
            </a:r>
            <a:r>
              <a:rPr lang="en-US" altLang="ja-JP" sz="1200" dirty="0" smtClean="0">
                <a:solidFill>
                  <a:prstClr val="black"/>
                </a:solidFill>
                <a:cs typeface="Arial"/>
              </a:rPr>
              <a:t> non-</a:t>
            </a:r>
            <a:r>
              <a:rPr lang="en-US" altLang="ja-JP" sz="1200" dirty="0" err="1" smtClean="0">
                <a:solidFill>
                  <a:prstClr val="black"/>
                </a:solidFill>
                <a:cs typeface="Arial"/>
              </a:rPr>
              <a:t>sinistrés</a:t>
            </a:r>
            <a:r>
              <a:rPr lang="en-US" altLang="ja-JP" sz="1200" dirty="0" smtClean="0">
                <a:solidFill>
                  <a:prstClr val="black"/>
                </a:solidFill>
                <a:cs typeface="Arial"/>
              </a:rPr>
              <a:t>, </a:t>
            </a:r>
            <a:r>
              <a:rPr lang="en-US" altLang="ja-JP" sz="1200" dirty="0" err="1" smtClean="0">
                <a:solidFill>
                  <a:prstClr val="black"/>
                </a:solidFill>
                <a:cs typeface="Arial"/>
              </a:rPr>
              <a:t>afin</a:t>
            </a:r>
            <a:r>
              <a:rPr lang="en-US" altLang="ja-JP" sz="1200" dirty="0" smtClean="0">
                <a:solidFill>
                  <a:prstClr val="black"/>
                </a:solidFill>
                <a:cs typeface="Arial"/>
              </a:rPr>
              <a:t> de </a:t>
            </a:r>
            <a:r>
              <a:rPr lang="en-US" altLang="ja-JP" sz="1200" dirty="0" err="1" smtClean="0">
                <a:solidFill>
                  <a:prstClr val="black"/>
                </a:solidFill>
                <a:cs typeface="Arial"/>
              </a:rPr>
              <a:t>solliciter</a:t>
            </a:r>
            <a:r>
              <a:rPr lang="en-US" altLang="ja-JP" sz="1200" dirty="0" smtClean="0">
                <a:solidFill>
                  <a:prstClr val="black"/>
                </a:solidFill>
                <a:cs typeface="Arial"/>
              </a:rPr>
              <a:t> </a:t>
            </a:r>
            <a:r>
              <a:rPr lang="en-US" altLang="ja-JP" sz="1200" dirty="0" err="1" smtClean="0">
                <a:solidFill>
                  <a:prstClr val="black"/>
                </a:solidFill>
                <a:cs typeface="Arial"/>
              </a:rPr>
              <a:t>leur</a:t>
            </a:r>
            <a:r>
              <a:rPr lang="en-US" altLang="ja-JP" sz="1200" dirty="0" smtClean="0">
                <a:solidFill>
                  <a:prstClr val="black"/>
                </a:solidFill>
                <a:cs typeface="Arial"/>
              </a:rPr>
              <a:t> intervention </a:t>
            </a:r>
            <a:r>
              <a:rPr lang="en-US" altLang="ja-JP" sz="1200" dirty="0" err="1" smtClean="0">
                <a:solidFill>
                  <a:prstClr val="black"/>
                </a:solidFill>
                <a:cs typeface="Arial"/>
              </a:rPr>
              <a:t>immédiate</a:t>
            </a:r>
            <a:r>
              <a:rPr lang="en-US" altLang="ja-JP" sz="1200" dirty="0" smtClean="0">
                <a:solidFill>
                  <a:prstClr val="black"/>
                </a:solidFill>
                <a:cs typeface="Arial"/>
              </a:rPr>
              <a:t> </a:t>
            </a:r>
            <a:r>
              <a:rPr lang="en-US" altLang="ja-JP" sz="1200" dirty="0" err="1" smtClean="0">
                <a:solidFill>
                  <a:prstClr val="black"/>
                </a:solidFill>
                <a:cs typeface="Arial"/>
              </a:rPr>
              <a:t>dans</a:t>
            </a:r>
            <a:r>
              <a:rPr lang="en-US" altLang="ja-JP" sz="1200" dirty="0" smtClean="0">
                <a:solidFill>
                  <a:prstClr val="black"/>
                </a:solidFill>
                <a:cs typeface="Arial"/>
              </a:rPr>
              <a:t> les 3 </a:t>
            </a:r>
            <a:r>
              <a:rPr lang="en-US" altLang="ja-JP" sz="1200" dirty="0" err="1" smtClean="0">
                <a:solidFill>
                  <a:prstClr val="black"/>
                </a:solidFill>
                <a:cs typeface="Arial"/>
              </a:rPr>
              <a:t>départements</a:t>
            </a:r>
            <a:r>
              <a:rPr lang="en-US" altLang="ja-JP" sz="1200" dirty="0" smtClean="0">
                <a:solidFill>
                  <a:prstClr val="black"/>
                </a:solidFill>
                <a:cs typeface="Arial"/>
              </a:rPr>
              <a:t> </a:t>
            </a:r>
            <a:r>
              <a:rPr lang="en-US" altLang="ja-JP" sz="1200" dirty="0" err="1" smtClean="0">
                <a:solidFill>
                  <a:prstClr val="black"/>
                </a:solidFill>
                <a:cs typeface="Arial"/>
              </a:rPr>
              <a:t>frappés</a:t>
            </a:r>
            <a:r>
              <a:rPr lang="en-US" altLang="ja-JP" sz="1200" dirty="0" smtClean="0">
                <a:solidFill>
                  <a:prstClr val="black"/>
                </a:solidFill>
                <a:cs typeface="Arial"/>
              </a:rPr>
              <a:t> par la catastrophe (Iwate, Miyagi et Fukushima) : </a:t>
            </a:r>
            <a:r>
              <a:rPr lang="en-US" altLang="ja-JP" sz="1200" dirty="0" err="1" smtClean="0">
                <a:solidFill>
                  <a:prstClr val="black"/>
                </a:solidFill>
                <a:cs typeface="Arial"/>
              </a:rPr>
              <a:t>il</a:t>
            </a:r>
            <a:r>
              <a:rPr lang="en-US" altLang="ja-JP" sz="1200" dirty="0" smtClean="0">
                <a:solidFill>
                  <a:prstClr val="black"/>
                </a:solidFill>
                <a:cs typeface="Arial"/>
              </a:rPr>
              <a:t> </a:t>
            </a:r>
            <a:r>
              <a:rPr lang="en-US" altLang="ja-JP" sz="1200" dirty="0" err="1" smtClean="0">
                <a:solidFill>
                  <a:prstClr val="black"/>
                </a:solidFill>
                <a:cs typeface="Arial"/>
              </a:rPr>
              <a:t>s’agissait</a:t>
            </a:r>
            <a:r>
              <a:rPr lang="en-US" altLang="ja-JP" sz="1200" dirty="0" smtClean="0">
                <a:solidFill>
                  <a:prstClr val="black"/>
                </a:solidFill>
                <a:cs typeface="Arial"/>
              </a:rPr>
              <a:t> de la première </a:t>
            </a:r>
            <a:r>
              <a:rPr lang="en-US" altLang="ja-JP" sz="1200" dirty="0" err="1" smtClean="0">
                <a:solidFill>
                  <a:prstClr val="black"/>
                </a:solidFill>
                <a:cs typeface="Arial"/>
              </a:rPr>
              <a:t>opération</a:t>
            </a:r>
            <a:r>
              <a:rPr lang="en-US" altLang="ja-JP" sz="1200" dirty="0" smtClean="0">
                <a:solidFill>
                  <a:prstClr val="black"/>
                </a:solidFill>
                <a:cs typeface="Arial"/>
              </a:rPr>
              <a:t> de </a:t>
            </a:r>
            <a:r>
              <a:rPr lang="en-US" altLang="ja-JP" sz="1200" dirty="0" err="1" smtClean="0">
                <a:solidFill>
                  <a:prstClr val="black"/>
                </a:solidFill>
                <a:cs typeface="Arial"/>
              </a:rPr>
              <a:t>renfort</a:t>
            </a:r>
            <a:r>
              <a:rPr lang="en-US" altLang="ja-JP" sz="1200" dirty="0" smtClean="0">
                <a:solidFill>
                  <a:prstClr val="black"/>
                </a:solidFill>
                <a:cs typeface="Arial"/>
              </a:rPr>
              <a:t> </a:t>
            </a:r>
            <a:r>
              <a:rPr lang="en-US" altLang="ja-JP" sz="1200" dirty="0" err="1" smtClean="0">
                <a:solidFill>
                  <a:prstClr val="black"/>
                </a:solidFill>
                <a:cs typeface="Arial"/>
              </a:rPr>
              <a:t>réalisée</a:t>
            </a:r>
            <a:r>
              <a:rPr lang="en-US" altLang="ja-JP" sz="1200" dirty="0" smtClean="0">
                <a:solidFill>
                  <a:prstClr val="black"/>
                </a:solidFill>
                <a:cs typeface="Arial"/>
              </a:rPr>
              <a:t> suite à </a:t>
            </a:r>
            <a:r>
              <a:rPr lang="en-US" altLang="ja-JP" sz="1200" dirty="0" err="1" smtClean="0">
                <a:solidFill>
                  <a:prstClr val="black"/>
                </a:solidFill>
                <a:cs typeface="Arial"/>
              </a:rPr>
              <a:t>l’ordre</a:t>
            </a:r>
            <a:r>
              <a:rPr lang="en-US" altLang="ja-JP" sz="1200" dirty="0" smtClean="0">
                <a:solidFill>
                  <a:prstClr val="black"/>
                </a:solidFill>
                <a:cs typeface="Arial"/>
              </a:rPr>
              <a:t> du </a:t>
            </a:r>
            <a:r>
              <a:rPr lang="en-US" altLang="ja-JP" sz="1200" dirty="0" err="1" smtClean="0">
                <a:solidFill>
                  <a:prstClr val="black"/>
                </a:solidFill>
                <a:cs typeface="Arial"/>
              </a:rPr>
              <a:t>Directeur</a:t>
            </a:r>
            <a:r>
              <a:rPr lang="en-US" altLang="ja-JP" sz="1200" dirty="0" smtClean="0">
                <a:solidFill>
                  <a:prstClr val="black"/>
                </a:solidFill>
                <a:cs typeface="Arial"/>
              </a:rPr>
              <a:t> de </a:t>
            </a:r>
            <a:r>
              <a:rPr lang="en-US" altLang="ja-JP" sz="1200" dirty="0" err="1" smtClean="0">
                <a:solidFill>
                  <a:prstClr val="black"/>
                </a:solidFill>
                <a:cs typeface="Arial"/>
              </a:rPr>
              <a:t>l’Agence</a:t>
            </a:r>
            <a:r>
              <a:rPr lang="en-US" altLang="ja-JP" sz="1200" dirty="0" smtClean="0">
                <a:solidFill>
                  <a:prstClr val="black"/>
                </a:solidFill>
                <a:cs typeface="Arial"/>
              </a:rPr>
              <a:t> </a:t>
            </a:r>
            <a:r>
              <a:rPr lang="en-US" altLang="ja-JP" sz="1200" dirty="0" err="1" smtClean="0">
                <a:solidFill>
                  <a:prstClr val="black"/>
                </a:solidFill>
                <a:cs typeface="Arial"/>
              </a:rPr>
              <a:t>Nationale</a:t>
            </a:r>
            <a:r>
              <a:rPr lang="en-US" altLang="ja-JP" sz="1200" dirty="0" smtClean="0">
                <a:solidFill>
                  <a:prstClr val="black"/>
                </a:solidFill>
                <a:cs typeface="Arial"/>
              </a:rPr>
              <a:t> des </a:t>
            </a:r>
            <a:r>
              <a:rPr lang="en-US" altLang="ja-JP" sz="1200" dirty="0" err="1" smtClean="0">
                <a:solidFill>
                  <a:prstClr val="black"/>
                </a:solidFill>
                <a:cs typeface="Arial"/>
              </a:rPr>
              <a:t>Sapeurs-Pompiers</a:t>
            </a:r>
            <a:r>
              <a:rPr lang="en-US" altLang="ja-JP" sz="1200" dirty="0" smtClean="0">
                <a:solidFill>
                  <a:prstClr val="black"/>
                </a:solidFill>
                <a:cs typeface="Arial"/>
              </a:rPr>
              <a:t>.</a:t>
            </a:r>
          </a:p>
          <a:p>
            <a:pPr algn="just"/>
            <a:r>
              <a:rPr lang="ja-JP" altLang="en-US" sz="1200" dirty="0" smtClean="0">
                <a:solidFill>
                  <a:prstClr val="black"/>
                </a:solidFill>
              </a:rPr>
              <a:t>・</a:t>
            </a:r>
            <a:r>
              <a:rPr lang="en-US" altLang="ja-JP" sz="1200" dirty="0" smtClean="0">
                <a:solidFill>
                  <a:prstClr val="black"/>
                </a:solidFill>
              </a:rPr>
              <a:t>Le </a:t>
            </a:r>
            <a:r>
              <a:rPr lang="en-US" altLang="ja-JP" sz="1200" dirty="0" err="1" smtClean="0">
                <a:solidFill>
                  <a:prstClr val="black"/>
                </a:solidFill>
              </a:rPr>
              <a:t>nombre</a:t>
            </a:r>
            <a:r>
              <a:rPr lang="en-US" altLang="ja-JP" sz="1200" dirty="0" smtClean="0">
                <a:solidFill>
                  <a:prstClr val="black"/>
                </a:solidFill>
              </a:rPr>
              <a:t> total de </a:t>
            </a:r>
            <a:r>
              <a:rPr lang="en-US" altLang="ja-JP" sz="1200" dirty="0" err="1" smtClean="0">
                <a:solidFill>
                  <a:prstClr val="black"/>
                </a:solidFill>
              </a:rPr>
              <a:t>sapeurs-pompiers</a:t>
            </a:r>
            <a:r>
              <a:rPr lang="en-US" altLang="ja-JP" sz="1200" dirty="0" smtClean="0">
                <a:solidFill>
                  <a:prstClr val="black"/>
                </a:solidFill>
              </a:rPr>
              <a:t> </a:t>
            </a:r>
            <a:r>
              <a:rPr lang="en-US" altLang="ja-JP" sz="1200" dirty="0" err="1" smtClean="0">
                <a:solidFill>
                  <a:prstClr val="black"/>
                </a:solidFill>
              </a:rPr>
              <a:t>mobilis</a:t>
            </a:r>
            <a:r>
              <a:rPr lang="en-US" altLang="ja-JP" sz="1200" dirty="0" err="1" smtClean="0">
                <a:solidFill>
                  <a:prstClr val="black"/>
                </a:solidFill>
                <a:cs typeface="Arial"/>
              </a:rPr>
              <a:t>és</a:t>
            </a:r>
            <a:r>
              <a:rPr lang="en-US" altLang="ja-JP" sz="1200" dirty="0" smtClean="0">
                <a:solidFill>
                  <a:prstClr val="black"/>
                </a:solidFill>
                <a:cs typeface="Arial"/>
              </a:rPr>
              <a:t> entre le 11/03/2011 et la fin de mission (le 06/06/2011)</a:t>
            </a:r>
            <a:r>
              <a:rPr lang="en-US" altLang="ja-JP" sz="1200" dirty="0" smtClean="0">
                <a:solidFill>
                  <a:prstClr val="black"/>
                </a:solidFill>
              </a:rPr>
              <a:t> </a:t>
            </a:r>
            <a:r>
              <a:rPr lang="en-US" altLang="ja-JP" sz="1200" dirty="0" err="1" smtClean="0">
                <a:solidFill>
                  <a:prstClr val="black"/>
                </a:solidFill>
              </a:rPr>
              <a:t>s’</a:t>
            </a:r>
            <a:r>
              <a:rPr lang="en-US" altLang="ja-JP" sz="1200" dirty="0" err="1" smtClean="0">
                <a:solidFill>
                  <a:prstClr val="black"/>
                </a:solidFill>
                <a:cs typeface="Arial"/>
              </a:rPr>
              <a:t>élève</a:t>
            </a:r>
            <a:r>
              <a:rPr lang="en-US" altLang="ja-JP" sz="1200" dirty="0" smtClean="0">
                <a:solidFill>
                  <a:prstClr val="black"/>
                </a:solidFill>
                <a:cs typeface="Arial"/>
              </a:rPr>
              <a:t> à 28 620, </a:t>
            </a:r>
            <a:r>
              <a:rPr lang="en-US" altLang="ja-JP" sz="1200" dirty="0" err="1" smtClean="0">
                <a:solidFill>
                  <a:prstClr val="black"/>
                </a:solidFill>
                <a:cs typeface="Arial"/>
              </a:rPr>
              <a:t>ce</a:t>
            </a:r>
            <a:r>
              <a:rPr lang="en-US" altLang="ja-JP" sz="1200" dirty="0" smtClean="0">
                <a:solidFill>
                  <a:prstClr val="black"/>
                </a:solidFill>
                <a:cs typeface="Arial"/>
              </a:rPr>
              <a:t> qui </a:t>
            </a:r>
            <a:r>
              <a:rPr lang="en-US" altLang="ja-JP" sz="1200" dirty="0" err="1" smtClean="0">
                <a:solidFill>
                  <a:prstClr val="black"/>
                </a:solidFill>
                <a:cs typeface="Arial"/>
              </a:rPr>
              <a:t>signifie</a:t>
            </a:r>
            <a:r>
              <a:rPr lang="en-US" altLang="ja-JP" sz="1200" dirty="0" smtClean="0">
                <a:solidFill>
                  <a:prstClr val="black"/>
                </a:solidFill>
                <a:cs typeface="Arial"/>
              </a:rPr>
              <a:t> </a:t>
            </a:r>
            <a:r>
              <a:rPr lang="en-US" altLang="ja-JP" sz="1200" dirty="0" err="1" smtClean="0">
                <a:solidFill>
                  <a:prstClr val="black"/>
                </a:solidFill>
                <a:cs typeface="Arial"/>
              </a:rPr>
              <a:t>que</a:t>
            </a:r>
            <a:r>
              <a:rPr lang="en-US" altLang="ja-JP" sz="1200" dirty="0" smtClean="0">
                <a:solidFill>
                  <a:prstClr val="black"/>
                </a:solidFill>
                <a:cs typeface="Arial"/>
              </a:rPr>
              <a:t> 1 </a:t>
            </a:r>
            <a:r>
              <a:rPr lang="en-US" altLang="ja-JP" sz="1200" dirty="0" err="1" smtClean="0">
                <a:solidFill>
                  <a:prstClr val="black"/>
                </a:solidFill>
                <a:cs typeface="Arial"/>
              </a:rPr>
              <a:t>membre</a:t>
            </a:r>
            <a:r>
              <a:rPr lang="en-US" altLang="ja-JP" sz="1200" dirty="0" smtClean="0">
                <a:solidFill>
                  <a:prstClr val="black"/>
                </a:solidFill>
                <a:cs typeface="Arial"/>
              </a:rPr>
              <a:t> </a:t>
            </a:r>
            <a:r>
              <a:rPr lang="en-US" altLang="ja-JP" sz="1200" dirty="0" err="1" smtClean="0">
                <a:solidFill>
                  <a:prstClr val="black"/>
                </a:solidFill>
                <a:cs typeface="Arial"/>
              </a:rPr>
              <a:t>sur</a:t>
            </a:r>
            <a:r>
              <a:rPr lang="en-US" altLang="ja-JP" sz="1200" dirty="0" smtClean="0">
                <a:solidFill>
                  <a:prstClr val="black"/>
                </a:solidFill>
                <a:cs typeface="Arial"/>
              </a:rPr>
              <a:t> 5 </a:t>
            </a:r>
            <a:r>
              <a:rPr lang="en-US" altLang="ja-JP" sz="1200" dirty="0" err="1" smtClean="0">
                <a:solidFill>
                  <a:prstClr val="black"/>
                </a:solidFill>
                <a:cs typeface="Arial"/>
              </a:rPr>
              <a:t>ou</a:t>
            </a:r>
            <a:r>
              <a:rPr lang="en-US" altLang="ja-JP" sz="1200" dirty="0" smtClean="0">
                <a:solidFill>
                  <a:prstClr val="black"/>
                </a:solidFill>
                <a:cs typeface="Arial"/>
              </a:rPr>
              <a:t> 6 des troupes </a:t>
            </a:r>
            <a:r>
              <a:rPr lang="en-US" altLang="ja-JP" sz="1200" dirty="0" err="1" smtClean="0">
                <a:solidFill>
                  <a:prstClr val="black"/>
                </a:solidFill>
                <a:cs typeface="Arial"/>
              </a:rPr>
              <a:t>d’urgence</a:t>
            </a:r>
            <a:r>
              <a:rPr lang="en-US" altLang="ja-JP" sz="1200" dirty="0" smtClean="0">
                <a:solidFill>
                  <a:prstClr val="black"/>
                </a:solidFill>
                <a:cs typeface="Arial"/>
              </a:rPr>
              <a:t> (</a:t>
            </a:r>
            <a:r>
              <a:rPr lang="en-US" altLang="ja-JP" sz="1200" dirty="0" err="1" smtClean="0">
                <a:solidFill>
                  <a:prstClr val="black"/>
                </a:solidFill>
                <a:cs typeface="Arial"/>
              </a:rPr>
              <a:t>celles-ci</a:t>
            </a:r>
            <a:r>
              <a:rPr lang="en-US" altLang="ja-JP" sz="1200" dirty="0" smtClean="0">
                <a:solidFill>
                  <a:prstClr val="black"/>
                </a:solidFill>
                <a:cs typeface="Arial"/>
              </a:rPr>
              <a:t> </a:t>
            </a:r>
            <a:r>
              <a:rPr lang="en-US" altLang="ja-JP" sz="1200" dirty="0" err="1" smtClean="0">
                <a:solidFill>
                  <a:prstClr val="black"/>
                </a:solidFill>
                <a:cs typeface="Arial"/>
              </a:rPr>
              <a:t>comptant</a:t>
            </a:r>
            <a:r>
              <a:rPr lang="en-US" altLang="ja-JP" sz="1200" dirty="0" smtClean="0">
                <a:solidFill>
                  <a:prstClr val="black"/>
                </a:solidFill>
                <a:cs typeface="Arial"/>
              </a:rPr>
              <a:t> 158 809 </a:t>
            </a:r>
            <a:r>
              <a:rPr lang="en-US" altLang="ja-JP" sz="1200" dirty="0" err="1" smtClean="0">
                <a:solidFill>
                  <a:prstClr val="black"/>
                </a:solidFill>
                <a:cs typeface="Arial"/>
              </a:rPr>
              <a:t>membres</a:t>
            </a:r>
            <a:r>
              <a:rPr lang="en-US" altLang="ja-JP" sz="1200" dirty="0" smtClean="0">
                <a:solidFill>
                  <a:prstClr val="black"/>
                </a:solidFill>
                <a:cs typeface="Arial"/>
              </a:rPr>
              <a:t> au total) a </a:t>
            </a:r>
            <a:r>
              <a:rPr lang="en-US" altLang="ja-JP" sz="1200" dirty="0" err="1" smtClean="0">
                <a:solidFill>
                  <a:prstClr val="black"/>
                </a:solidFill>
                <a:cs typeface="Arial"/>
              </a:rPr>
              <a:t>participé</a:t>
            </a:r>
            <a:r>
              <a:rPr lang="en-US" altLang="ja-JP" sz="1200" dirty="0" smtClean="0">
                <a:solidFill>
                  <a:prstClr val="black"/>
                </a:solidFill>
                <a:cs typeface="Arial"/>
              </a:rPr>
              <a:t> à la mission. </a:t>
            </a:r>
            <a:endParaRPr lang="en-US" altLang="ja-JP" sz="1200" dirty="0">
              <a:solidFill>
                <a:prstClr val="black"/>
              </a:solidFill>
            </a:endParaRPr>
          </a:p>
          <a:p>
            <a:pPr algn="just"/>
            <a:r>
              <a:rPr lang="ja-JP" altLang="en-US" sz="1200" dirty="0" smtClean="0">
                <a:solidFill>
                  <a:prstClr val="black"/>
                </a:solidFill>
              </a:rPr>
              <a:t>・</a:t>
            </a:r>
            <a:r>
              <a:rPr lang="en-US" altLang="ja-JP" sz="1200" dirty="0" err="1" smtClean="0">
                <a:solidFill>
                  <a:prstClr val="black"/>
                </a:solidFill>
              </a:rPr>
              <a:t>Une</a:t>
            </a:r>
            <a:r>
              <a:rPr lang="en-US" altLang="ja-JP" sz="1200" dirty="0" smtClean="0">
                <a:solidFill>
                  <a:prstClr val="black"/>
                </a:solidFill>
              </a:rPr>
              <a:t> </a:t>
            </a:r>
            <a:r>
              <a:rPr lang="en-US" altLang="ja-JP" sz="1200" dirty="0" err="1" smtClean="0">
                <a:solidFill>
                  <a:prstClr val="black"/>
                </a:solidFill>
              </a:rPr>
              <a:t>fois</a:t>
            </a:r>
            <a:r>
              <a:rPr lang="en-US" altLang="ja-JP" sz="1200" dirty="0" smtClean="0">
                <a:solidFill>
                  <a:prstClr val="black"/>
                </a:solidFill>
              </a:rPr>
              <a:t> </a:t>
            </a:r>
            <a:r>
              <a:rPr lang="en-US" altLang="ja-JP" sz="1200" dirty="0" err="1" smtClean="0">
                <a:solidFill>
                  <a:prstClr val="black"/>
                </a:solidFill>
              </a:rPr>
              <a:t>arriv</a:t>
            </a:r>
            <a:r>
              <a:rPr lang="en-US" altLang="ja-JP" sz="1200" dirty="0" err="1" smtClean="0">
                <a:solidFill>
                  <a:prstClr val="black"/>
                </a:solidFill>
                <a:cs typeface="Arial"/>
              </a:rPr>
              <a:t>ées</a:t>
            </a:r>
            <a:r>
              <a:rPr lang="en-US" altLang="ja-JP" sz="1200" dirty="0" smtClean="0">
                <a:solidFill>
                  <a:prstClr val="black"/>
                </a:solidFill>
                <a:cs typeface="Arial"/>
              </a:rPr>
              <a:t> </a:t>
            </a:r>
            <a:r>
              <a:rPr lang="en-US" altLang="ja-JP" sz="1200" dirty="0" err="1" smtClean="0">
                <a:solidFill>
                  <a:prstClr val="black"/>
                </a:solidFill>
                <a:cs typeface="Arial"/>
              </a:rPr>
              <a:t>dans</a:t>
            </a:r>
            <a:r>
              <a:rPr lang="en-US" altLang="ja-JP" sz="1200" dirty="0" smtClean="0">
                <a:solidFill>
                  <a:prstClr val="black"/>
                </a:solidFill>
                <a:cs typeface="Arial"/>
              </a:rPr>
              <a:t> les zones </a:t>
            </a:r>
            <a:r>
              <a:rPr lang="en-US" altLang="ja-JP" sz="1200" dirty="0" err="1" smtClean="0">
                <a:solidFill>
                  <a:prstClr val="black"/>
                </a:solidFill>
                <a:cs typeface="Arial"/>
              </a:rPr>
              <a:t>sinistrées</a:t>
            </a:r>
            <a:r>
              <a:rPr lang="en-US" altLang="ja-JP" sz="1200" dirty="0" smtClean="0">
                <a:solidFill>
                  <a:prstClr val="black"/>
                </a:solidFill>
                <a:cs typeface="Arial"/>
              </a:rPr>
              <a:t>, les </a:t>
            </a:r>
            <a:r>
              <a:rPr lang="en-US" altLang="ja-JP" sz="1200" dirty="0" smtClean="0">
                <a:solidFill>
                  <a:prstClr val="black"/>
                </a:solidFill>
              </a:rPr>
              <a:t>troupes se </a:t>
            </a:r>
            <a:r>
              <a:rPr lang="en-US" altLang="ja-JP" sz="1200" dirty="0" err="1" smtClean="0">
                <a:solidFill>
                  <a:prstClr val="black"/>
                </a:solidFill>
              </a:rPr>
              <a:t>sont</a:t>
            </a:r>
            <a:r>
              <a:rPr lang="en-US" altLang="ja-JP" sz="1200" dirty="0" smtClean="0">
                <a:solidFill>
                  <a:prstClr val="black"/>
                </a:solidFill>
              </a:rPr>
              <a:t> </a:t>
            </a:r>
            <a:r>
              <a:rPr lang="en-US" altLang="ja-JP" sz="1200" dirty="0" err="1" smtClean="0">
                <a:solidFill>
                  <a:prstClr val="black"/>
                </a:solidFill>
              </a:rPr>
              <a:t>charg</a:t>
            </a:r>
            <a:r>
              <a:rPr lang="en-US" altLang="ja-JP" sz="1200" dirty="0" err="1" smtClean="0">
                <a:solidFill>
                  <a:prstClr val="black"/>
                </a:solidFill>
                <a:cs typeface="Arial"/>
              </a:rPr>
              <a:t>ées</a:t>
            </a:r>
            <a:r>
              <a:rPr lang="en-US" altLang="ja-JP" sz="1200" dirty="0" smtClean="0">
                <a:solidFill>
                  <a:prstClr val="black"/>
                </a:solidFill>
                <a:cs typeface="Arial"/>
              </a:rPr>
              <a:t> des </a:t>
            </a:r>
            <a:r>
              <a:rPr lang="en-US" altLang="ja-JP" sz="1200" dirty="0" err="1" smtClean="0">
                <a:solidFill>
                  <a:prstClr val="black"/>
                </a:solidFill>
                <a:cs typeface="Arial"/>
              </a:rPr>
              <a:t>opérations</a:t>
            </a:r>
            <a:r>
              <a:rPr lang="en-US" altLang="ja-JP" sz="1200" dirty="0" smtClean="0">
                <a:solidFill>
                  <a:prstClr val="black"/>
                </a:solidFill>
                <a:cs typeface="Arial"/>
              </a:rPr>
              <a:t> de </a:t>
            </a:r>
            <a:r>
              <a:rPr lang="en-US" altLang="ja-JP" sz="1200" dirty="0" err="1" smtClean="0">
                <a:solidFill>
                  <a:prstClr val="black"/>
                </a:solidFill>
                <a:cs typeface="Arial"/>
              </a:rPr>
              <a:t>sauvtage</a:t>
            </a:r>
            <a:r>
              <a:rPr lang="en-US" altLang="ja-JP" sz="1200" dirty="0" smtClean="0">
                <a:solidFill>
                  <a:prstClr val="black"/>
                </a:solidFill>
                <a:cs typeface="Arial"/>
              </a:rPr>
              <a:t>, de </a:t>
            </a:r>
            <a:r>
              <a:rPr lang="en-US" altLang="ja-JP" sz="1200" dirty="0" err="1" smtClean="0">
                <a:solidFill>
                  <a:prstClr val="black"/>
                </a:solidFill>
                <a:cs typeface="Arial"/>
              </a:rPr>
              <a:t>secours</a:t>
            </a:r>
            <a:r>
              <a:rPr lang="en-US" altLang="ja-JP" sz="1200" dirty="0" smtClean="0">
                <a:solidFill>
                  <a:prstClr val="black"/>
                </a:solidFill>
                <a:cs typeface="Arial"/>
              </a:rPr>
              <a:t> </a:t>
            </a:r>
            <a:r>
              <a:rPr lang="en-US" altLang="ja-JP" sz="1200" dirty="0" err="1" smtClean="0">
                <a:solidFill>
                  <a:prstClr val="black"/>
                </a:solidFill>
                <a:cs typeface="Arial"/>
              </a:rPr>
              <a:t>d’urgence</a:t>
            </a:r>
            <a:r>
              <a:rPr lang="en-US" altLang="ja-JP" sz="1200" dirty="0" smtClean="0">
                <a:solidFill>
                  <a:prstClr val="black"/>
                </a:solidFill>
                <a:cs typeface="Arial"/>
              </a:rPr>
              <a:t>, de </a:t>
            </a:r>
            <a:r>
              <a:rPr lang="en-US" altLang="ja-JP" sz="1200" dirty="0" err="1" smtClean="0">
                <a:solidFill>
                  <a:prstClr val="black"/>
                </a:solidFill>
                <a:cs typeface="Arial"/>
              </a:rPr>
              <a:t>maîtrise</a:t>
            </a:r>
            <a:r>
              <a:rPr lang="en-US" altLang="ja-JP" sz="1200" dirty="0" smtClean="0">
                <a:solidFill>
                  <a:prstClr val="black"/>
                </a:solidFill>
                <a:cs typeface="Arial"/>
              </a:rPr>
              <a:t> des </a:t>
            </a:r>
            <a:r>
              <a:rPr lang="en-US" altLang="ja-JP" sz="1200" dirty="0" err="1" smtClean="0">
                <a:solidFill>
                  <a:prstClr val="black"/>
                </a:solidFill>
                <a:cs typeface="Arial"/>
              </a:rPr>
              <a:t>incendies</a:t>
            </a:r>
            <a:r>
              <a:rPr lang="en-US" altLang="ja-JP" sz="1200" dirty="0" smtClean="0">
                <a:solidFill>
                  <a:prstClr val="black"/>
                </a:solidFill>
                <a:cs typeface="Arial"/>
              </a:rPr>
              <a:t> </a:t>
            </a:r>
            <a:r>
              <a:rPr lang="en-US" altLang="ja-JP" sz="1200" dirty="0" err="1" smtClean="0">
                <a:solidFill>
                  <a:prstClr val="black"/>
                </a:solidFill>
                <a:cs typeface="Arial"/>
              </a:rPr>
              <a:t>depuis</a:t>
            </a:r>
            <a:r>
              <a:rPr lang="en-US" altLang="ja-JP" sz="1200" dirty="0" smtClean="0">
                <a:solidFill>
                  <a:prstClr val="black"/>
                </a:solidFill>
                <a:cs typeface="Arial"/>
              </a:rPr>
              <a:t> le </a:t>
            </a:r>
            <a:r>
              <a:rPr lang="en-US" altLang="ja-JP" sz="1200" dirty="0" err="1" smtClean="0">
                <a:solidFill>
                  <a:prstClr val="black"/>
                </a:solidFill>
                <a:cs typeface="Arial"/>
              </a:rPr>
              <a:t>ciel</a:t>
            </a:r>
            <a:r>
              <a:rPr lang="en-US" altLang="ja-JP" sz="1200" dirty="0" smtClean="0">
                <a:solidFill>
                  <a:prstClr val="black"/>
                </a:solidFill>
                <a:cs typeface="Arial"/>
              </a:rPr>
              <a:t> et </a:t>
            </a:r>
            <a:r>
              <a:rPr lang="en-US" altLang="ja-JP" sz="1200" dirty="0" err="1" smtClean="0">
                <a:solidFill>
                  <a:prstClr val="black"/>
                </a:solidFill>
                <a:cs typeface="Arial"/>
              </a:rPr>
              <a:t>sur</a:t>
            </a:r>
            <a:r>
              <a:rPr lang="en-US" altLang="ja-JP" sz="1200" dirty="0" smtClean="0">
                <a:solidFill>
                  <a:prstClr val="black"/>
                </a:solidFill>
                <a:cs typeface="Arial"/>
              </a:rPr>
              <a:t> </a:t>
            </a:r>
            <a:r>
              <a:rPr lang="en-US" altLang="ja-JP" sz="1200" dirty="0" err="1" smtClean="0">
                <a:solidFill>
                  <a:prstClr val="black"/>
                </a:solidFill>
                <a:cs typeface="Arial"/>
              </a:rPr>
              <a:t>terre</a:t>
            </a:r>
            <a:r>
              <a:rPr lang="en-US" altLang="ja-JP" sz="1200" dirty="0" smtClean="0">
                <a:solidFill>
                  <a:prstClr val="black"/>
                </a:solidFill>
                <a:cs typeface="Arial"/>
              </a:rPr>
              <a:t>, de </a:t>
            </a:r>
            <a:r>
              <a:rPr lang="en-US" altLang="ja-JP" sz="1200" dirty="0" err="1" smtClean="0">
                <a:solidFill>
                  <a:prstClr val="black"/>
                </a:solidFill>
                <a:cs typeface="Arial"/>
              </a:rPr>
              <a:t>collecte</a:t>
            </a:r>
            <a:r>
              <a:rPr lang="en-US" altLang="ja-JP" sz="1200" dirty="0" smtClean="0">
                <a:solidFill>
                  <a:prstClr val="black"/>
                </a:solidFill>
                <a:cs typeface="Arial"/>
              </a:rPr>
              <a:t> </a:t>
            </a:r>
            <a:r>
              <a:rPr lang="en-US" altLang="ja-JP" sz="1200" dirty="0" err="1" smtClean="0">
                <a:solidFill>
                  <a:prstClr val="black"/>
                </a:solidFill>
                <a:cs typeface="Arial"/>
              </a:rPr>
              <a:t>d’informations</a:t>
            </a:r>
            <a:r>
              <a:rPr lang="en-US" altLang="ja-JP" sz="1200" dirty="0" smtClean="0">
                <a:solidFill>
                  <a:prstClr val="black"/>
                </a:solidFill>
                <a:cs typeface="Arial"/>
              </a:rPr>
              <a:t>, etc. Le </a:t>
            </a:r>
            <a:r>
              <a:rPr lang="en-US" altLang="ja-JP" sz="1200" dirty="0" err="1" smtClean="0">
                <a:solidFill>
                  <a:prstClr val="black"/>
                </a:solidFill>
                <a:cs typeface="Arial"/>
              </a:rPr>
              <a:t>nombre</a:t>
            </a:r>
            <a:r>
              <a:rPr lang="en-US" altLang="ja-JP" sz="1200" dirty="0" smtClean="0">
                <a:solidFill>
                  <a:prstClr val="black"/>
                </a:solidFill>
                <a:cs typeface="Arial"/>
              </a:rPr>
              <a:t> </a:t>
            </a:r>
            <a:r>
              <a:rPr lang="en-US" altLang="ja-JP" sz="1200" dirty="0" err="1" smtClean="0">
                <a:solidFill>
                  <a:prstClr val="black"/>
                </a:solidFill>
                <a:cs typeface="Arial"/>
              </a:rPr>
              <a:t>connu</a:t>
            </a:r>
            <a:r>
              <a:rPr lang="en-US" altLang="ja-JP" sz="1200" dirty="0" smtClean="0">
                <a:solidFill>
                  <a:prstClr val="black"/>
                </a:solidFill>
                <a:cs typeface="Arial"/>
              </a:rPr>
              <a:t> des </a:t>
            </a:r>
            <a:r>
              <a:rPr lang="en-US" altLang="ja-JP" sz="1200" dirty="0" err="1" smtClean="0">
                <a:solidFill>
                  <a:prstClr val="black"/>
                </a:solidFill>
                <a:cs typeface="Arial"/>
              </a:rPr>
              <a:t>rescapés</a:t>
            </a:r>
            <a:r>
              <a:rPr lang="en-US" altLang="ja-JP" sz="1200" dirty="0" smtClean="0">
                <a:solidFill>
                  <a:prstClr val="black"/>
                </a:solidFill>
                <a:cs typeface="Arial"/>
              </a:rPr>
              <a:t> </a:t>
            </a:r>
            <a:r>
              <a:rPr lang="en-US" altLang="ja-JP" sz="1200" dirty="0" err="1" smtClean="0">
                <a:solidFill>
                  <a:prstClr val="black"/>
                </a:solidFill>
                <a:cs typeface="Arial"/>
              </a:rPr>
              <a:t>sauvés</a:t>
            </a:r>
            <a:r>
              <a:rPr lang="en-US" altLang="ja-JP" sz="1200" dirty="0" smtClean="0">
                <a:solidFill>
                  <a:prstClr val="black"/>
                </a:solidFill>
                <a:cs typeface="Arial"/>
              </a:rPr>
              <a:t> par les troupes </a:t>
            </a:r>
            <a:r>
              <a:rPr lang="en-US" altLang="ja-JP" sz="1200" dirty="0" err="1" smtClean="0">
                <a:solidFill>
                  <a:prstClr val="black"/>
                </a:solidFill>
                <a:cs typeface="Arial"/>
              </a:rPr>
              <a:t>d’urgence</a:t>
            </a:r>
            <a:r>
              <a:rPr lang="en-US" altLang="ja-JP" sz="1200" dirty="0" smtClean="0">
                <a:solidFill>
                  <a:prstClr val="black"/>
                </a:solidFill>
                <a:cs typeface="Arial"/>
              </a:rPr>
              <a:t> (y </a:t>
            </a:r>
            <a:r>
              <a:rPr lang="en-US" altLang="ja-JP" sz="1200" dirty="0" err="1" smtClean="0">
                <a:solidFill>
                  <a:prstClr val="black"/>
                </a:solidFill>
                <a:cs typeface="Arial"/>
              </a:rPr>
              <a:t>compris</a:t>
            </a:r>
            <a:r>
              <a:rPr lang="en-US" altLang="ja-JP" sz="1200" dirty="0" smtClean="0">
                <a:solidFill>
                  <a:prstClr val="black"/>
                </a:solidFill>
                <a:cs typeface="Arial"/>
              </a:rPr>
              <a:t> </a:t>
            </a:r>
            <a:r>
              <a:rPr lang="en-US" altLang="ja-JP" sz="1200" dirty="0" err="1" smtClean="0">
                <a:solidFill>
                  <a:prstClr val="black"/>
                </a:solidFill>
                <a:cs typeface="Arial"/>
              </a:rPr>
              <a:t>ceux</a:t>
            </a:r>
            <a:r>
              <a:rPr lang="en-US" altLang="ja-JP" sz="1200" dirty="0" smtClean="0">
                <a:solidFill>
                  <a:prstClr val="black"/>
                </a:solidFill>
                <a:cs typeface="Arial"/>
              </a:rPr>
              <a:t> </a:t>
            </a:r>
            <a:r>
              <a:rPr lang="en-US" altLang="ja-JP" sz="1200" dirty="0" err="1" smtClean="0">
                <a:solidFill>
                  <a:prstClr val="black"/>
                </a:solidFill>
                <a:cs typeface="Arial"/>
              </a:rPr>
              <a:t>sauvés</a:t>
            </a:r>
            <a:r>
              <a:rPr lang="en-US" altLang="ja-JP" sz="1200" dirty="0" smtClean="0">
                <a:solidFill>
                  <a:prstClr val="black"/>
                </a:solidFill>
                <a:cs typeface="Arial"/>
              </a:rPr>
              <a:t> </a:t>
            </a:r>
            <a:r>
              <a:rPr lang="en-US" altLang="ja-JP" sz="1200" dirty="0" err="1" smtClean="0">
                <a:solidFill>
                  <a:prstClr val="black"/>
                </a:solidFill>
                <a:cs typeface="Arial"/>
              </a:rPr>
              <a:t>grâce</a:t>
            </a:r>
            <a:r>
              <a:rPr lang="en-US" altLang="ja-JP" sz="1200" dirty="0" smtClean="0">
                <a:solidFill>
                  <a:prstClr val="black"/>
                </a:solidFill>
                <a:cs typeface="Arial"/>
              </a:rPr>
              <a:t> aux </a:t>
            </a:r>
            <a:r>
              <a:rPr lang="en-US" altLang="ja-JP" sz="1200" dirty="0" err="1" smtClean="0">
                <a:solidFill>
                  <a:prstClr val="black"/>
                </a:solidFill>
                <a:cs typeface="Arial"/>
              </a:rPr>
              <a:t>opérations</a:t>
            </a:r>
            <a:r>
              <a:rPr lang="en-US" altLang="ja-JP" sz="1200" dirty="0" smtClean="0">
                <a:solidFill>
                  <a:prstClr val="black"/>
                </a:solidFill>
                <a:cs typeface="Arial"/>
              </a:rPr>
              <a:t> </a:t>
            </a:r>
            <a:r>
              <a:rPr lang="en-US" altLang="ja-JP" sz="1200" dirty="0" err="1" smtClean="0">
                <a:solidFill>
                  <a:prstClr val="black"/>
                </a:solidFill>
                <a:cs typeface="Arial"/>
              </a:rPr>
              <a:t>conjointes</a:t>
            </a:r>
            <a:r>
              <a:rPr lang="en-US" altLang="ja-JP" sz="1200" dirty="0" smtClean="0">
                <a:solidFill>
                  <a:prstClr val="black"/>
                </a:solidFill>
                <a:cs typeface="Arial"/>
              </a:rPr>
              <a:t> de </a:t>
            </a:r>
            <a:r>
              <a:rPr lang="en-US" altLang="ja-JP" sz="1200" dirty="0" err="1" smtClean="0">
                <a:solidFill>
                  <a:prstClr val="black"/>
                </a:solidFill>
                <a:cs typeface="Arial"/>
              </a:rPr>
              <a:t>ces</a:t>
            </a:r>
            <a:r>
              <a:rPr lang="en-US" altLang="ja-JP" sz="1200" dirty="0" smtClean="0">
                <a:solidFill>
                  <a:prstClr val="black"/>
                </a:solidFill>
                <a:cs typeface="Arial"/>
              </a:rPr>
              <a:t> troupes et des corps des </a:t>
            </a:r>
            <a:r>
              <a:rPr lang="en-US" altLang="ja-JP" sz="1200" dirty="0" err="1" smtClean="0">
                <a:solidFill>
                  <a:prstClr val="black"/>
                </a:solidFill>
                <a:cs typeface="Arial"/>
              </a:rPr>
              <a:t>sapeurs-pompiers</a:t>
            </a:r>
            <a:r>
              <a:rPr lang="en-US" altLang="ja-JP" sz="1200" dirty="0" smtClean="0">
                <a:solidFill>
                  <a:prstClr val="black"/>
                </a:solidFill>
                <a:cs typeface="Arial"/>
              </a:rPr>
              <a:t> </a:t>
            </a:r>
            <a:r>
              <a:rPr lang="en-US" altLang="ja-JP" sz="1200" dirty="0" err="1" smtClean="0">
                <a:solidFill>
                  <a:prstClr val="black"/>
                </a:solidFill>
                <a:cs typeface="Arial"/>
              </a:rPr>
              <a:t>locaux</a:t>
            </a:r>
            <a:r>
              <a:rPr lang="en-US" altLang="ja-JP" sz="1200" dirty="0" smtClean="0">
                <a:solidFill>
                  <a:prstClr val="black"/>
                </a:solidFill>
                <a:cs typeface="Arial"/>
              </a:rPr>
              <a:t>) </a:t>
            </a:r>
            <a:r>
              <a:rPr lang="en-US" altLang="ja-JP" sz="1200" dirty="0" err="1" smtClean="0">
                <a:solidFill>
                  <a:prstClr val="black"/>
                </a:solidFill>
                <a:cs typeface="Arial"/>
              </a:rPr>
              <a:t>s’élève</a:t>
            </a:r>
            <a:r>
              <a:rPr lang="en-US" altLang="ja-JP" sz="1200" dirty="0" smtClean="0">
                <a:solidFill>
                  <a:prstClr val="black"/>
                </a:solidFill>
                <a:cs typeface="Arial"/>
              </a:rPr>
              <a:t> à 5 064.</a:t>
            </a:r>
            <a:endParaRPr lang="en-US" altLang="ja-JP" sz="1200" dirty="0">
              <a:solidFill>
                <a:prstClr val="black"/>
              </a:solidFill>
            </a:endParaRPr>
          </a:p>
          <a:p>
            <a:endParaRPr lang="en-US" altLang="ja-JP" sz="1600" dirty="0" smtClean="0">
              <a:solidFill>
                <a:schemeClr val="tx1"/>
              </a:solidFill>
              <a:latin typeface="+mj-ea"/>
              <a:ea typeface="+mj-ea"/>
            </a:endParaRPr>
          </a:p>
        </p:txBody>
      </p:sp>
      <p:grpSp>
        <p:nvGrpSpPr>
          <p:cNvPr id="2" name="グループ化 25"/>
          <p:cNvGrpSpPr/>
          <p:nvPr/>
        </p:nvGrpSpPr>
        <p:grpSpPr>
          <a:xfrm>
            <a:off x="662524" y="4221044"/>
            <a:ext cx="3774822" cy="2595108"/>
            <a:chOff x="390393" y="157274"/>
            <a:chExt cx="3944628" cy="3089686"/>
          </a:xfrm>
        </p:grpSpPr>
        <p:sp>
          <p:nvSpPr>
            <p:cNvPr id="30" name="テキスト ボックス 8"/>
            <p:cNvSpPr txBox="1"/>
            <p:nvPr/>
          </p:nvSpPr>
          <p:spPr>
            <a:xfrm>
              <a:off x="390393" y="1793720"/>
              <a:ext cx="1222767" cy="688033"/>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3</a:t>
              </a: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月</a:t>
              </a: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18</a:t>
              </a: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日　</a:t>
              </a:r>
              <a:endPar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最大</a:t>
              </a: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　</a:t>
              </a: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6,099</a:t>
              </a: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名</a:t>
              </a:r>
              <a:endPar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      </a:t>
              </a: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(1,558</a:t>
              </a: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隊</a:t>
              </a: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a:t>
              </a:r>
              <a:endPar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29" name="テキスト ボックス 6"/>
            <p:cNvSpPr txBox="1"/>
            <p:nvPr/>
          </p:nvSpPr>
          <p:spPr>
            <a:xfrm>
              <a:off x="1001776" y="157274"/>
              <a:ext cx="3286125" cy="238124"/>
            </a:xfrm>
            <a:prstGeom prst="rect">
              <a:avLst/>
            </a:prstGeom>
            <a:solidFill>
              <a:sysClr val="window" lastClr="FFFFFF"/>
            </a:solid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ysClr val="windowText" lastClr="000000"/>
                  </a:solidFill>
                  <a:effectLst/>
                  <a:uLnTx/>
                  <a:uFillTx/>
                  <a:latin typeface="HGPｺﾞｼｯｸE" pitchFamily="50" charset="-128"/>
                  <a:ea typeface="HGPｺﾞｼｯｸE" pitchFamily="50" charset="-128"/>
                  <a:cs typeface="+mn-cs"/>
                </a:rPr>
                <a:t>緊急消防援助隊　出動人員の推移</a:t>
              </a:r>
            </a:p>
          </p:txBody>
        </p:sp>
        <p:cxnSp>
          <p:nvCxnSpPr>
            <p:cNvPr id="32" name="直線矢印コネクタ 31"/>
            <p:cNvCxnSpPr/>
            <p:nvPr/>
          </p:nvCxnSpPr>
          <p:spPr>
            <a:xfrm flipV="1">
              <a:off x="666738" y="447079"/>
              <a:ext cx="28577" cy="1416844"/>
            </a:xfrm>
            <a:prstGeom prst="straightConnector1">
              <a:avLst/>
            </a:prstGeom>
            <a:noFill/>
            <a:ln w="9525" cap="flat" cmpd="sng" algn="ctr">
              <a:solidFill>
                <a:srgbClr val="1F497D">
                  <a:lumMod val="75000"/>
                </a:srgbClr>
              </a:solidFill>
              <a:prstDash val="solid"/>
              <a:tailEnd type="arrow"/>
            </a:ln>
            <a:effectLst/>
          </p:spPr>
        </p:cxnSp>
        <p:sp>
          <p:nvSpPr>
            <p:cNvPr id="33" name="テキスト ボックス 15"/>
            <p:cNvSpPr txBox="1"/>
            <p:nvPr/>
          </p:nvSpPr>
          <p:spPr>
            <a:xfrm rot="18699369">
              <a:off x="3724722" y="2681160"/>
              <a:ext cx="847867" cy="283734"/>
            </a:xfrm>
            <a:prstGeom prst="rect">
              <a:avLst/>
            </a:prstGeom>
            <a:solidFill>
              <a:sysClr val="window" lastClr="FFFFFF"/>
            </a:solidFill>
            <a:ln w="9525" cmpd="sng">
              <a:noFill/>
            </a:ln>
            <a:effectLst/>
          </p:spPr>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ja-JP" sz="1050" kern="0" dirty="0">
                  <a:solidFill>
                    <a:sysClr val="windowText" lastClr="000000"/>
                  </a:solidFill>
                  <a:latin typeface="Calibri"/>
                  <a:ea typeface="ＭＳ Ｐゴシック"/>
                </a:rPr>
                <a:t>6</a:t>
              </a:r>
              <a:r>
                <a:rPr kumimoji="1" lang="ja-JP" altLang="en-US" sz="1050" b="0" i="0" u="none" strike="noStrike" kern="0" cap="none" spc="0" normalizeH="0" baseline="0" noProof="0" dirty="0" smtClean="0">
                  <a:ln>
                    <a:noFill/>
                  </a:ln>
                  <a:solidFill>
                    <a:sysClr val="windowText" lastClr="000000"/>
                  </a:solidFill>
                  <a:effectLst/>
                  <a:uLnTx/>
                  <a:uFillTx/>
                  <a:latin typeface="Calibri"/>
                  <a:ea typeface="ＭＳ Ｐゴシック"/>
                  <a:cs typeface="+mn-cs"/>
                </a:rPr>
                <a:t>月</a:t>
              </a:r>
              <a:r>
                <a:rPr lang="en-US" altLang="ja-JP" sz="1050" kern="0" dirty="0" smtClean="0">
                  <a:solidFill>
                    <a:sysClr val="windowText" lastClr="000000"/>
                  </a:solidFill>
                  <a:latin typeface="Calibri"/>
                  <a:ea typeface="ＭＳ Ｐゴシック"/>
                </a:rPr>
                <a:t>6</a:t>
              </a:r>
              <a:r>
                <a:rPr kumimoji="1" lang="ja-JP" altLang="en-US" sz="1050" b="0" i="0" u="none" strike="noStrike" kern="0" cap="none" spc="0" normalizeH="0" baseline="0" noProof="0" dirty="0" smtClean="0">
                  <a:ln>
                    <a:noFill/>
                  </a:ln>
                  <a:solidFill>
                    <a:sysClr val="windowText" lastClr="000000"/>
                  </a:solidFill>
                  <a:effectLst/>
                  <a:uLnTx/>
                  <a:uFillTx/>
                  <a:latin typeface="Calibri"/>
                  <a:ea typeface="ＭＳ Ｐゴシック"/>
                  <a:cs typeface="+mn-cs"/>
                </a:rPr>
                <a:t>日</a:t>
              </a:r>
              <a:endParaRPr kumimoji="1" lang="ja-JP" altLang="en-US" sz="105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5" name="テキスト ボックス 22"/>
            <p:cNvSpPr txBox="1"/>
            <p:nvPr/>
          </p:nvSpPr>
          <p:spPr>
            <a:xfrm>
              <a:off x="2719508" y="1640694"/>
              <a:ext cx="1615513" cy="561975"/>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ja-JP" b="1" kern="0" dirty="0" smtClean="0">
                  <a:solidFill>
                    <a:sysClr val="windowText" lastClr="000000"/>
                  </a:solidFill>
                  <a:latin typeface="Calibri"/>
                  <a:ea typeface="ＭＳ Ｐゴシック"/>
                </a:rPr>
                <a:t>6</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月</a:t>
              </a:r>
              <a:r>
                <a:rPr lang="en-US" altLang="ja-JP" b="1" kern="0" noProof="0" dirty="0" smtClean="0">
                  <a:solidFill>
                    <a:sysClr val="windowText" lastClr="000000"/>
                  </a:solidFill>
                  <a:latin typeface="Calibri"/>
                  <a:ea typeface="ＭＳ Ｐゴシック"/>
                </a:rPr>
                <a:t>6</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日</a:t>
              </a: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現在　</a:t>
              </a:r>
              <a:r>
                <a:rPr lang="en-US" altLang="ja-JP" b="1" kern="0" dirty="0" smtClean="0">
                  <a:solidFill>
                    <a:sysClr val="windowText" lastClr="000000"/>
                  </a:solidFill>
                  <a:latin typeface="Calibri"/>
                  <a:ea typeface="ＭＳ Ｐゴシック"/>
                </a:rPr>
                <a:t>83</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名</a:t>
              </a:r>
              <a:endPar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                        </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a:t>
              </a:r>
              <a:r>
                <a:rPr lang="en-US" altLang="ja-JP" b="1" kern="0" dirty="0" smtClean="0">
                  <a:solidFill>
                    <a:sysClr val="windowText" lastClr="000000"/>
                  </a:solidFill>
                  <a:latin typeface="Calibri"/>
                  <a:ea typeface="ＭＳ Ｐゴシック"/>
                </a:rPr>
                <a:t>28</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隊</a:t>
              </a: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a:t>
              </a:r>
              <a:endPar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6" name="テキスト ボックス 27"/>
            <p:cNvSpPr txBox="1"/>
            <p:nvPr/>
          </p:nvSpPr>
          <p:spPr>
            <a:xfrm>
              <a:off x="1479799" y="645714"/>
              <a:ext cx="2758083" cy="847724"/>
            </a:xfrm>
            <a:prstGeom prst="rect">
              <a:avLst/>
            </a:prstGeom>
            <a:solidFill>
              <a:sysClr val="window" lastClr="FFFFFF"/>
            </a:solid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ysClr val="windowText" lastClr="000000"/>
                  </a:solidFill>
                  <a:effectLst/>
                  <a:uLnTx/>
                  <a:uFillTx/>
                  <a:latin typeface="Calibri"/>
                  <a:ea typeface="ＭＳ Ｐゴシック"/>
                  <a:cs typeface="+mn-cs"/>
                </a:rPr>
                <a:t>  </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2011</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年</a:t>
              </a:r>
              <a:r>
                <a:rPr lang="en-US" altLang="ja-JP" b="1" kern="0" dirty="0" smtClean="0">
                  <a:solidFill>
                    <a:sysClr val="windowText" lastClr="000000"/>
                  </a:solidFill>
                  <a:latin typeface="Calibri"/>
                  <a:ea typeface="ＭＳ Ｐゴシック"/>
                </a:rPr>
                <a:t>6</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月</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6</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日</a:t>
              </a: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現在</a:t>
              </a: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  派遣総数　　　</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28,620</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人  </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 </a:t>
              </a: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7,577</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隊</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a:t>
              </a:r>
              <a:endPar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  のべ人員　　　</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104,093</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人</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 </a:t>
              </a: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27,544</a:t>
              </a:r>
              <a:r>
                <a:rPr kumimoji="1" lang="ja-JP"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隊</a:t>
              </a: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a:t>
              </a:r>
              <a:endPar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cxnSp>
          <p:nvCxnSpPr>
            <p:cNvPr id="38" name="直線矢印コネクタ 37"/>
            <p:cNvCxnSpPr/>
            <p:nvPr/>
          </p:nvCxnSpPr>
          <p:spPr>
            <a:xfrm>
              <a:off x="3843223" y="2122012"/>
              <a:ext cx="191611" cy="309226"/>
            </a:xfrm>
            <a:prstGeom prst="straightConnector1">
              <a:avLst/>
            </a:prstGeom>
            <a:noFill/>
            <a:ln w="9525" cap="flat" cmpd="sng" algn="ctr">
              <a:solidFill>
                <a:srgbClr val="1F497D">
                  <a:lumMod val="75000"/>
                </a:srgbClr>
              </a:solidFill>
              <a:prstDash val="solid"/>
              <a:tailEnd type="arrow"/>
            </a:ln>
            <a:effectLst/>
          </p:spPr>
        </p:cxnSp>
      </p:grpSp>
      <p:pic>
        <p:nvPicPr>
          <p:cNvPr id="8" name="Picture 3"/>
          <p:cNvPicPr>
            <a:picLocks noChangeAspect="1" noChangeArrowheads="1"/>
          </p:cNvPicPr>
          <p:nvPr/>
        </p:nvPicPr>
        <p:blipFill>
          <a:blip r:embed="rId3" cstate="print"/>
          <a:srcRect/>
          <a:stretch>
            <a:fillRect/>
          </a:stretch>
        </p:blipFill>
        <p:spPr bwMode="auto">
          <a:xfrm>
            <a:off x="245590" y="2355910"/>
            <a:ext cx="3744416" cy="1872208"/>
          </a:xfrm>
          <a:prstGeom prst="rect">
            <a:avLst/>
          </a:prstGeom>
          <a:noFill/>
          <a:ln w="9525">
            <a:noFill/>
            <a:miter lim="800000"/>
            <a:headEnd/>
            <a:tailEnd/>
          </a:ln>
          <a:effectLst/>
        </p:spPr>
      </p:pic>
      <p:graphicFrame>
        <p:nvGraphicFramePr>
          <p:cNvPr id="25" name="グラフ 24"/>
          <p:cNvGraphicFramePr>
            <a:graphicFrameLocks/>
          </p:cNvGraphicFramePr>
          <p:nvPr>
            <p:extLst>
              <p:ext uri="{D42A27DB-BD31-4B8C-83A1-F6EECF244321}">
                <p14:modId xmlns="" xmlns:p14="http://schemas.microsoft.com/office/powerpoint/2010/main" val="4219266545"/>
              </p:ext>
            </p:extLst>
          </p:nvPr>
        </p:nvGraphicFramePr>
        <p:xfrm>
          <a:off x="-27021" y="4175155"/>
          <a:ext cx="4640965" cy="2583704"/>
        </p:xfrm>
        <a:graphic>
          <a:graphicData uri="http://schemas.openxmlformats.org/drawingml/2006/chart">
            <c:chart xmlns:c="http://schemas.openxmlformats.org/drawingml/2006/chart" xmlns:r="http://schemas.openxmlformats.org/officeDocument/2006/relationships" r:id="rId4"/>
          </a:graphicData>
        </a:graphic>
      </p:graphicFrame>
      <p:sp>
        <p:nvSpPr>
          <p:cNvPr id="247" name="円/楕円 246"/>
          <p:cNvSpPr/>
          <p:nvPr/>
        </p:nvSpPr>
        <p:spPr>
          <a:xfrm>
            <a:off x="876841" y="4323725"/>
            <a:ext cx="127609" cy="120004"/>
          </a:xfrm>
          <a:prstGeom prst="ellipse">
            <a:avLst/>
          </a:prstGeom>
          <a:solidFill>
            <a:srgbClr val="FF0000"/>
          </a:solidFill>
          <a:ln w="25400" cap="flat" cmpd="sng" algn="ctr">
            <a:solidFill>
              <a:srgbClr val="FF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a:cs typeface="+mn-cs"/>
            </a:endParaRPr>
          </a:p>
        </p:txBody>
      </p:sp>
      <p:sp>
        <p:nvSpPr>
          <p:cNvPr id="248" name="円/楕円 247"/>
          <p:cNvSpPr/>
          <p:nvPr/>
        </p:nvSpPr>
        <p:spPr>
          <a:xfrm>
            <a:off x="4149623" y="6131007"/>
            <a:ext cx="109380" cy="114659"/>
          </a:xfrm>
          <a:prstGeom prst="ellipse">
            <a:avLst/>
          </a:prstGeom>
          <a:solidFill>
            <a:srgbClr val="FF0000"/>
          </a:solidFill>
          <a:ln w="25400" cap="flat" cmpd="sng" algn="ctr">
            <a:solidFill>
              <a:srgbClr val="FF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a:cs typeface="+mn-cs"/>
            </a:endParaRPr>
          </a:p>
        </p:txBody>
      </p:sp>
      <p:sp>
        <p:nvSpPr>
          <p:cNvPr id="27" name="AutoShape 17"/>
          <p:cNvSpPr>
            <a:spLocks noChangeArrowheads="1"/>
          </p:cNvSpPr>
          <p:nvPr/>
        </p:nvSpPr>
        <p:spPr bwMode="auto">
          <a:xfrm>
            <a:off x="612000" y="36000"/>
            <a:ext cx="9057456" cy="504000"/>
          </a:xfrm>
          <a:prstGeom prst="roundRect">
            <a:avLst>
              <a:gd name="adj" fmla="val 16667"/>
            </a:avLst>
          </a:prstGeom>
          <a:solidFill>
            <a:srgbClr val="CCFFFF"/>
          </a:solidFill>
          <a:ln w="9525">
            <a:solidFill>
              <a:srgbClr val="000000"/>
            </a:solidFill>
            <a:round/>
            <a:headEnd/>
            <a:tailEnd/>
          </a:ln>
        </p:spPr>
        <p:txBody>
          <a:bodyPr/>
          <a:lstStyle/>
          <a:p>
            <a:pPr algn="ctr">
              <a:spcBef>
                <a:spcPts val="0"/>
              </a:spcBef>
            </a:pPr>
            <a:r>
              <a:rPr lang="en-US" altLang="ja-JP" sz="1600" b="1" dirty="0" err="1" smtClean="0">
                <a:latin typeface="+mj-lt"/>
                <a:ea typeface="ＭＳ ゴシック" pitchFamily="49" charset="-128"/>
              </a:rPr>
              <a:t>Bilan</a:t>
            </a:r>
            <a:r>
              <a:rPr lang="en-US" altLang="ja-JP" sz="1600" b="1" dirty="0" smtClean="0">
                <a:latin typeface="+mj-lt"/>
                <a:ea typeface="ＭＳ ゴシック" pitchFamily="49" charset="-128"/>
              </a:rPr>
              <a:t> des </a:t>
            </a:r>
            <a:r>
              <a:rPr lang="en-US" altLang="ja-JP" sz="1600" b="1" dirty="0" err="1" smtClean="0">
                <a:latin typeface="+mj-lt"/>
                <a:ea typeface="ＭＳ ゴシック" pitchFamily="49" charset="-128"/>
              </a:rPr>
              <a:t>d</a:t>
            </a:r>
            <a:r>
              <a:rPr lang="en-US" altLang="ja-JP" sz="1600" b="1" dirty="0" err="1" smtClean="0">
                <a:latin typeface="+mj-lt"/>
                <a:ea typeface="ＭＳ ゴシック" pitchFamily="49" charset="-128"/>
                <a:cs typeface="Arial"/>
              </a:rPr>
              <a:t>égâts</a:t>
            </a:r>
            <a:r>
              <a:rPr lang="en-US" altLang="ja-JP" sz="1600" b="1" dirty="0" smtClean="0">
                <a:latin typeface="+mj-lt"/>
                <a:ea typeface="ＭＳ ゴシック" pitchFamily="49" charset="-128"/>
                <a:cs typeface="Arial"/>
              </a:rPr>
              <a:t> </a:t>
            </a:r>
            <a:r>
              <a:rPr lang="en-US" altLang="ja-JP" sz="1600" b="1" dirty="0" err="1" smtClean="0">
                <a:latin typeface="+mj-lt"/>
                <a:ea typeface="ＭＳ ゴシック" pitchFamily="49" charset="-128"/>
                <a:cs typeface="Arial"/>
              </a:rPr>
              <a:t>causés</a:t>
            </a:r>
            <a:r>
              <a:rPr lang="en-US" altLang="ja-JP" sz="1600" b="1" dirty="0" smtClean="0">
                <a:latin typeface="+mj-lt"/>
                <a:ea typeface="ＭＳ ゴシック" pitchFamily="49" charset="-128"/>
                <a:cs typeface="Arial"/>
              </a:rPr>
              <a:t> par le grand </a:t>
            </a:r>
            <a:r>
              <a:rPr lang="en-US" altLang="ja-JP" sz="1600" b="1" dirty="0" err="1" smtClean="0">
                <a:latin typeface="+mj-lt"/>
                <a:ea typeface="ＭＳ ゴシック" pitchFamily="49" charset="-128"/>
                <a:cs typeface="Arial"/>
              </a:rPr>
              <a:t>séisme</a:t>
            </a:r>
            <a:r>
              <a:rPr lang="en-US" altLang="ja-JP" sz="1600" b="1" dirty="0" smtClean="0">
                <a:latin typeface="+mj-lt"/>
                <a:ea typeface="ＭＳ ゴシック" pitchFamily="49" charset="-128"/>
                <a:cs typeface="Arial"/>
              </a:rPr>
              <a:t> de </a:t>
            </a:r>
            <a:r>
              <a:rPr lang="en-US" altLang="ja-JP" sz="1600" b="1" dirty="0" err="1" smtClean="0">
                <a:latin typeface="+mj-lt"/>
                <a:ea typeface="ＭＳ ゴシック" pitchFamily="49" charset="-128"/>
                <a:cs typeface="Arial"/>
              </a:rPr>
              <a:t>l’Est</a:t>
            </a:r>
            <a:r>
              <a:rPr lang="en-US" altLang="ja-JP" sz="1600" b="1" dirty="0" smtClean="0">
                <a:latin typeface="+mj-lt"/>
                <a:ea typeface="ＭＳ ゴシック" pitchFamily="49" charset="-128"/>
                <a:cs typeface="Arial"/>
              </a:rPr>
              <a:t> du </a:t>
            </a:r>
            <a:r>
              <a:rPr lang="en-US" altLang="ja-JP" sz="1600" b="1" dirty="0" err="1" smtClean="0">
                <a:latin typeface="+mj-lt"/>
                <a:ea typeface="ＭＳ ゴシック" pitchFamily="49" charset="-128"/>
                <a:cs typeface="Arial"/>
              </a:rPr>
              <a:t>Japon</a:t>
            </a:r>
            <a:r>
              <a:rPr lang="en-US" altLang="ja-JP" sz="1600" b="1" dirty="0" smtClean="0">
                <a:latin typeface="+mj-lt"/>
                <a:ea typeface="ＭＳ ゴシック" pitchFamily="49" charset="-128"/>
                <a:cs typeface="Arial"/>
              </a:rPr>
              <a:t> -  Interventions des </a:t>
            </a:r>
            <a:r>
              <a:rPr lang="en-US" altLang="ja-JP" sz="1600" b="1" dirty="0" err="1" smtClean="0">
                <a:latin typeface="+mj-lt"/>
                <a:ea typeface="ＭＳ ゴシック" pitchFamily="49" charset="-128"/>
                <a:cs typeface="Arial"/>
              </a:rPr>
              <a:t>sapeurs-pompiers</a:t>
            </a:r>
            <a:r>
              <a:rPr lang="en-US" altLang="ja-JP" sz="1600" b="1" dirty="0" smtClean="0">
                <a:latin typeface="+mj-lt"/>
                <a:ea typeface="ＭＳ ゴシック" pitchFamily="49" charset="-128"/>
                <a:cs typeface="Arial"/>
              </a:rPr>
              <a:t> </a:t>
            </a:r>
            <a:r>
              <a:rPr lang="ja-JP" altLang="en-US" sz="1600" b="1" dirty="0" smtClean="0">
                <a:latin typeface="+mj-lt"/>
                <a:ea typeface="ＭＳ ゴシック" pitchFamily="49" charset="-128"/>
              </a:rPr>
              <a:t>③ </a:t>
            </a:r>
            <a:endParaRPr lang="en-US" altLang="ja-JP" sz="1600" b="1" dirty="0" smtClean="0">
              <a:latin typeface="+mj-lt"/>
              <a:ea typeface="ＭＳ ゴシック" pitchFamily="49" charset="-128"/>
            </a:endParaRPr>
          </a:p>
          <a:p>
            <a:pPr algn="ctr">
              <a:spcBef>
                <a:spcPts val="0"/>
              </a:spcBef>
            </a:pPr>
            <a:r>
              <a:rPr lang="en-US" altLang="ja-JP" sz="1500" b="1" dirty="0" smtClean="0">
                <a:latin typeface="+mj-lt"/>
                <a:ea typeface="ＭＳ ゴシック" pitchFamily="49" charset="-128"/>
              </a:rPr>
              <a:t>(</a:t>
            </a:r>
            <a:r>
              <a:rPr lang="en-US" altLang="ja-JP" sz="1500" b="1" dirty="0" err="1" smtClean="0">
                <a:latin typeface="+mj-lt"/>
                <a:ea typeface="ＭＳ ゴシック" pitchFamily="49" charset="-128"/>
              </a:rPr>
              <a:t>Renfort</a:t>
            </a:r>
            <a:r>
              <a:rPr lang="en-US" altLang="ja-JP" sz="1500" b="1" dirty="0" smtClean="0">
                <a:latin typeface="+mj-lt"/>
                <a:ea typeface="ＭＳ ゴシック" pitchFamily="49" charset="-128"/>
              </a:rPr>
              <a:t> </a:t>
            </a:r>
            <a:r>
              <a:rPr lang="en-US" altLang="ja-JP" sz="1500" b="1" dirty="0" err="1" smtClean="0">
                <a:latin typeface="+mj-lt"/>
                <a:ea typeface="ＭＳ ゴシック" pitchFamily="49" charset="-128"/>
              </a:rPr>
              <a:t>apport</a:t>
            </a:r>
            <a:r>
              <a:rPr lang="en-US" altLang="ja-JP" sz="1500" b="1" dirty="0" err="1" smtClean="0">
                <a:latin typeface="+mj-lt"/>
                <a:ea typeface="ＭＳ ゴシック" pitchFamily="49" charset="-128"/>
                <a:cs typeface="Arial"/>
              </a:rPr>
              <a:t>é</a:t>
            </a:r>
            <a:r>
              <a:rPr lang="en-US" altLang="ja-JP" sz="1500" b="1" dirty="0" smtClean="0">
                <a:latin typeface="+mj-lt"/>
                <a:ea typeface="ＭＳ ゴシック" pitchFamily="49" charset="-128"/>
                <a:cs typeface="Arial"/>
              </a:rPr>
              <a:t> par les </a:t>
            </a:r>
            <a:r>
              <a:rPr lang="en-US" altLang="ja-JP" sz="1500" b="1" dirty="0" err="1" smtClean="0">
                <a:latin typeface="+mj-lt"/>
                <a:ea typeface="ＭＳ ゴシック" pitchFamily="49" charset="-128"/>
                <a:cs typeface="Arial"/>
              </a:rPr>
              <a:t>départements</a:t>
            </a:r>
            <a:r>
              <a:rPr lang="en-US" altLang="ja-JP" sz="1500" b="1" dirty="0" smtClean="0">
                <a:latin typeface="+mj-lt"/>
                <a:ea typeface="ＭＳ ゴシック" pitchFamily="49" charset="-128"/>
                <a:cs typeface="Arial"/>
              </a:rPr>
              <a:t> non-</a:t>
            </a:r>
            <a:r>
              <a:rPr lang="en-US" altLang="ja-JP" sz="1500" b="1" dirty="0" err="1" smtClean="0">
                <a:latin typeface="+mj-lt"/>
                <a:ea typeface="ＭＳ ゴシック" pitchFamily="49" charset="-128"/>
                <a:cs typeface="Arial"/>
              </a:rPr>
              <a:t>sinistrés</a:t>
            </a:r>
            <a:r>
              <a:rPr lang="en-US" altLang="ja-JP" sz="1500" b="1" dirty="0" smtClean="0">
                <a:latin typeface="+mj-lt"/>
                <a:ea typeface="ＭＳ ゴシック" pitchFamily="49" charset="-128"/>
                <a:cs typeface="Arial"/>
              </a:rPr>
              <a:t>)</a:t>
            </a:r>
            <a:endParaRPr lang="ja-JP" altLang="en-US" sz="1500" b="1" dirty="0">
              <a:latin typeface="+mj-lt"/>
              <a:ea typeface="ＭＳ ゴシック" pitchFamily="49" charset="-128"/>
            </a:endParaRPr>
          </a:p>
        </p:txBody>
      </p:sp>
      <p:sp>
        <p:nvSpPr>
          <p:cNvPr id="5" name="正方形/長方形 4"/>
          <p:cNvSpPr/>
          <p:nvPr/>
        </p:nvSpPr>
        <p:spPr>
          <a:xfrm>
            <a:off x="1771716" y="4632355"/>
            <a:ext cx="2218290" cy="88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2144688" y="5517232"/>
            <a:ext cx="115212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640632" y="4653136"/>
            <a:ext cx="2500755" cy="861774"/>
          </a:xfrm>
          <a:prstGeom prst="rect">
            <a:avLst/>
          </a:prstGeom>
          <a:solidFill>
            <a:schemeClr val="bg1"/>
          </a:solidFill>
          <a:ln>
            <a:solidFill>
              <a:schemeClr val="tx1"/>
            </a:solidFill>
            <a:prstDash val="dash"/>
          </a:ln>
        </p:spPr>
        <p:txBody>
          <a:bodyPr wrap="square" rtlCol="0">
            <a:spAutoFit/>
          </a:bodyPr>
          <a:lstStyle/>
          <a:p>
            <a:r>
              <a:rPr lang="en-US" altLang="ja-JP" sz="1000" smtClean="0">
                <a:latin typeface="+mn-lt"/>
                <a:ea typeface="ＭＳ Ｐゴシック" pitchFamily="50" charset="-128"/>
              </a:rPr>
              <a:t>- P</a:t>
            </a:r>
            <a:r>
              <a:rPr lang="en-US" altLang="ja-JP" sz="1000" smtClean="0">
                <a:latin typeface="+mn-lt"/>
                <a:ea typeface="ＭＳ Ｐゴシック" pitchFamily="50" charset="-128"/>
                <a:cs typeface="Arial"/>
              </a:rPr>
              <a:t>ériode d’intervention </a:t>
            </a:r>
            <a:r>
              <a:rPr lang="ja-JP" altLang="en-US" sz="1000" smtClean="0">
                <a:latin typeface="+mn-lt"/>
                <a:ea typeface="ＭＳ Ｐゴシック" pitchFamily="50" charset="-128"/>
              </a:rPr>
              <a:t> </a:t>
            </a:r>
            <a:r>
              <a:rPr lang="en-US" altLang="ja-JP" sz="1000" smtClean="0">
                <a:latin typeface="+mn-lt"/>
                <a:ea typeface="ＭＳ Ｐゴシック" pitchFamily="50" charset="-128"/>
              </a:rPr>
              <a:t>: du 11/03 au 06/06/2011 (</a:t>
            </a:r>
            <a:r>
              <a:rPr lang="en-US" altLang="ja-JP" sz="1000" u="sng" smtClean="0">
                <a:latin typeface="+mn-lt"/>
                <a:ea typeface="ＭＳ Ｐゴシック" pitchFamily="50" charset="-128"/>
              </a:rPr>
              <a:t>88 jours</a:t>
            </a:r>
            <a:r>
              <a:rPr lang="en-US" altLang="ja-JP" sz="1000" smtClean="0">
                <a:latin typeface="+mn-lt"/>
                <a:ea typeface="ＭＳ Ｐゴシック" pitchFamily="50" charset="-128"/>
              </a:rPr>
              <a:t>) </a:t>
            </a:r>
            <a:endParaRPr lang="en-US" altLang="ja-JP" sz="1000" u="sng" dirty="0" smtClean="0">
              <a:latin typeface="+mn-lt"/>
              <a:ea typeface="ＭＳ Ｐゴシック" pitchFamily="50" charset="-128"/>
            </a:endParaRPr>
          </a:p>
          <a:p>
            <a:r>
              <a:rPr kumimoji="1" lang="en-US" altLang="ja-JP" sz="1000" smtClean="0">
                <a:latin typeface="+mn-lt"/>
                <a:ea typeface="ＭＳ Ｐゴシック" pitchFamily="50" charset="-128"/>
              </a:rPr>
              <a:t>- Effectif : 28 620</a:t>
            </a:r>
            <a:r>
              <a:rPr lang="ja-JP" altLang="en-US" sz="1000" smtClean="0">
                <a:latin typeface="+mn-lt"/>
                <a:ea typeface="ＭＳ Ｐゴシック" pitchFamily="50" charset="-128"/>
              </a:rPr>
              <a:t> </a:t>
            </a:r>
            <a:r>
              <a:rPr lang="en-US" altLang="ja-JP" sz="1000" smtClean="0">
                <a:latin typeface="+mn-lt"/>
                <a:ea typeface="ＭＳ Ｐゴシック" pitchFamily="50" charset="-128"/>
              </a:rPr>
              <a:t>(</a:t>
            </a:r>
            <a:r>
              <a:rPr kumimoji="1" lang="en-US" altLang="ja-JP" sz="1000" smtClean="0">
                <a:latin typeface="+mn-lt"/>
                <a:ea typeface="ＭＳ Ｐゴシック" pitchFamily="50" charset="-128"/>
              </a:rPr>
              <a:t>7 577 </a:t>
            </a:r>
            <a:r>
              <a:rPr lang="en-US" altLang="ja-JP" sz="1000" smtClean="0">
                <a:latin typeface="+mn-lt"/>
                <a:ea typeface="ＭＳ Ｐゴシック" pitchFamily="50" charset="-128"/>
              </a:rPr>
              <a:t>troupes</a:t>
            </a:r>
            <a:r>
              <a:rPr lang="ja-JP" altLang="en-US" sz="1000" smtClean="0">
                <a:latin typeface="+mn-lt"/>
                <a:ea typeface="ＭＳ Ｐゴシック" pitchFamily="50" charset="-128"/>
              </a:rPr>
              <a:t>）</a:t>
            </a:r>
            <a:endParaRPr lang="en-US" altLang="ja-JP" sz="1000" dirty="0" smtClean="0">
              <a:latin typeface="+mn-lt"/>
              <a:ea typeface="ＭＳ Ｐゴシック" pitchFamily="50" charset="-128"/>
            </a:endParaRPr>
          </a:p>
          <a:p>
            <a:r>
              <a:rPr lang="en-US" altLang="ja-JP" sz="1000" smtClean="0">
                <a:latin typeface="+mn-lt"/>
                <a:ea typeface="ＭＳ Ｐゴシック" pitchFamily="50" charset="-128"/>
              </a:rPr>
              <a:t>- Effectif total mobilis</a:t>
            </a:r>
            <a:r>
              <a:rPr lang="en-US" altLang="ja-JP" sz="1000" smtClean="0">
                <a:latin typeface="+mn-lt"/>
                <a:ea typeface="ＭＳ Ｐゴシック" pitchFamily="50" charset="-128"/>
                <a:cs typeface="Arial"/>
              </a:rPr>
              <a:t>é sur toute la période d’intervention : </a:t>
            </a:r>
            <a:r>
              <a:rPr kumimoji="1" lang="en-US" altLang="ja-JP" sz="1000" smtClean="0">
                <a:latin typeface="+mn-lt"/>
                <a:ea typeface="ＭＳ Ｐゴシック" pitchFamily="50" charset="-128"/>
              </a:rPr>
              <a:t>104 093</a:t>
            </a:r>
            <a:r>
              <a:rPr lang="ja-JP" altLang="en-US" sz="1000" smtClean="0">
                <a:latin typeface="+mn-lt"/>
                <a:ea typeface="ＭＳ Ｐゴシック" pitchFamily="50" charset="-128"/>
              </a:rPr>
              <a:t> </a:t>
            </a:r>
            <a:r>
              <a:rPr lang="en-US" altLang="ja-JP" sz="1000" smtClean="0">
                <a:latin typeface="+mn-lt"/>
                <a:ea typeface="ＭＳ Ｐゴシック" pitchFamily="50" charset="-128"/>
              </a:rPr>
              <a:t>(</a:t>
            </a:r>
            <a:r>
              <a:rPr kumimoji="1" lang="en-US" altLang="ja-JP" sz="1000" smtClean="0">
                <a:latin typeface="+mn-lt"/>
                <a:ea typeface="ＭＳ Ｐゴシック" pitchFamily="50" charset="-128"/>
              </a:rPr>
              <a:t>27 544 troupes)</a:t>
            </a:r>
            <a:endParaRPr kumimoji="1" lang="en-US" altLang="ja-JP" sz="1000" dirty="0" smtClean="0">
              <a:latin typeface="+mn-lt"/>
              <a:ea typeface="ＭＳ Ｐゴシック" pitchFamily="50" charset="-128"/>
            </a:endParaRPr>
          </a:p>
        </p:txBody>
      </p:sp>
      <p:sp>
        <p:nvSpPr>
          <p:cNvPr id="31" name="スライド番号プレースホルダー 1"/>
          <p:cNvSpPr>
            <a:spLocks noGrp="1"/>
          </p:cNvSpPr>
          <p:nvPr>
            <p:ph type="sldNum" sz="quarter" idx="12"/>
          </p:nvPr>
        </p:nvSpPr>
        <p:spPr>
          <a:xfrm>
            <a:off x="8697416" y="6381328"/>
            <a:ext cx="992560" cy="365125"/>
          </a:xfrm>
        </p:spPr>
        <p:txBody>
          <a:bodyPr/>
          <a:lstStyle/>
          <a:p>
            <a:pPr>
              <a:defRPr/>
            </a:pPr>
            <a:r>
              <a:rPr lang="en-US" altLang="ja-JP" dirty="0" smtClean="0"/>
              <a:t>15</a:t>
            </a:r>
            <a:endParaRPr lang="ja-JP" altLang="en-US" dirty="0"/>
          </a:p>
        </p:txBody>
      </p:sp>
      <p:sp>
        <p:nvSpPr>
          <p:cNvPr id="34" name="Rectangle 1037"/>
          <p:cNvSpPr>
            <a:spLocks noChangeArrowheads="1"/>
          </p:cNvSpPr>
          <p:nvPr/>
        </p:nvSpPr>
        <p:spPr bwMode="auto">
          <a:xfrm>
            <a:off x="0" y="0"/>
            <a:ext cx="3487124" cy="548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sz="1600" b="1" u="sng" smtClean="0">
                <a:solidFill>
                  <a:srgbClr val="000000"/>
                </a:solidFill>
                <a:ea typeface="ＭＳ ゴシック" pitchFamily="49" charset="-128"/>
              </a:rPr>
              <a:t>II - 2</a:t>
            </a:r>
            <a:endParaRPr lang="en-US" altLang="ja-JP" sz="1600" b="1" u="sng" dirty="0">
              <a:solidFill>
                <a:srgbClr val="000000"/>
              </a:solidFill>
              <a:ea typeface="ＭＳ ゴシック" pitchFamily="49" charset="-128"/>
            </a:endParaRPr>
          </a:p>
        </p:txBody>
      </p:sp>
    </p:spTree>
    <p:extLst>
      <p:ext uri="{BB962C8B-B14F-4D97-AF65-F5344CB8AC3E}">
        <p14:creationId xmlns="" xmlns:p14="http://schemas.microsoft.com/office/powerpoint/2010/main" val="20780944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ph idx="1"/>
          </p:nvPr>
        </p:nvGraphicFramePr>
        <p:xfrm>
          <a:off x="1712640" y="1628800"/>
          <a:ext cx="6403975" cy="4525963"/>
        </p:xfrm>
        <a:graphic>
          <a:graphicData uri="http://schemas.openxmlformats.org/presentationml/2006/ole">
            <p:oleObj spid="_x0000_s37890" name="Acrobat Document" r:id="rId4" imgW="10693080" imgH="7568280" progId="AcroExch.Document.7">
              <p:embed/>
            </p:oleObj>
          </a:graphicData>
        </a:graphic>
      </p:graphicFrame>
      <p:sp useBgFill="1">
        <p:nvSpPr>
          <p:cNvPr id="2051" name="タイトル 1"/>
          <p:cNvSpPr txBox="1">
            <a:spLocks/>
          </p:cNvSpPr>
          <p:nvPr/>
        </p:nvSpPr>
        <p:spPr bwMode="auto">
          <a:xfrm>
            <a:off x="660400" y="427039"/>
            <a:ext cx="8915400" cy="554037"/>
          </a:xfrm>
          <a:prstGeom prst="rect">
            <a:avLst/>
          </a:prstGeom>
          <a:ln w="9525">
            <a:noFill/>
            <a:miter lim="800000"/>
            <a:headEnd/>
            <a:tailEnd/>
          </a:ln>
        </p:spPr>
        <p:txBody>
          <a:bodyPr anchor="ctr"/>
          <a:lstStyle/>
          <a:p>
            <a:pPr algn="ctr"/>
            <a:endParaRPr lang="ja-JP" altLang="en-US" sz="2000" b="0">
              <a:latin typeface="Calibri" pitchFamily="34" charset="0"/>
            </a:endParaRPr>
          </a:p>
        </p:txBody>
      </p:sp>
      <p:sp>
        <p:nvSpPr>
          <p:cNvPr id="10" name="コンテンツ プレースホルダ 2"/>
          <p:cNvSpPr txBox="1">
            <a:spLocks/>
          </p:cNvSpPr>
          <p:nvPr/>
        </p:nvSpPr>
        <p:spPr>
          <a:xfrm>
            <a:off x="584730" y="6308727"/>
            <a:ext cx="9049544" cy="360363"/>
          </a:xfrm>
          <a:prstGeom prst="rect">
            <a:avLst/>
          </a:prstGeom>
          <a:solidFill>
            <a:schemeClr val="bg1"/>
          </a:solidFill>
        </p:spPr>
        <p:txBody>
          <a:bodyPr>
            <a:normAutofit fontScale="70000" lnSpcReduction="20000"/>
          </a:bodyPr>
          <a:lstStyle/>
          <a:p>
            <a:pPr marL="342900" indent="-342900" fontAlgn="auto">
              <a:spcBef>
                <a:spcPct val="20000"/>
              </a:spcBef>
              <a:spcAft>
                <a:spcPts val="0"/>
              </a:spcAft>
              <a:buFont typeface="Arial" pitchFamily="34" charset="0"/>
              <a:buNone/>
              <a:defRPr/>
            </a:pPr>
            <a:r>
              <a:rPr lang="ja-JP" altLang="en-US" sz="3200" b="0" dirty="0">
                <a:latin typeface="+mn-lt"/>
                <a:ea typeface="+mn-ea"/>
              </a:rPr>
              <a:t>　</a:t>
            </a:r>
          </a:p>
        </p:txBody>
      </p:sp>
      <p:sp>
        <p:nvSpPr>
          <p:cNvPr id="36" name="Rectangle 16"/>
          <p:cNvSpPr>
            <a:spLocks noChangeArrowheads="1"/>
          </p:cNvSpPr>
          <p:nvPr/>
        </p:nvSpPr>
        <p:spPr bwMode="auto">
          <a:xfrm>
            <a:off x="128464" y="44624"/>
            <a:ext cx="9566532" cy="648072"/>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0" tIns="46800" rIns="0" bIns="46800" anchor="ctr"/>
          <a:lstStyle/>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000" dirty="0" smtClean="0">
                <a:solidFill>
                  <a:srgbClr val="FFFFFF"/>
                </a:solidFill>
                <a:latin typeface="+mn-lt"/>
              </a:rPr>
              <a:t>【Document】 </a:t>
            </a:r>
            <a:r>
              <a:rPr lang="en-US" altLang="ja-JP" sz="2000" dirty="0" err="1" smtClean="0">
                <a:solidFill>
                  <a:srgbClr val="FFFFFF"/>
                </a:solidFill>
                <a:latin typeface="+mn-lt"/>
              </a:rPr>
              <a:t>Exemples</a:t>
            </a:r>
            <a:r>
              <a:rPr lang="en-US" altLang="ja-JP" sz="2000" dirty="0" smtClean="0">
                <a:solidFill>
                  <a:srgbClr val="FFFFFF"/>
                </a:solidFill>
                <a:latin typeface="+mn-lt"/>
              </a:rPr>
              <a:t> de </a:t>
            </a:r>
            <a:r>
              <a:rPr lang="en-US" altLang="ja-JP" sz="2000" dirty="0" err="1" smtClean="0">
                <a:solidFill>
                  <a:srgbClr val="FFFFFF"/>
                </a:solidFill>
                <a:latin typeface="+mn-lt"/>
              </a:rPr>
              <a:t>sinistre</a:t>
            </a:r>
            <a:r>
              <a:rPr lang="en-US" altLang="ja-JP" sz="2000" dirty="0" smtClean="0">
                <a:solidFill>
                  <a:srgbClr val="FFFFFF"/>
                </a:solidFill>
                <a:latin typeface="+mn-lt"/>
              </a:rPr>
              <a:t> </a:t>
            </a:r>
            <a:r>
              <a:rPr lang="ja-JP" altLang="en-US" sz="2000" b="0" dirty="0" smtClean="0">
                <a:solidFill>
                  <a:srgbClr val="FFFFFF"/>
                </a:solidFill>
                <a:latin typeface="+mn-lt"/>
              </a:rPr>
              <a:t>①</a:t>
            </a:r>
            <a:r>
              <a:rPr lang="ja-JP" altLang="en-US" sz="2000" b="0" dirty="0">
                <a:solidFill>
                  <a:srgbClr val="FFFFFF"/>
                </a:solidFill>
                <a:latin typeface="+mn-lt"/>
              </a:rPr>
              <a:t>　</a:t>
            </a:r>
            <a:endParaRPr lang="en-US" altLang="ja-JP" sz="2000" b="0" dirty="0" smtClean="0">
              <a:solidFill>
                <a:srgbClr val="FFFFFF"/>
              </a:solidFill>
              <a:latin typeface="+mn-lt"/>
            </a:endParaRPr>
          </a:p>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ja-JP" altLang="en-US" sz="2000" b="0" dirty="0">
                <a:solidFill>
                  <a:srgbClr val="FFFFFF"/>
                </a:solidFill>
                <a:latin typeface="+mn-lt"/>
              </a:rPr>
              <a:t>　</a:t>
            </a:r>
            <a:r>
              <a:rPr lang="en-US" altLang="ja-JP" sz="2400" b="1" dirty="0" smtClean="0">
                <a:solidFill>
                  <a:srgbClr val="FFFFFF"/>
                </a:solidFill>
                <a:latin typeface="+mn-lt"/>
              </a:rPr>
              <a:t>Tsunami </a:t>
            </a:r>
            <a:r>
              <a:rPr lang="en-US" altLang="ja-JP" sz="2400" b="1" dirty="0" err="1" smtClean="0">
                <a:solidFill>
                  <a:srgbClr val="FFFFFF"/>
                </a:solidFill>
                <a:latin typeface="+mn-lt"/>
              </a:rPr>
              <a:t>arrivant</a:t>
            </a:r>
            <a:r>
              <a:rPr lang="en-US" altLang="ja-JP" sz="2400" b="1" dirty="0" smtClean="0">
                <a:solidFill>
                  <a:srgbClr val="FFFFFF"/>
                </a:solidFill>
                <a:latin typeface="+mn-lt"/>
              </a:rPr>
              <a:t> </a:t>
            </a:r>
            <a:r>
              <a:rPr lang="en-US" altLang="ja-JP" sz="2400" b="1" dirty="0" err="1" smtClean="0">
                <a:solidFill>
                  <a:srgbClr val="FFFFFF"/>
                </a:solidFill>
                <a:latin typeface="+mn-lt"/>
              </a:rPr>
              <a:t>sur</a:t>
            </a:r>
            <a:r>
              <a:rPr lang="en-US" altLang="ja-JP" sz="2400" b="1" dirty="0" smtClean="0">
                <a:solidFill>
                  <a:srgbClr val="FFFFFF"/>
                </a:solidFill>
                <a:latin typeface="+mn-lt"/>
              </a:rPr>
              <a:t> le </a:t>
            </a:r>
            <a:r>
              <a:rPr lang="en-US" altLang="ja-JP" sz="2400" b="1" dirty="0" err="1" smtClean="0">
                <a:solidFill>
                  <a:srgbClr val="FFFFFF"/>
                </a:solidFill>
                <a:latin typeface="+mn-lt"/>
              </a:rPr>
              <a:t>quartier</a:t>
            </a:r>
            <a:r>
              <a:rPr lang="en-US" altLang="ja-JP" sz="2400" b="1" dirty="0" smtClean="0">
                <a:solidFill>
                  <a:srgbClr val="FFFFFF"/>
                </a:solidFill>
                <a:latin typeface="+mn-lt"/>
              </a:rPr>
              <a:t> de Taro, commune de Miyako</a:t>
            </a:r>
            <a:endParaRPr lang="en-GB" altLang="ja-JP" sz="2400" b="1" dirty="0">
              <a:solidFill>
                <a:srgbClr val="FFFFFF"/>
              </a:solidFill>
              <a:latin typeface="+mn-lt"/>
            </a:endParaRPr>
          </a:p>
        </p:txBody>
      </p:sp>
      <p:sp>
        <p:nvSpPr>
          <p:cNvPr id="2" name="コンテンツ プレースホルダ 2"/>
          <p:cNvSpPr txBox="1">
            <a:spLocks/>
          </p:cNvSpPr>
          <p:nvPr/>
        </p:nvSpPr>
        <p:spPr>
          <a:xfrm>
            <a:off x="350839" y="908052"/>
            <a:ext cx="9360827" cy="360363"/>
          </a:xfrm>
          <a:prstGeom prst="rect">
            <a:avLst/>
          </a:prstGeom>
          <a:solidFill>
            <a:schemeClr val="bg1"/>
          </a:solidFill>
        </p:spPr>
        <p:txBody>
          <a:bodyPr>
            <a:normAutofit fontScale="70000" lnSpcReduction="20000"/>
          </a:bodyPr>
          <a:lstStyle/>
          <a:p>
            <a:pPr marL="342900" indent="-342900" fontAlgn="auto">
              <a:spcBef>
                <a:spcPct val="20000"/>
              </a:spcBef>
              <a:spcAft>
                <a:spcPts val="0"/>
              </a:spcAft>
              <a:buFont typeface="Arial" pitchFamily="34" charset="0"/>
              <a:buNone/>
              <a:defRPr/>
            </a:pPr>
            <a:r>
              <a:rPr lang="ja-JP" altLang="en-US" sz="3200" b="0" dirty="0">
                <a:latin typeface="+mn-lt"/>
                <a:ea typeface="+mn-ea"/>
              </a:rPr>
              <a:t>　</a:t>
            </a:r>
          </a:p>
        </p:txBody>
      </p:sp>
      <p:sp>
        <p:nvSpPr>
          <p:cNvPr id="9" name="スライド番号プレースホルダー 1"/>
          <p:cNvSpPr>
            <a:spLocks noGrp="1"/>
          </p:cNvSpPr>
          <p:nvPr>
            <p:ph type="sldNum" sz="quarter" idx="12"/>
          </p:nvPr>
        </p:nvSpPr>
        <p:spPr>
          <a:xfrm>
            <a:off x="8697416" y="6381328"/>
            <a:ext cx="992560" cy="365125"/>
          </a:xfrm>
        </p:spPr>
        <p:txBody>
          <a:bodyPr/>
          <a:lstStyle/>
          <a:p>
            <a:pPr>
              <a:defRPr/>
            </a:pPr>
            <a:r>
              <a:rPr lang="en-US" altLang="ja-JP" dirty="0" smtClean="0"/>
              <a:t>16</a:t>
            </a:r>
            <a:endParaRPr lang="ja-JP" altLang="en-US" dirty="0"/>
          </a:p>
        </p:txBody>
      </p:sp>
      <p:sp>
        <p:nvSpPr>
          <p:cNvPr id="8" name="テキスト ボックス 7"/>
          <p:cNvSpPr txBox="1"/>
          <p:nvPr/>
        </p:nvSpPr>
        <p:spPr>
          <a:xfrm>
            <a:off x="2360712" y="1772816"/>
            <a:ext cx="4968552" cy="261610"/>
          </a:xfrm>
          <a:prstGeom prst="rect">
            <a:avLst/>
          </a:prstGeom>
          <a:solidFill>
            <a:schemeClr val="bg1"/>
          </a:solidFill>
        </p:spPr>
        <p:txBody>
          <a:bodyPr wrap="square" rtlCol="0">
            <a:spAutoFit/>
          </a:bodyPr>
          <a:lstStyle/>
          <a:p>
            <a:r>
              <a:rPr lang="en-US" altLang="ja-JP" sz="1050" dirty="0" err="1" smtClean="0"/>
              <a:t>L'assaut</a:t>
            </a:r>
            <a:r>
              <a:rPr lang="en-US" altLang="ja-JP" sz="1050" dirty="0" smtClean="0"/>
              <a:t> du tsunami </a:t>
            </a:r>
            <a:r>
              <a:rPr lang="en-US" altLang="ja-JP" sz="1050" dirty="0" err="1" smtClean="0"/>
              <a:t>sur</a:t>
            </a:r>
            <a:r>
              <a:rPr lang="en-US" altLang="ja-JP" sz="1050" dirty="0" smtClean="0"/>
              <a:t> les </a:t>
            </a:r>
            <a:r>
              <a:rPr lang="en-US" altLang="ja-JP" sz="1050" dirty="0" err="1" smtClean="0"/>
              <a:t>maisons</a:t>
            </a:r>
            <a:r>
              <a:rPr lang="en-US" altLang="ja-JP" sz="1050" dirty="0" smtClean="0"/>
              <a:t> (</a:t>
            </a:r>
            <a:r>
              <a:rPr lang="en-US" altLang="ja-JP" sz="1050" dirty="0" err="1" smtClean="0"/>
              <a:t>quartier</a:t>
            </a:r>
            <a:r>
              <a:rPr lang="en-US" altLang="ja-JP" sz="1050" dirty="0" smtClean="0"/>
              <a:t> de </a:t>
            </a:r>
            <a:r>
              <a:rPr lang="en-US" altLang="ja-JP" sz="1050" dirty="0" err="1" smtClean="0"/>
              <a:t>Taro,commune</a:t>
            </a:r>
            <a:r>
              <a:rPr lang="en-US" altLang="ja-JP" sz="1050" dirty="0" smtClean="0"/>
              <a:t> de Miyako)</a:t>
            </a:r>
            <a:endParaRPr kumimoji="1" lang="ja-JP" altLang="en-US" sz="105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6"/>
          <p:cNvSpPr>
            <a:spLocks noChangeArrowheads="1"/>
          </p:cNvSpPr>
          <p:nvPr/>
        </p:nvSpPr>
        <p:spPr bwMode="auto">
          <a:xfrm>
            <a:off x="200472" y="116632"/>
            <a:ext cx="9441723" cy="648072"/>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0" tIns="46800" rIns="0" bIns="46800" anchor="ctr"/>
          <a:lstStyle/>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000" smtClean="0">
                <a:solidFill>
                  <a:srgbClr val="FFFFFF"/>
                </a:solidFill>
                <a:latin typeface="+mj-lt"/>
              </a:rPr>
              <a:t>【Document】 Exemples de sinistre</a:t>
            </a:r>
            <a:r>
              <a:rPr lang="ja-JP" altLang="en-US" sz="2000" smtClean="0">
                <a:solidFill>
                  <a:srgbClr val="FFFFFF"/>
                </a:solidFill>
                <a:latin typeface="+mj-lt"/>
              </a:rPr>
              <a:t>②</a:t>
            </a:r>
            <a:endParaRPr lang="en-US" altLang="ja-JP" sz="2000" smtClean="0">
              <a:solidFill>
                <a:srgbClr val="FFFFFF"/>
              </a:solidFill>
              <a:latin typeface="+mj-lt"/>
            </a:endParaRPr>
          </a:p>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ja-JP" altLang="en-US" sz="2800" smtClean="0">
                <a:solidFill>
                  <a:srgbClr val="FFFFFF"/>
                </a:solidFill>
                <a:latin typeface="+mj-lt"/>
              </a:rPr>
              <a:t> </a:t>
            </a:r>
            <a:r>
              <a:rPr lang="en-US" altLang="ja-JP" sz="2400" b="1" smtClean="0">
                <a:solidFill>
                  <a:srgbClr val="FFFFFF"/>
                </a:solidFill>
                <a:latin typeface="+mj-lt"/>
              </a:rPr>
              <a:t>Quartier de Kuwagasaki, commune de Miyako</a:t>
            </a:r>
            <a:r>
              <a:rPr lang="ja-JP" altLang="en-US" sz="2400" b="1">
                <a:solidFill>
                  <a:srgbClr val="FFFFFF"/>
                </a:solidFill>
              </a:rPr>
              <a:t>　</a:t>
            </a:r>
            <a:endParaRPr lang="en-GB" altLang="ja-JP" sz="2400" b="1" dirty="0">
              <a:solidFill>
                <a:srgbClr val="FFFFFF"/>
              </a:solidFill>
              <a:latin typeface="Calibri" pitchFamily="34" charset="0"/>
            </a:endParaRPr>
          </a:p>
        </p:txBody>
      </p:sp>
      <p:pic>
        <p:nvPicPr>
          <p:cNvPr id="30725" name="図 1"/>
          <p:cNvPicPr>
            <a:picLocks noChangeAspect="1"/>
          </p:cNvPicPr>
          <p:nvPr/>
        </p:nvPicPr>
        <p:blipFill>
          <a:blip r:embed="rId3" cstate="print"/>
          <a:srcRect/>
          <a:stretch>
            <a:fillRect/>
          </a:stretch>
        </p:blipFill>
        <p:spPr bwMode="auto">
          <a:xfrm>
            <a:off x="5014913" y="3632202"/>
            <a:ext cx="4149858" cy="2873375"/>
          </a:xfrm>
          <a:prstGeom prst="rect">
            <a:avLst/>
          </a:prstGeom>
          <a:noFill/>
          <a:ln w="9525">
            <a:noFill/>
            <a:miter lim="800000"/>
            <a:headEnd/>
            <a:tailEnd/>
          </a:ln>
        </p:spPr>
      </p:pic>
      <p:sp>
        <p:nvSpPr>
          <p:cNvPr id="30726" name="テキスト ボックス 9"/>
          <p:cNvSpPr txBox="1">
            <a:spLocks noChangeArrowheads="1"/>
          </p:cNvSpPr>
          <p:nvPr/>
        </p:nvSpPr>
        <p:spPr bwMode="auto">
          <a:xfrm>
            <a:off x="6980634" y="6505577"/>
            <a:ext cx="2292845" cy="307777"/>
          </a:xfrm>
          <a:prstGeom prst="rect">
            <a:avLst/>
          </a:prstGeom>
          <a:noFill/>
          <a:ln w="9525">
            <a:noFill/>
            <a:miter lim="800000"/>
            <a:headEnd/>
            <a:tailEnd/>
          </a:ln>
        </p:spPr>
        <p:txBody>
          <a:bodyPr wrap="square">
            <a:spAutoFit/>
          </a:bodyPr>
          <a:lstStyle/>
          <a:p>
            <a:r>
              <a:rPr lang="en-US" altLang="ja-JP" sz="1400" b="0" smtClean="0">
                <a:latin typeface="Calibri" pitchFamily="34" charset="0"/>
              </a:rPr>
              <a:t>Photos prises le 13/04/2011</a:t>
            </a:r>
            <a:endParaRPr lang="ja-JP" altLang="en-US" sz="1400" b="0" dirty="0">
              <a:latin typeface="Calibri" pitchFamily="34" charset="0"/>
            </a:endParaRPr>
          </a:p>
        </p:txBody>
      </p:sp>
      <p:pic>
        <p:nvPicPr>
          <p:cNvPr id="30727" name="Picture 2"/>
          <p:cNvPicPr>
            <a:picLocks noChangeAspect="1" noChangeArrowheads="1"/>
          </p:cNvPicPr>
          <p:nvPr/>
        </p:nvPicPr>
        <p:blipFill>
          <a:blip r:embed="rId4" cstate="print"/>
          <a:srcRect/>
          <a:stretch>
            <a:fillRect/>
          </a:stretch>
        </p:blipFill>
        <p:spPr bwMode="auto">
          <a:xfrm>
            <a:off x="619125" y="836712"/>
            <a:ext cx="4151577" cy="2657376"/>
          </a:xfrm>
          <a:prstGeom prst="rect">
            <a:avLst/>
          </a:prstGeom>
          <a:noFill/>
          <a:ln w="9525">
            <a:noFill/>
            <a:miter lim="800000"/>
            <a:headEnd/>
            <a:tailEnd/>
          </a:ln>
        </p:spPr>
      </p:pic>
      <p:pic>
        <p:nvPicPr>
          <p:cNvPr id="30728" name="図 2"/>
          <p:cNvPicPr>
            <a:picLocks noChangeAspect="1"/>
          </p:cNvPicPr>
          <p:nvPr/>
        </p:nvPicPr>
        <p:blipFill>
          <a:blip r:embed="rId5" cstate="print"/>
          <a:srcRect/>
          <a:stretch>
            <a:fillRect/>
          </a:stretch>
        </p:blipFill>
        <p:spPr bwMode="auto">
          <a:xfrm>
            <a:off x="5021793" y="836712"/>
            <a:ext cx="4151577" cy="2657376"/>
          </a:xfrm>
          <a:prstGeom prst="rect">
            <a:avLst/>
          </a:prstGeom>
          <a:noFill/>
          <a:ln w="9525">
            <a:noFill/>
            <a:miter lim="800000"/>
            <a:headEnd/>
            <a:tailEnd/>
          </a:ln>
        </p:spPr>
      </p:pic>
      <p:pic>
        <p:nvPicPr>
          <p:cNvPr id="30729" name="図 3"/>
          <p:cNvPicPr>
            <a:picLocks noChangeAspect="1"/>
          </p:cNvPicPr>
          <p:nvPr/>
        </p:nvPicPr>
        <p:blipFill>
          <a:blip r:embed="rId6" cstate="print"/>
          <a:srcRect/>
          <a:stretch>
            <a:fillRect/>
          </a:stretch>
        </p:blipFill>
        <p:spPr bwMode="auto">
          <a:xfrm>
            <a:off x="626005" y="3640140"/>
            <a:ext cx="4148138" cy="2871787"/>
          </a:xfrm>
          <a:prstGeom prst="rect">
            <a:avLst/>
          </a:prstGeom>
          <a:noFill/>
          <a:ln w="9525">
            <a:noFill/>
            <a:miter lim="800000"/>
            <a:headEnd/>
            <a:tailEnd/>
          </a:ln>
        </p:spPr>
      </p:pic>
      <p:sp>
        <p:nvSpPr>
          <p:cNvPr id="8" name="スライド番号プレースホルダー 1"/>
          <p:cNvSpPr>
            <a:spLocks noGrp="1"/>
          </p:cNvSpPr>
          <p:nvPr>
            <p:ph type="sldNum" sz="quarter" idx="12"/>
          </p:nvPr>
        </p:nvSpPr>
        <p:spPr>
          <a:xfrm>
            <a:off x="8697416" y="6381328"/>
            <a:ext cx="992560" cy="365125"/>
          </a:xfrm>
        </p:spPr>
        <p:txBody>
          <a:bodyPr/>
          <a:lstStyle/>
          <a:p>
            <a:pPr>
              <a:defRPr/>
            </a:pPr>
            <a:r>
              <a:rPr lang="en-US" altLang="ja-JP" dirty="0" smtClean="0"/>
              <a:t>17</a:t>
            </a:r>
            <a:endParaRPr lang="ja-JP"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nvSpPr>
        <p:spPr>
          <a:xfrm>
            <a:off x="838200" y="404664"/>
            <a:ext cx="8229600" cy="706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kumimoji="1" lang="en-US" altLang="ja-JP" sz="3600" b="1" smtClean="0"/>
              <a:t>Table des mati</a:t>
            </a:r>
            <a:r>
              <a:rPr kumimoji="1" lang="en-US" altLang="ja-JP" sz="3600" b="1" smtClean="0">
                <a:cs typeface="Arial"/>
              </a:rPr>
              <a:t>ères</a:t>
            </a:r>
            <a:endParaRPr kumimoji="1" lang="ja-JP" altLang="en-US" sz="3600" b="1" dirty="0"/>
          </a:p>
        </p:txBody>
      </p:sp>
      <p:sp>
        <p:nvSpPr>
          <p:cNvPr id="7" name="テキスト ボックス 6"/>
          <p:cNvSpPr txBox="1"/>
          <p:nvPr/>
        </p:nvSpPr>
        <p:spPr>
          <a:xfrm>
            <a:off x="776536" y="1340768"/>
            <a:ext cx="8640960" cy="5232202"/>
          </a:xfrm>
          <a:prstGeom prst="rect">
            <a:avLst/>
          </a:prstGeom>
          <a:noFill/>
        </p:spPr>
        <p:txBody>
          <a:bodyPr wrap="square" rtlCol="0">
            <a:spAutoFit/>
          </a:bodyPr>
          <a:lstStyle/>
          <a:p>
            <a:pPr marL="342900" indent="-342900">
              <a:buAutoNum type="romanUcPeriod"/>
            </a:pPr>
            <a:r>
              <a:rPr kumimoji="1" lang="en-US" altLang="ja-JP" sz="2400" b="1" smtClean="0">
                <a:latin typeface="Calibri" pitchFamily="34" charset="0"/>
                <a:cs typeface="Calibri" pitchFamily="34" charset="0"/>
              </a:rPr>
              <a:t>Système de lutte contre les sinistres au niveau des communes</a:t>
            </a:r>
          </a:p>
          <a:p>
            <a:pPr marL="342900" indent="12700"/>
            <a:r>
              <a:rPr lang="en-US" altLang="ja-JP" smtClean="0">
                <a:latin typeface="Calibri" pitchFamily="34" charset="0"/>
                <a:cs typeface="Calibri" pitchFamily="34" charset="0"/>
              </a:rPr>
              <a:t>1. </a:t>
            </a:r>
            <a:r>
              <a:rPr kumimoji="1" lang="en-US" altLang="ja-JP" sz="1600" smtClean="0">
                <a:latin typeface="Calibri" pitchFamily="34" charset="0"/>
                <a:cs typeface="Calibri" pitchFamily="34" charset="0"/>
              </a:rPr>
              <a:t> </a:t>
            </a:r>
            <a:r>
              <a:rPr kumimoji="1" lang="en-US" altLang="ja-JP" smtClean="0">
                <a:latin typeface="Calibri" pitchFamily="34" charset="0"/>
                <a:cs typeface="Calibri" pitchFamily="34" charset="0"/>
              </a:rPr>
              <a:t>Positionnement du système dans le cadre de la </a:t>
            </a:r>
          </a:p>
          <a:p>
            <a:pPr marL="342900" indent="12700"/>
            <a:r>
              <a:rPr lang="en-US" altLang="ja-JP" smtClean="0">
                <a:latin typeface="Calibri" pitchFamily="34" charset="0"/>
                <a:cs typeface="Calibri" pitchFamily="34" charset="0"/>
              </a:rPr>
              <a:t>     </a:t>
            </a:r>
            <a:r>
              <a:rPr kumimoji="1" lang="en-US" altLang="ja-JP" smtClean="0">
                <a:latin typeface="Calibri" pitchFamily="34" charset="0"/>
                <a:cs typeface="Calibri" pitchFamily="34" charset="0"/>
              </a:rPr>
              <a:t>Loi Fondamentale sur les Mesures contre les Sinistres                                	 ………… 1</a:t>
            </a:r>
          </a:p>
          <a:p>
            <a:pPr marL="342900" indent="12700">
              <a:buAutoNum type="arabicPeriod" startAt="2"/>
            </a:pPr>
            <a:r>
              <a:rPr lang="en-US" altLang="ja-JP" smtClean="0">
                <a:latin typeface="Calibri" pitchFamily="34" charset="0"/>
                <a:cs typeface="Calibri" pitchFamily="34" charset="0"/>
              </a:rPr>
              <a:t>  Rôles du système selon la Loi Fondamentale</a:t>
            </a:r>
          </a:p>
          <a:p>
            <a:pPr marL="342900" indent="-342900"/>
            <a:r>
              <a:rPr lang="en-US" altLang="ja-JP" smtClean="0">
                <a:latin typeface="Calibri" pitchFamily="34" charset="0"/>
                <a:cs typeface="Calibri" pitchFamily="34" charset="0"/>
              </a:rPr>
              <a:t>           sur les Mesures contre les Sinistres                                          		……...... 2</a:t>
            </a:r>
          </a:p>
          <a:p>
            <a:pPr marL="342900" indent="12700"/>
            <a:r>
              <a:rPr kumimoji="1" lang="en-US" altLang="ja-JP" smtClean="0">
                <a:latin typeface="Calibri" pitchFamily="34" charset="0"/>
                <a:cs typeface="Calibri" pitchFamily="34" charset="0"/>
              </a:rPr>
              <a:t>3.  Structures communales et leurs missions                                 		..………..3</a:t>
            </a:r>
          </a:p>
          <a:p>
            <a:pPr marL="342900" indent="12700"/>
            <a:r>
              <a:rPr lang="en-US" altLang="ja-JP" smtClean="0">
                <a:latin typeface="Calibri" pitchFamily="34" charset="0"/>
                <a:cs typeface="Calibri" pitchFamily="34" charset="0"/>
              </a:rPr>
              <a:t>4.  Organisation de la lutte contre les sinistres </a:t>
            </a:r>
          </a:p>
          <a:p>
            <a:pPr marL="342900" indent="-342900"/>
            <a:r>
              <a:rPr lang="en-US" altLang="ja-JP" smtClean="0">
                <a:latin typeface="Calibri" pitchFamily="34" charset="0"/>
                <a:cs typeface="Calibri" pitchFamily="34" charset="0"/>
              </a:rPr>
              <a:t>            au niveau des communes                                                         		 .………. 4</a:t>
            </a:r>
          </a:p>
          <a:p>
            <a:pPr marL="342900" indent="12700">
              <a:buAutoNum type="arabicPeriod" startAt="5"/>
            </a:pPr>
            <a:r>
              <a:rPr kumimoji="1" lang="en-US" altLang="ja-JP" smtClean="0">
                <a:latin typeface="Calibri" pitchFamily="34" charset="0"/>
                <a:cs typeface="Calibri" pitchFamily="34" charset="0"/>
              </a:rPr>
              <a:t>  Structures autonomes de lutte contre les sinistres             		 ……….. 7</a:t>
            </a:r>
          </a:p>
          <a:p>
            <a:pPr marL="342900" indent="12700">
              <a:buAutoNum type="arabicPeriod" startAt="5"/>
            </a:pPr>
            <a:r>
              <a:rPr lang="en-US" altLang="ja-JP" smtClean="0">
                <a:latin typeface="Calibri" pitchFamily="34" charset="0"/>
                <a:cs typeface="Calibri" pitchFamily="34" charset="0"/>
              </a:rPr>
              <a:t>  Système intercommunal de renfort</a:t>
            </a:r>
          </a:p>
          <a:p>
            <a:pPr marL="342900" indent="-342900"/>
            <a:r>
              <a:rPr lang="en-US" altLang="ja-JP" smtClean="0">
                <a:latin typeface="Calibri" pitchFamily="34" charset="0"/>
                <a:cs typeface="Calibri" pitchFamily="34" charset="0"/>
              </a:rPr>
              <a:t>            Troupes des Sapeurs-Pompiers d’Urgence	                                                      …………9</a:t>
            </a:r>
            <a:endParaRPr lang="en-US" altLang="ja-JP" sz="1600" smtClean="0">
              <a:latin typeface="Calibri" pitchFamily="34" charset="0"/>
              <a:cs typeface="Calibri" pitchFamily="34" charset="0"/>
            </a:endParaRPr>
          </a:p>
          <a:p>
            <a:pPr marL="342900" indent="-342900"/>
            <a:endParaRPr lang="en-US" altLang="ja-JP" sz="1600" smtClean="0">
              <a:latin typeface="Calibri" pitchFamily="34" charset="0"/>
              <a:cs typeface="Calibri" pitchFamily="34" charset="0"/>
            </a:endParaRPr>
          </a:p>
          <a:p>
            <a:pPr marL="342900" indent="-342900"/>
            <a:r>
              <a:rPr lang="en-US" altLang="ja-JP" sz="2400" b="1" smtClean="0">
                <a:latin typeface="Calibri" pitchFamily="34" charset="0"/>
                <a:cs typeface="Calibri" pitchFamily="34" charset="0"/>
              </a:rPr>
              <a:t>II.  Actions mise en place lors du grand séisme de l’Est du Japon</a:t>
            </a:r>
          </a:p>
          <a:p>
            <a:pPr marL="342900" indent="-342900"/>
            <a:r>
              <a:rPr lang="en-US" altLang="ja-JP" sz="1600" smtClean="0">
                <a:latin typeface="Calibri" pitchFamily="34" charset="0"/>
                <a:cs typeface="Calibri" pitchFamily="34" charset="0"/>
              </a:rPr>
              <a:t>      	</a:t>
            </a:r>
            <a:r>
              <a:rPr lang="en-US" altLang="ja-JP" smtClean="0">
                <a:latin typeface="Calibri" pitchFamily="34" charset="0"/>
                <a:cs typeface="Calibri" pitchFamily="34" charset="0"/>
              </a:rPr>
              <a:t>1.  Catastrophes naturelles au Japon                                           		………….11</a:t>
            </a:r>
          </a:p>
          <a:p>
            <a:pPr marL="342900" indent="-342900"/>
            <a:r>
              <a:rPr lang="en-US" altLang="ja-JP" smtClean="0">
                <a:latin typeface="Calibri" pitchFamily="34" charset="0"/>
                <a:cs typeface="Calibri" pitchFamily="34" charset="0"/>
              </a:rPr>
              <a:t>     	2.  Dégâts subis lors du grand séisme - Intervention des pompiers	                  .…………13</a:t>
            </a:r>
          </a:p>
          <a:p>
            <a:pPr marL="342900" indent="-342900"/>
            <a:r>
              <a:rPr lang="en-US" altLang="ja-JP" smtClean="0">
                <a:latin typeface="Calibri" pitchFamily="34" charset="0"/>
                <a:cs typeface="Calibri" pitchFamily="34" charset="0"/>
              </a:rPr>
              <a:t>     	3.  Documents photographiques et cartographiques                    		………….16</a:t>
            </a:r>
          </a:p>
          <a:p>
            <a:pPr marL="342900" indent="-342900"/>
            <a:endParaRPr kumimoji="1" lang="en-US" altLang="ja-JP" smtClean="0">
              <a:latin typeface="Calibri" pitchFamily="34" charset="0"/>
              <a:cs typeface="Calibri" pitchFamily="34" charset="0"/>
            </a:endParaRPr>
          </a:p>
          <a:p>
            <a:pPr marL="342900" indent="-342900"/>
            <a:r>
              <a:rPr kumimoji="1" lang="en-US" altLang="ja-JP" smtClean="0">
                <a:latin typeface="Calibri" pitchFamily="34" charset="0"/>
                <a:cs typeface="Calibri" pitchFamily="34" charset="0"/>
              </a:rPr>
              <a:t>      </a:t>
            </a:r>
            <a:endParaRPr kumimoji="1" lang="ja-JP" altLang="en-US">
              <a:latin typeface="Calibri" pitchFamily="34" charset="0"/>
              <a:cs typeface="Calibri" pitchFamily="34" charset="0"/>
            </a:endParaRPr>
          </a:p>
        </p:txBody>
      </p:sp>
    </p:spTree>
    <p:extLst>
      <p:ext uri="{BB962C8B-B14F-4D97-AF65-F5344CB8AC3E}">
        <p14:creationId xmlns="" xmlns:p14="http://schemas.microsoft.com/office/powerpoint/2010/main" val="38156073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a:spLocks noChangeArrowheads="1"/>
          </p:cNvSpPr>
          <p:nvPr/>
        </p:nvSpPr>
        <p:spPr bwMode="auto">
          <a:xfrm>
            <a:off x="232140" y="116632"/>
            <a:ext cx="9441723" cy="648072"/>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000" smtClean="0">
                <a:solidFill>
                  <a:srgbClr val="FFFFFF"/>
                </a:solidFill>
                <a:latin typeface="+mn-lt"/>
              </a:rPr>
              <a:t>【Document】 Exemples de sinistre </a:t>
            </a:r>
            <a:r>
              <a:rPr lang="ja-JP" altLang="en-US" sz="2000" smtClean="0">
                <a:solidFill>
                  <a:srgbClr val="FFFFFF"/>
                </a:solidFill>
                <a:latin typeface="+mn-lt"/>
              </a:rPr>
              <a:t>③</a:t>
            </a:r>
            <a:r>
              <a:rPr lang="ja-JP" altLang="en-US" sz="2000">
                <a:solidFill>
                  <a:srgbClr val="FFFFFF"/>
                </a:solidFill>
                <a:latin typeface="+mn-lt"/>
              </a:rPr>
              <a:t>　</a:t>
            </a:r>
            <a:endParaRPr lang="en-US" altLang="ja-JP" sz="2000" smtClean="0">
              <a:solidFill>
                <a:srgbClr val="FFFFFF"/>
              </a:solidFill>
              <a:latin typeface="+mn-lt"/>
            </a:endParaRPr>
          </a:p>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400" b="1" smtClean="0">
                <a:solidFill>
                  <a:srgbClr val="FFFFFF"/>
                </a:solidFill>
                <a:latin typeface="+mn-lt"/>
              </a:rPr>
              <a:t>Intervention des sapeurs-pompiers</a:t>
            </a:r>
            <a:endParaRPr lang="en-GB" altLang="ja-JP" sz="2400" b="1" dirty="0">
              <a:solidFill>
                <a:srgbClr val="FFFFFF"/>
              </a:solidFill>
              <a:latin typeface="+mn-lt"/>
            </a:endParaRPr>
          </a:p>
        </p:txBody>
      </p:sp>
      <p:sp>
        <p:nvSpPr>
          <p:cNvPr id="32772" name="テキスト ボックス 13"/>
          <p:cNvSpPr txBox="1">
            <a:spLocks noChangeArrowheads="1"/>
          </p:cNvSpPr>
          <p:nvPr/>
        </p:nvSpPr>
        <p:spPr bwMode="auto">
          <a:xfrm>
            <a:off x="507340" y="3536950"/>
            <a:ext cx="3353593" cy="261938"/>
          </a:xfrm>
          <a:prstGeom prst="rect">
            <a:avLst/>
          </a:prstGeom>
          <a:noFill/>
          <a:ln w="9525">
            <a:noFill/>
            <a:miter lim="800000"/>
            <a:headEnd/>
            <a:tailEnd/>
          </a:ln>
        </p:spPr>
        <p:txBody>
          <a:bodyPr>
            <a:spAutoFit/>
          </a:bodyPr>
          <a:lstStyle/>
          <a:p>
            <a:r>
              <a:rPr lang="en-US" altLang="ja-JP" sz="1100" b="0" smtClean="0">
                <a:latin typeface="Calibri" pitchFamily="34" charset="0"/>
              </a:rPr>
              <a:t>Incendie ravageant un quartier</a:t>
            </a:r>
            <a:endParaRPr lang="ja-JP" altLang="en-US" sz="1100" b="0">
              <a:latin typeface="Calibri" pitchFamily="34" charset="0"/>
            </a:endParaRPr>
          </a:p>
        </p:txBody>
      </p:sp>
      <p:sp>
        <p:nvSpPr>
          <p:cNvPr id="32773" name="テキスト ボックス 19"/>
          <p:cNvSpPr txBox="1">
            <a:spLocks noChangeArrowheads="1"/>
          </p:cNvSpPr>
          <p:nvPr/>
        </p:nvSpPr>
        <p:spPr bwMode="auto">
          <a:xfrm>
            <a:off x="5235045" y="3543300"/>
            <a:ext cx="4060429" cy="261610"/>
          </a:xfrm>
          <a:prstGeom prst="rect">
            <a:avLst/>
          </a:prstGeom>
          <a:noFill/>
          <a:ln w="9525">
            <a:noFill/>
            <a:miter lim="800000"/>
            <a:headEnd/>
            <a:tailEnd/>
          </a:ln>
        </p:spPr>
        <p:txBody>
          <a:bodyPr>
            <a:spAutoFit/>
          </a:bodyPr>
          <a:lstStyle/>
          <a:p>
            <a:r>
              <a:rPr lang="en-US" altLang="ja-JP" sz="1100" b="0" smtClean="0">
                <a:latin typeface="+mn-lt"/>
              </a:rPr>
              <a:t>Ma</a:t>
            </a:r>
            <a:r>
              <a:rPr lang="en-US" altLang="ja-JP" sz="1100" b="0" smtClean="0">
                <a:latin typeface="+mn-lt"/>
                <a:cs typeface="Arial"/>
              </a:rPr>
              <a:t>îtrise de l’incendie par une troupe des sapeurs-pompiers </a:t>
            </a:r>
            <a:r>
              <a:rPr lang="ja-JP" altLang="en-US" sz="1100" b="0" smtClean="0">
                <a:latin typeface="+mn-lt"/>
              </a:rPr>
              <a:t>①</a:t>
            </a:r>
            <a:endParaRPr lang="ja-JP" altLang="en-US" sz="1100" b="0">
              <a:latin typeface="+mn-lt"/>
            </a:endParaRPr>
          </a:p>
        </p:txBody>
      </p:sp>
      <p:pic>
        <p:nvPicPr>
          <p:cNvPr id="16" name="Picture 2"/>
          <p:cNvPicPr>
            <a:picLocks noChangeAspect="1" noChangeArrowheads="1"/>
          </p:cNvPicPr>
          <p:nvPr/>
        </p:nvPicPr>
        <p:blipFill>
          <a:blip r:embed="rId3" cstate="print"/>
          <a:srcRect/>
          <a:stretch>
            <a:fillRect/>
          </a:stretch>
        </p:blipFill>
        <p:spPr bwMode="auto">
          <a:xfrm>
            <a:off x="354619" y="882090"/>
            <a:ext cx="4355989" cy="2687423"/>
          </a:xfrm>
          <a:prstGeom prst="rect">
            <a:avLst/>
          </a:prstGeom>
          <a:noFill/>
          <a:ln w="9525">
            <a:noFill/>
            <a:miter lim="800000"/>
            <a:headEnd/>
            <a:tailEnd/>
          </a:ln>
          <a:effectLst>
            <a:softEdge rad="31750"/>
          </a:effectLst>
        </p:spPr>
      </p:pic>
      <p:pic>
        <p:nvPicPr>
          <p:cNvPr id="22" name="Picture 2"/>
          <p:cNvPicPr>
            <a:picLocks noChangeArrowheads="1"/>
          </p:cNvPicPr>
          <p:nvPr/>
        </p:nvPicPr>
        <p:blipFill>
          <a:blip r:embed="rId4" cstate="screen"/>
          <a:srcRect/>
          <a:stretch>
            <a:fillRect/>
          </a:stretch>
        </p:blipFill>
        <p:spPr bwMode="auto">
          <a:xfrm>
            <a:off x="4957861" y="842963"/>
            <a:ext cx="4588277" cy="2712505"/>
          </a:xfrm>
          <a:prstGeom prst="rect">
            <a:avLst/>
          </a:prstGeom>
          <a:noFill/>
          <a:ln w="9525">
            <a:noFill/>
            <a:miter lim="800000"/>
            <a:headEnd/>
            <a:tailEnd/>
          </a:ln>
          <a:effectLst>
            <a:softEdge rad="31750"/>
          </a:effectLst>
        </p:spPr>
      </p:pic>
      <p:sp>
        <p:nvSpPr>
          <p:cNvPr id="32777" name="テキスト ボックス 18"/>
          <p:cNvSpPr txBox="1">
            <a:spLocks noChangeArrowheads="1"/>
          </p:cNvSpPr>
          <p:nvPr/>
        </p:nvSpPr>
        <p:spPr bwMode="auto">
          <a:xfrm>
            <a:off x="5815930" y="6525344"/>
            <a:ext cx="4090070" cy="215444"/>
          </a:xfrm>
          <a:prstGeom prst="rect">
            <a:avLst/>
          </a:prstGeom>
          <a:noFill/>
          <a:ln w="9525">
            <a:noFill/>
            <a:miter lim="800000"/>
            <a:headEnd/>
            <a:tailEnd/>
          </a:ln>
        </p:spPr>
        <p:txBody>
          <a:bodyPr wrap="square">
            <a:spAutoFit/>
          </a:bodyPr>
          <a:lstStyle/>
          <a:p>
            <a:r>
              <a:rPr lang="en-US" altLang="ja-JP" sz="800" b="0" smtClean="0">
                <a:latin typeface="Calibri" pitchFamily="34" charset="0"/>
              </a:rPr>
              <a:t>(Photo fournie par l’Agence communale des sapeurs-pompiers de Shizuoka)</a:t>
            </a:r>
            <a:endParaRPr lang="ja-JP" altLang="en-US" sz="800" b="0" dirty="0">
              <a:latin typeface="Calibri" pitchFamily="34" charset="0"/>
            </a:endParaRPr>
          </a:p>
        </p:txBody>
      </p:sp>
      <p:pic>
        <p:nvPicPr>
          <p:cNvPr id="32778" name="Picture 3" descr="D:\user\001634\Desktop\御進講\写真\無題11.jpg"/>
          <p:cNvPicPr preferRelativeResize="0">
            <a:picLocks noChangeAspect="1" noChangeArrowheads="1"/>
          </p:cNvPicPr>
          <p:nvPr/>
        </p:nvPicPr>
        <p:blipFill>
          <a:blip r:embed="rId5" cstate="print"/>
          <a:srcRect/>
          <a:stretch>
            <a:fillRect/>
          </a:stretch>
        </p:blipFill>
        <p:spPr bwMode="auto">
          <a:xfrm>
            <a:off x="380075" y="3824289"/>
            <a:ext cx="4261644" cy="2555875"/>
          </a:xfrm>
          <a:prstGeom prst="rect">
            <a:avLst/>
          </a:prstGeom>
          <a:noFill/>
          <a:ln w="9525">
            <a:noFill/>
            <a:miter lim="800000"/>
            <a:headEnd/>
            <a:tailEnd/>
          </a:ln>
        </p:spPr>
      </p:pic>
      <p:pic>
        <p:nvPicPr>
          <p:cNvPr id="32779" name="Picture 5" descr="D:\user\001634\Desktop\御進講\写真\無題13.jpg"/>
          <p:cNvPicPr preferRelativeResize="0">
            <a:picLocks noChangeAspect="1" noChangeArrowheads="1"/>
          </p:cNvPicPr>
          <p:nvPr/>
        </p:nvPicPr>
        <p:blipFill>
          <a:blip r:embed="rId6" cstate="print"/>
          <a:srcRect/>
          <a:stretch>
            <a:fillRect/>
          </a:stretch>
        </p:blipFill>
        <p:spPr bwMode="auto">
          <a:xfrm>
            <a:off x="5025008" y="3789041"/>
            <a:ext cx="4547129" cy="2520280"/>
          </a:xfrm>
          <a:prstGeom prst="rect">
            <a:avLst/>
          </a:prstGeom>
          <a:noFill/>
          <a:ln w="9525">
            <a:noFill/>
            <a:miter lim="800000"/>
            <a:headEnd/>
            <a:tailEnd/>
          </a:ln>
        </p:spPr>
      </p:pic>
      <p:sp>
        <p:nvSpPr>
          <p:cNvPr id="32780" name="テキスト ボックス 19"/>
          <p:cNvSpPr txBox="1">
            <a:spLocks noChangeArrowheads="1"/>
          </p:cNvSpPr>
          <p:nvPr/>
        </p:nvSpPr>
        <p:spPr bwMode="auto">
          <a:xfrm>
            <a:off x="2072680" y="6519446"/>
            <a:ext cx="2664296" cy="338554"/>
          </a:xfrm>
          <a:prstGeom prst="rect">
            <a:avLst/>
          </a:prstGeom>
          <a:noFill/>
          <a:ln w="9525">
            <a:noFill/>
            <a:miter lim="800000"/>
            <a:headEnd/>
            <a:tailEnd/>
          </a:ln>
        </p:spPr>
        <p:txBody>
          <a:bodyPr wrap="square">
            <a:spAutoFit/>
          </a:bodyPr>
          <a:lstStyle/>
          <a:p>
            <a:r>
              <a:rPr lang="en-US" altLang="ja-JP" sz="800" b="0" smtClean="0">
                <a:latin typeface="Calibri" pitchFamily="34" charset="0"/>
              </a:rPr>
              <a:t>(Photo fournie par l’Agence communale des sapeurs-pompiers d’Otsu)</a:t>
            </a:r>
            <a:endParaRPr lang="ja-JP" altLang="en-US" sz="800" b="0" dirty="0">
              <a:latin typeface="Calibri" pitchFamily="34" charset="0"/>
            </a:endParaRPr>
          </a:p>
        </p:txBody>
      </p:sp>
      <p:sp>
        <p:nvSpPr>
          <p:cNvPr id="32781" name="テキスト ボックス 20"/>
          <p:cNvSpPr txBox="1">
            <a:spLocks noChangeArrowheads="1"/>
          </p:cNvSpPr>
          <p:nvPr/>
        </p:nvSpPr>
        <p:spPr bwMode="auto">
          <a:xfrm>
            <a:off x="371475" y="6380165"/>
            <a:ext cx="3900488" cy="430887"/>
          </a:xfrm>
          <a:prstGeom prst="rect">
            <a:avLst/>
          </a:prstGeom>
          <a:noFill/>
          <a:ln w="9525">
            <a:noFill/>
            <a:miter lim="800000"/>
            <a:headEnd/>
            <a:tailEnd/>
          </a:ln>
        </p:spPr>
        <p:txBody>
          <a:bodyPr>
            <a:spAutoFit/>
          </a:bodyPr>
          <a:lstStyle/>
          <a:p>
            <a:r>
              <a:rPr lang="en-US" altLang="ja-JP" sz="1100" b="0" smtClean="0">
                <a:latin typeface="Calibri" pitchFamily="34" charset="0"/>
              </a:rPr>
              <a:t>Recherche des disparus dans le quartier de Kusakaishi, commune de Soma (le 19/03/2011)</a:t>
            </a:r>
            <a:r>
              <a:rPr lang="ja-JP" altLang="en-US" sz="1100" b="0" smtClean="0">
                <a:latin typeface="Calibri" pitchFamily="34" charset="0"/>
              </a:rPr>
              <a:t>②</a:t>
            </a:r>
            <a:endParaRPr lang="ja-JP" altLang="en-US" sz="1100" b="0">
              <a:latin typeface="Calibri" pitchFamily="34" charset="0"/>
            </a:endParaRPr>
          </a:p>
        </p:txBody>
      </p:sp>
      <p:sp>
        <p:nvSpPr>
          <p:cNvPr id="32782" name="テキスト ボックス 21"/>
          <p:cNvSpPr txBox="1">
            <a:spLocks noChangeArrowheads="1"/>
          </p:cNvSpPr>
          <p:nvPr/>
        </p:nvSpPr>
        <p:spPr bwMode="auto">
          <a:xfrm>
            <a:off x="5025008" y="6309320"/>
            <a:ext cx="4680520" cy="430887"/>
          </a:xfrm>
          <a:prstGeom prst="rect">
            <a:avLst/>
          </a:prstGeom>
          <a:noFill/>
          <a:ln w="9525">
            <a:noFill/>
            <a:miter lim="800000"/>
            <a:headEnd/>
            <a:tailEnd/>
          </a:ln>
        </p:spPr>
        <p:txBody>
          <a:bodyPr wrap="square">
            <a:spAutoFit/>
          </a:bodyPr>
          <a:lstStyle/>
          <a:p>
            <a:r>
              <a:rPr lang="en-US" altLang="ja-JP" sz="1050" b="0" smtClean="0">
                <a:latin typeface="Calibri" pitchFamily="34" charset="0"/>
              </a:rPr>
              <a:t>Recherche des disparus  dans le quartier de Tairausuiso , commune d’Iwaki  (le 14/03/2011)</a:t>
            </a:r>
            <a:endParaRPr lang="ja-JP" altLang="en-US" sz="1050" b="0" dirty="0">
              <a:latin typeface="Calibri" pitchFamily="34" charset="0"/>
            </a:endParaRPr>
          </a:p>
        </p:txBody>
      </p:sp>
      <p:sp>
        <p:nvSpPr>
          <p:cNvPr id="13" name="スライド番号プレースホルダー 1"/>
          <p:cNvSpPr>
            <a:spLocks noGrp="1"/>
          </p:cNvSpPr>
          <p:nvPr>
            <p:ph type="sldNum" sz="quarter" idx="12"/>
          </p:nvPr>
        </p:nvSpPr>
        <p:spPr>
          <a:xfrm>
            <a:off x="8697416" y="6381328"/>
            <a:ext cx="992560" cy="365125"/>
          </a:xfrm>
        </p:spPr>
        <p:txBody>
          <a:bodyPr/>
          <a:lstStyle/>
          <a:p>
            <a:pPr>
              <a:defRPr/>
            </a:pPr>
            <a:r>
              <a:rPr lang="en-US" altLang="ja-JP" dirty="0" smtClean="0"/>
              <a:t>18</a:t>
            </a:r>
            <a:endParaRPr lang="ja-JP"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p:nvPr>
        </p:nvSpPr>
        <p:spPr/>
        <p:txBody>
          <a:bodyPr/>
          <a:lstStyle/>
          <a:p>
            <a:endParaRPr lang="ja-JP" altLang="en-US" smtClean="0"/>
          </a:p>
        </p:txBody>
      </p:sp>
      <p:pic>
        <p:nvPicPr>
          <p:cNvPr id="34818" name="Picture 4"/>
          <p:cNvPicPr>
            <a:picLocks noGrp="1" noChangeAspect="1" noChangeArrowheads="1"/>
          </p:cNvPicPr>
          <p:nvPr>
            <p:ph idx="1"/>
          </p:nvPr>
        </p:nvPicPr>
        <p:blipFill>
          <a:blip r:embed="rId3" cstate="print"/>
          <a:srcRect/>
          <a:stretch>
            <a:fillRect/>
          </a:stretch>
        </p:blipFill>
        <p:spPr>
          <a:xfrm>
            <a:off x="428229" y="692150"/>
            <a:ext cx="5723467" cy="3951288"/>
          </a:xfrm>
        </p:spPr>
      </p:pic>
      <p:pic>
        <p:nvPicPr>
          <p:cNvPr id="34819" name="Picture 5"/>
          <p:cNvPicPr>
            <a:picLocks noChangeAspect="1" noChangeArrowheads="1"/>
          </p:cNvPicPr>
          <p:nvPr/>
        </p:nvPicPr>
        <p:blipFill>
          <a:blip r:embed="rId4" cstate="print"/>
          <a:srcRect/>
          <a:stretch>
            <a:fillRect/>
          </a:stretch>
        </p:blipFill>
        <p:spPr bwMode="auto">
          <a:xfrm>
            <a:off x="4520952" y="3284984"/>
            <a:ext cx="5138737" cy="3087688"/>
          </a:xfrm>
          <a:prstGeom prst="rect">
            <a:avLst/>
          </a:prstGeom>
          <a:noFill/>
          <a:ln w="9525">
            <a:noFill/>
            <a:miter lim="800000"/>
            <a:headEnd/>
            <a:tailEnd/>
          </a:ln>
        </p:spPr>
      </p:pic>
      <p:sp>
        <p:nvSpPr>
          <p:cNvPr id="2" name="Rectangle 16"/>
          <p:cNvSpPr>
            <a:spLocks noChangeArrowheads="1"/>
          </p:cNvSpPr>
          <p:nvPr/>
        </p:nvSpPr>
        <p:spPr bwMode="auto">
          <a:xfrm>
            <a:off x="232140" y="122612"/>
            <a:ext cx="9441723" cy="642092"/>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000" smtClean="0">
                <a:solidFill>
                  <a:srgbClr val="FFFFFF"/>
                </a:solidFill>
                <a:latin typeface="+mj-lt"/>
              </a:rPr>
              <a:t>【Document】 Exemples de sinistre </a:t>
            </a:r>
            <a:r>
              <a:rPr lang="ja-JP" altLang="en-US" sz="2000" smtClean="0">
                <a:solidFill>
                  <a:srgbClr val="FFFFFF"/>
                </a:solidFill>
                <a:latin typeface="+mj-lt"/>
              </a:rPr>
              <a:t>④</a:t>
            </a:r>
            <a:r>
              <a:rPr lang="ja-JP" altLang="en-US" sz="2000">
                <a:solidFill>
                  <a:srgbClr val="FFFFFF"/>
                </a:solidFill>
                <a:latin typeface="+mj-lt"/>
              </a:rPr>
              <a:t>　</a:t>
            </a:r>
            <a:endParaRPr lang="en-US" altLang="ja-JP" sz="2000" smtClean="0">
              <a:solidFill>
                <a:srgbClr val="FFFFFF"/>
              </a:solidFill>
              <a:latin typeface="+mj-lt"/>
            </a:endParaRPr>
          </a:p>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400" b="1" smtClean="0">
                <a:solidFill>
                  <a:srgbClr val="FFFFFF"/>
                </a:solidFill>
                <a:latin typeface="+mj-lt"/>
                <a:cs typeface="Calibri" pitchFamily="34" charset="0"/>
              </a:rPr>
              <a:t>Traces du tsunami</a:t>
            </a:r>
            <a:endParaRPr lang="en-GB" altLang="ja-JP" sz="2400" b="1" dirty="0">
              <a:solidFill>
                <a:srgbClr val="FFFFFF"/>
              </a:solidFill>
              <a:latin typeface="+mj-lt"/>
              <a:cs typeface="Calibri" pitchFamily="34" charset="0"/>
            </a:endParaRPr>
          </a:p>
        </p:txBody>
      </p:sp>
      <p:sp>
        <p:nvSpPr>
          <p:cNvPr id="6" name="スライド番号プレースホルダー 1"/>
          <p:cNvSpPr>
            <a:spLocks noGrp="1"/>
          </p:cNvSpPr>
          <p:nvPr>
            <p:ph type="sldNum" sz="quarter" idx="12"/>
          </p:nvPr>
        </p:nvSpPr>
        <p:spPr>
          <a:xfrm>
            <a:off x="8697416" y="6381328"/>
            <a:ext cx="992560" cy="365125"/>
          </a:xfrm>
        </p:spPr>
        <p:txBody>
          <a:bodyPr/>
          <a:lstStyle/>
          <a:p>
            <a:pPr>
              <a:defRPr/>
            </a:pPr>
            <a:r>
              <a:rPr lang="en-US" altLang="ja-JP" dirty="0" smtClean="0"/>
              <a:t>19</a:t>
            </a:r>
            <a:endParaRPr lang="ja-JP" altLang="en-US" dirty="0"/>
          </a:p>
        </p:txBody>
      </p:sp>
      <p:sp>
        <p:nvSpPr>
          <p:cNvPr id="7" name="テキスト ボックス 6"/>
          <p:cNvSpPr txBox="1"/>
          <p:nvPr/>
        </p:nvSpPr>
        <p:spPr>
          <a:xfrm>
            <a:off x="488504" y="4365104"/>
            <a:ext cx="3960440" cy="523220"/>
          </a:xfrm>
          <a:prstGeom prst="rect">
            <a:avLst/>
          </a:prstGeom>
          <a:solidFill>
            <a:schemeClr val="bg1"/>
          </a:solidFill>
        </p:spPr>
        <p:txBody>
          <a:bodyPr wrap="square" rtlCol="0">
            <a:spAutoFit/>
          </a:bodyPr>
          <a:lstStyle/>
          <a:p>
            <a:r>
              <a:rPr kumimoji="1" lang="en-US" altLang="ja-JP" sz="1400" dirty="0" err="1" smtClean="0">
                <a:latin typeface="+mn-lt"/>
              </a:rPr>
              <a:t>L’immeuble</a:t>
            </a:r>
            <a:r>
              <a:rPr kumimoji="1" lang="en-US" altLang="ja-JP" sz="1400" dirty="0" smtClean="0">
                <a:latin typeface="+mn-lt"/>
              </a:rPr>
              <a:t> </a:t>
            </a:r>
            <a:r>
              <a:rPr kumimoji="1" lang="en-US" altLang="ja-JP" sz="1400" dirty="0" err="1" smtClean="0">
                <a:latin typeface="+mn-lt"/>
              </a:rPr>
              <a:t>d</a:t>
            </a:r>
            <a:r>
              <a:rPr kumimoji="1" lang="en-US" altLang="ja-JP" sz="1400" dirty="0" err="1" smtClean="0">
                <a:latin typeface="+mn-lt"/>
                <a:cs typeface="Arial"/>
              </a:rPr>
              <a:t>étruit</a:t>
            </a:r>
            <a:r>
              <a:rPr kumimoji="1" lang="en-US" altLang="ja-JP" sz="1400" dirty="0" smtClean="0">
                <a:latin typeface="+mn-lt"/>
                <a:cs typeface="Arial"/>
              </a:rPr>
              <a:t> </a:t>
            </a:r>
            <a:r>
              <a:rPr kumimoji="1" lang="en-US" altLang="ja-JP" sz="1400" dirty="0" smtClean="0">
                <a:latin typeface="+mn-lt"/>
              </a:rPr>
              <a:t>du </a:t>
            </a:r>
            <a:r>
              <a:rPr kumimoji="1" lang="en-US" altLang="ja-JP" sz="1400" dirty="0" err="1" smtClean="0">
                <a:latin typeface="+mn-lt"/>
              </a:rPr>
              <a:t>Lyc</a:t>
            </a:r>
            <a:r>
              <a:rPr kumimoji="1" lang="en-US" altLang="ja-JP" sz="1400" dirty="0" err="1" smtClean="0">
                <a:latin typeface="+mn-lt"/>
                <a:cs typeface="Arial"/>
              </a:rPr>
              <a:t>ée</a:t>
            </a:r>
            <a:r>
              <a:rPr kumimoji="1" lang="en-US" altLang="ja-JP" sz="1400" dirty="0" smtClean="0">
                <a:latin typeface="+mn-lt"/>
                <a:cs typeface="Arial"/>
              </a:rPr>
              <a:t> Koyo (commune de </a:t>
            </a:r>
            <a:r>
              <a:rPr kumimoji="1" lang="en-US" altLang="ja-JP" sz="1400" dirty="0" err="1" smtClean="0">
                <a:latin typeface="+mn-lt"/>
                <a:cs typeface="Arial"/>
              </a:rPr>
              <a:t>Kesennuma</a:t>
            </a:r>
            <a:r>
              <a:rPr kumimoji="1" lang="en-US" altLang="ja-JP" sz="1400" dirty="0" smtClean="0">
                <a:latin typeface="+mn-lt"/>
                <a:cs typeface="Arial"/>
              </a:rPr>
              <a:t>) </a:t>
            </a:r>
            <a:endParaRPr kumimoji="1" lang="ja-JP" altLang="en-US" sz="1400" dirty="0">
              <a:latin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p:nvPr>
        </p:nvSpPr>
        <p:spPr/>
        <p:txBody>
          <a:bodyPr/>
          <a:lstStyle/>
          <a:p>
            <a:endParaRPr lang="ja-JP" altLang="en-US" smtClean="0"/>
          </a:p>
        </p:txBody>
      </p:sp>
      <p:pic>
        <p:nvPicPr>
          <p:cNvPr id="36866" name="Picture 4"/>
          <p:cNvPicPr>
            <a:picLocks noGrp="1" noChangeAspect="1" noChangeArrowheads="1"/>
          </p:cNvPicPr>
          <p:nvPr>
            <p:ph idx="1"/>
          </p:nvPr>
        </p:nvPicPr>
        <p:blipFill>
          <a:blip r:embed="rId3" cstate="print"/>
          <a:srcRect/>
          <a:stretch>
            <a:fillRect/>
          </a:stretch>
        </p:blipFill>
        <p:spPr>
          <a:xfrm>
            <a:off x="200472" y="980728"/>
            <a:ext cx="6163733" cy="3444875"/>
          </a:xfrm>
        </p:spPr>
      </p:pic>
      <p:pic>
        <p:nvPicPr>
          <p:cNvPr id="36867" name="Picture 5"/>
          <p:cNvPicPr>
            <a:picLocks noChangeAspect="1" noChangeArrowheads="1"/>
          </p:cNvPicPr>
          <p:nvPr/>
        </p:nvPicPr>
        <p:blipFill>
          <a:blip r:embed="rId4" cstate="print"/>
          <a:srcRect/>
          <a:stretch>
            <a:fillRect/>
          </a:stretch>
        </p:blipFill>
        <p:spPr bwMode="auto">
          <a:xfrm>
            <a:off x="4088904" y="2708920"/>
            <a:ext cx="5333073" cy="3667125"/>
          </a:xfrm>
          <a:prstGeom prst="rect">
            <a:avLst/>
          </a:prstGeom>
          <a:noFill/>
          <a:ln w="63500">
            <a:solidFill>
              <a:schemeClr val="bg1"/>
            </a:solidFill>
            <a:miter lim="800000"/>
            <a:headEnd/>
            <a:tailEnd/>
          </a:ln>
        </p:spPr>
      </p:pic>
      <p:sp>
        <p:nvSpPr>
          <p:cNvPr id="2" name="Rectangle 16"/>
          <p:cNvSpPr>
            <a:spLocks noChangeArrowheads="1"/>
          </p:cNvSpPr>
          <p:nvPr/>
        </p:nvSpPr>
        <p:spPr bwMode="auto">
          <a:xfrm>
            <a:off x="232140" y="122612"/>
            <a:ext cx="9441723" cy="786108"/>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000" smtClean="0">
                <a:solidFill>
                  <a:srgbClr val="FFFFFF"/>
                </a:solidFill>
                <a:latin typeface="+mj-lt"/>
              </a:rPr>
              <a:t>【Document 】 Exemples de sinistre </a:t>
            </a:r>
            <a:r>
              <a:rPr lang="ja-JP" altLang="en-US" sz="2000" smtClean="0">
                <a:solidFill>
                  <a:srgbClr val="FFFFFF"/>
                </a:solidFill>
                <a:latin typeface="+mj-lt"/>
              </a:rPr>
              <a:t>⑤</a:t>
            </a:r>
            <a:r>
              <a:rPr lang="ja-JP" altLang="en-US" sz="2000">
                <a:solidFill>
                  <a:srgbClr val="FFFFFF"/>
                </a:solidFill>
                <a:latin typeface="+mj-lt"/>
              </a:rPr>
              <a:t>　</a:t>
            </a:r>
            <a:endParaRPr lang="en-US" altLang="ja-JP" sz="2000" smtClean="0">
              <a:solidFill>
                <a:srgbClr val="FFFFFF"/>
              </a:solidFill>
              <a:latin typeface="+mj-lt"/>
            </a:endParaRPr>
          </a:p>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400" b="1" smtClean="0">
                <a:solidFill>
                  <a:srgbClr val="FFFFFF"/>
                </a:solidFill>
                <a:latin typeface="+mj-lt"/>
              </a:rPr>
              <a:t>Quartier de la gare ferroviaire d’Ofunato</a:t>
            </a:r>
            <a:r>
              <a:rPr lang="ja-JP" altLang="en-US" sz="2400" b="1" dirty="0">
                <a:solidFill>
                  <a:srgbClr val="FFFFFF"/>
                </a:solidFill>
                <a:latin typeface="+mj-lt"/>
              </a:rPr>
              <a:t>　</a:t>
            </a:r>
            <a:endParaRPr lang="en-GB" altLang="ja-JP" sz="2400" b="1" dirty="0">
              <a:solidFill>
                <a:srgbClr val="FFFFFF"/>
              </a:solidFill>
              <a:latin typeface="+mj-lt"/>
            </a:endParaRPr>
          </a:p>
        </p:txBody>
      </p:sp>
      <p:sp>
        <p:nvSpPr>
          <p:cNvPr id="6" name="スライド番号プレースホルダー 1"/>
          <p:cNvSpPr>
            <a:spLocks noGrp="1"/>
          </p:cNvSpPr>
          <p:nvPr>
            <p:ph type="sldNum" sz="quarter" idx="12"/>
          </p:nvPr>
        </p:nvSpPr>
        <p:spPr>
          <a:xfrm>
            <a:off x="8697416" y="6381328"/>
            <a:ext cx="992560" cy="365125"/>
          </a:xfrm>
        </p:spPr>
        <p:txBody>
          <a:bodyPr/>
          <a:lstStyle/>
          <a:p>
            <a:pPr>
              <a:defRPr/>
            </a:pPr>
            <a:r>
              <a:rPr lang="en-US" altLang="ja-JP" dirty="0" smtClean="0"/>
              <a:t>20</a:t>
            </a:r>
            <a:endParaRPr lang="ja-JP" altLang="en-US" dirty="0"/>
          </a:p>
        </p:txBody>
      </p:sp>
      <p:sp>
        <p:nvSpPr>
          <p:cNvPr id="7" name="テキスト ボックス 6"/>
          <p:cNvSpPr txBox="1"/>
          <p:nvPr/>
        </p:nvSpPr>
        <p:spPr>
          <a:xfrm>
            <a:off x="272480" y="1052736"/>
            <a:ext cx="3960440" cy="276999"/>
          </a:xfrm>
          <a:prstGeom prst="rect">
            <a:avLst/>
          </a:prstGeom>
          <a:solidFill>
            <a:schemeClr val="bg2">
              <a:lumMod val="75000"/>
            </a:schemeClr>
          </a:solidFill>
        </p:spPr>
        <p:txBody>
          <a:bodyPr wrap="square" rtlCol="0">
            <a:spAutoFit/>
          </a:bodyPr>
          <a:lstStyle/>
          <a:p>
            <a:r>
              <a:rPr kumimoji="1" lang="en-US" altLang="ja-JP" sz="1200" dirty="0" err="1" smtClean="0">
                <a:ln w="18415" cmpd="sng">
                  <a:solidFill>
                    <a:srgbClr val="FFFFFF"/>
                  </a:solidFill>
                  <a:prstDash val="solid"/>
                </a:ln>
                <a:solidFill>
                  <a:schemeClr val="bg1"/>
                </a:solidFill>
                <a:latin typeface="+mn-lt"/>
                <a:cs typeface="Arial"/>
              </a:rPr>
              <a:t>Quartier</a:t>
            </a:r>
            <a:r>
              <a:rPr kumimoji="1" lang="en-US" altLang="ja-JP" sz="1200" dirty="0" smtClean="0">
                <a:ln w="18415" cmpd="sng">
                  <a:solidFill>
                    <a:srgbClr val="FFFFFF"/>
                  </a:solidFill>
                  <a:prstDash val="solid"/>
                </a:ln>
                <a:solidFill>
                  <a:schemeClr val="bg1"/>
                </a:solidFill>
                <a:latin typeface="+mn-lt"/>
                <a:cs typeface="Arial"/>
              </a:rPr>
              <a:t> de la </a:t>
            </a:r>
            <a:r>
              <a:rPr kumimoji="1" lang="en-US" altLang="ja-JP" sz="1200" dirty="0" err="1" smtClean="0">
                <a:ln w="18415" cmpd="sng">
                  <a:solidFill>
                    <a:srgbClr val="FFFFFF"/>
                  </a:solidFill>
                  <a:prstDash val="solid"/>
                </a:ln>
                <a:solidFill>
                  <a:schemeClr val="bg1"/>
                </a:solidFill>
                <a:latin typeface="+mn-lt"/>
                <a:cs typeface="Arial"/>
              </a:rPr>
              <a:t>gare</a:t>
            </a:r>
            <a:r>
              <a:rPr kumimoji="1" lang="en-US" altLang="ja-JP" sz="1200" dirty="0" smtClean="0">
                <a:ln w="18415" cmpd="sng">
                  <a:solidFill>
                    <a:srgbClr val="FFFFFF"/>
                  </a:solidFill>
                  <a:prstDash val="solid"/>
                </a:ln>
                <a:solidFill>
                  <a:schemeClr val="bg1"/>
                </a:solidFill>
                <a:latin typeface="+mn-lt"/>
                <a:cs typeface="Arial"/>
              </a:rPr>
              <a:t> 26 </a:t>
            </a:r>
            <a:r>
              <a:rPr kumimoji="1" lang="en-US" altLang="ja-JP" sz="1200" dirty="0" err="1" smtClean="0">
                <a:ln w="18415" cmpd="sng">
                  <a:solidFill>
                    <a:srgbClr val="FFFFFF"/>
                  </a:solidFill>
                  <a:prstDash val="solid"/>
                </a:ln>
                <a:solidFill>
                  <a:schemeClr val="bg1"/>
                </a:solidFill>
                <a:latin typeface="+mn-lt"/>
                <a:cs typeface="Arial"/>
              </a:rPr>
              <a:t>jours</a:t>
            </a:r>
            <a:r>
              <a:rPr kumimoji="1" lang="en-US" altLang="ja-JP" sz="1200" dirty="0" smtClean="0">
                <a:ln w="18415" cmpd="sng">
                  <a:solidFill>
                    <a:srgbClr val="FFFFFF"/>
                  </a:solidFill>
                  <a:prstDash val="solid"/>
                </a:ln>
                <a:solidFill>
                  <a:schemeClr val="bg1"/>
                </a:solidFill>
                <a:latin typeface="+mn-lt"/>
                <a:cs typeface="Arial"/>
              </a:rPr>
              <a:t> après le </a:t>
            </a:r>
            <a:r>
              <a:rPr kumimoji="1" lang="en-US" altLang="ja-JP" sz="1200" dirty="0" err="1" smtClean="0">
                <a:ln w="18415" cmpd="sng">
                  <a:solidFill>
                    <a:srgbClr val="FFFFFF"/>
                  </a:solidFill>
                  <a:prstDash val="solid"/>
                </a:ln>
                <a:solidFill>
                  <a:schemeClr val="bg1"/>
                </a:solidFill>
                <a:latin typeface="+mn-lt"/>
                <a:cs typeface="Arial"/>
              </a:rPr>
              <a:t>séisme</a:t>
            </a:r>
            <a:endParaRPr kumimoji="1" lang="ja-JP" altLang="en-US" sz="1200" dirty="0">
              <a:ln w="18415" cmpd="sng">
                <a:solidFill>
                  <a:srgbClr val="FFFFFF"/>
                </a:solidFill>
                <a:prstDash val="solid"/>
              </a:ln>
              <a:solidFill>
                <a:schemeClr val="bg1"/>
              </a:solidFill>
              <a:latin typeface="+mn-lt"/>
            </a:endParaRPr>
          </a:p>
        </p:txBody>
      </p:sp>
      <p:sp>
        <p:nvSpPr>
          <p:cNvPr id="8" name="テキスト ボックス 7"/>
          <p:cNvSpPr txBox="1"/>
          <p:nvPr/>
        </p:nvSpPr>
        <p:spPr>
          <a:xfrm>
            <a:off x="200472" y="4221668"/>
            <a:ext cx="576064" cy="215444"/>
          </a:xfrm>
          <a:prstGeom prst="rect">
            <a:avLst/>
          </a:prstGeom>
          <a:solidFill>
            <a:schemeClr val="bg1"/>
          </a:solidFill>
        </p:spPr>
        <p:txBody>
          <a:bodyPr wrap="square" rtlCol="0">
            <a:spAutoFit/>
          </a:bodyPr>
          <a:lstStyle/>
          <a:p>
            <a:r>
              <a:rPr kumimoji="1" lang="en-US" altLang="ja-JP" sz="800" dirty="0" smtClean="0"/>
              <a:t>Bateau</a:t>
            </a:r>
            <a:endParaRPr kumimoji="1" lang="ja-JP" altLang="en-US" sz="800" dirty="0"/>
          </a:p>
        </p:txBody>
      </p:sp>
      <p:sp>
        <p:nvSpPr>
          <p:cNvPr id="9" name="テキスト ボックス 8"/>
          <p:cNvSpPr txBox="1"/>
          <p:nvPr/>
        </p:nvSpPr>
        <p:spPr>
          <a:xfrm>
            <a:off x="920552" y="4221088"/>
            <a:ext cx="2520280" cy="215444"/>
          </a:xfrm>
          <a:prstGeom prst="rect">
            <a:avLst/>
          </a:prstGeom>
          <a:solidFill>
            <a:schemeClr val="bg1"/>
          </a:solidFill>
        </p:spPr>
        <p:txBody>
          <a:bodyPr wrap="square" rtlCol="0">
            <a:spAutoFit/>
          </a:bodyPr>
          <a:lstStyle/>
          <a:p>
            <a:r>
              <a:rPr kumimoji="1" lang="en-US" altLang="ja-JP" sz="800" dirty="0" err="1" smtClean="0"/>
              <a:t>Quartier</a:t>
            </a:r>
            <a:r>
              <a:rPr kumimoji="1" lang="en-US" altLang="ja-JP" sz="800" dirty="0" smtClean="0"/>
              <a:t> de la </a:t>
            </a:r>
            <a:r>
              <a:rPr kumimoji="1" lang="en-US" altLang="ja-JP" sz="800" dirty="0" err="1" smtClean="0"/>
              <a:t>gare</a:t>
            </a:r>
            <a:r>
              <a:rPr kumimoji="1" lang="en-US" altLang="ja-JP" sz="800" dirty="0" smtClean="0"/>
              <a:t> </a:t>
            </a:r>
            <a:r>
              <a:rPr kumimoji="1" lang="en-US" altLang="ja-JP" sz="800" dirty="0" err="1" smtClean="0"/>
              <a:t>d’Ofunato</a:t>
            </a:r>
            <a:r>
              <a:rPr kumimoji="1" lang="en-US" altLang="ja-JP" sz="800" dirty="0" smtClean="0"/>
              <a:t> le 06/04/2011</a:t>
            </a:r>
            <a:endParaRPr kumimoji="1" lang="ja-JP" altLang="en-US" sz="800" dirty="0"/>
          </a:p>
        </p:txBody>
      </p:sp>
      <p:sp>
        <p:nvSpPr>
          <p:cNvPr id="10" name="テキスト ボックス 9"/>
          <p:cNvSpPr txBox="1"/>
          <p:nvPr/>
        </p:nvSpPr>
        <p:spPr>
          <a:xfrm>
            <a:off x="4160912" y="6093296"/>
            <a:ext cx="2376264" cy="216024"/>
          </a:xfrm>
          <a:prstGeom prst="rect">
            <a:avLst/>
          </a:prstGeom>
          <a:solidFill>
            <a:schemeClr val="bg1"/>
          </a:solidFill>
        </p:spPr>
        <p:txBody>
          <a:bodyPr wrap="square" rtlCol="0">
            <a:spAutoFit/>
          </a:bodyPr>
          <a:lstStyle/>
          <a:p>
            <a:r>
              <a:rPr kumimoji="1" lang="en-US" altLang="ja-JP" sz="800" dirty="0" err="1" smtClean="0"/>
              <a:t>Quartier</a:t>
            </a:r>
            <a:r>
              <a:rPr kumimoji="1" lang="en-US" altLang="ja-JP" sz="800" dirty="0" smtClean="0"/>
              <a:t> de la </a:t>
            </a:r>
            <a:r>
              <a:rPr kumimoji="1" lang="en-US" altLang="ja-JP" sz="800" dirty="0" err="1" smtClean="0"/>
              <a:t>gare</a:t>
            </a:r>
            <a:r>
              <a:rPr kumimoji="1" lang="en-US" altLang="ja-JP" sz="800" dirty="0" smtClean="0"/>
              <a:t> </a:t>
            </a:r>
            <a:r>
              <a:rPr kumimoji="1" lang="en-US" altLang="ja-JP" sz="800" dirty="0" err="1" smtClean="0"/>
              <a:t>d</a:t>
            </a:r>
            <a:r>
              <a:rPr kumimoji="1" lang="en-US" altLang="ja-JP" sz="800" dirty="0" err="1" smtClean="0">
                <a:latin typeface="Arial"/>
                <a:cs typeface="Arial"/>
              </a:rPr>
              <a:t>évasté</a:t>
            </a:r>
            <a:r>
              <a:rPr kumimoji="1" lang="en-US" altLang="ja-JP" sz="800" dirty="0" smtClean="0">
                <a:latin typeface="Arial"/>
                <a:cs typeface="Arial"/>
              </a:rPr>
              <a:t> (vu du </a:t>
            </a:r>
            <a:r>
              <a:rPr kumimoji="1" lang="en-US" altLang="ja-JP" sz="800" dirty="0" err="1" smtClean="0">
                <a:latin typeface="Arial"/>
                <a:cs typeface="Arial"/>
              </a:rPr>
              <a:t>sud</a:t>
            </a:r>
            <a:r>
              <a:rPr kumimoji="1" lang="en-US" altLang="ja-JP" sz="800" dirty="0" smtClean="0">
                <a:latin typeface="Arial"/>
                <a:cs typeface="Arial"/>
              </a:rPr>
              <a:t>) </a:t>
            </a:r>
            <a:r>
              <a:rPr kumimoji="1" lang="ja-JP" altLang="en-US" sz="800" dirty="0" smtClean="0">
                <a:latin typeface="Arial"/>
                <a:cs typeface="Arial"/>
              </a:rPr>
              <a:t>①</a:t>
            </a:r>
            <a:endParaRPr kumimoji="1" lang="ja-JP" altLang="en-US" sz="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a:xfrm>
            <a:off x="507339" y="749300"/>
            <a:ext cx="8915400" cy="490538"/>
          </a:xfrm>
        </p:spPr>
        <p:txBody>
          <a:bodyPr>
            <a:normAutofit fontScale="90000"/>
          </a:bodyPr>
          <a:lstStyle/>
          <a:p>
            <a:endParaRPr lang="ja-JP" altLang="en-US" sz="2800" smtClean="0"/>
          </a:p>
        </p:txBody>
      </p:sp>
      <p:pic>
        <p:nvPicPr>
          <p:cNvPr id="38913" name="Picture 4"/>
          <p:cNvPicPr>
            <a:picLocks noGrp="1" noChangeAspect="1" noChangeArrowheads="1"/>
          </p:cNvPicPr>
          <p:nvPr>
            <p:ph idx="1"/>
          </p:nvPr>
        </p:nvPicPr>
        <p:blipFill>
          <a:blip r:embed="rId3" cstate="print"/>
          <a:srcRect/>
          <a:stretch>
            <a:fillRect/>
          </a:stretch>
        </p:blipFill>
        <p:spPr>
          <a:xfrm>
            <a:off x="233893" y="836712"/>
            <a:ext cx="9634272" cy="5044976"/>
          </a:xfrm>
        </p:spPr>
      </p:pic>
      <p:sp>
        <p:nvSpPr>
          <p:cNvPr id="38915" name="Rectangle 6"/>
          <p:cNvSpPr>
            <a:spLocks/>
          </p:cNvSpPr>
          <p:nvPr/>
        </p:nvSpPr>
        <p:spPr bwMode="auto">
          <a:xfrm>
            <a:off x="662121" y="5561015"/>
            <a:ext cx="3979598" cy="490537"/>
          </a:xfrm>
          <a:prstGeom prst="rect">
            <a:avLst/>
          </a:prstGeom>
          <a:noFill/>
          <a:ln w="9525">
            <a:noFill/>
            <a:miter lim="800000"/>
            <a:headEnd/>
            <a:tailEnd/>
          </a:ln>
        </p:spPr>
        <p:txBody>
          <a:bodyPr anchor="ctr"/>
          <a:lstStyle/>
          <a:p>
            <a:pPr algn="ctr" eaLnBrk="0" hangingPunct="0"/>
            <a:r>
              <a:rPr lang="en-US" altLang="ja-JP" sz="2400" b="0" smtClean="0">
                <a:latin typeface="Calibri" pitchFamily="34" charset="0"/>
              </a:rPr>
              <a:t>Vue d’avant (le 18/10/2010)</a:t>
            </a:r>
            <a:endParaRPr lang="ja-JP" altLang="en-US" sz="2400" b="0">
              <a:latin typeface="Calibri" pitchFamily="34" charset="0"/>
            </a:endParaRPr>
          </a:p>
        </p:txBody>
      </p:sp>
      <p:sp>
        <p:nvSpPr>
          <p:cNvPr id="38916" name="Rectangle 7"/>
          <p:cNvSpPr>
            <a:spLocks/>
          </p:cNvSpPr>
          <p:nvPr/>
        </p:nvSpPr>
        <p:spPr bwMode="auto">
          <a:xfrm>
            <a:off x="5341674" y="5561015"/>
            <a:ext cx="4363854" cy="490537"/>
          </a:xfrm>
          <a:prstGeom prst="rect">
            <a:avLst/>
          </a:prstGeom>
          <a:noFill/>
          <a:ln w="9525">
            <a:noFill/>
            <a:miter lim="800000"/>
            <a:headEnd/>
            <a:tailEnd/>
          </a:ln>
        </p:spPr>
        <p:txBody>
          <a:bodyPr anchor="ctr"/>
          <a:lstStyle/>
          <a:p>
            <a:pPr algn="ctr" eaLnBrk="0" hangingPunct="0"/>
            <a:r>
              <a:rPr lang="ja-JP" altLang="en-US" sz="2800" b="0">
                <a:latin typeface="Calibri" pitchFamily="34" charset="0"/>
              </a:rPr>
              <a:t>　　</a:t>
            </a:r>
            <a:r>
              <a:rPr lang="en-US" altLang="ja-JP" sz="2400" b="0" smtClean="0">
                <a:latin typeface="+mn-lt"/>
              </a:rPr>
              <a:t>Vue d’apr</a:t>
            </a:r>
            <a:r>
              <a:rPr lang="en-US" altLang="ja-JP" sz="2400" b="0" smtClean="0">
                <a:latin typeface="+mn-lt"/>
                <a:cs typeface="Arial"/>
              </a:rPr>
              <a:t>ès (le 13/03/2011)</a:t>
            </a:r>
            <a:endParaRPr lang="ja-JP" altLang="en-US" sz="2400" b="0">
              <a:latin typeface="+mn-lt"/>
            </a:endParaRPr>
          </a:p>
        </p:txBody>
      </p:sp>
      <p:sp>
        <p:nvSpPr>
          <p:cNvPr id="2" name="Rectangle 16"/>
          <p:cNvSpPr>
            <a:spLocks noChangeArrowheads="1"/>
          </p:cNvSpPr>
          <p:nvPr/>
        </p:nvSpPr>
        <p:spPr bwMode="auto">
          <a:xfrm>
            <a:off x="232140" y="122612"/>
            <a:ext cx="9441723" cy="1002132"/>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000" smtClean="0">
                <a:solidFill>
                  <a:srgbClr val="FFFFFF"/>
                </a:solidFill>
                <a:latin typeface="+mj-lt"/>
              </a:rPr>
              <a:t>【Document】 Exemples de sinistre </a:t>
            </a:r>
            <a:r>
              <a:rPr lang="ja-JP" altLang="en-US" sz="2000" smtClean="0">
                <a:solidFill>
                  <a:srgbClr val="FFFFFF"/>
                </a:solidFill>
                <a:latin typeface="+mj-lt"/>
              </a:rPr>
              <a:t>⑥</a:t>
            </a:r>
            <a:r>
              <a:rPr lang="ja-JP" altLang="en-US" sz="2000">
                <a:solidFill>
                  <a:srgbClr val="FFFFFF"/>
                </a:solidFill>
                <a:latin typeface="+mj-lt"/>
              </a:rPr>
              <a:t>　</a:t>
            </a:r>
            <a:endParaRPr lang="en-US" altLang="ja-JP" sz="2000" smtClean="0">
              <a:solidFill>
                <a:srgbClr val="FFFFFF"/>
              </a:solidFill>
              <a:latin typeface="+mj-lt"/>
            </a:endParaRPr>
          </a:p>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400" b="1" smtClean="0">
                <a:solidFill>
                  <a:srgbClr val="FFFFFF"/>
                </a:solidFill>
                <a:latin typeface="+mj-lt"/>
              </a:rPr>
              <a:t>Vue a</a:t>
            </a:r>
            <a:r>
              <a:rPr lang="en-US" altLang="ja-JP" sz="2400" b="1" smtClean="0">
                <a:solidFill>
                  <a:srgbClr val="FFFFFF"/>
                </a:solidFill>
                <a:latin typeface="+mj-lt"/>
                <a:cs typeface="Arial"/>
              </a:rPr>
              <a:t>érienne de la c</a:t>
            </a:r>
            <a:r>
              <a:rPr lang="en-US" altLang="ja-JP" sz="2400" b="1" smtClean="0">
                <a:solidFill>
                  <a:srgbClr val="FFFFFF"/>
                </a:solidFill>
                <a:latin typeface="+mj-lt"/>
              </a:rPr>
              <a:t>ummune de Rikuzentakada</a:t>
            </a:r>
          </a:p>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400" b="1" smtClean="0">
                <a:solidFill>
                  <a:srgbClr val="FFFFFF"/>
                </a:solidFill>
                <a:latin typeface="+mj-lt"/>
              </a:rPr>
              <a:t> (d</a:t>
            </a:r>
            <a:r>
              <a:rPr lang="en-US" altLang="ja-JP" sz="2400" b="1" smtClean="0">
                <a:solidFill>
                  <a:srgbClr val="FFFFFF"/>
                </a:solidFill>
                <a:latin typeface="+mj-lt"/>
                <a:cs typeface="Arial"/>
              </a:rPr>
              <a:t>ép. d’Iwate) </a:t>
            </a:r>
            <a:r>
              <a:rPr lang="en-US" altLang="ja-JP" sz="2400" b="1" smtClean="0">
                <a:solidFill>
                  <a:srgbClr val="FFFFFF"/>
                </a:solidFill>
                <a:latin typeface="+mj-lt"/>
              </a:rPr>
              <a:t>avant et apr</a:t>
            </a:r>
            <a:r>
              <a:rPr lang="en-US" altLang="ja-JP" sz="2400" b="1" smtClean="0">
                <a:solidFill>
                  <a:srgbClr val="FFFFFF"/>
                </a:solidFill>
                <a:latin typeface="+mj-lt"/>
                <a:cs typeface="Arial"/>
              </a:rPr>
              <a:t>ès la catastrophe</a:t>
            </a:r>
            <a:endParaRPr lang="en-GB" altLang="ja-JP" sz="2400" b="1" dirty="0">
              <a:solidFill>
                <a:schemeClr val="bg1"/>
              </a:solidFill>
              <a:latin typeface="+mj-lt"/>
            </a:endParaRPr>
          </a:p>
        </p:txBody>
      </p:sp>
      <p:sp>
        <p:nvSpPr>
          <p:cNvPr id="7" name="スライド番号プレースホルダー 1"/>
          <p:cNvSpPr>
            <a:spLocks noGrp="1"/>
          </p:cNvSpPr>
          <p:nvPr>
            <p:ph type="sldNum" sz="quarter" idx="12"/>
          </p:nvPr>
        </p:nvSpPr>
        <p:spPr>
          <a:xfrm>
            <a:off x="8697416" y="6381328"/>
            <a:ext cx="992560" cy="365125"/>
          </a:xfrm>
        </p:spPr>
        <p:txBody>
          <a:bodyPr/>
          <a:lstStyle/>
          <a:p>
            <a:pPr>
              <a:defRPr/>
            </a:pPr>
            <a:r>
              <a:rPr lang="en-US" altLang="ja-JP" dirty="0" smtClean="0"/>
              <a:t>21</a:t>
            </a:r>
            <a:endParaRPr lang="ja-JP"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a:spLocks noChangeArrowheads="1"/>
          </p:cNvSpPr>
          <p:nvPr/>
        </p:nvSpPr>
        <p:spPr bwMode="auto">
          <a:xfrm>
            <a:off x="232140" y="0"/>
            <a:ext cx="9441723" cy="438150"/>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000" b="1" smtClean="0">
                <a:solidFill>
                  <a:srgbClr val="FFFFFF"/>
                </a:solidFill>
                <a:latin typeface="+mj-lt"/>
              </a:rPr>
              <a:t>【Document】 </a:t>
            </a:r>
            <a:r>
              <a:rPr lang="en-US" altLang="ja-JP" sz="2000" b="1" smtClean="0">
                <a:solidFill>
                  <a:srgbClr val="FFFFFF"/>
                </a:solidFill>
                <a:latin typeface="+mj-lt"/>
                <a:cs typeface="Arial"/>
              </a:rPr>
              <a:t>Étendue des zones inondées par le tsunami du 11 mars 2011 </a:t>
            </a:r>
            <a:r>
              <a:rPr lang="ja-JP" altLang="en-US" sz="2000" b="1" smtClean="0">
                <a:solidFill>
                  <a:srgbClr val="FFFFFF"/>
                </a:solidFill>
                <a:latin typeface="+mj-lt"/>
              </a:rPr>
              <a:t>①</a:t>
            </a:r>
            <a:r>
              <a:rPr lang="ja-JP" altLang="en-US" sz="2000" b="1" dirty="0">
                <a:solidFill>
                  <a:srgbClr val="FFFFFF"/>
                </a:solidFill>
                <a:latin typeface="+mj-lt"/>
              </a:rPr>
              <a:t>　</a:t>
            </a:r>
            <a:endParaRPr lang="en-GB" altLang="ja-JP" sz="2000" b="1" dirty="0">
              <a:solidFill>
                <a:srgbClr val="FFFFFF"/>
              </a:solidFill>
              <a:latin typeface="+mj-lt"/>
            </a:endParaRPr>
          </a:p>
        </p:txBody>
      </p:sp>
      <p:sp>
        <p:nvSpPr>
          <p:cNvPr id="23556" name="Rectangle 89"/>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ja-JP" altLang="en-US" b="0">
              <a:latin typeface="Calibri" pitchFamily="34" charset="0"/>
            </a:endParaRPr>
          </a:p>
        </p:txBody>
      </p:sp>
      <p:pic>
        <p:nvPicPr>
          <p:cNvPr id="23557" name="Picture 2" descr="D:\user\001634\Desktop\御進講\写真\000059842.jpg"/>
          <p:cNvPicPr>
            <a:picLocks noChangeAspect="1" noChangeArrowheads="1"/>
          </p:cNvPicPr>
          <p:nvPr/>
        </p:nvPicPr>
        <p:blipFill>
          <a:blip r:embed="rId3" cstate="print"/>
          <a:srcRect/>
          <a:stretch>
            <a:fillRect/>
          </a:stretch>
        </p:blipFill>
        <p:spPr bwMode="auto">
          <a:xfrm>
            <a:off x="154782" y="581025"/>
            <a:ext cx="4720828" cy="6161088"/>
          </a:xfrm>
          <a:prstGeom prst="rect">
            <a:avLst/>
          </a:prstGeom>
          <a:noFill/>
          <a:ln w="9525">
            <a:noFill/>
            <a:miter lim="800000"/>
            <a:headEnd/>
            <a:tailEnd/>
          </a:ln>
        </p:spPr>
      </p:pic>
      <p:pic>
        <p:nvPicPr>
          <p:cNvPr id="23558" name="Picture 3" descr="D:\user\001634\Desktop\御進講\写真\000059844.jpg"/>
          <p:cNvPicPr>
            <a:picLocks noChangeAspect="1" noChangeArrowheads="1"/>
          </p:cNvPicPr>
          <p:nvPr/>
        </p:nvPicPr>
        <p:blipFill>
          <a:blip r:embed="rId4" cstate="print"/>
          <a:srcRect/>
          <a:stretch>
            <a:fillRect/>
          </a:stretch>
        </p:blipFill>
        <p:spPr bwMode="auto">
          <a:xfrm>
            <a:off x="4953001" y="574675"/>
            <a:ext cx="4725987" cy="6167438"/>
          </a:xfrm>
          <a:prstGeom prst="rect">
            <a:avLst/>
          </a:prstGeom>
          <a:noFill/>
          <a:ln w="9525">
            <a:noFill/>
            <a:miter lim="800000"/>
            <a:headEnd/>
            <a:tailEnd/>
          </a:ln>
        </p:spPr>
      </p:pic>
      <p:sp>
        <p:nvSpPr>
          <p:cNvPr id="23560" name="テキスト ボックス 3"/>
          <p:cNvSpPr txBox="1">
            <a:spLocks noChangeArrowheads="1"/>
          </p:cNvSpPr>
          <p:nvPr/>
        </p:nvSpPr>
        <p:spPr bwMode="auto">
          <a:xfrm>
            <a:off x="350838" y="620715"/>
            <a:ext cx="2027635" cy="646331"/>
          </a:xfrm>
          <a:prstGeom prst="rect">
            <a:avLst/>
          </a:prstGeom>
          <a:solidFill>
            <a:schemeClr val="bg1"/>
          </a:solidFill>
          <a:ln w="19050">
            <a:solidFill>
              <a:schemeClr val="tx1"/>
            </a:solidFill>
            <a:miter lim="800000"/>
            <a:headEnd/>
            <a:tailEnd/>
          </a:ln>
        </p:spPr>
        <p:txBody>
          <a:bodyPr>
            <a:spAutoFit/>
          </a:bodyPr>
          <a:lstStyle/>
          <a:p>
            <a:pPr algn="ctr"/>
            <a:r>
              <a:rPr lang="en-US" altLang="ja-JP" sz="1200" b="0" smtClean="0">
                <a:latin typeface="+mj-lt"/>
              </a:rPr>
              <a:t>Carte indiquant l’</a:t>
            </a:r>
            <a:r>
              <a:rPr lang="en-US" altLang="ja-JP" sz="1200" b="0" smtClean="0">
                <a:latin typeface="+mj-lt"/>
                <a:cs typeface="Arial"/>
              </a:rPr>
              <a:t>étendue d</a:t>
            </a:r>
            <a:r>
              <a:rPr lang="en-US" altLang="ja-JP" sz="1200" b="0" smtClean="0">
                <a:latin typeface="+mj-lt"/>
              </a:rPr>
              <a:t>es zones inond</a:t>
            </a:r>
            <a:r>
              <a:rPr lang="en-US" altLang="ja-JP" sz="1200" b="0" smtClean="0">
                <a:latin typeface="+mj-lt"/>
                <a:cs typeface="Arial"/>
              </a:rPr>
              <a:t>ées </a:t>
            </a:r>
          </a:p>
          <a:p>
            <a:pPr algn="ctr"/>
            <a:r>
              <a:rPr lang="en-US" altLang="ja-JP" sz="1200" b="0" smtClean="0">
                <a:latin typeface="+mj-lt"/>
                <a:cs typeface="Arial"/>
              </a:rPr>
              <a:t>(dép. d’Iwate)</a:t>
            </a:r>
            <a:endParaRPr lang="ja-JP" altLang="en-US" sz="1200" b="0">
              <a:latin typeface="+mj-lt"/>
            </a:endParaRPr>
          </a:p>
        </p:txBody>
      </p:sp>
      <p:sp>
        <p:nvSpPr>
          <p:cNvPr id="23561" name="テキスト ボックス 9"/>
          <p:cNvSpPr txBox="1">
            <a:spLocks noChangeArrowheads="1"/>
          </p:cNvSpPr>
          <p:nvPr/>
        </p:nvSpPr>
        <p:spPr bwMode="auto">
          <a:xfrm>
            <a:off x="5186892" y="620715"/>
            <a:ext cx="2651919" cy="646331"/>
          </a:xfrm>
          <a:prstGeom prst="rect">
            <a:avLst/>
          </a:prstGeom>
          <a:solidFill>
            <a:schemeClr val="bg1"/>
          </a:solidFill>
          <a:ln w="19050">
            <a:solidFill>
              <a:schemeClr val="tx1"/>
            </a:solidFill>
            <a:miter lim="800000"/>
            <a:headEnd/>
            <a:tailEnd/>
          </a:ln>
        </p:spPr>
        <p:txBody>
          <a:bodyPr>
            <a:spAutoFit/>
          </a:bodyPr>
          <a:lstStyle/>
          <a:p>
            <a:pPr algn="ctr"/>
            <a:r>
              <a:rPr lang="en-US" altLang="ja-JP" sz="1200" smtClean="0"/>
              <a:t>Carte indiquant l’</a:t>
            </a:r>
            <a:r>
              <a:rPr lang="en-US" altLang="ja-JP" sz="1200" smtClean="0">
                <a:cs typeface="Arial"/>
              </a:rPr>
              <a:t>étendue d</a:t>
            </a:r>
            <a:r>
              <a:rPr lang="en-US" altLang="ja-JP" sz="1200" smtClean="0"/>
              <a:t>es</a:t>
            </a:r>
          </a:p>
          <a:p>
            <a:pPr algn="ctr"/>
            <a:r>
              <a:rPr lang="en-US" altLang="ja-JP" sz="1200" smtClean="0"/>
              <a:t> zones inond</a:t>
            </a:r>
            <a:r>
              <a:rPr lang="en-US" altLang="ja-JP" sz="1200" smtClean="0">
                <a:cs typeface="Arial"/>
              </a:rPr>
              <a:t>ées </a:t>
            </a:r>
          </a:p>
          <a:p>
            <a:pPr algn="ctr"/>
            <a:r>
              <a:rPr lang="en-US" altLang="ja-JP" sz="1200" smtClean="0">
                <a:cs typeface="Arial"/>
              </a:rPr>
              <a:t>(dép. d’Iwate et de Miyagi)</a:t>
            </a:r>
            <a:endParaRPr lang="ja-JP" altLang="en-US" sz="1200" b="0">
              <a:latin typeface="Calibri" pitchFamily="34" charset="0"/>
            </a:endParaRPr>
          </a:p>
        </p:txBody>
      </p:sp>
      <p:pic>
        <p:nvPicPr>
          <p:cNvPr id="23562" name="Picture 3" descr="D:\user\001634\Desktop\御進講\写真\hokkaido.gif"/>
          <p:cNvPicPr>
            <a:picLocks noChangeAspect="1" noChangeArrowheads="1"/>
          </p:cNvPicPr>
          <p:nvPr/>
        </p:nvPicPr>
        <p:blipFill>
          <a:blip r:embed="rId5" cstate="print"/>
          <a:srcRect/>
          <a:stretch>
            <a:fillRect/>
          </a:stretch>
        </p:blipFill>
        <p:spPr bwMode="auto">
          <a:xfrm>
            <a:off x="3584047" y="4508500"/>
            <a:ext cx="1212453" cy="1873250"/>
          </a:xfrm>
          <a:prstGeom prst="rect">
            <a:avLst/>
          </a:prstGeom>
          <a:noFill/>
          <a:ln w="9525">
            <a:noFill/>
            <a:miter lim="800000"/>
            <a:headEnd/>
            <a:tailEnd/>
          </a:ln>
        </p:spPr>
      </p:pic>
      <p:sp>
        <p:nvSpPr>
          <p:cNvPr id="7" name="正方形/長方形 6"/>
          <p:cNvSpPr/>
          <p:nvPr/>
        </p:nvSpPr>
        <p:spPr>
          <a:xfrm rot="1313463">
            <a:off x="4634840" y="5441950"/>
            <a:ext cx="101467" cy="153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b="0"/>
          </a:p>
        </p:txBody>
      </p:sp>
      <p:pic>
        <p:nvPicPr>
          <p:cNvPr id="23564" name="Picture 3" descr="D:\user\001634\Desktop\御進講\写真\hokkaido.gif"/>
          <p:cNvPicPr>
            <a:picLocks noChangeAspect="1" noChangeArrowheads="1"/>
          </p:cNvPicPr>
          <p:nvPr/>
        </p:nvPicPr>
        <p:blipFill>
          <a:blip r:embed="rId5" cstate="print"/>
          <a:srcRect/>
          <a:stretch>
            <a:fillRect/>
          </a:stretch>
        </p:blipFill>
        <p:spPr bwMode="auto">
          <a:xfrm>
            <a:off x="8497492" y="4508500"/>
            <a:ext cx="1214173" cy="1873250"/>
          </a:xfrm>
          <a:prstGeom prst="rect">
            <a:avLst/>
          </a:prstGeom>
          <a:noFill/>
          <a:ln w="9525">
            <a:noFill/>
            <a:miter lim="800000"/>
            <a:headEnd/>
            <a:tailEnd/>
          </a:ln>
        </p:spPr>
      </p:pic>
      <p:sp>
        <p:nvSpPr>
          <p:cNvPr id="13" name="正方形/長方形 12"/>
          <p:cNvSpPr/>
          <p:nvPr/>
        </p:nvSpPr>
        <p:spPr>
          <a:xfrm rot="1313463">
            <a:off x="9422739" y="5508625"/>
            <a:ext cx="101467" cy="153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b="0"/>
          </a:p>
        </p:txBody>
      </p:sp>
      <p:sp>
        <p:nvSpPr>
          <p:cNvPr id="15" name="スライド番号プレースホルダー 1"/>
          <p:cNvSpPr>
            <a:spLocks noGrp="1"/>
          </p:cNvSpPr>
          <p:nvPr>
            <p:ph type="sldNum" sz="quarter" idx="12"/>
          </p:nvPr>
        </p:nvSpPr>
        <p:spPr>
          <a:xfrm>
            <a:off x="8913440" y="6492875"/>
            <a:ext cx="992560" cy="365125"/>
          </a:xfrm>
        </p:spPr>
        <p:txBody>
          <a:bodyPr/>
          <a:lstStyle/>
          <a:p>
            <a:pPr>
              <a:defRPr/>
            </a:pPr>
            <a:r>
              <a:rPr lang="en-US" altLang="ja-JP" dirty="0" smtClean="0"/>
              <a:t>22</a:t>
            </a:r>
            <a:endParaRPr lang="ja-JP" altLang="en-US" dirty="0"/>
          </a:p>
        </p:txBody>
      </p:sp>
      <p:sp>
        <p:nvSpPr>
          <p:cNvPr id="18" name="テキスト ボックス 17"/>
          <p:cNvSpPr txBox="1"/>
          <p:nvPr/>
        </p:nvSpPr>
        <p:spPr>
          <a:xfrm>
            <a:off x="3440832" y="6525344"/>
            <a:ext cx="360040" cy="215444"/>
          </a:xfrm>
          <a:prstGeom prst="rect">
            <a:avLst/>
          </a:prstGeom>
          <a:noFill/>
        </p:spPr>
        <p:txBody>
          <a:bodyPr wrap="square" rtlCol="0">
            <a:spAutoFit/>
          </a:bodyPr>
          <a:lstStyle/>
          <a:p>
            <a:r>
              <a:rPr lang="en-US" altLang="ja-JP" sz="800" smtClean="0"/>
              <a:t>km</a:t>
            </a:r>
            <a:endParaRPr kumimoji="1" lang="ja-JP" altLang="en-US" sz="800"/>
          </a:p>
        </p:txBody>
      </p:sp>
      <p:sp>
        <p:nvSpPr>
          <p:cNvPr id="19" name="テキスト ボックス 18"/>
          <p:cNvSpPr txBox="1"/>
          <p:nvPr/>
        </p:nvSpPr>
        <p:spPr>
          <a:xfrm>
            <a:off x="8121352" y="6525344"/>
            <a:ext cx="360040" cy="215444"/>
          </a:xfrm>
          <a:prstGeom prst="rect">
            <a:avLst/>
          </a:prstGeom>
          <a:noFill/>
        </p:spPr>
        <p:txBody>
          <a:bodyPr wrap="square" rtlCol="0">
            <a:spAutoFit/>
          </a:bodyPr>
          <a:lstStyle/>
          <a:p>
            <a:r>
              <a:rPr kumimoji="1" lang="en-US" altLang="ja-JP" sz="800" smtClean="0"/>
              <a:t>km</a:t>
            </a:r>
            <a:endParaRPr kumimoji="1" lang="ja-JP" altLang="en-US" sz="800"/>
          </a:p>
        </p:txBody>
      </p:sp>
      <p:sp>
        <p:nvSpPr>
          <p:cNvPr id="20" name="テキスト ボックス 19"/>
          <p:cNvSpPr txBox="1"/>
          <p:nvPr/>
        </p:nvSpPr>
        <p:spPr>
          <a:xfrm>
            <a:off x="3656856" y="6642556"/>
            <a:ext cx="1800200" cy="215444"/>
          </a:xfrm>
          <a:prstGeom prst="rect">
            <a:avLst/>
          </a:prstGeom>
          <a:noFill/>
        </p:spPr>
        <p:txBody>
          <a:bodyPr wrap="square" rtlCol="0">
            <a:spAutoFit/>
          </a:bodyPr>
          <a:lstStyle/>
          <a:p>
            <a:r>
              <a:rPr kumimoji="1" lang="en-US" altLang="ja-JP" sz="800" smtClean="0"/>
              <a:t>Institut G</a:t>
            </a:r>
            <a:r>
              <a:rPr kumimoji="1" lang="en-US" altLang="ja-JP" sz="800" smtClean="0">
                <a:latin typeface="Arial"/>
                <a:cs typeface="Arial"/>
              </a:rPr>
              <a:t>éographique National</a:t>
            </a:r>
            <a:endParaRPr kumimoji="1" lang="ja-JP" altLang="en-US" sz="800"/>
          </a:p>
        </p:txBody>
      </p:sp>
      <p:sp>
        <p:nvSpPr>
          <p:cNvPr id="21" name="テキスト ボックス 20"/>
          <p:cNvSpPr txBox="1"/>
          <p:nvPr/>
        </p:nvSpPr>
        <p:spPr>
          <a:xfrm>
            <a:off x="8193360" y="6642556"/>
            <a:ext cx="1712640" cy="215444"/>
          </a:xfrm>
          <a:prstGeom prst="rect">
            <a:avLst/>
          </a:prstGeom>
          <a:noFill/>
        </p:spPr>
        <p:txBody>
          <a:bodyPr wrap="square" rtlCol="0">
            <a:spAutoFit/>
          </a:bodyPr>
          <a:lstStyle/>
          <a:p>
            <a:r>
              <a:rPr kumimoji="1" lang="en-US" altLang="ja-JP" sz="800" smtClean="0"/>
              <a:t>Institut G</a:t>
            </a:r>
            <a:r>
              <a:rPr kumimoji="1" lang="en-US" altLang="ja-JP" sz="800" smtClean="0">
                <a:latin typeface="Arial"/>
                <a:cs typeface="Arial"/>
              </a:rPr>
              <a:t>éographique National</a:t>
            </a:r>
            <a:endParaRPr kumimoji="1" lang="ja-JP" altLang="en-US" sz="8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89"/>
          <p:cNvSpPr>
            <a:spLocks noChangeArrowheads="1"/>
          </p:cNvSpPr>
          <p:nvPr/>
        </p:nvSpPr>
        <p:spPr bwMode="auto">
          <a:xfrm>
            <a:off x="0" y="-212447"/>
            <a:ext cx="184731" cy="369332"/>
          </a:xfrm>
          <a:prstGeom prst="rect">
            <a:avLst/>
          </a:prstGeom>
          <a:noFill/>
          <a:ln w="9525">
            <a:noFill/>
            <a:miter lim="800000"/>
            <a:headEnd/>
            <a:tailEnd/>
          </a:ln>
        </p:spPr>
        <p:txBody>
          <a:bodyPr wrap="none" anchor="ctr">
            <a:spAutoFit/>
          </a:bodyPr>
          <a:lstStyle/>
          <a:p>
            <a:endParaRPr lang="ja-JP" altLang="en-US" b="0">
              <a:latin typeface="Calibri" pitchFamily="34" charset="0"/>
            </a:endParaRPr>
          </a:p>
        </p:txBody>
      </p:sp>
      <p:pic>
        <p:nvPicPr>
          <p:cNvPr id="25602" name="Picture 2" descr="D:\user\001634\Desktop\浸水範囲概況図(小縮尺).jpg"/>
          <p:cNvPicPr>
            <a:picLocks noChangeAspect="1" noChangeArrowheads="1"/>
          </p:cNvPicPr>
          <p:nvPr/>
        </p:nvPicPr>
        <p:blipFill>
          <a:blip r:embed="rId3" cstate="print"/>
          <a:srcRect/>
          <a:stretch>
            <a:fillRect/>
          </a:stretch>
        </p:blipFill>
        <p:spPr bwMode="auto">
          <a:xfrm>
            <a:off x="4736976" y="458788"/>
            <a:ext cx="4992555" cy="6399212"/>
          </a:xfrm>
          <a:prstGeom prst="rect">
            <a:avLst/>
          </a:prstGeom>
          <a:noFill/>
          <a:ln w="9525">
            <a:noFill/>
            <a:miter lim="800000"/>
            <a:headEnd/>
            <a:tailEnd/>
          </a:ln>
        </p:spPr>
      </p:pic>
      <p:pic>
        <p:nvPicPr>
          <p:cNvPr id="25603" name="Picture 2" descr="D:\user\001634\Desktop\御進講\000059847.jpg"/>
          <p:cNvPicPr>
            <a:picLocks noChangeAspect="1" noChangeArrowheads="1"/>
          </p:cNvPicPr>
          <p:nvPr/>
        </p:nvPicPr>
        <p:blipFill>
          <a:blip r:embed="rId4" cstate="print"/>
          <a:srcRect/>
          <a:stretch>
            <a:fillRect/>
          </a:stretch>
        </p:blipFill>
        <p:spPr bwMode="auto">
          <a:xfrm>
            <a:off x="116946" y="584200"/>
            <a:ext cx="4657196" cy="6078538"/>
          </a:xfrm>
          <a:prstGeom prst="rect">
            <a:avLst/>
          </a:prstGeom>
          <a:noFill/>
          <a:ln w="9525">
            <a:noFill/>
            <a:miter lim="800000"/>
            <a:headEnd/>
            <a:tailEnd/>
          </a:ln>
        </p:spPr>
      </p:pic>
      <p:sp>
        <p:nvSpPr>
          <p:cNvPr id="25605" name="テキスト ボックス 8"/>
          <p:cNvSpPr txBox="1">
            <a:spLocks noChangeArrowheads="1"/>
          </p:cNvSpPr>
          <p:nvPr/>
        </p:nvSpPr>
        <p:spPr bwMode="auto">
          <a:xfrm>
            <a:off x="2534973" y="620715"/>
            <a:ext cx="2106746" cy="646331"/>
          </a:xfrm>
          <a:prstGeom prst="rect">
            <a:avLst/>
          </a:prstGeom>
          <a:solidFill>
            <a:schemeClr val="bg1"/>
          </a:solidFill>
          <a:ln w="19050">
            <a:solidFill>
              <a:schemeClr val="tx1"/>
            </a:solidFill>
            <a:miter lim="800000"/>
            <a:headEnd/>
            <a:tailEnd/>
          </a:ln>
        </p:spPr>
        <p:txBody>
          <a:bodyPr>
            <a:spAutoFit/>
          </a:bodyPr>
          <a:lstStyle/>
          <a:p>
            <a:pPr algn="ctr"/>
            <a:r>
              <a:rPr lang="en-US" altLang="ja-JP" sz="1200" smtClean="0">
                <a:latin typeface="+mn-lt"/>
              </a:rPr>
              <a:t>Carte indiquant l’</a:t>
            </a:r>
            <a:r>
              <a:rPr lang="en-US" altLang="ja-JP" sz="1200" smtClean="0">
                <a:latin typeface="+mn-lt"/>
                <a:cs typeface="Arial"/>
              </a:rPr>
              <a:t>étendue d</a:t>
            </a:r>
            <a:r>
              <a:rPr lang="en-US" altLang="ja-JP" sz="1200" smtClean="0">
                <a:latin typeface="+mn-lt"/>
              </a:rPr>
              <a:t>es zones inond</a:t>
            </a:r>
            <a:r>
              <a:rPr lang="en-US" altLang="ja-JP" sz="1200" smtClean="0">
                <a:latin typeface="+mn-lt"/>
                <a:cs typeface="Arial"/>
              </a:rPr>
              <a:t>ées </a:t>
            </a:r>
          </a:p>
          <a:p>
            <a:pPr algn="ctr"/>
            <a:r>
              <a:rPr lang="en-US" altLang="ja-JP" sz="1200" smtClean="0">
                <a:latin typeface="+mn-lt"/>
                <a:cs typeface="Arial"/>
              </a:rPr>
              <a:t>(dép. de Miyagi) </a:t>
            </a:r>
            <a:endParaRPr lang="ja-JP" altLang="en-US" sz="1200" b="0">
              <a:latin typeface="+mn-lt"/>
            </a:endParaRPr>
          </a:p>
        </p:txBody>
      </p:sp>
      <p:pic>
        <p:nvPicPr>
          <p:cNvPr id="25606" name="Picture 3" descr="D:\user\001634\Desktop\御進講\写真\hokkaido.gif"/>
          <p:cNvPicPr>
            <a:picLocks noChangeAspect="1" noChangeArrowheads="1"/>
          </p:cNvPicPr>
          <p:nvPr/>
        </p:nvPicPr>
        <p:blipFill>
          <a:blip r:embed="rId5" cstate="print"/>
          <a:srcRect/>
          <a:stretch>
            <a:fillRect/>
          </a:stretch>
        </p:blipFill>
        <p:spPr bwMode="auto">
          <a:xfrm>
            <a:off x="3504936" y="4465638"/>
            <a:ext cx="1214173" cy="1871662"/>
          </a:xfrm>
          <a:prstGeom prst="rect">
            <a:avLst/>
          </a:prstGeom>
          <a:noFill/>
          <a:ln w="9525">
            <a:noFill/>
            <a:miter lim="800000"/>
            <a:headEnd/>
            <a:tailEnd/>
          </a:ln>
        </p:spPr>
      </p:pic>
      <p:sp>
        <p:nvSpPr>
          <p:cNvPr id="10" name="正方形/長方形 9"/>
          <p:cNvSpPr/>
          <p:nvPr/>
        </p:nvSpPr>
        <p:spPr>
          <a:xfrm rot="328783">
            <a:off x="4284002" y="5686425"/>
            <a:ext cx="99748" cy="153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b="0"/>
          </a:p>
        </p:txBody>
      </p:sp>
      <p:pic>
        <p:nvPicPr>
          <p:cNvPr id="25608" name="Picture 3" descr="D:\user\001634\Desktop\御進講\写真\hokkaido.gif"/>
          <p:cNvPicPr>
            <a:picLocks noChangeAspect="1" noChangeArrowheads="1"/>
          </p:cNvPicPr>
          <p:nvPr/>
        </p:nvPicPr>
        <p:blipFill>
          <a:blip r:embed="rId5" cstate="print"/>
          <a:srcRect/>
          <a:stretch>
            <a:fillRect/>
          </a:stretch>
        </p:blipFill>
        <p:spPr bwMode="auto">
          <a:xfrm>
            <a:off x="8242962" y="2436813"/>
            <a:ext cx="1214173" cy="1871662"/>
          </a:xfrm>
          <a:prstGeom prst="rect">
            <a:avLst/>
          </a:prstGeom>
          <a:noFill/>
          <a:ln w="9525">
            <a:noFill/>
            <a:miter lim="800000"/>
            <a:headEnd/>
            <a:tailEnd/>
          </a:ln>
        </p:spPr>
      </p:pic>
      <p:sp>
        <p:nvSpPr>
          <p:cNvPr id="12" name="正方形/長方形 11"/>
          <p:cNvSpPr/>
          <p:nvPr/>
        </p:nvSpPr>
        <p:spPr>
          <a:xfrm rot="328783">
            <a:off x="8856927" y="3756027"/>
            <a:ext cx="213254" cy="320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b="0"/>
          </a:p>
        </p:txBody>
      </p:sp>
      <p:sp>
        <p:nvSpPr>
          <p:cNvPr id="2" name="Rectangle 16"/>
          <p:cNvSpPr>
            <a:spLocks noChangeArrowheads="1"/>
          </p:cNvSpPr>
          <p:nvPr/>
        </p:nvSpPr>
        <p:spPr bwMode="auto">
          <a:xfrm>
            <a:off x="232140" y="38522"/>
            <a:ext cx="9441723" cy="438150"/>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000" smtClean="0">
                <a:solidFill>
                  <a:srgbClr val="FFFFFF"/>
                </a:solidFill>
                <a:latin typeface="+mj-lt"/>
              </a:rPr>
              <a:t>【Document】 </a:t>
            </a:r>
            <a:r>
              <a:rPr lang="en-US" altLang="ja-JP" sz="2000" b="1" smtClean="0">
                <a:solidFill>
                  <a:srgbClr val="FFFFFF"/>
                </a:solidFill>
                <a:latin typeface="+mj-lt"/>
                <a:cs typeface="Arial"/>
              </a:rPr>
              <a:t>Étendue des zones inondées par le tsunami du 11 mars 2011 </a:t>
            </a:r>
            <a:r>
              <a:rPr lang="ja-JP" altLang="en-US" sz="2000" b="0" smtClean="0">
                <a:solidFill>
                  <a:srgbClr val="FFFFFF"/>
                </a:solidFill>
                <a:latin typeface="+mj-lt"/>
              </a:rPr>
              <a:t>②</a:t>
            </a:r>
            <a:r>
              <a:rPr lang="ja-JP" altLang="en-US" sz="2000" b="0" dirty="0">
                <a:solidFill>
                  <a:srgbClr val="FFFFFF"/>
                </a:solidFill>
                <a:latin typeface="+mj-lt"/>
              </a:rPr>
              <a:t>　</a:t>
            </a:r>
            <a:endParaRPr lang="en-GB" altLang="ja-JP" sz="2000" b="0" dirty="0">
              <a:solidFill>
                <a:srgbClr val="FFFFFF"/>
              </a:solidFill>
              <a:latin typeface="+mj-lt"/>
            </a:endParaRPr>
          </a:p>
        </p:txBody>
      </p:sp>
      <p:sp>
        <p:nvSpPr>
          <p:cNvPr id="11" name="スライド番号プレースホルダー 1"/>
          <p:cNvSpPr>
            <a:spLocks noGrp="1"/>
          </p:cNvSpPr>
          <p:nvPr>
            <p:ph type="sldNum" sz="quarter" idx="12"/>
          </p:nvPr>
        </p:nvSpPr>
        <p:spPr>
          <a:xfrm>
            <a:off x="8697416" y="6492875"/>
            <a:ext cx="992560" cy="365125"/>
          </a:xfrm>
        </p:spPr>
        <p:txBody>
          <a:bodyPr/>
          <a:lstStyle/>
          <a:p>
            <a:pPr>
              <a:defRPr/>
            </a:pPr>
            <a:r>
              <a:rPr lang="en-US" altLang="ja-JP" dirty="0" smtClean="0"/>
              <a:t>23</a:t>
            </a:r>
            <a:endParaRPr lang="ja-JP" altLang="en-US" dirty="0"/>
          </a:p>
        </p:txBody>
      </p:sp>
      <p:sp>
        <p:nvSpPr>
          <p:cNvPr id="13" name="テキスト ボックス 12"/>
          <p:cNvSpPr txBox="1"/>
          <p:nvPr/>
        </p:nvSpPr>
        <p:spPr>
          <a:xfrm>
            <a:off x="5169024" y="692696"/>
            <a:ext cx="1872208" cy="646331"/>
          </a:xfrm>
          <a:prstGeom prst="rect">
            <a:avLst/>
          </a:prstGeom>
          <a:solidFill>
            <a:schemeClr val="bg1"/>
          </a:solidFill>
          <a:ln w="12700">
            <a:solidFill>
              <a:schemeClr val="tx1"/>
            </a:solidFill>
          </a:ln>
        </p:spPr>
        <p:txBody>
          <a:bodyPr wrap="square" rtlCol="0">
            <a:spAutoFit/>
          </a:bodyPr>
          <a:lstStyle/>
          <a:p>
            <a:r>
              <a:rPr lang="en-US" altLang="ja-JP" sz="1200" dirty="0" smtClean="0">
                <a:latin typeface="+mn-lt"/>
              </a:rPr>
              <a:t>Carte </a:t>
            </a:r>
            <a:r>
              <a:rPr lang="en-US" altLang="ja-JP" sz="1200" dirty="0" err="1" smtClean="0">
                <a:latin typeface="+mn-lt"/>
              </a:rPr>
              <a:t>indiquant</a:t>
            </a:r>
            <a:r>
              <a:rPr lang="en-US" altLang="ja-JP" sz="1200" dirty="0" smtClean="0">
                <a:latin typeface="+mn-lt"/>
              </a:rPr>
              <a:t> </a:t>
            </a:r>
            <a:r>
              <a:rPr lang="en-US" altLang="ja-JP" sz="1200" dirty="0" err="1" smtClean="0">
                <a:latin typeface="+mn-lt"/>
              </a:rPr>
              <a:t>l’</a:t>
            </a:r>
            <a:r>
              <a:rPr lang="en-US" altLang="ja-JP" sz="1200" dirty="0" err="1" smtClean="0">
                <a:latin typeface="+mn-lt"/>
                <a:cs typeface="Arial"/>
              </a:rPr>
              <a:t>étendue</a:t>
            </a:r>
            <a:r>
              <a:rPr lang="en-US" altLang="ja-JP" sz="1200" dirty="0" smtClean="0">
                <a:latin typeface="+mn-lt"/>
                <a:cs typeface="Arial"/>
              </a:rPr>
              <a:t> d</a:t>
            </a:r>
            <a:r>
              <a:rPr lang="en-US" altLang="ja-JP" sz="1200" dirty="0" smtClean="0">
                <a:latin typeface="+mn-lt"/>
              </a:rPr>
              <a:t>es zones </a:t>
            </a:r>
            <a:r>
              <a:rPr lang="en-US" altLang="ja-JP" sz="1200" dirty="0" err="1" smtClean="0">
                <a:latin typeface="+mn-lt"/>
              </a:rPr>
              <a:t>inond</a:t>
            </a:r>
            <a:r>
              <a:rPr lang="en-US" altLang="ja-JP" sz="1200" dirty="0" err="1" smtClean="0">
                <a:latin typeface="+mn-lt"/>
                <a:cs typeface="Arial"/>
              </a:rPr>
              <a:t>ées</a:t>
            </a:r>
            <a:r>
              <a:rPr lang="en-US" altLang="ja-JP" sz="1200" dirty="0" smtClean="0">
                <a:latin typeface="+mn-lt"/>
                <a:cs typeface="Arial"/>
              </a:rPr>
              <a:t>  (</a:t>
            </a:r>
            <a:r>
              <a:rPr lang="en-US" altLang="ja-JP" sz="1200" dirty="0" err="1" smtClean="0">
                <a:latin typeface="+mn-lt"/>
                <a:cs typeface="Arial"/>
              </a:rPr>
              <a:t>sud</a:t>
            </a:r>
            <a:r>
              <a:rPr lang="en-US" altLang="ja-JP" sz="1200" dirty="0" smtClean="0">
                <a:latin typeface="+mn-lt"/>
                <a:cs typeface="Arial"/>
              </a:rPr>
              <a:t> de Sendai)</a:t>
            </a:r>
            <a:endParaRPr kumimoji="1" lang="ja-JP" altLang="en-US" sz="1200" dirty="0">
              <a:latin typeface="+mn-lt"/>
            </a:endParaRPr>
          </a:p>
        </p:txBody>
      </p:sp>
      <p:sp>
        <p:nvSpPr>
          <p:cNvPr id="15" name="テキスト ボックス 14"/>
          <p:cNvSpPr txBox="1"/>
          <p:nvPr/>
        </p:nvSpPr>
        <p:spPr>
          <a:xfrm>
            <a:off x="2504728" y="6525344"/>
            <a:ext cx="360040" cy="215444"/>
          </a:xfrm>
          <a:prstGeom prst="rect">
            <a:avLst/>
          </a:prstGeom>
          <a:noFill/>
        </p:spPr>
        <p:txBody>
          <a:bodyPr wrap="square" rtlCol="0">
            <a:spAutoFit/>
          </a:bodyPr>
          <a:lstStyle/>
          <a:p>
            <a:r>
              <a:rPr kumimoji="1" lang="en-US" altLang="ja-JP" sz="800" smtClean="0"/>
              <a:t>km</a:t>
            </a:r>
            <a:endParaRPr kumimoji="1" lang="ja-JP" altLang="en-US" sz="8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850106"/>
          </a:xfrm>
        </p:spPr>
        <p:txBody>
          <a:bodyPr>
            <a:noAutofit/>
          </a:bodyPr>
          <a:lstStyle/>
          <a:p>
            <a:r>
              <a:rPr kumimoji="1" lang="en-US" altLang="ja-JP" sz="2800" b="1" smtClean="0"/>
              <a:t>Positionnement du syst</a:t>
            </a:r>
            <a:r>
              <a:rPr kumimoji="1" lang="en-US" altLang="ja-JP" sz="2800" b="1" smtClean="0">
                <a:cs typeface="Arial"/>
              </a:rPr>
              <a:t>ème dans le cadre de la Loi Fondamentale sur les Mesures contre les Sinistres</a:t>
            </a:r>
            <a:endParaRPr kumimoji="1" lang="ja-JP" altLang="en-US" sz="2800" b="1" dirty="0"/>
          </a:p>
        </p:txBody>
      </p:sp>
      <p:sp>
        <p:nvSpPr>
          <p:cNvPr id="3" name="コンテンツ プレースホルダ 2"/>
          <p:cNvSpPr>
            <a:spLocks noGrp="1"/>
          </p:cNvSpPr>
          <p:nvPr>
            <p:ph idx="1"/>
          </p:nvPr>
        </p:nvSpPr>
        <p:spPr>
          <a:xfrm>
            <a:off x="488504" y="1268760"/>
            <a:ext cx="8915400" cy="5328592"/>
          </a:xfrm>
        </p:spPr>
        <p:txBody>
          <a:bodyPr>
            <a:noAutofit/>
          </a:bodyPr>
          <a:lstStyle/>
          <a:p>
            <a:pPr algn="just">
              <a:lnSpc>
                <a:spcPct val="170000"/>
              </a:lnSpc>
            </a:pPr>
            <a:r>
              <a:rPr lang="en-US" altLang="ja-JP" sz="1300" smtClean="0"/>
              <a:t>Afin de sauvegarder le territoire ainsi que la vie et les biens de la population contre tous types de catastrophes naturelles (s</a:t>
            </a:r>
            <a:r>
              <a:rPr lang="en-US" altLang="ja-JP" sz="1300" smtClean="0">
                <a:cs typeface="Arial"/>
              </a:rPr>
              <a:t>éisme, tempête, inondation...)</a:t>
            </a:r>
            <a:r>
              <a:rPr lang="en-US" altLang="ja-JP" sz="1300" smtClean="0"/>
              <a:t>, la Loi Fondamentale sur les Mesures contre les Sinistres pr</a:t>
            </a:r>
            <a:r>
              <a:rPr lang="en-US" altLang="ja-JP" sz="1300" smtClean="0">
                <a:cs typeface="Arial"/>
              </a:rPr>
              <a:t>évoit  la mise en place d’un Comité central pour la lutte contre les sinistres par l’État , et de Comités locaux pour la lutte contre les sinistres au niveau des communes. Ayant pour mission d’établir des plans de lutte contre les sinistres et d’assurer leur mise en </a:t>
            </a:r>
            <a:r>
              <a:rPr lang="en-US" altLang="ja-JP" sz="1300" smtClean="0">
                <a:cs typeface="Calibri"/>
              </a:rPr>
              <a:t>œuvre efficace afin de r</a:t>
            </a:r>
            <a:r>
              <a:rPr lang="en-US" altLang="ja-JP" sz="1300" smtClean="0">
                <a:cs typeface="Arial"/>
              </a:rPr>
              <a:t>épondre aux différents besoins en la matière et/ou dans le domaine de la reconstruction des zones sinistrées, ces comités sont chargés, chacun à son niveau, de déterminer les mesures à prendre afin de limiter les dégâts causés par les catastrophes.</a:t>
            </a:r>
          </a:p>
          <a:p>
            <a:pPr algn="just">
              <a:lnSpc>
                <a:spcPct val="170000"/>
              </a:lnSpc>
            </a:pPr>
            <a:r>
              <a:rPr lang="en-US" altLang="ja-JP" sz="1300" smtClean="0"/>
              <a:t>Par ailleurs, toute situation d’urgence exigeant une prise de mesures rapide donne lieu </a:t>
            </a:r>
            <a:r>
              <a:rPr lang="en-US" altLang="ja-JP" sz="1300" smtClean="0">
                <a:cs typeface="Arial"/>
              </a:rPr>
              <a:t>à la mise en place d’un état majeur national (ou d’états majeurs locaux au niveau des départements/communes)  afin de faire face aux dégâts provoqués par des catastrophes de nature exceptionnelles ou particulièrement dévastatrice. </a:t>
            </a:r>
          </a:p>
          <a:p>
            <a:pPr algn="just">
              <a:lnSpc>
                <a:spcPct val="170000"/>
              </a:lnSpc>
            </a:pPr>
            <a:r>
              <a:rPr lang="en-US" altLang="ja-JP" sz="1300" smtClean="0"/>
              <a:t>En cas de catastrophe, les autorités d</a:t>
            </a:r>
            <a:r>
              <a:rPr lang="en-US" altLang="ja-JP" sz="1300" smtClean="0">
                <a:cs typeface="Arial"/>
              </a:rPr>
              <a:t>épartementales et communales doivent appliquer  toute mesure nécessaire pour protéger la vie et les biens de la population, et ce, tout en assurant la sécurité matérielle des zones concernées. </a:t>
            </a:r>
            <a:r>
              <a:rPr lang="en-US" altLang="ja-JP" sz="1300" u="sng" smtClean="0">
                <a:solidFill>
                  <a:srgbClr val="FF0000"/>
                </a:solidFill>
              </a:rPr>
              <a:t>En particulier, il incombe aux autorités des communes (qui constituent des collectivit</a:t>
            </a:r>
            <a:r>
              <a:rPr lang="en-US" altLang="ja-JP" sz="1300" u="sng" smtClean="0">
                <a:solidFill>
                  <a:srgbClr val="FF0000"/>
                </a:solidFill>
                <a:cs typeface="Arial"/>
              </a:rPr>
              <a:t>és locales de base) de déterminer les zones à évacuer, de donner des ordres d’intervention aux corps des sapeurs-pompiers ou de sauvetage, etc.</a:t>
            </a:r>
            <a:endParaRPr lang="en-US" altLang="ja-JP" sz="1300" u="sng" dirty="0" smtClean="0"/>
          </a:p>
          <a:p>
            <a:pPr>
              <a:lnSpc>
                <a:spcPct val="170000"/>
              </a:lnSpc>
              <a:buNone/>
            </a:pPr>
            <a:endParaRPr kumimoji="1" lang="ja-JP" altLang="en-US" sz="1300" dirty="0"/>
          </a:p>
        </p:txBody>
      </p:sp>
      <p:sp>
        <p:nvSpPr>
          <p:cNvPr id="4" name="スライド番号プレースホルダ 3"/>
          <p:cNvSpPr>
            <a:spLocks noGrp="1"/>
          </p:cNvSpPr>
          <p:nvPr>
            <p:ph type="sldNum" sz="quarter" idx="12"/>
          </p:nvPr>
        </p:nvSpPr>
        <p:spPr/>
        <p:txBody>
          <a:bodyPr/>
          <a:lstStyle/>
          <a:p>
            <a:pPr>
              <a:defRPr/>
            </a:pPr>
            <a:r>
              <a:rPr lang="en-US" altLang="ja-JP" dirty="0" smtClean="0"/>
              <a:t>1</a:t>
            </a:r>
            <a:endParaRPr lang="ja-JP" altLang="en-US" dirty="0"/>
          </a:p>
        </p:txBody>
      </p:sp>
      <p:sp>
        <p:nvSpPr>
          <p:cNvPr id="5"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sz="2400" b="1" u="sng" smtClean="0">
                <a:solidFill>
                  <a:srgbClr val="000000"/>
                </a:solidFill>
                <a:latin typeface="Calibri" pitchFamily="34" charset="0"/>
                <a:ea typeface="ＭＳ ゴシック" pitchFamily="49" charset="-128"/>
                <a:cs typeface="Calibri" pitchFamily="34" charset="0"/>
              </a:rPr>
              <a:t>I - 1</a:t>
            </a:r>
            <a:endParaRPr lang="en-US" altLang="ja-JP" sz="2400" b="1" u="sng" dirty="0">
              <a:solidFill>
                <a:srgbClr val="000000"/>
              </a:solidFill>
              <a:latin typeface="Calibri" pitchFamily="34" charset="0"/>
              <a:ea typeface="ＭＳ ゴシック" pitchFamily="49" charset="-128"/>
              <a:cs typeface="Calibri"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0512" y="116632"/>
            <a:ext cx="8915400" cy="274042"/>
          </a:xfrm>
        </p:spPr>
        <p:txBody>
          <a:bodyPr>
            <a:noAutofit/>
          </a:bodyPr>
          <a:lstStyle/>
          <a:p>
            <a:r>
              <a:rPr kumimoji="1" lang="en-US" altLang="ja-JP" sz="2000" b="1" smtClean="0"/>
              <a:t>R</a:t>
            </a:r>
            <a:r>
              <a:rPr kumimoji="1" lang="en-US" altLang="ja-JP" sz="2000" b="1" smtClean="0">
                <a:cs typeface="Arial"/>
              </a:rPr>
              <a:t>épartition de rôles selon la Loi Fondamentale sur les Mesures contre les Sinistres</a:t>
            </a:r>
            <a:endParaRPr kumimoji="1" lang="ja-JP" altLang="en-US" sz="2000" b="1" dirty="0"/>
          </a:p>
        </p:txBody>
      </p:sp>
      <p:sp>
        <p:nvSpPr>
          <p:cNvPr id="4" name="スライド番号プレースホルダ 3"/>
          <p:cNvSpPr>
            <a:spLocks noGrp="1"/>
          </p:cNvSpPr>
          <p:nvPr>
            <p:ph type="sldNum" sz="quarter" idx="12"/>
          </p:nvPr>
        </p:nvSpPr>
        <p:spPr>
          <a:xfrm>
            <a:off x="7106096" y="6356359"/>
            <a:ext cx="2311400" cy="365125"/>
          </a:xfrm>
        </p:spPr>
        <p:txBody>
          <a:bodyPr/>
          <a:lstStyle/>
          <a:p>
            <a:pPr>
              <a:defRPr/>
            </a:pPr>
            <a:r>
              <a:rPr lang="en-US" altLang="ja-JP" dirty="0" smtClean="0"/>
              <a:t>2</a:t>
            </a:r>
            <a:endParaRPr lang="ja-JP" altLang="en-US" dirty="0"/>
          </a:p>
        </p:txBody>
      </p:sp>
      <p:graphicFrame>
        <p:nvGraphicFramePr>
          <p:cNvPr id="6" name="表 5"/>
          <p:cNvGraphicFramePr>
            <a:graphicFrameLocks noGrp="1"/>
          </p:cNvGraphicFramePr>
          <p:nvPr/>
        </p:nvGraphicFramePr>
        <p:xfrm>
          <a:off x="416496" y="1484784"/>
          <a:ext cx="9289032" cy="5133337"/>
        </p:xfrm>
        <a:graphic>
          <a:graphicData uri="http://schemas.openxmlformats.org/drawingml/2006/table">
            <a:tbl>
              <a:tblPr firstRow="1" bandRow="1">
                <a:tableStyleId>{5DA37D80-6434-44D0-A028-1B22A696006F}</a:tableStyleId>
              </a:tblPr>
              <a:tblGrid>
                <a:gridCol w="2394829"/>
                <a:gridCol w="3437819"/>
                <a:gridCol w="3456384"/>
              </a:tblGrid>
              <a:tr h="386077">
                <a:tc>
                  <a:txBody>
                    <a:bodyPr/>
                    <a:lstStyle/>
                    <a:p>
                      <a:pPr algn="ctr"/>
                      <a:r>
                        <a:rPr kumimoji="1" lang="fr-FR" altLang="ja-JP" sz="1600" smtClean="0">
                          <a:latin typeface="+mn-lt"/>
                          <a:cs typeface="Arial"/>
                        </a:rPr>
                        <a:t>État</a:t>
                      </a:r>
                      <a:endParaRPr kumimoji="1" lang="ja-JP" altLang="en-US" sz="1600" dirty="0">
                        <a:latin typeface="+mn-lt"/>
                      </a:endParaRPr>
                    </a:p>
                  </a:txBody>
                  <a:tcPr/>
                </a:tc>
                <a:tc>
                  <a:txBody>
                    <a:bodyPr/>
                    <a:lstStyle/>
                    <a:p>
                      <a:pPr algn="ctr"/>
                      <a:r>
                        <a:rPr kumimoji="1" lang="en-US" altLang="ja-JP" sz="1600" smtClean="0">
                          <a:latin typeface="+mn-lt"/>
                        </a:rPr>
                        <a:t>D</a:t>
                      </a:r>
                      <a:r>
                        <a:rPr kumimoji="1" lang="en-US" altLang="ja-JP" sz="1600" smtClean="0">
                          <a:latin typeface="+mn-lt"/>
                          <a:cs typeface="Arial"/>
                        </a:rPr>
                        <a:t>épartement</a:t>
                      </a:r>
                      <a:endParaRPr kumimoji="1" lang="ja-JP" altLang="en-US" sz="1600" dirty="0">
                        <a:latin typeface="+mn-lt"/>
                      </a:endParaRPr>
                    </a:p>
                  </a:txBody>
                  <a:tcPr/>
                </a:tc>
                <a:tc>
                  <a:txBody>
                    <a:bodyPr/>
                    <a:lstStyle/>
                    <a:p>
                      <a:pPr algn="ctr"/>
                      <a:r>
                        <a:rPr kumimoji="1" lang="en-US" altLang="ja-JP" sz="1600" smtClean="0">
                          <a:latin typeface="+mn-lt"/>
                        </a:rPr>
                        <a:t>Commune</a:t>
                      </a:r>
                      <a:endParaRPr kumimoji="1" lang="ja-JP" altLang="en-US" sz="1600" dirty="0">
                        <a:latin typeface="+mn-lt"/>
                      </a:endParaRPr>
                    </a:p>
                  </a:txBody>
                  <a:tcPr/>
                </a:tc>
              </a:tr>
              <a:tr h="1846171">
                <a:tc>
                  <a:txBody>
                    <a:bodyPr/>
                    <a:lstStyle/>
                    <a:p>
                      <a:pPr algn="just">
                        <a:buFontTx/>
                        <a:buChar char="-"/>
                      </a:pPr>
                      <a:r>
                        <a:rPr kumimoji="1" lang="en-US" altLang="ja-JP" sz="1100" smtClean="0">
                          <a:latin typeface="+mn-lt"/>
                        </a:rPr>
                        <a:t> Pr</a:t>
                      </a:r>
                      <a:r>
                        <a:rPr kumimoji="1" lang="en-US" altLang="ja-JP" sz="1100" smtClean="0">
                          <a:latin typeface="+mn-lt"/>
                          <a:cs typeface="Arial"/>
                        </a:rPr>
                        <a:t>éparer des plans de lutte contre les sinistres</a:t>
                      </a:r>
                      <a:r>
                        <a:rPr kumimoji="1" lang="en-US" altLang="ja-JP" sz="1100" baseline="0" smtClean="0">
                          <a:latin typeface="+mn-lt"/>
                          <a:cs typeface="Arial"/>
                        </a:rPr>
                        <a:t> et en assurer la coordination </a:t>
                      </a:r>
                      <a:r>
                        <a:rPr kumimoji="1" lang="en-US" altLang="ja-JP" sz="1100" smtClean="0">
                          <a:latin typeface="+mn-lt"/>
                          <a:cs typeface="Calibri" pitchFamily="34" charset="0"/>
                        </a:rPr>
                        <a:t>générale</a:t>
                      </a:r>
                      <a:r>
                        <a:rPr kumimoji="1" lang="en-US" altLang="ja-JP" sz="1100" smtClean="0">
                          <a:latin typeface="+mn-lt"/>
                          <a:cs typeface="Arial"/>
                        </a:rPr>
                        <a:t> .</a:t>
                      </a:r>
                    </a:p>
                    <a:p>
                      <a:pPr algn="just">
                        <a:buFontTx/>
                        <a:buChar char="-"/>
                      </a:pPr>
                      <a:r>
                        <a:rPr kumimoji="1" lang="en-US" altLang="ja-JP" sz="1100" smtClean="0">
                          <a:latin typeface="+mn-lt"/>
                          <a:cs typeface="Arial"/>
                        </a:rPr>
                        <a:t> Construire des</a:t>
                      </a:r>
                      <a:r>
                        <a:rPr kumimoji="1" lang="en-US" altLang="ja-JP" sz="1100" baseline="0" smtClean="0">
                          <a:latin typeface="+mn-lt"/>
                          <a:cs typeface="Arial"/>
                        </a:rPr>
                        <a:t> </a:t>
                      </a:r>
                      <a:r>
                        <a:rPr kumimoji="1" lang="en-US" altLang="ja-JP" sz="1100" smtClean="0">
                          <a:latin typeface="+mn-lt"/>
                          <a:cs typeface="Arial"/>
                        </a:rPr>
                        <a:t>infrastructures</a:t>
                      </a:r>
                      <a:r>
                        <a:rPr kumimoji="1" lang="en-US" altLang="ja-JP" sz="1100" baseline="0" smtClean="0">
                          <a:latin typeface="+mn-lt"/>
                          <a:cs typeface="Arial"/>
                        </a:rPr>
                        <a:t> ou des </a:t>
                      </a:r>
                      <a:r>
                        <a:rPr kumimoji="1" lang="en-US" altLang="ja-JP" sz="1100" smtClean="0">
                          <a:latin typeface="+mn-lt"/>
                          <a:cs typeface="Arial"/>
                        </a:rPr>
                        <a:t>ouvrages</a:t>
                      </a:r>
                      <a:r>
                        <a:rPr kumimoji="1" lang="en-US" altLang="ja-JP" sz="1100" baseline="0" smtClean="0">
                          <a:latin typeface="+mn-lt"/>
                          <a:cs typeface="Arial"/>
                        </a:rPr>
                        <a:t> destinés à limiter les sinistres (barrage, digue…) .</a:t>
                      </a:r>
                    </a:p>
                    <a:p>
                      <a:pPr algn="just">
                        <a:buFontTx/>
                        <a:buChar char="-"/>
                      </a:pPr>
                      <a:r>
                        <a:rPr kumimoji="1" lang="en-US" altLang="ja-JP" sz="1100" baseline="0" smtClean="0">
                          <a:latin typeface="+mn-lt"/>
                          <a:cs typeface="Arial"/>
                        </a:rPr>
                        <a:t> organiser les dispositifs de prévision</a:t>
                      </a:r>
                      <a:r>
                        <a:rPr kumimoji="1" lang="en-US" altLang="ja-JP" sz="1100" baseline="0" smtClean="0">
                          <a:latin typeface="+mn-lt"/>
                          <a:cs typeface="+mn-cs"/>
                        </a:rPr>
                        <a:t>, d’information ou d’alerte contre les sinistres.</a:t>
                      </a:r>
                      <a:endParaRPr kumimoji="1" lang="ja-JP" altLang="en-US" sz="1100" dirty="0">
                        <a:solidFill>
                          <a:srgbClr val="FF0000"/>
                        </a:solidFill>
                        <a:latin typeface="+mn-lt"/>
                      </a:endParaRPr>
                    </a:p>
                  </a:txBody>
                  <a:tcPr/>
                </a:tc>
                <a:tc>
                  <a:txBody>
                    <a:bodyPr/>
                    <a:lstStyle/>
                    <a:p>
                      <a:pPr algn="just">
                        <a:buFontTx/>
                        <a:buChar char="-"/>
                      </a:pPr>
                      <a:r>
                        <a:rPr kumimoji="1" lang="en-US" altLang="ja-JP" sz="1100" smtClean="0">
                          <a:latin typeface="+mn-lt"/>
                        </a:rPr>
                        <a:t> Pr</a:t>
                      </a:r>
                      <a:r>
                        <a:rPr kumimoji="1" lang="en-US" altLang="ja-JP" sz="1100" smtClean="0">
                          <a:latin typeface="+mn-lt"/>
                          <a:cs typeface="Arial"/>
                        </a:rPr>
                        <a:t>éparer des plans de lutte contre les sinistres et</a:t>
                      </a:r>
                      <a:r>
                        <a:rPr kumimoji="1" lang="en-US" altLang="ja-JP" sz="1100" baseline="0" smtClean="0">
                          <a:latin typeface="+mn-lt"/>
                          <a:cs typeface="Arial"/>
                        </a:rPr>
                        <a:t> en </a:t>
                      </a:r>
                      <a:r>
                        <a:rPr kumimoji="1" lang="en-US" altLang="ja-JP" sz="1100" smtClean="0">
                          <a:latin typeface="+mn-lt"/>
                          <a:cs typeface="Arial"/>
                        </a:rPr>
                        <a:t>assurer la coordination </a:t>
                      </a:r>
                      <a:r>
                        <a:rPr kumimoji="1" lang="en-US" altLang="ja-JP" sz="1100" smtClean="0">
                          <a:latin typeface="+mn-lt"/>
                          <a:cs typeface="Calibri" pitchFamily="34" charset="0"/>
                        </a:rPr>
                        <a:t>générale.</a:t>
                      </a:r>
                    </a:p>
                    <a:p>
                      <a:pPr algn="just">
                        <a:buFontTx/>
                        <a:buChar char="-"/>
                      </a:pPr>
                      <a:r>
                        <a:rPr kumimoji="1" lang="en-US" altLang="ja-JP" sz="1100" smtClean="0">
                          <a:latin typeface="+mn-lt"/>
                          <a:cs typeface="Arial"/>
                        </a:rPr>
                        <a:t> Solliciter l</a:t>
                      </a:r>
                      <a:r>
                        <a:rPr kumimoji="1" lang="en-US" altLang="ja-JP" sz="1100" baseline="0" smtClean="0">
                          <a:latin typeface="+mn-lt"/>
                          <a:cs typeface="Arial"/>
                        </a:rPr>
                        <a:t>es autorités concernées pour la mise en place des mesures d’urgence.</a:t>
                      </a:r>
                    </a:p>
                    <a:p>
                      <a:pPr algn="just">
                        <a:buFontTx/>
                        <a:buChar char="-"/>
                      </a:pPr>
                      <a:r>
                        <a:rPr kumimoji="1" lang="en-US" altLang="ja-JP" sz="1100" baseline="0" smtClean="0">
                          <a:latin typeface="+mn-lt"/>
                          <a:cs typeface="Arial"/>
                        </a:rPr>
                        <a:t> Appuyer et coordonner les actions ou les travaux mis en </a:t>
                      </a:r>
                      <a:r>
                        <a:rPr kumimoji="1" lang="en-US" altLang="ja-JP" sz="1100" baseline="0" smtClean="0">
                          <a:latin typeface="+mn-lt"/>
                          <a:cs typeface="Calibri"/>
                        </a:rPr>
                        <a:t>œuvre par les communes. </a:t>
                      </a:r>
                      <a:r>
                        <a:rPr kumimoji="1" lang="en-US" altLang="ja-JP" sz="1100" baseline="0" smtClean="0">
                          <a:latin typeface="+mn-lt"/>
                          <a:cs typeface="Arial"/>
                        </a:rPr>
                        <a:t> </a:t>
                      </a:r>
                      <a:endParaRPr kumimoji="1" lang="ja-JP" altLang="en-US" sz="1100" dirty="0">
                        <a:solidFill>
                          <a:srgbClr val="FF0000"/>
                        </a:solidFill>
                        <a:latin typeface="+mn-lt"/>
                      </a:endParaRPr>
                    </a:p>
                  </a:txBody>
                  <a:tcPr/>
                </a:tc>
                <a:tc>
                  <a:txBody>
                    <a:bodyPr/>
                    <a:lstStyle/>
                    <a:p>
                      <a:r>
                        <a:rPr kumimoji="1" lang="en-US" altLang="ja-JP" sz="1100" smtClean="0">
                          <a:latin typeface="+mn-lt"/>
                        </a:rPr>
                        <a:t>- Assurer  </a:t>
                      </a:r>
                      <a:r>
                        <a:rPr kumimoji="1" lang="en-US" altLang="ja-JP" sz="1100" smtClean="0">
                          <a:latin typeface="+mn-lt"/>
                          <a:cs typeface="Arial"/>
                        </a:rPr>
                        <a:t>la mise en place de différentes actions contre</a:t>
                      </a:r>
                      <a:r>
                        <a:rPr kumimoji="1" lang="en-US" altLang="ja-JP" sz="1100" baseline="0" smtClean="0">
                          <a:latin typeface="+mn-lt"/>
                          <a:cs typeface="Arial"/>
                        </a:rPr>
                        <a:t> les </a:t>
                      </a:r>
                      <a:r>
                        <a:rPr kumimoji="1" lang="en-US" altLang="ja-JP" sz="1100" smtClean="0">
                          <a:latin typeface="+mn-lt"/>
                          <a:cs typeface="Arial"/>
                        </a:rPr>
                        <a:t>sinistres</a:t>
                      </a:r>
                      <a:r>
                        <a:rPr kumimoji="1" lang="en-US" altLang="ja-JP" sz="1100" baseline="0" smtClean="0">
                          <a:latin typeface="+mn-lt"/>
                          <a:cs typeface="Arial"/>
                        </a:rPr>
                        <a:t> y compris </a:t>
                      </a:r>
                      <a:r>
                        <a:rPr kumimoji="1" lang="en-US" altLang="ja-JP" sz="1100" smtClean="0">
                          <a:latin typeface="+mn-lt"/>
                        </a:rPr>
                        <a:t>l’</a:t>
                      </a:r>
                      <a:r>
                        <a:rPr kumimoji="1" lang="en-US" altLang="ja-JP" sz="1100" smtClean="0">
                          <a:latin typeface="+mn-lt"/>
                          <a:cs typeface="Arial"/>
                        </a:rPr>
                        <a:t>établissement et l’entretien des plans et des matériels destinés à protéger la population, l’organisation et coordination des corps des sapeurs-pompiers</a:t>
                      </a:r>
                      <a:r>
                        <a:rPr kumimoji="1" lang="en-US" altLang="ja-JP" sz="1100" baseline="0" smtClean="0">
                          <a:latin typeface="+mn-lt"/>
                          <a:cs typeface="Arial"/>
                        </a:rPr>
                        <a:t> ou de sauvetage, etc.</a:t>
                      </a:r>
                      <a:endParaRPr kumimoji="1" lang="en-US" altLang="ja-JP" sz="1100" dirty="0" smtClean="0">
                        <a:latin typeface="+mn-lt"/>
                      </a:endParaRPr>
                    </a:p>
                    <a:p>
                      <a:r>
                        <a:rPr kumimoji="1" lang="ja-JP" altLang="en-US" sz="1100" b="1" smtClean="0">
                          <a:solidFill>
                            <a:srgbClr val="FF0000"/>
                          </a:solidFill>
                          <a:latin typeface="+mn-lt"/>
                          <a:cs typeface="Calibri" pitchFamily="34" charset="0"/>
                        </a:rPr>
                        <a:t>⇒</a:t>
                      </a:r>
                      <a:r>
                        <a:rPr kumimoji="1" lang="en-US" altLang="ja-JP" sz="1100" b="1" smtClean="0">
                          <a:solidFill>
                            <a:srgbClr val="FF0000"/>
                          </a:solidFill>
                          <a:latin typeface="+mn-lt"/>
                          <a:cs typeface="Calibri" pitchFamily="34" charset="0"/>
                        </a:rPr>
                        <a:t>Les maires  de communes sont habilités à donner des ordres d’évacuation, à déteminer</a:t>
                      </a:r>
                      <a:r>
                        <a:rPr kumimoji="1" lang="en-US" altLang="ja-JP" sz="1100" b="1" baseline="0" smtClean="0">
                          <a:solidFill>
                            <a:srgbClr val="FF0000"/>
                          </a:solidFill>
                          <a:latin typeface="+mn-lt"/>
                          <a:cs typeface="Calibri" pitchFamily="34" charset="0"/>
                        </a:rPr>
                        <a:t> les zones à évacuer, à décider la prise en charge publique des mesures d’urgence, etc.</a:t>
                      </a:r>
                      <a:r>
                        <a:rPr kumimoji="1" lang="en-US" altLang="ja-JP" sz="1100" b="1" smtClean="0">
                          <a:solidFill>
                            <a:srgbClr val="FF0000"/>
                          </a:solidFill>
                          <a:latin typeface="+mn-lt"/>
                          <a:cs typeface="Calibri" pitchFamily="34" charset="0"/>
                        </a:rPr>
                        <a:t> </a:t>
                      </a:r>
                      <a:endParaRPr kumimoji="1" lang="en-US" altLang="ja-JP" sz="1100" b="1" dirty="0" smtClean="0">
                        <a:solidFill>
                          <a:srgbClr val="FF0000"/>
                        </a:solidFill>
                        <a:latin typeface="+mn-lt"/>
                        <a:cs typeface="Calibri" pitchFamily="34" charset="0"/>
                      </a:endParaRPr>
                    </a:p>
                    <a:p>
                      <a:r>
                        <a:rPr kumimoji="1" lang="ja-JP" altLang="en-US" sz="1100" b="1" smtClean="0">
                          <a:solidFill>
                            <a:srgbClr val="FF0000"/>
                          </a:solidFill>
                          <a:latin typeface="+mn-lt"/>
                        </a:rPr>
                        <a:t>＜</a:t>
                      </a:r>
                      <a:r>
                        <a:rPr kumimoji="1" lang="en-US" altLang="ja-JP" sz="1100" b="1" smtClean="0">
                          <a:solidFill>
                            <a:srgbClr val="FF0000"/>
                          </a:solidFill>
                          <a:latin typeface="+mn-lt"/>
                        </a:rPr>
                        <a:t>Les communes sont les responsables primaires des actions contre les sinistres.</a:t>
                      </a:r>
                      <a:r>
                        <a:rPr lang="ja-JP" altLang="en-US" sz="1100" b="1" smtClean="0">
                          <a:solidFill>
                            <a:srgbClr val="FF0000"/>
                          </a:solidFill>
                          <a:latin typeface="+mn-lt"/>
                        </a:rPr>
                        <a:t>＞</a:t>
                      </a:r>
                      <a:endParaRPr kumimoji="1" lang="ja-JP" altLang="en-US" sz="1100" dirty="0">
                        <a:solidFill>
                          <a:srgbClr val="FF0000"/>
                        </a:solidFill>
                        <a:latin typeface="+mn-lt"/>
                      </a:endParaRPr>
                    </a:p>
                  </a:txBody>
                  <a:tcPr/>
                </a:tc>
              </a:tr>
              <a:tr h="2375857">
                <a:tc>
                  <a:txBody>
                    <a:bodyPr/>
                    <a:lstStyle/>
                    <a:p>
                      <a:r>
                        <a:rPr kumimoji="1" lang="ja-JP" altLang="en-US" sz="1000" smtClean="0">
                          <a:latin typeface="+mn-lt"/>
                          <a:cs typeface="Calibri" pitchFamily="34" charset="0"/>
                        </a:rPr>
                        <a:t>○</a:t>
                      </a:r>
                      <a:r>
                        <a:rPr kumimoji="1" lang="en-US" altLang="ja-JP" sz="1000" smtClean="0">
                          <a:latin typeface="+mn-lt"/>
                          <a:cs typeface="Calibri" pitchFamily="34" charset="0"/>
                        </a:rPr>
                        <a:t>Stockage</a:t>
                      </a:r>
                      <a:r>
                        <a:rPr kumimoji="1" lang="en-US" altLang="ja-JP" sz="1000" baseline="0" smtClean="0">
                          <a:latin typeface="+mn-lt"/>
                          <a:cs typeface="Calibri" pitchFamily="34" charset="0"/>
                        </a:rPr>
                        <a:t> et </a:t>
                      </a:r>
                      <a:r>
                        <a:rPr kumimoji="1" lang="en-US" altLang="ja-JP" sz="1000" smtClean="0">
                          <a:latin typeface="+mn-lt"/>
                          <a:cs typeface="Calibri" pitchFamily="34" charset="0"/>
                        </a:rPr>
                        <a:t>inventaire</a:t>
                      </a:r>
                      <a:r>
                        <a:rPr kumimoji="1" lang="en-US" altLang="ja-JP" sz="1000" baseline="0" smtClean="0">
                          <a:latin typeface="+mn-lt"/>
                          <a:cs typeface="Calibri" pitchFamily="34" charset="0"/>
                        </a:rPr>
                        <a:t> de matériels/objets nécessaires pour la lutte contre les sinistres.</a:t>
                      </a:r>
                      <a:endParaRPr kumimoji="1" lang="ja-JP" altLang="en-US" sz="1000" dirty="0" smtClean="0">
                        <a:latin typeface="+mn-lt"/>
                        <a:cs typeface="Calibri" pitchFamily="34" charset="0"/>
                      </a:endParaRPr>
                    </a:p>
                    <a:p>
                      <a:r>
                        <a:rPr kumimoji="1" lang="ja-JP" altLang="en-US" sz="1000" smtClean="0">
                          <a:latin typeface="+mn-lt"/>
                          <a:cs typeface="Calibri" pitchFamily="34" charset="0"/>
                        </a:rPr>
                        <a:t>○</a:t>
                      </a:r>
                      <a:r>
                        <a:rPr kumimoji="1" lang="en-US" altLang="ja-JP" sz="1000" smtClean="0">
                          <a:latin typeface="+mn-lt"/>
                          <a:cs typeface="Calibri" pitchFamily="34" charset="0"/>
                        </a:rPr>
                        <a:t>Organisation et développement des dispositifs de prévision, d’information ou</a:t>
                      </a:r>
                      <a:r>
                        <a:rPr kumimoji="1" lang="en-US" altLang="ja-JP" sz="1000" baseline="0" smtClean="0">
                          <a:latin typeface="+mn-lt"/>
                          <a:cs typeface="Calibri" pitchFamily="34" charset="0"/>
                        </a:rPr>
                        <a:t> d’alerte contre les sinistres.</a:t>
                      </a:r>
                      <a:endParaRPr kumimoji="1" lang="en-US" altLang="ja-JP" sz="1000" dirty="0" smtClean="0">
                        <a:latin typeface="+mn-lt"/>
                        <a:cs typeface="Calibri" pitchFamily="34" charset="0"/>
                      </a:endParaRPr>
                    </a:p>
                    <a:p>
                      <a:r>
                        <a:rPr kumimoji="1" lang="ja-JP" altLang="en-US" sz="1000" smtClean="0">
                          <a:latin typeface="+mn-lt"/>
                          <a:cs typeface="Calibri" pitchFamily="34" charset="0"/>
                        </a:rPr>
                        <a:t>○</a:t>
                      </a:r>
                      <a:r>
                        <a:rPr kumimoji="1" lang="en-US" altLang="ja-JP" sz="1000" smtClean="0">
                          <a:latin typeface="+mn-lt"/>
                          <a:cs typeface="Calibri" pitchFamily="34" charset="0"/>
                        </a:rPr>
                        <a:t>Collecte et communication des informations en</a:t>
                      </a:r>
                      <a:r>
                        <a:rPr kumimoji="1" lang="en-US" altLang="ja-JP" sz="1000" baseline="0" smtClean="0">
                          <a:latin typeface="+mn-lt"/>
                          <a:cs typeface="Calibri" pitchFamily="34" charset="0"/>
                        </a:rPr>
                        <a:t> matière de</a:t>
                      </a:r>
                      <a:r>
                        <a:rPr kumimoji="1" lang="en-US" altLang="ja-JP" sz="1000" smtClean="0">
                          <a:latin typeface="+mn-lt"/>
                          <a:cs typeface="Calibri" pitchFamily="34" charset="0"/>
                        </a:rPr>
                        <a:t> sinistres.</a:t>
                      </a:r>
                      <a:endParaRPr kumimoji="1" lang="ja-JP" altLang="en-US" sz="1000" dirty="0">
                        <a:solidFill>
                          <a:srgbClr val="FF0000"/>
                        </a:solidFill>
                        <a:latin typeface="+mn-lt"/>
                        <a:cs typeface="Calibri" pitchFamily="34" charset="0"/>
                      </a:endParaRPr>
                    </a:p>
                  </a:txBody>
                  <a:tcPr/>
                </a:tc>
                <a:tc>
                  <a:txBody>
                    <a:bodyPr/>
                    <a:lstStyle/>
                    <a:p>
                      <a:r>
                        <a:rPr kumimoji="1" lang="ja-JP" altLang="en-US" sz="900" smtClean="0">
                          <a:latin typeface="+mn-lt"/>
                          <a:cs typeface="Calibri" pitchFamily="34" charset="0"/>
                        </a:rPr>
                        <a:t>○</a:t>
                      </a:r>
                      <a:r>
                        <a:rPr kumimoji="1" lang="en-US" altLang="ja-JP" sz="900" smtClean="0">
                          <a:latin typeface="+mn-lt"/>
                          <a:cs typeface="Calibri" pitchFamily="34" charset="0"/>
                        </a:rPr>
                        <a:t>Stockage</a:t>
                      </a:r>
                      <a:r>
                        <a:rPr kumimoji="1" lang="en-US" altLang="ja-JP" sz="900" baseline="0" smtClean="0">
                          <a:latin typeface="+mn-lt"/>
                          <a:cs typeface="Calibri" pitchFamily="34" charset="0"/>
                        </a:rPr>
                        <a:t> et </a:t>
                      </a:r>
                      <a:r>
                        <a:rPr kumimoji="1" lang="en-US" altLang="ja-JP" sz="900" smtClean="0">
                          <a:latin typeface="+mn-lt"/>
                          <a:cs typeface="Calibri" pitchFamily="34" charset="0"/>
                        </a:rPr>
                        <a:t>inventaire</a:t>
                      </a:r>
                      <a:r>
                        <a:rPr kumimoji="1" lang="en-US" altLang="ja-JP" sz="900" baseline="0" smtClean="0">
                          <a:latin typeface="+mn-lt"/>
                          <a:cs typeface="Calibri" pitchFamily="34" charset="0"/>
                        </a:rPr>
                        <a:t> de matériels/objets nécessaires pour la lutte contre les sinistres.</a:t>
                      </a:r>
                      <a:endParaRPr kumimoji="1" lang="ja-JP" altLang="en-US" sz="900" dirty="0" smtClean="0">
                        <a:latin typeface="+mn-lt"/>
                        <a:cs typeface="Calibri" pitchFamily="34" charset="0"/>
                      </a:endParaRPr>
                    </a:p>
                    <a:p>
                      <a:r>
                        <a:rPr kumimoji="1" lang="ja-JP" altLang="en-US" sz="900" smtClean="0">
                          <a:latin typeface="+mn-lt"/>
                          <a:cs typeface="Calibri" pitchFamily="34" charset="0"/>
                        </a:rPr>
                        <a:t>○</a:t>
                      </a:r>
                      <a:r>
                        <a:rPr kumimoji="1" lang="en-US" altLang="ja-JP" sz="900" smtClean="0">
                          <a:latin typeface="+mn-lt"/>
                          <a:cs typeface="Calibri" pitchFamily="34" charset="0"/>
                        </a:rPr>
                        <a:t>Organisation et développement des dispositifs de prévision, d’information ou</a:t>
                      </a:r>
                      <a:r>
                        <a:rPr kumimoji="1" lang="en-US" altLang="ja-JP" sz="900" baseline="0" smtClean="0">
                          <a:latin typeface="+mn-lt"/>
                          <a:cs typeface="Calibri" pitchFamily="34" charset="0"/>
                        </a:rPr>
                        <a:t> d’alerte contre les  sinistres.</a:t>
                      </a:r>
                      <a:endParaRPr kumimoji="1" lang="en-US" altLang="ja-JP" sz="900" dirty="0" smtClean="0">
                        <a:latin typeface="+mn-lt"/>
                        <a:cs typeface="Calibri" pitchFamily="34" charset="0"/>
                      </a:endParaRPr>
                    </a:p>
                    <a:p>
                      <a:r>
                        <a:rPr kumimoji="1" lang="ja-JP" altLang="en-US" sz="900" smtClean="0">
                          <a:latin typeface="+mn-lt"/>
                          <a:cs typeface="Calibri" pitchFamily="34" charset="0"/>
                        </a:rPr>
                        <a:t>○</a:t>
                      </a:r>
                      <a:r>
                        <a:rPr kumimoji="1" lang="en-US" altLang="ja-JP" sz="900" smtClean="0">
                          <a:latin typeface="+mn-lt"/>
                          <a:cs typeface="Calibri" pitchFamily="34" charset="0"/>
                        </a:rPr>
                        <a:t>Collecte et communication des informations en</a:t>
                      </a:r>
                      <a:r>
                        <a:rPr kumimoji="1" lang="en-US" altLang="ja-JP" sz="900" baseline="0" smtClean="0">
                          <a:latin typeface="+mn-lt"/>
                          <a:cs typeface="Calibri" pitchFamily="34" charset="0"/>
                        </a:rPr>
                        <a:t> matière de</a:t>
                      </a:r>
                      <a:r>
                        <a:rPr kumimoji="1" lang="en-US" altLang="ja-JP" sz="900" smtClean="0">
                          <a:latin typeface="+mn-lt"/>
                          <a:cs typeface="Calibri" pitchFamily="34" charset="0"/>
                        </a:rPr>
                        <a:t> sinistres.</a:t>
                      </a:r>
                      <a:endParaRPr kumimoji="1" lang="ja-JP" altLang="en-US" sz="900" dirty="0" smtClean="0">
                        <a:latin typeface="+mn-lt"/>
                        <a:cs typeface="Calibri" pitchFamily="34" charset="0"/>
                      </a:endParaRPr>
                    </a:p>
                    <a:p>
                      <a:r>
                        <a:rPr kumimoji="1" lang="ja-JP" altLang="en-US" sz="900" smtClean="0">
                          <a:latin typeface="+mn-lt"/>
                          <a:cs typeface="Calibri" pitchFamily="34" charset="0"/>
                        </a:rPr>
                        <a:t>○</a:t>
                      </a:r>
                      <a:r>
                        <a:rPr kumimoji="1" lang="fr-FR" altLang="ja-JP" sz="900" smtClean="0">
                          <a:latin typeface="+mn-lt"/>
                          <a:cs typeface="Arial"/>
                        </a:rPr>
                        <a:t>Établissement des rapports</a:t>
                      </a:r>
                      <a:r>
                        <a:rPr kumimoji="1" lang="fr-FR" altLang="ja-JP" sz="900" baseline="0" smtClean="0">
                          <a:latin typeface="+mn-lt"/>
                          <a:cs typeface="Arial"/>
                        </a:rPr>
                        <a:t> (présentés à l’État) sur le bilan de dégâts et les actions mises en place.</a:t>
                      </a:r>
                      <a:r>
                        <a:rPr kumimoji="1" lang="ja-JP" altLang="en-US" sz="900" smtClean="0">
                          <a:latin typeface="+mn-lt"/>
                          <a:cs typeface="Calibri" pitchFamily="34" charset="0"/>
                        </a:rPr>
                        <a:t>　</a:t>
                      </a:r>
                      <a:endParaRPr kumimoji="1" lang="ja-JP" altLang="en-US" sz="900" dirty="0" smtClean="0">
                        <a:latin typeface="+mn-lt"/>
                        <a:cs typeface="Calibri" pitchFamily="34" charset="0"/>
                      </a:endParaRPr>
                    </a:p>
                    <a:p>
                      <a:r>
                        <a:rPr kumimoji="1" lang="ja-JP" altLang="en-US" sz="900" smtClean="0">
                          <a:latin typeface="+mn-lt"/>
                          <a:cs typeface="Calibri" pitchFamily="34" charset="0"/>
                        </a:rPr>
                        <a:t>○</a:t>
                      </a:r>
                      <a:r>
                        <a:rPr kumimoji="1" lang="en-US" altLang="ja-JP" sz="900" smtClean="0">
                          <a:latin typeface="+mn-lt"/>
                          <a:cs typeface="Calibri" pitchFamily="34" charset="0"/>
                        </a:rPr>
                        <a:t>Communication (</a:t>
                      </a:r>
                      <a:r>
                        <a:rPr kumimoji="1" lang="fr-FR" altLang="ja-JP" sz="900" baseline="0" smtClean="0">
                          <a:latin typeface="+mn-lt"/>
                          <a:cs typeface="Arial"/>
                        </a:rPr>
                        <a:t>à l’État) </a:t>
                      </a:r>
                      <a:r>
                        <a:rPr kumimoji="1" lang="en-US" altLang="ja-JP" sz="900" smtClean="0">
                          <a:latin typeface="+mn-lt"/>
                          <a:cs typeface="Calibri" pitchFamily="34" charset="0"/>
                        </a:rPr>
                        <a:t>des pr</a:t>
                      </a:r>
                      <a:r>
                        <a:rPr kumimoji="1" lang="en-US" altLang="ja-JP" sz="900" smtClean="0">
                          <a:latin typeface="+mn-lt"/>
                          <a:cs typeface="Arial"/>
                        </a:rPr>
                        <a:t>évision</a:t>
                      </a:r>
                      <a:r>
                        <a:rPr kumimoji="1" lang="en-US" altLang="ja-JP" sz="900" baseline="0" smtClean="0">
                          <a:latin typeface="+mn-lt"/>
                          <a:cs typeface="Arial"/>
                        </a:rPr>
                        <a:t>s/alertes  </a:t>
                      </a:r>
                      <a:r>
                        <a:rPr kumimoji="1" lang="en-US" altLang="ja-JP" sz="900" smtClean="0">
                          <a:latin typeface="+mn-lt"/>
                          <a:cs typeface="Calibri" pitchFamily="34" charset="0"/>
                        </a:rPr>
                        <a:t>en</a:t>
                      </a:r>
                      <a:r>
                        <a:rPr kumimoji="1" lang="en-US" altLang="ja-JP" sz="900" baseline="0" smtClean="0">
                          <a:latin typeface="+mn-lt"/>
                          <a:cs typeface="Calibri" pitchFamily="34" charset="0"/>
                        </a:rPr>
                        <a:t> matière de</a:t>
                      </a:r>
                      <a:r>
                        <a:rPr kumimoji="1" lang="en-US" altLang="ja-JP" sz="900" smtClean="0">
                          <a:latin typeface="+mn-lt"/>
                          <a:cs typeface="Calibri" pitchFamily="34" charset="0"/>
                        </a:rPr>
                        <a:t> sinistres.</a:t>
                      </a:r>
                      <a:endParaRPr kumimoji="1" lang="en-US" altLang="ja-JP" sz="900" dirty="0" smtClean="0">
                        <a:latin typeface="+mn-lt"/>
                        <a:cs typeface="Calibri" pitchFamily="34" charset="0"/>
                      </a:endParaRPr>
                    </a:p>
                    <a:p>
                      <a:r>
                        <a:rPr kumimoji="1" lang="ja-JP" altLang="en-US" sz="900" smtClean="0">
                          <a:latin typeface="+mn-lt"/>
                          <a:cs typeface="Calibri" pitchFamily="34" charset="0"/>
                        </a:rPr>
                        <a:t>○</a:t>
                      </a:r>
                      <a:r>
                        <a:rPr kumimoji="1" lang="en-US" altLang="ja-JP" sz="900" smtClean="0">
                          <a:latin typeface="+mn-lt"/>
                          <a:cs typeface="Calibri" pitchFamily="34" charset="0"/>
                        </a:rPr>
                        <a:t>Coordination des mesures d’urgences dirig</a:t>
                      </a:r>
                      <a:r>
                        <a:rPr kumimoji="1" lang="en-US" altLang="ja-JP" sz="900" smtClean="0">
                          <a:latin typeface="+mn-lt"/>
                          <a:cs typeface="Arial"/>
                        </a:rPr>
                        <a:t>ées par les maires de communes afin d’assurer une mise en </a:t>
                      </a:r>
                      <a:r>
                        <a:rPr kumimoji="1" lang="en-US" altLang="ja-JP" sz="900" smtClean="0">
                          <a:latin typeface="+mn-lt"/>
                          <a:cs typeface="Calibri"/>
                        </a:rPr>
                        <a:t>œuvre efficace de celles-ci.</a:t>
                      </a:r>
                      <a:endParaRPr kumimoji="1" lang="en-US" altLang="ja-JP" sz="900" dirty="0" smtClean="0">
                        <a:latin typeface="+mn-lt"/>
                        <a:cs typeface="Calibri" pitchFamily="34" charset="0"/>
                      </a:endParaRPr>
                    </a:p>
                    <a:p>
                      <a:r>
                        <a:rPr kumimoji="1" lang="ja-JP" altLang="en-US" sz="900" smtClean="0">
                          <a:latin typeface="+mn-lt"/>
                          <a:cs typeface="Calibri" pitchFamily="34" charset="0"/>
                        </a:rPr>
                        <a:t>○</a:t>
                      </a:r>
                      <a:r>
                        <a:rPr kumimoji="1" lang="en-US" altLang="ja-JP" sz="900" smtClean="0">
                          <a:latin typeface="+mn-lt"/>
                          <a:cs typeface="Calibri" pitchFamily="34" charset="0"/>
                        </a:rPr>
                        <a:t>Sollicitation</a:t>
                      </a:r>
                      <a:r>
                        <a:rPr kumimoji="1" lang="en-US" altLang="ja-JP" sz="900" baseline="0" smtClean="0">
                          <a:latin typeface="+mn-lt"/>
                          <a:cs typeface="Calibri" pitchFamily="34" charset="0"/>
                        </a:rPr>
                        <a:t> des autorit</a:t>
                      </a:r>
                      <a:r>
                        <a:rPr kumimoji="1" lang="en-US" altLang="ja-JP" sz="900" baseline="0" smtClean="0">
                          <a:latin typeface="+mn-lt"/>
                          <a:cs typeface="Arial"/>
                        </a:rPr>
                        <a:t>és (</a:t>
                      </a:r>
                      <a:r>
                        <a:rPr kumimoji="1" lang="en-US" altLang="ja-JP" sz="900" i="1" baseline="0" smtClean="0">
                          <a:latin typeface="+mn-lt"/>
                          <a:cs typeface="Arial"/>
                        </a:rPr>
                        <a:t>ex. </a:t>
                      </a:r>
                      <a:r>
                        <a:rPr kumimoji="1" lang="en-US" altLang="ja-JP" sz="900" baseline="0" smtClean="0">
                          <a:latin typeface="+mn-lt"/>
                          <a:cs typeface="Arial"/>
                        </a:rPr>
                        <a:t>ministères) oncernées pour la mise en place des mesures d’urgence.</a:t>
                      </a:r>
                      <a:endParaRPr kumimoji="1" lang="en-US" altLang="ja-JP" sz="900" dirty="0" smtClean="0">
                        <a:latin typeface="+mn-lt"/>
                        <a:cs typeface="Calibri" pitchFamily="34" charset="0"/>
                      </a:endParaRPr>
                    </a:p>
                    <a:p>
                      <a:r>
                        <a:rPr kumimoji="1" lang="ja-JP" altLang="en-US" sz="900" smtClean="0">
                          <a:latin typeface="+mn-lt"/>
                          <a:cs typeface="Calibri" pitchFamily="34" charset="0"/>
                        </a:rPr>
                        <a:t>○</a:t>
                      </a:r>
                      <a:r>
                        <a:rPr kumimoji="1" lang="en-US" altLang="ja-JP" sz="900" smtClean="0">
                          <a:latin typeface="+mn-lt"/>
                          <a:cs typeface="Calibri" pitchFamily="34" charset="0"/>
                        </a:rPr>
                        <a:t>Substitution aux communes en cas d’impossibilit</a:t>
                      </a:r>
                      <a:r>
                        <a:rPr kumimoji="1" lang="en-US" altLang="ja-JP" sz="900" smtClean="0">
                          <a:latin typeface="+mn-lt"/>
                          <a:cs typeface="Arial"/>
                        </a:rPr>
                        <a:t>é de celles-ci</a:t>
                      </a:r>
                      <a:r>
                        <a:rPr kumimoji="1" lang="en-US" altLang="ja-JP" sz="900" baseline="0" smtClean="0">
                          <a:latin typeface="+mn-lt"/>
                          <a:cs typeface="Arial"/>
                        </a:rPr>
                        <a:t> d’assurer </a:t>
                      </a:r>
                      <a:r>
                        <a:rPr kumimoji="1" lang="en-US" altLang="ja-JP" sz="900" smtClean="0">
                          <a:latin typeface="+mn-lt"/>
                          <a:cs typeface="Calibri" pitchFamily="34" charset="0"/>
                        </a:rPr>
                        <a:t>la mise en </a:t>
                      </a:r>
                      <a:r>
                        <a:rPr kumimoji="1" lang="en-US" altLang="ja-JP" sz="900" smtClean="0">
                          <a:latin typeface="+mn-lt"/>
                          <a:cs typeface="Calibri"/>
                        </a:rPr>
                        <a:t>œuvre des mesures</a:t>
                      </a:r>
                      <a:r>
                        <a:rPr kumimoji="1" lang="en-US" altLang="ja-JP" sz="900" baseline="0" smtClean="0">
                          <a:latin typeface="+mn-lt"/>
                          <a:cs typeface="Calibri"/>
                        </a:rPr>
                        <a:t> contres les sinistres.</a:t>
                      </a:r>
                      <a:endParaRPr kumimoji="1" lang="en-US" altLang="ja-JP" sz="900" dirty="0" smtClean="0">
                        <a:latin typeface="+mn-lt"/>
                        <a:cs typeface="Calibri" pitchFamily="34" charset="0"/>
                      </a:endParaRPr>
                    </a:p>
                    <a:p>
                      <a:r>
                        <a:rPr kumimoji="1" lang="ja-JP" altLang="en-US" sz="900" smtClean="0">
                          <a:latin typeface="+mn-lt"/>
                          <a:cs typeface="Calibri" pitchFamily="34" charset="0"/>
                        </a:rPr>
                        <a:t>○</a:t>
                      </a:r>
                      <a:r>
                        <a:rPr kumimoji="1" lang="en-US" altLang="ja-JP" sz="900" smtClean="0">
                          <a:latin typeface="+mn-lt"/>
                          <a:cs typeface="Calibri" pitchFamily="34" charset="0"/>
                        </a:rPr>
                        <a:t>Mise en place obligatoire de renforts </a:t>
                      </a:r>
                      <a:r>
                        <a:rPr kumimoji="1" lang="en-US" altLang="ja-JP" sz="900" smtClean="0">
                          <a:latin typeface="+mn-lt"/>
                          <a:cs typeface="Arial"/>
                        </a:rPr>
                        <a:t>à la demande des Gouverneurs de départements</a:t>
                      </a:r>
                      <a:r>
                        <a:rPr kumimoji="1" lang="en-US" altLang="ja-JP" sz="900" baseline="0" smtClean="0">
                          <a:latin typeface="+mn-lt"/>
                          <a:cs typeface="Arial"/>
                        </a:rPr>
                        <a:t> dirigeant les opérations d’urgence. </a:t>
                      </a:r>
                      <a:endParaRPr kumimoji="1" lang="ja-JP" altLang="en-US" sz="900" dirty="0">
                        <a:solidFill>
                          <a:srgbClr val="FF0000"/>
                        </a:solidFill>
                        <a:latin typeface="+mn-lt"/>
                        <a:cs typeface="Calibri" pitchFamily="34" charset="0"/>
                      </a:endParaRPr>
                    </a:p>
                  </a:txBody>
                  <a:tcPr/>
                </a:tc>
                <a:tc>
                  <a:txBody>
                    <a:bodyPr/>
                    <a:lstStyle/>
                    <a:p>
                      <a:r>
                        <a:rPr kumimoji="1" lang="ja-JP" altLang="en-US" sz="1050" smtClean="0">
                          <a:latin typeface="+mn-lt"/>
                          <a:cs typeface="Calibri" pitchFamily="34" charset="0"/>
                        </a:rPr>
                        <a:t>○</a:t>
                      </a:r>
                      <a:r>
                        <a:rPr kumimoji="1" lang="en-US" altLang="ja-JP" sz="1050" smtClean="0">
                          <a:latin typeface="+mn-lt"/>
                          <a:cs typeface="Calibri" pitchFamily="34" charset="0"/>
                        </a:rPr>
                        <a:t>Stockage</a:t>
                      </a:r>
                      <a:r>
                        <a:rPr kumimoji="1" lang="en-US" altLang="ja-JP" sz="1050" baseline="0" smtClean="0">
                          <a:latin typeface="+mn-lt"/>
                          <a:cs typeface="Calibri" pitchFamily="34" charset="0"/>
                        </a:rPr>
                        <a:t> et </a:t>
                      </a:r>
                      <a:r>
                        <a:rPr kumimoji="1" lang="en-US" altLang="ja-JP" sz="1050" smtClean="0">
                          <a:latin typeface="+mn-lt"/>
                          <a:cs typeface="Calibri" pitchFamily="34" charset="0"/>
                        </a:rPr>
                        <a:t>inventaire</a:t>
                      </a:r>
                      <a:r>
                        <a:rPr kumimoji="1" lang="en-US" altLang="ja-JP" sz="1050" baseline="0" smtClean="0">
                          <a:latin typeface="+mn-lt"/>
                          <a:cs typeface="Calibri" pitchFamily="34" charset="0"/>
                        </a:rPr>
                        <a:t> de matériels/objets nécessaires pour la lutte contre les sinistres.</a:t>
                      </a:r>
                      <a:endParaRPr kumimoji="1" lang="ja-JP" altLang="en-US" sz="1050" smtClean="0">
                        <a:latin typeface="+mn-lt"/>
                        <a:cs typeface="Calibri" pitchFamily="34" charset="0"/>
                      </a:endParaRPr>
                    </a:p>
                    <a:p>
                      <a:r>
                        <a:rPr kumimoji="1" lang="ja-JP" altLang="en-US" sz="1050" smtClean="0">
                          <a:latin typeface="+mn-lt"/>
                          <a:cs typeface="Calibri" pitchFamily="34" charset="0"/>
                        </a:rPr>
                        <a:t>○</a:t>
                      </a:r>
                      <a:r>
                        <a:rPr kumimoji="1" lang="en-US" altLang="ja-JP" sz="1050" smtClean="0">
                          <a:latin typeface="+mn-lt"/>
                          <a:cs typeface="Calibri" pitchFamily="34" charset="0"/>
                        </a:rPr>
                        <a:t>Organisation et développement des dispositifs de prévision, d’information ou</a:t>
                      </a:r>
                      <a:r>
                        <a:rPr kumimoji="1" lang="en-US" altLang="ja-JP" sz="1050" baseline="0" smtClean="0">
                          <a:latin typeface="+mn-lt"/>
                          <a:cs typeface="Calibri" pitchFamily="34" charset="0"/>
                        </a:rPr>
                        <a:t> d’alerte contre les sinistres.</a:t>
                      </a:r>
                      <a:endParaRPr kumimoji="1" lang="en-US" altLang="ja-JP" sz="1050" smtClean="0">
                        <a:latin typeface="+mn-lt"/>
                        <a:cs typeface="Calibri" pitchFamily="34" charset="0"/>
                      </a:endParaRPr>
                    </a:p>
                    <a:p>
                      <a:r>
                        <a:rPr kumimoji="1" lang="ja-JP" altLang="en-US" sz="1050" smtClean="0">
                          <a:latin typeface="+mn-lt"/>
                          <a:cs typeface="Calibri" pitchFamily="34" charset="0"/>
                        </a:rPr>
                        <a:t>○</a:t>
                      </a:r>
                      <a:r>
                        <a:rPr kumimoji="1" lang="en-US" altLang="ja-JP" sz="1050" smtClean="0">
                          <a:latin typeface="+mn-lt"/>
                          <a:cs typeface="Calibri" pitchFamily="34" charset="0"/>
                        </a:rPr>
                        <a:t>Collecte et communication des informations en</a:t>
                      </a:r>
                      <a:r>
                        <a:rPr kumimoji="1" lang="en-US" altLang="ja-JP" sz="1050" baseline="0" smtClean="0">
                          <a:latin typeface="+mn-lt"/>
                          <a:cs typeface="Calibri" pitchFamily="34" charset="0"/>
                        </a:rPr>
                        <a:t> matière de</a:t>
                      </a:r>
                      <a:r>
                        <a:rPr kumimoji="1" lang="en-US" altLang="ja-JP" sz="1050" smtClean="0">
                          <a:latin typeface="+mn-lt"/>
                          <a:cs typeface="Calibri" pitchFamily="34" charset="0"/>
                        </a:rPr>
                        <a:t> sinistres.</a:t>
                      </a:r>
                      <a:endParaRPr kumimoji="1" lang="ja-JP" altLang="en-US" sz="1050" smtClean="0">
                        <a:latin typeface="+mn-lt"/>
                        <a:cs typeface="Calibri" pitchFamily="34" charset="0"/>
                      </a:endParaRPr>
                    </a:p>
                    <a:p>
                      <a:r>
                        <a:rPr kumimoji="1" lang="ja-JP" altLang="en-US" sz="1050" smtClean="0">
                          <a:latin typeface="+mn-lt"/>
                        </a:rPr>
                        <a:t>○</a:t>
                      </a:r>
                      <a:r>
                        <a:rPr kumimoji="1" lang="fr-FR" altLang="ja-JP" sz="1050" smtClean="0">
                          <a:latin typeface="+mn-lt"/>
                          <a:cs typeface="Arial"/>
                        </a:rPr>
                        <a:t>Établissement des rapports</a:t>
                      </a:r>
                      <a:r>
                        <a:rPr kumimoji="1" lang="fr-FR" altLang="ja-JP" sz="1050" baseline="0" smtClean="0">
                          <a:latin typeface="+mn-lt"/>
                          <a:cs typeface="Arial"/>
                        </a:rPr>
                        <a:t> (présentés aux départements) sur le bilan de dégâts et les actions mises en place.</a:t>
                      </a:r>
                      <a:r>
                        <a:rPr kumimoji="1" lang="ja-JP" altLang="en-US" sz="1050" smtClean="0">
                          <a:latin typeface="+mn-lt"/>
                          <a:cs typeface="Calibri" pitchFamily="34" charset="0"/>
                        </a:rPr>
                        <a:t>　</a:t>
                      </a:r>
                      <a:endParaRPr kumimoji="1" lang="en-US" altLang="ja-JP" sz="1050" smtClean="0">
                        <a:latin typeface="+mn-lt"/>
                        <a:cs typeface="Calibri" pitchFamily="34" charset="0"/>
                      </a:endParaRPr>
                    </a:p>
                    <a:p>
                      <a:r>
                        <a:rPr kumimoji="1" lang="ja-JP" altLang="en-US" sz="1050" smtClean="0">
                          <a:latin typeface="+mn-lt"/>
                        </a:rPr>
                        <a:t>○</a:t>
                      </a:r>
                      <a:r>
                        <a:rPr kumimoji="1" lang="en-US" altLang="ja-JP" sz="1050" smtClean="0">
                          <a:latin typeface="+mn-lt"/>
                          <a:cs typeface="Calibri" pitchFamily="34" charset="0"/>
                        </a:rPr>
                        <a:t>Communication (</a:t>
                      </a:r>
                      <a:r>
                        <a:rPr kumimoji="1" lang="fr-FR" altLang="ja-JP" sz="1050" baseline="0" smtClean="0">
                          <a:latin typeface="+mn-lt"/>
                          <a:cs typeface="Arial"/>
                        </a:rPr>
                        <a:t>à la population) </a:t>
                      </a:r>
                      <a:r>
                        <a:rPr kumimoji="1" lang="en-US" altLang="ja-JP" sz="1050" smtClean="0">
                          <a:latin typeface="+mn-lt"/>
                          <a:cs typeface="Calibri" pitchFamily="34" charset="0"/>
                        </a:rPr>
                        <a:t>des pr</a:t>
                      </a:r>
                      <a:r>
                        <a:rPr kumimoji="1" lang="en-US" altLang="ja-JP" sz="1050" smtClean="0">
                          <a:latin typeface="+mn-lt"/>
                          <a:cs typeface="Arial"/>
                        </a:rPr>
                        <a:t>évision</a:t>
                      </a:r>
                      <a:r>
                        <a:rPr kumimoji="1" lang="en-US" altLang="ja-JP" sz="1050" baseline="0" smtClean="0">
                          <a:latin typeface="+mn-lt"/>
                          <a:cs typeface="Arial"/>
                        </a:rPr>
                        <a:t>s/alertes </a:t>
                      </a:r>
                      <a:r>
                        <a:rPr kumimoji="1" lang="en-US" altLang="ja-JP" sz="1050" smtClean="0">
                          <a:latin typeface="+mn-lt"/>
                          <a:cs typeface="Calibri" pitchFamily="34" charset="0"/>
                        </a:rPr>
                        <a:t>en</a:t>
                      </a:r>
                      <a:r>
                        <a:rPr kumimoji="1" lang="en-US" altLang="ja-JP" sz="1050" baseline="0" smtClean="0">
                          <a:latin typeface="+mn-lt"/>
                          <a:cs typeface="Calibri" pitchFamily="34" charset="0"/>
                        </a:rPr>
                        <a:t> matière de</a:t>
                      </a:r>
                      <a:r>
                        <a:rPr kumimoji="1" lang="en-US" altLang="ja-JP" sz="1050" smtClean="0">
                          <a:latin typeface="+mn-lt"/>
                          <a:cs typeface="Calibri" pitchFamily="34" charset="0"/>
                        </a:rPr>
                        <a:t> sinistres.</a:t>
                      </a:r>
                      <a:endParaRPr kumimoji="1" lang="en-US" altLang="ja-JP" sz="1050" dirty="0" smtClean="0">
                        <a:latin typeface="+mn-lt"/>
                      </a:endParaRPr>
                    </a:p>
                    <a:p>
                      <a:r>
                        <a:rPr kumimoji="1" lang="ja-JP" altLang="en-US" sz="1050" smtClean="0">
                          <a:latin typeface="+mn-lt"/>
                        </a:rPr>
                        <a:t>○</a:t>
                      </a:r>
                      <a:r>
                        <a:rPr kumimoji="1" lang="en-US" altLang="ja-JP" sz="1050" smtClean="0">
                          <a:latin typeface="+mn-lt"/>
                        </a:rPr>
                        <a:t>Ordres d’intervention aux corps des sapeurs-pompiers ou de sauvetage.</a:t>
                      </a:r>
                      <a:endParaRPr kumimoji="1" lang="en-US" altLang="ja-JP" sz="1050" dirty="0" smtClean="0">
                        <a:latin typeface="+mn-lt"/>
                      </a:endParaRPr>
                    </a:p>
                    <a:p>
                      <a:r>
                        <a:rPr kumimoji="1" lang="ja-JP" altLang="en-US" sz="1050" smtClean="0">
                          <a:latin typeface="+mn-lt"/>
                        </a:rPr>
                        <a:t>○</a:t>
                      </a:r>
                      <a:r>
                        <a:rPr kumimoji="1" lang="en-US" altLang="ja-JP" sz="1050" smtClean="0">
                          <a:latin typeface="+mn-lt"/>
                        </a:rPr>
                        <a:t>Mise de place</a:t>
                      </a:r>
                      <a:r>
                        <a:rPr kumimoji="1" lang="en-US" altLang="ja-JP" sz="1050" baseline="0" smtClean="0">
                          <a:latin typeface="+mn-lt"/>
                        </a:rPr>
                        <a:t> des mesures n</a:t>
                      </a:r>
                      <a:r>
                        <a:rPr kumimoji="1" lang="en-US" altLang="ja-JP" sz="1050" baseline="0" smtClean="0">
                          <a:latin typeface="+mn-lt"/>
                          <a:cs typeface="Arial"/>
                        </a:rPr>
                        <a:t>écessaires pour prévenir /limiter les dégâts causés par les catastrophes. </a:t>
                      </a:r>
                      <a:endParaRPr kumimoji="1" lang="en-US" altLang="ja-JP" sz="1050" dirty="0" smtClean="0">
                        <a:latin typeface="+mn-lt"/>
                      </a:endParaRPr>
                    </a:p>
                    <a:p>
                      <a:r>
                        <a:rPr kumimoji="1" lang="ja-JP" altLang="en-US" sz="1050" smtClean="0">
                          <a:latin typeface="+mn-lt"/>
                        </a:rPr>
                        <a:t>○</a:t>
                      </a:r>
                      <a:r>
                        <a:rPr kumimoji="1" lang="en-US" altLang="ja-JP" sz="1050" smtClean="0">
                          <a:latin typeface="+mn-lt"/>
                          <a:cs typeface="Calibri" pitchFamily="34" charset="0"/>
                        </a:rPr>
                        <a:t>Mise en place obligatoire de renforts </a:t>
                      </a:r>
                      <a:r>
                        <a:rPr kumimoji="1" lang="en-US" altLang="ja-JP" sz="1050" smtClean="0">
                          <a:latin typeface="+mn-lt"/>
                          <a:cs typeface="Arial"/>
                        </a:rPr>
                        <a:t>à la demande des maires des autres communes</a:t>
                      </a:r>
                      <a:r>
                        <a:rPr kumimoji="1" lang="en-US" altLang="ja-JP" sz="1050" baseline="0" smtClean="0">
                          <a:latin typeface="+mn-lt"/>
                          <a:cs typeface="Arial"/>
                        </a:rPr>
                        <a:t> dirigeant les opérations d’urgence. </a:t>
                      </a:r>
                      <a:endParaRPr kumimoji="1" lang="ja-JP" altLang="en-US" sz="1050" dirty="0">
                        <a:solidFill>
                          <a:srgbClr val="FF0000"/>
                        </a:solidFill>
                        <a:latin typeface="+mn-lt"/>
                      </a:endParaRPr>
                    </a:p>
                  </a:txBody>
                  <a:tcPr/>
                </a:tc>
              </a:tr>
            </a:tbl>
          </a:graphicData>
        </a:graphic>
      </p:graphicFrame>
      <p:sp>
        <p:nvSpPr>
          <p:cNvPr id="7" name="コンテンツ プレースホルダ 2"/>
          <p:cNvSpPr>
            <a:spLocks noGrp="1"/>
          </p:cNvSpPr>
          <p:nvPr>
            <p:ph idx="1"/>
          </p:nvPr>
        </p:nvSpPr>
        <p:spPr>
          <a:xfrm>
            <a:off x="0" y="404664"/>
            <a:ext cx="9649072" cy="1008112"/>
          </a:xfrm>
        </p:spPr>
        <p:txBody>
          <a:bodyPr>
            <a:noAutofit/>
          </a:bodyPr>
          <a:lstStyle/>
          <a:p>
            <a:pPr algn="just">
              <a:buNone/>
            </a:pPr>
            <a:r>
              <a:rPr lang="en-US" altLang="ja-JP" sz="1000" smtClean="0"/>
              <a:t>            </a:t>
            </a:r>
            <a:r>
              <a:rPr lang="en-US" altLang="ja-JP" sz="1100" smtClean="0"/>
              <a:t>Au Japon (et en vertu de sa Loi  Fondamentale sur les Mesures contre les Sinistres), ce sont les communes qui sont les acteurs principaux des missions contre les sinistres, alors que les d</a:t>
            </a:r>
            <a:r>
              <a:rPr lang="en-US" altLang="ja-JP" sz="1100" smtClean="0">
                <a:cs typeface="Arial"/>
              </a:rPr>
              <a:t>épartements et l’État sont essentiellement chargés d’appuyer  ou de soutenir les communes afin de faciliter leurs actions</a:t>
            </a:r>
            <a:r>
              <a:rPr lang="en-US" altLang="ja-JP" sz="1100" smtClean="0"/>
              <a:t>. Au niveau national, les autorit</a:t>
            </a:r>
            <a:r>
              <a:rPr lang="en-US" altLang="ja-JP" sz="1100" smtClean="0">
                <a:cs typeface="Arial"/>
              </a:rPr>
              <a:t>és concernées  par la lutte contre les sinistres comprennent, entre autres : l’Administration Centrale du Cabinet, l’Agence Centrale de la Police, l’Agence Nationale des Sapeurs-Pompiers et de la Sécurité Civile, le Ministère de l’Aménagement du Territoire et des Transports, l’Institut Géographique National, l’Agence Nationale de la Météorologie, le Ministère de l’Éducation et de la Culture, le Ministère de la Santé et du Travail et le Ministère de la Défense Nationale.</a:t>
            </a:r>
            <a:endParaRPr lang="ja-JP" altLang="ja-JP" sz="1000" dirty="0" smtClean="0"/>
          </a:p>
        </p:txBody>
      </p:sp>
      <p:sp>
        <p:nvSpPr>
          <p:cNvPr id="8"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smtClean="0">
                <a:solidFill>
                  <a:srgbClr val="000000"/>
                </a:solidFill>
                <a:latin typeface="+mj-lt"/>
                <a:ea typeface="ＭＳ ゴシック" pitchFamily="49" charset="-128"/>
              </a:rPr>
              <a:t>I</a:t>
            </a:r>
            <a:r>
              <a:rPr lang="ja-JP" altLang="en-US" b="1" u="sng" smtClean="0">
                <a:solidFill>
                  <a:srgbClr val="000000"/>
                </a:solidFill>
                <a:latin typeface="+mj-lt"/>
                <a:ea typeface="ＭＳ ゴシック" pitchFamily="49" charset="-128"/>
              </a:rPr>
              <a:t> </a:t>
            </a:r>
            <a:r>
              <a:rPr lang="en-US" altLang="ja-JP" b="1" u="sng" smtClean="0">
                <a:solidFill>
                  <a:srgbClr val="000000"/>
                </a:solidFill>
                <a:latin typeface="+mj-lt"/>
                <a:ea typeface="ＭＳ ゴシック" pitchFamily="49" charset="-128"/>
              </a:rPr>
              <a:t>- 2</a:t>
            </a:r>
            <a:endParaRPr lang="en-US" altLang="ja-JP" sz="1800" b="1" u="sng" dirty="0">
              <a:solidFill>
                <a:srgbClr val="000000"/>
              </a:solidFill>
              <a:latin typeface="+mj-lt"/>
              <a:ea typeface="ＭＳ ゴシック" pitchFamily="49"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850106"/>
          </a:xfrm>
        </p:spPr>
        <p:txBody>
          <a:bodyPr>
            <a:normAutofit fontScale="90000"/>
          </a:bodyPr>
          <a:lstStyle/>
          <a:p>
            <a:r>
              <a:rPr lang="en-US" altLang="ja-JP" b="1" smtClean="0">
                <a:latin typeface="Calibri" pitchFamily="34" charset="0"/>
                <a:cs typeface="Calibri" pitchFamily="34" charset="0"/>
              </a:rPr>
              <a:t>Structures communales et leurs missions</a:t>
            </a:r>
            <a:endParaRPr kumimoji="1" lang="ja-JP" altLang="en-US" b="1" dirty="0"/>
          </a:p>
        </p:txBody>
      </p:sp>
      <p:sp>
        <p:nvSpPr>
          <p:cNvPr id="3" name="コンテンツ プレースホルダ 2"/>
          <p:cNvSpPr>
            <a:spLocks noGrp="1"/>
          </p:cNvSpPr>
          <p:nvPr>
            <p:ph idx="1"/>
          </p:nvPr>
        </p:nvSpPr>
        <p:spPr>
          <a:xfrm>
            <a:off x="495300" y="1124745"/>
            <a:ext cx="8915400" cy="5184576"/>
          </a:xfrm>
        </p:spPr>
        <p:txBody>
          <a:bodyPr>
            <a:normAutofit fontScale="92500" lnSpcReduction="20000"/>
          </a:bodyPr>
          <a:lstStyle/>
          <a:p>
            <a:pPr algn="just"/>
            <a:r>
              <a:rPr lang="en-US" altLang="ja-JP" sz="2200" b="1" smtClean="0">
                <a:solidFill>
                  <a:srgbClr val="FF0000"/>
                </a:solidFill>
              </a:rPr>
              <a:t>Responsable primaire des mesures contre les sinistres</a:t>
            </a:r>
            <a:r>
              <a:rPr lang="en-US" altLang="ja-JP" sz="2200" b="1" smtClean="0"/>
              <a:t>,</a:t>
            </a:r>
            <a:r>
              <a:rPr lang="en-US" altLang="ja-JP" sz="2200" b="1" smtClean="0">
                <a:solidFill>
                  <a:srgbClr val="FF0000"/>
                </a:solidFill>
              </a:rPr>
              <a:t> </a:t>
            </a:r>
            <a:r>
              <a:rPr lang="en-US" altLang="ja-JP" sz="2200" b="1" smtClean="0"/>
              <a:t>chaque commune est dot</a:t>
            </a:r>
            <a:r>
              <a:rPr lang="en-US" altLang="ja-JP" sz="2200" b="1" smtClean="0">
                <a:cs typeface="Arial"/>
              </a:rPr>
              <a:t>ée d’une structure des sapeurs-pompiers nécessaire pour accomplir ses missions. </a:t>
            </a:r>
            <a:endParaRPr lang="en-US" altLang="ja-JP" sz="2200" dirty="0" smtClean="0"/>
          </a:p>
          <a:p>
            <a:endParaRPr lang="en-US" altLang="ja-JP" sz="1900" smtClean="0">
              <a:solidFill>
                <a:srgbClr val="FF0000"/>
              </a:solidFill>
            </a:endParaRPr>
          </a:p>
          <a:p>
            <a:pPr algn="just"/>
            <a:r>
              <a:rPr lang="en-US" altLang="ja-JP" sz="1900" smtClean="0">
                <a:solidFill>
                  <a:srgbClr val="FF0000"/>
                </a:solidFill>
              </a:rPr>
              <a:t>【</a:t>
            </a:r>
            <a:r>
              <a:rPr lang="en-US" altLang="ja-JP" sz="1900" b="1" smtClean="0">
                <a:solidFill>
                  <a:srgbClr val="FF0000"/>
                </a:solidFill>
              </a:rPr>
              <a:t>Structure permanente des sapeurs-pompiers</a:t>
            </a:r>
            <a:r>
              <a:rPr lang="en-US" altLang="ja-JP" sz="1900" smtClean="0">
                <a:solidFill>
                  <a:srgbClr val="FF0000"/>
                </a:solidFill>
              </a:rPr>
              <a:t>】</a:t>
            </a:r>
            <a:endParaRPr lang="en-US" altLang="ja-JP" sz="1900" dirty="0" smtClean="0">
              <a:solidFill>
                <a:srgbClr val="FF0000"/>
              </a:solidFill>
            </a:endParaRPr>
          </a:p>
          <a:p>
            <a:pPr algn="just"/>
            <a:r>
              <a:rPr lang="en-US" altLang="ja-JP" sz="1900" smtClean="0">
                <a:latin typeface="Calibri" pitchFamily="34" charset="0"/>
                <a:cs typeface="Calibri" pitchFamily="34" charset="0"/>
              </a:rPr>
              <a:t> Elle regroupe le siège central et les casernes des sapeurs-pompiers communaux.  Ses opérations sont assurées par des sapeurs-pompiers professionnels permanents.   </a:t>
            </a:r>
            <a:endParaRPr lang="en-US" altLang="ja-JP" sz="1900" dirty="0" smtClean="0">
              <a:latin typeface="Calibri" pitchFamily="34" charset="0"/>
              <a:cs typeface="Calibri" pitchFamily="34" charset="0"/>
            </a:endParaRPr>
          </a:p>
          <a:p>
            <a:pPr algn="just"/>
            <a:r>
              <a:rPr lang="en-US" altLang="ja-JP" sz="1900" smtClean="0">
                <a:solidFill>
                  <a:srgbClr val="FF0000"/>
                </a:solidFill>
              </a:rPr>
              <a:t>【</a:t>
            </a:r>
            <a:r>
              <a:rPr lang="en-US" altLang="ja-JP" sz="1900" b="1" smtClean="0">
                <a:solidFill>
                  <a:srgbClr val="FF0000"/>
                </a:solidFill>
              </a:rPr>
              <a:t> Structure non-permanente des sapeurs-pompiers (troupe des sapeurs- pompiers volontaire</a:t>
            </a:r>
            <a:r>
              <a:rPr lang="en-US" altLang="ja-JP" sz="1900" b="1" smtClean="0">
                <a:solidFill>
                  <a:srgbClr val="FF0000"/>
                </a:solidFill>
                <a:cs typeface="Arial"/>
              </a:rPr>
              <a:t>s)</a:t>
            </a:r>
            <a:r>
              <a:rPr lang="en-US" altLang="ja-JP" sz="1900" b="1" smtClean="0">
                <a:solidFill>
                  <a:srgbClr val="FF0000"/>
                </a:solidFill>
              </a:rPr>
              <a:t> </a:t>
            </a:r>
            <a:r>
              <a:rPr lang="en-US" altLang="ja-JP" sz="1900" smtClean="0">
                <a:solidFill>
                  <a:srgbClr val="FF0000"/>
                </a:solidFill>
              </a:rPr>
              <a:t>】</a:t>
            </a:r>
            <a:endParaRPr lang="en-US" altLang="ja-JP" sz="1900" dirty="0" smtClean="0">
              <a:solidFill>
                <a:srgbClr val="FF0000"/>
              </a:solidFill>
            </a:endParaRPr>
          </a:p>
          <a:p>
            <a:pPr algn="just"/>
            <a:r>
              <a:rPr lang="en-US" altLang="ja-JP" sz="1900" smtClean="0">
                <a:cs typeface="Calibri" pitchFamily="34" charset="0"/>
              </a:rPr>
              <a:t>Il s’agit d’une structure communale non-permanente composée de pompiers “volontaires”,  c’est-à-dire de citoyens dont le métier n’est pas le sapeur-pompier mais qui acceptent de participer aux opérations de lutte contre les incendies/sinistres afin de contribuer à la protection et à la s</a:t>
            </a:r>
            <a:r>
              <a:rPr lang="en-US" altLang="ja-JP" sz="1900" smtClean="0">
                <a:cs typeface="Arial"/>
              </a:rPr>
              <a:t>écurité </a:t>
            </a:r>
            <a:r>
              <a:rPr lang="en-US" altLang="ja-JP" sz="1900" smtClean="0">
                <a:cs typeface="Calibri" pitchFamily="34" charset="0"/>
              </a:rPr>
              <a:t>de leurs communautés.   </a:t>
            </a:r>
            <a:endParaRPr lang="en-US" altLang="ja-JP" sz="1900" dirty="0" smtClean="0">
              <a:cs typeface="Calibri" pitchFamily="34" charset="0"/>
            </a:endParaRPr>
          </a:p>
          <a:p>
            <a:pPr algn="just"/>
            <a:r>
              <a:rPr lang="en-US" altLang="ja-JP" sz="1900" smtClean="0">
                <a:solidFill>
                  <a:srgbClr val="FF0000"/>
                </a:solidFill>
              </a:rPr>
              <a:t>【</a:t>
            </a:r>
            <a:r>
              <a:rPr lang="en-US" altLang="ja-JP" sz="1900" b="1" smtClean="0">
                <a:solidFill>
                  <a:srgbClr val="FF0000"/>
                </a:solidFill>
              </a:rPr>
              <a:t>Structure autonome de lutte contre les sinistres</a:t>
            </a:r>
            <a:r>
              <a:rPr lang="en-US" altLang="ja-JP" sz="1900" smtClean="0">
                <a:solidFill>
                  <a:srgbClr val="FF0000"/>
                </a:solidFill>
              </a:rPr>
              <a:t>】</a:t>
            </a:r>
            <a:endParaRPr lang="en-US" altLang="ja-JP" sz="1900" dirty="0" smtClean="0">
              <a:solidFill>
                <a:srgbClr val="FF0000"/>
              </a:solidFill>
            </a:endParaRPr>
          </a:p>
          <a:p>
            <a:pPr algn="just"/>
            <a:r>
              <a:rPr lang="en-US" altLang="ja-JP" sz="1900" smtClean="0"/>
              <a:t>S’appuyant sur la solidalit</a:t>
            </a:r>
            <a:r>
              <a:rPr lang="en-US" altLang="ja-JP" sz="1900" smtClean="0">
                <a:cs typeface="Arial"/>
              </a:rPr>
              <a:t>é et les initiatives de la population locale, elle développe différentes actions telles que la diffusion de connaissances en matière de prévention des sinistres, la mise en </a:t>
            </a:r>
            <a:r>
              <a:rPr lang="en-US" altLang="ja-JP" sz="1900" smtClean="0">
                <a:cs typeface="Calibri"/>
              </a:rPr>
              <a:t>œuvre d’exercices pour se préparer au sinistres, et la collecte d’informations sur le bilan de d</a:t>
            </a:r>
            <a:r>
              <a:rPr lang="en-US" altLang="ja-JP" sz="1900" smtClean="0">
                <a:cs typeface="Arial"/>
              </a:rPr>
              <a:t>égâts, la prévention/maîtrise rapide des incendies, l’organisation/pilotage des évacuations, etc. en cas de catastrophe. </a:t>
            </a:r>
            <a:endParaRPr lang="en-US" altLang="ja-JP" sz="1900" dirty="0" smtClean="0"/>
          </a:p>
        </p:txBody>
      </p:sp>
      <p:sp>
        <p:nvSpPr>
          <p:cNvPr id="4" name="スライド番号プレースホルダ 3"/>
          <p:cNvSpPr>
            <a:spLocks noGrp="1"/>
          </p:cNvSpPr>
          <p:nvPr>
            <p:ph type="sldNum" sz="quarter" idx="12"/>
          </p:nvPr>
        </p:nvSpPr>
        <p:spPr/>
        <p:txBody>
          <a:bodyPr/>
          <a:lstStyle/>
          <a:p>
            <a:pPr>
              <a:defRPr/>
            </a:pPr>
            <a:r>
              <a:rPr lang="en-US" altLang="ja-JP" dirty="0" smtClean="0"/>
              <a:t>3</a:t>
            </a:r>
            <a:endParaRPr lang="ja-JP" altLang="en-US" dirty="0"/>
          </a:p>
        </p:txBody>
      </p:sp>
      <p:sp>
        <p:nvSpPr>
          <p:cNvPr id="5"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smtClean="0">
                <a:solidFill>
                  <a:srgbClr val="000000"/>
                </a:solidFill>
                <a:latin typeface="+mj-lt"/>
                <a:ea typeface="ＭＳ ゴシック" pitchFamily="49" charset="-128"/>
              </a:rPr>
              <a:t>I</a:t>
            </a:r>
            <a:r>
              <a:rPr lang="ja-JP" altLang="en-US" b="1" u="sng" smtClean="0">
                <a:solidFill>
                  <a:srgbClr val="000000"/>
                </a:solidFill>
                <a:latin typeface="+mj-lt"/>
                <a:ea typeface="ＭＳ ゴシック" pitchFamily="49" charset="-128"/>
              </a:rPr>
              <a:t>－</a:t>
            </a:r>
            <a:r>
              <a:rPr lang="en-US" altLang="ja-JP" b="1" u="sng" smtClean="0">
                <a:solidFill>
                  <a:srgbClr val="000000"/>
                </a:solidFill>
                <a:latin typeface="+mj-lt"/>
                <a:ea typeface="ＭＳ ゴシック" pitchFamily="49" charset="-128"/>
              </a:rPr>
              <a:t>3</a:t>
            </a:r>
            <a:endParaRPr lang="en-US" altLang="ja-JP" sz="1800" b="1" u="sng" dirty="0">
              <a:solidFill>
                <a:srgbClr val="000000"/>
              </a:solidFill>
              <a:latin typeface="+mj-lt"/>
              <a:ea typeface="ＭＳ ゴシック" pitchFamily="49"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8"/>
          <p:cNvSpPr>
            <a:spLocks noChangeArrowheads="1"/>
          </p:cNvSpPr>
          <p:nvPr/>
        </p:nvSpPr>
        <p:spPr bwMode="auto">
          <a:xfrm>
            <a:off x="4698165" y="1474788"/>
            <a:ext cx="2375281"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153" tIns="45573" rIns="91153" bIns="45573" anchor="ctr"/>
          <a:lstStyle/>
          <a:p>
            <a:pPr algn="ctr" defTabSz="987425"/>
            <a:endParaRPr lang="ja-JP" altLang="en-US" sz="3200">
              <a:solidFill>
                <a:srgbClr val="0070C0"/>
              </a:solidFill>
            </a:endParaRPr>
          </a:p>
        </p:txBody>
      </p:sp>
      <p:sp>
        <p:nvSpPr>
          <p:cNvPr id="3077" name="スライド番号プレースホルダ 17"/>
          <p:cNvSpPr>
            <a:spLocks noGrp="1"/>
          </p:cNvSpPr>
          <p:nvPr>
            <p:ph type="sldNum" sz="quarter" idx="12"/>
          </p:nvPr>
        </p:nvSpPr>
        <p:spPr bwMode="auto">
          <a:xfrm>
            <a:off x="7401272" y="6309320"/>
            <a:ext cx="231177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eaLnBrk="1" hangingPunct="1"/>
            <a:r>
              <a:rPr lang="en-US" altLang="ja-JP" dirty="0" smtClean="0"/>
              <a:t>4</a:t>
            </a:r>
          </a:p>
        </p:txBody>
      </p:sp>
      <p:sp>
        <p:nvSpPr>
          <p:cNvPr id="3078" name="AutoShape 2"/>
          <p:cNvSpPr>
            <a:spLocks noChangeArrowheads="1"/>
          </p:cNvSpPr>
          <p:nvPr/>
        </p:nvSpPr>
        <p:spPr bwMode="auto">
          <a:xfrm rot="10800000">
            <a:off x="1928180" y="4638675"/>
            <a:ext cx="6123969" cy="18923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79 w 21600"/>
              <a:gd name="T13" fmla="*/ 3779 h 21600"/>
              <a:gd name="T14" fmla="*/ 17821 w 21600"/>
              <a:gd name="T15" fmla="*/ 17821 h 21600"/>
            </a:gdLst>
            <a:ahLst/>
            <a:cxnLst>
              <a:cxn ang="T8">
                <a:pos x="T0" y="T1"/>
              </a:cxn>
              <a:cxn ang="T9">
                <a:pos x="T2" y="T3"/>
              </a:cxn>
              <a:cxn ang="T10">
                <a:pos x="T4" y="T5"/>
              </a:cxn>
              <a:cxn ang="T11">
                <a:pos x="T6" y="T7"/>
              </a:cxn>
            </a:cxnLst>
            <a:rect l="T12" t="T13" r="T14" b="T15"/>
            <a:pathLst>
              <a:path w="21600" h="21600">
                <a:moveTo>
                  <a:pt x="0" y="0"/>
                </a:moveTo>
                <a:lnTo>
                  <a:pt x="3957" y="21600"/>
                </a:lnTo>
                <a:lnTo>
                  <a:pt x="17643" y="21600"/>
                </a:lnTo>
                <a:lnTo>
                  <a:pt x="21600" y="0"/>
                </a:lnTo>
                <a:lnTo>
                  <a:pt x="0" y="0"/>
                </a:lnTo>
                <a:close/>
              </a:path>
            </a:pathLst>
          </a:custGeom>
          <a:solidFill>
            <a:srgbClr val="FFFF00">
              <a:alpha val="50195"/>
            </a:srgbClr>
          </a:solidFill>
          <a:ln w="9525" algn="ctr">
            <a:solidFill>
              <a:schemeClr val="tx1"/>
            </a:solidFill>
            <a:miter lim="800000"/>
            <a:headEnd/>
            <a:tailEnd/>
          </a:ln>
        </p:spPr>
        <p:txBody>
          <a:bodyPr wrap="none" anchor="ctr"/>
          <a:lstStyle/>
          <a:p>
            <a:endParaRPr lang="ja-JP" altLang="en-US"/>
          </a:p>
        </p:txBody>
      </p:sp>
      <p:sp>
        <p:nvSpPr>
          <p:cNvPr id="3079" name="AutoShape 3"/>
          <p:cNvSpPr>
            <a:spLocks noChangeArrowheads="1"/>
          </p:cNvSpPr>
          <p:nvPr/>
        </p:nvSpPr>
        <p:spPr bwMode="auto">
          <a:xfrm>
            <a:off x="4304824" y="1484314"/>
            <a:ext cx="1513130" cy="1133475"/>
          </a:xfrm>
          <a:prstGeom prst="triangle">
            <a:avLst>
              <a:gd name="adj" fmla="val 51301"/>
            </a:avLst>
          </a:prstGeom>
          <a:solidFill>
            <a:srgbClr val="FF0000">
              <a:alpha val="20000"/>
            </a:srgbClr>
          </a:solidFill>
          <a:ln w="9525" algn="ctr">
            <a:solidFill>
              <a:schemeClr val="tx1"/>
            </a:solidFill>
            <a:miter lim="800000"/>
            <a:headEnd/>
            <a:tailEnd/>
          </a:ln>
        </p:spPr>
        <p:txBody>
          <a:bodyPr wrap="none" anchor="ctr"/>
          <a:lstStyle/>
          <a:p>
            <a:endParaRPr lang="ja-JP" altLang="en-US">
              <a:solidFill>
                <a:srgbClr val="EEECE1"/>
              </a:solidFill>
            </a:endParaRPr>
          </a:p>
        </p:txBody>
      </p:sp>
      <p:sp>
        <p:nvSpPr>
          <p:cNvPr id="3080" name="AutoShape 4"/>
          <p:cNvSpPr>
            <a:spLocks noChangeArrowheads="1"/>
          </p:cNvSpPr>
          <p:nvPr/>
        </p:nvSpPr>
        <p:spPr bwMode="auto">
          <a:xfrm rot="10800000">
            <a:off x="3224532" y="2962275"/>
            <a:ext cx="3529578" cy="13509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62 w 21600"/>
              <a:gd name="T13" fmla="*/ 4562 h 21600"/>
              <a:gd name="T14" fmla="*/ 17038 w 21600"/>
              <a:gd name="T15" fmla="*/ 17038 h 21600"/>
            </a:gdLst>
            <a:ahLst/>
            <a:cxnLst>
              <a:cxn ang="T8">
                <a:pos x="T0" y="T1"/>
              </a:cxn>
              <a:cxn ang="T9">
                <a:pos x="T2" y="T3"/>
              </a:cxn>
              <a:cxn ang="T10">
                <a:pos x="T4" y="T5"/>
              </a:cxn>
              <a:cxn ang="T11">
                <a:pos x="T6" y="T7"/>
              </a:cxn>
            </a:cxnLst>
            <a:rect l="T12" t="T13" r="T14" b="T15"/>
            <a:pathLst>
              <a:path w="21600" h="21600">
                <a:moveTo>
                  <a:pt x="0" y="0"/>
                </a:moveTo>
                <a:lnTo>
                  <a:pt x="5523" y="21600"/>
                </a:lnTo>
                <a:lnTo>
                  <a:pt x="16077" y="21600"/>
                </a:lnTo>
                <a:lnTo>
                  <a:pt x="21600" y="0"/>
                </a:lnTo>
                <a:lnTo>
                  <a:pt x="0" y="0"/>
                </a:lnTo>
                <a:close/>
              </a:path>
            </a:pathLst>
          </a:custGeom>
          <a:solidFill>
            <a:srgbClr val="FFC000">
              <a:alpha val="50195"/>
            </a:srgbClr>
          </a:solidFill>
          <a:ln w="9525" algn="ctr">
            <a:solidFill>
              <a:schemeClr val="tx1"/>
            </a:solidFill>
            <a:miter lim="800000"/>
            <a:headEnd/>
            <a:tailEnd/>
          </a:ln>
        </p:spPr>
        <p:txBody>
          <a:bodyPr wrap="none" anchor="ctr"/>
          <a:lstStyle/>
          <a:p>
            <a:endParaRPr lang="ja-JP" altLang="en-US"/>
          </a:p>
        </p:txBody>
      </p:sp>
      <p:sp>
        <p:nvSpPr>
          <p:cNvPr id="3081" name="AutoShape 17"/>
          <p:cNvSpPr>
            <a:spLocks/>
          </p:cNvSpPr>
          <p:nvPr/>
        </p:nvSpPr>
        <p:spPr bwMode="auto">
          <a:xfrm>
            <a:off x="2504335" y="1428751"/>
            <a:ext cx="1155885" cy="2879725"/>
          </a:xfrm>
          <a:prstGeom prst="leftBrace">
            <a:avLst>
              <a:gd name="adj1" fmla="val 25690"/>
              <a:gd name="adj2" fmla="val 31745"/>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en-US">
              <a:solidFill>
                <a:srgbClr val="EEECE1"/>
              </a:solidFill>
            </a:endParaRPr>
          </a:p>
        </p:txBody>
      </p:sp>
      <p:sp>
        <p:nvSpPr>
          <p:cNvPr id="3082" name="Rectangle 18"/>
          <p:cNvSpPr>
            <a:spLocks noChangeArrowheads="1"/>
          </p:cNvSpPr>
          <p:nvPr/>
        </p:nvSpPr>
        <p:spPr bwMode="auto">
          <a:xfrm>
            <a:off x="4263121" y="1562101"/>
            <a:ext cx="2376868"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153" tIns="45573" rIns="91153" bIns="45573" anchor="ctr"/>
          <a:lstStyle/>
          <a:p>
            <a:pPr algn="ctr" defTabSz="987425"/>
            <a:endParaRPr lang="ja-JP" altLang="en-US" sz="3200">
              <a:solidFill>
                <a:srgbClr val="0070C0"/>
              </a:solidFill>
            </a:endParaRPr>
          </a:p>
        </p:txBody>
      </p:sp>
      <p:sp>
        <p:nvSpPr>
          <p:cNvPr id="3083" name="Rectangle 21"/>
          <p:cNvSpPr>
            <a:spLocks noChangeArrowheads="1"/>
          </p:cNvSpPr>
          <p:nvPr/>
        </p:nvSpPr>
        <p:spPr bwMode="auto">
          <a:xfrm>
            <a:off x="416496" y="1976439"/>
            <a:ext cx="2088232" cy="719137"/>
          </a:xfrm>
          <a:prstGeom prst="rect">
            <a:avLst/>
          </a:prstGeom>
          <a:noFill/>
          <a:ln w="38100">
            <a:solidFill>
              <a:srgbClr val="FF6600"/>
            </a:solidFill>
            <a:miter lim="800000"/>
            <a:headEnd/>
            <a:tailEnd/>
          </a:ln>
          <a:extLst>
            <a:ext uri="{909E8E84-426E-40DD-AFC4-6F175D3DCCD1}">
              <a14:hiddenFill xmlns="" xmlns:a14="http://schemas.microsoft.com/office/drawing/2010/main">
                <a:solidFill>
                  <a:srgbClr val="FFFFFF"/>
                </a:solidFill>
              </a14:hiddenFill>
            </a:ext>
          </a:extLst>
        </p:spPr>
        <p:txBody>
          <a:bodyPr wrap="none" lIns="91153" tIns="45573" rIns="91153" bIns="45573" anchor="ctr"/>
          <a:lstStyle/>
          <a:p>
            <a:pPr algn="ctr" defTabSz="987425"/>
            <a:r>
              <a:rPr lang="en-US" altLang="ja-JP" sz="2000" b="1" smtClean="0">
                <a:solidFill>
                  <a:srgbClr val="0070C0"/>
                </a:solidFill>
                <a:latin typeface="Calibri" pitchFamily="34" charset="0"/>
                <a:cs typeface="Calibri" pitchFamily="34" charset="0"/>
              </a:rPr>
              <a:t>Structures des</a:t>
            </a:r>
          </a:p>
          <a:p>
            <a:pPr algn="ctr" defTabSz="987425"/>
            <a:r>
              <a:rPr lang="en-US" altLang="ja-JP" sz="2000" b="1" smtClean="0">
                <a:solidFill>
                  <a:srgbClr val="0070C0"/>
                </a:solidFill>
                <a:latin typeface="Calibri" pitchFamily="34" charset="0"/>
                <a:cs typeface="Calibri" pitchFamily="34" charset="0"/>
              </a:rPr>
              <a:t> sapeurs-pompiers</a:t>
            </a:r>
            <a:endParaRPr lang="ja-JP" altLang="en-US" sz="2000" b="1">
              <a:solidFill>
                <a:srgbClr val="0070C0"/>
              </a:solidFill>
              <a:latin typeface="Calibri" pitchFamily="34" charset="0"/>
              <a:cs typeface="Calibri" pitchFamily="34" charset="0"/>
            </a:endParaRPr>
          </a:p>
        </p:txBody>
      </p:sp>
      <p:sp>
        <p:nvSpPr>
          <p:cNvPr id="3084" name="テキスト ボックス 21"/>
          <p:cNvSpPr txBox="1">
            <a:spLocks noChangeArrowheads="1"/>
          </p:cNvSpPr>
          <p:nvPr/>
        </p:nvSpPr>
        <p:spPr bwMode="auto">
          <a:xfrm>
            <a:off x="3800872" y="1556792"/>
            <a:ext cx="2632497" cy="10018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algn="ctr" eaLnBrk="1" hangingPunct="1">
              <a:lnSpc>
                <a:spcPct val="150000"/>
              </a:lnSpc>
            </a:pPr>
            <a:r>
              <a:rPr lang="en-US" altLang="ja-JP" sz="2000" b="1" smtClean="0">
                <a:solidFill>
                  <a:srgbClr val="000000"/>
                </a:solidFill>
                <a:latin typeface="Calibri" pitchFamily="34" charset="0"/>
              </a:rPr>
              <a:t>Corps permanents des sapeurs-pompiers</a:t>
            </a:r>
          </a:p>
          <a:p>
            <a:pPr algn="ctr" eaLnBrk="1" hangingPunct="1">
              <a:lnSpc>
                <a:spcPct val="150000"/>
              </a:lnSpc>
            </a:pPr>
            <a:r>
              <a:rPr lang="en-US" altLang="ja-JP" sz="1400" smtClean="0">
                <a:solidFill>
                  <a:srgbClr val="000000"/>
                </a:solidFill>
                <a:latin typeface="Calibri" pitchFamily="34" charset="0"/>
              </a:rPr>
              <a:t>(env. 159 000 sapeurs-pompiers professionnels)</a:t>
            </a:r>
            <a:endParaRPr lang="ja-JP" altLang="en-US" sz="1400" dirty="0">
              <a:solidFill>
                <a:srgbClr val="000000"/>
              </a:solidFill>
              <a:latin typeface="Calibri" pitchFamily="34" charset="0"/>
            </a:endParaRPr>
          </a:p>
        </p:txBody>
      </p:sp>
      <p:sp>
        <p:nvSpPr>
          <p:cNvPr id="3085" name="テキスト ボックス 22"/>
          <p:cNvSpPr txBox="1">
            <a:spLocks noChangeArrowheads="1"/>
          </p:cNvSpPr>
          <p:nvPr/>
        </p:nvSpPr>
        <p:spPr bwMode="auto">
          <a:xfrm>
            <a:off x="3440832" y="2852936"/>
            <a:ext cx="3024578" cy="936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algn="ctr" eaLnBrk="1" hangingPunct="1">
              <a:lnSpc>
                <a:spcPct val="150000"/>
              </a:lnSpc>
            </a:pPr>
            <a:endParaRPr lang="en-US" altLang="ja-JP" b="1" smtClean="0">
              <a:solidFill>
                <a:srgbClr val="000000"/>
              </a:solidFill>
              <a:latin typeface="Calibri" pitchFamily="34" charset="0"/>
            </a:endParaRPr>
          </a:p>
          <a:p>
            <a:pPr algn="ctr" eaLnBrk="1" hangingPunct="1">
              <a:lnSpc>
                <a:spcPct val="150000"/>
              </a:lnSpc>
            </a:pPr>
            <a:endParaRPr lang="en-US" altLang="ja-JP" b="1" smtClean="0">
              <a:solidFill>
                <a:srgbClr val="000000"/>
              </a:solidFill>
              <a:latin typeface="Calibri" pitchFamily="34" charset="0"/>
            </a:endParaRPr>
          </a:p>
          <a:p>
            <a:pPr algn="ctr" eaLnBrk="1" hangingPunct="1">
              <a:lnSpc>
                <a:spcPct val="150000"/>
              </a:lnSpc>
            </a:pPr>
            <a:r>
              <a:rPr lang="en-US" altLang="ja-JP" sz="2000" b="1" smtClean="0">
                <a:solidFill>
                  <a:srgbClr val="000000"/>
                </a:solidFill>
                <a:latin typeface="Calibri" pitchFamily="34" charset="0"/>
              </a:rPr>
              <a:t>Troupes des sapeurs-</a:t>
            </a:r>
          </a:p>
          <a:p>
            <a:pPr algn="ctr" eaLnBrk="1" hangingPunct="1">
              <a:lnSpc>
                <a:spcPct val="150000"/>
              </a:lnSpc>
            </a:pPr>
            <a:r>
              <a:rPr lang="en-US" altLang="ja-JP" sz="2000" b="1" smtClean="0">
                <a:solidFill>
                  <a:srgbClr val="000000"/>
                </a:solidFill>
                <a:latin typeface="Calibri" pitchFamily="34" charset="0"/>
              </a:rPr>
              <a:t>pompiers volontaires</a:t>
            </a:r>
            <a:r>
              <a:rPr lang="ja-JP" altLang="en-US" sz="2000" dirty="0">
                <a:solidFill>
                  <a:srgbClr val="000000"/>
                </a:solidFill>
                <a:latin typeface="Calibri" pitchFamily="34" charset="0"/>
              </a:rPr>
              <a:t>　</a:t>
            </a:r>
            <a:endParaRPr lang="en-US" altLang="ja-JP" sz="1600" dirty="0">
              <a:solidFill>
                <a:srgbClr val="000000"/>
              </a:solidFill>
              <a:latin typeface="Calibri" pitchFamily="34" charset="0"/>
            </a:endParaRPr>
          </a:p>
          <a:p>
            <a:pPr algn="ctr" eaLnBrk="1" hangingPunct="1">
              <a:lnSpc>
                <a:spcPct val="150000"/>
              </a:lnSpc>
            </a:pPr>
            <a:r>
              <a:rPr lang="en-US" altLang="ja-JP" sz="1600" smtClean="0">
                <a:solidFill>
                  <a:srgbClr val="000000"/>
                </a:solidFill>
                <a:latin typeface="Calibri" pitchFamily="34" charset="0"/>
              </a:rPr>
              <a:t>(env. 880 000 membres)</a:t>
            </a:r>
            <a:endParaRPr lang="ja-JP" altLang="en-US" sz="1600" dirty="0">
              <a:solidFill>
                <a:srgbClr val="000000"/>
              </a:solidFill>
              <a:latin typeface="Calibri" pitchFamily="34" charset="0"/>
            </a:endParaRPr>
          </a:p>
        </p:txBody>
      </p:sp>
      <p:sp>
        <p:nvSpPr>
          <p:cNvPr id="3086" name="テキスト ボックス 23"/>
          <p:cNvSpPr txBox="1">
            <a:spLocks noChangeArrowheads="1"/>
          </p:cNvSpPr>
          <p:nvPr/>
        </p:nvSpPr>
        <p:spPr bwMode="auto">
          <a:xfrm>
            <a:off x="3728864" y="4581128"/>
            <a:ext cx="3793146"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algn="ctr" eaLnBrk="1" hangingPunct="1">
              <a:lnSpc>
                <a:spcPct val="150000"/>
              </a:lnSpc>
            </a:pPr>
            <a:endParaRPr lang="en-US" altLang="ja-JP" sz="2000" b="1" smtClean="0">
              <a:solidFill>
                <a:srgbClr val="000000"/>
              </a:solidFill>
              <a:latin typeface="Calibri" pitchFamily="34" charset="0"/>
            </a:endParaRPr>
          </a:p>
          <a:p>
            <a:pPr algn="ctr" eaLnBrk="1" hangingPunct="1">
              <a:lnSpc>
                <a:spcPct val="150000"/>
              </a:lnSpc>
            </a:pPr>
            <a:r>
              <a:rPr lang="en-US" altLang="ja-JP" sz="2000" b="1" smtClean="0">
                <a:solidFill>
                  <a:srgbClr val="000000"/>
                </a:solidFill>
                <a:latin typeface="Calibri" pitchFamily="34" charset="0"/>
              </a:rPr>
              <a:t>Structures autonomes</a:t>
            </a:r>
          </a:p>
          <a:p>
            <a:pPr algn="ctr" eaLnBrk="1" hangingPunct="1">
              <a:lnSpc>
                <a:spcPct val="150000"/>
              </a:lnSpc>
            </a:pPr>
            <a:r>
              <a:rPr lang="en-US" altLang="ja-JP" sz="2000" b="1" smtClean="0">
                <a:solidFill>
                  <a:srgbClr val="000000"/>
                </a:solidFill>
                <a:latin typeface="Calibri" pitchFamily="34" charset="0"/>
              </a:rPr>
              <a:t> de lutte contre les sinistres</a:t>
            </a:r>
            <a:endParaRPr lang="en-US" altLang="ja-JP" sz="2000" b="1" dirty="0">
              <a:solidFill>
                <a:srgbClr val="000000"/>
              </a:solidFill>
              <a:latin typeface="Calibri" pitchFamily="34" charset="0"/>
            </a:endParaRPr>
          </a:p>
          <a:p>
            <a:pPr algn="ctr" eaLnBrk="1" hangingPunct="1">
              <a:lnSpc>
                <a:spcPct val="150000"/>
              </a:lnSpc>
            </a:pPr>
            <a:r>
              <a:rPr lang="en-US" altLang="ja-JP" sz="1600" smtClean="0">
                <a:solidFill>
                  <a:srgbClr val="000000"/>
                </a:solidFill>
                <a:latin typeface="Calibri" pitchFamily="34" charset="0"/>
              </a:rPr>
              <a:t>(env. 37 980 000 membres)</a:t>
            </a:r>
            <a:endParaRPr lang="ja-JP" altLang="en-US" sz="1600" dirty="0">
              <a:solidFill>
                <a:srgbClr val="000000"/>
              </a:solidFill>
              <a:latin typeface="Calibri" pitchFamily="34" charset="0"/>
            </a:endParaRPr>
          </a:p>
        </p:txBody>
      </p:sp>
      <p:sp>
        <p:nvSpPr>
          <p:cNvPr id="36" name="四角形吹き出し 35"/>
          <p:cNvSpPr/>
          <p:nvPr/>
        </p:nvSpPr>
        <p:spPr>
          <a:xfrm>
            <a:off x="6393888" y="2924176"/>
            <a:ext cx="2630908" cy="714375"/>
          </a:xfrm>
          <a:prstGeom prst="wedgeRectCallout">
            <a:avLst>
              <a:gd name="adj1" fmla="val -49670"/>
              <a:gd name="adj2" fmla="val 88498"/>
            </a:avLst>
          </a:prstGeom>
          <a:solidFill>
            <a:srgbClr val="FFCC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smtClean="0">
                <a:solidFill>
                  <a:prstClr val="black"/>
                </a:solidFill>
              </a:rPr>
              <a:t>dont env. 20 000 </a:t>
            </a:r>
          </a:p>
          <a:p>
            <a:pPr algn="ctr">
              <a:defRPr/>
            </a:pPr>
            <a:r>
              <a:rPr lang="en-US" altLang="ja-JP" sz="1600" smtClean="0">
                <a:solidFill>
                  <a:prstClr val="black"/>
                </a:solidFill>
              </a:rPr>
              <a:t>membres f</a:t>
            </a:r>
            <a:r>
              <a:rPr lang="en-US" altLang="ja-JP" sz="1600" smtClean="0">
                <a:solidFill>
                  <a:prstClr val="black"/>
                </a:solidFill>
                <a:cs typeface="Arial"/>
              </a:rPr>
              <a:t>éminins</a:t>
            </a:r>
            <a:endParaRPr lang="ja-JP" altLang="en-US" sz="1600" dirty="0">
              <a:solidFill>
                <a:prstClr val="black"/>
              </a:solidFill>
            </a:endParaRPr>
          </a:p>
        </p:txBody>
      </p:sp>
      <p:sp>
        <p:nvSpPr>
          <p:cNvPr id="51218" name="テキスト ボックス 16"/>
          <p:cNvSpPr txBox="1">
            <a:spLocks noChangeArrowheads="1"/>
          </p:cNvSpPr>
          <p:nvPr/>
        </p:nvSpPr>
        <p:spPr bwMode="auto">
          <a:xfrm>
            <a:off x="6609184" y="1196752"/>
            <a:ext cx="3023084" cy="1338828"/>
          </a:xfrm>
          <a:prstGeom prst="rect">
            <a:avLst/>
          </a:prstGeom>
          <a:noFill/>
          <a:ln w="9525">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rIns="36000">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eaLnBrk="1" hangingPunct="1">
              <a:spcAft>
                <a:spcPts val="600"/>
              </a:spcAft>
              <a:defRPr/>
            </a:pPr>
            <a:r>
              <a:rPr lang="en-US" altLang="ja-JP" sz="1600" b="1" smtClean="0">
                <a:latin typeface="+mn-lt"/>
                <a:cs typeface="Calibri" pitchFamily="34" charset="0"/>
              </a:rPr>
              <a:t>Organisation au 1er avril 2011 :</a:t>
            </a:r>
            <a:endParaRPr lang="en-US" altLang="ja-JP" sz="1600" b="1" dirty="0" smtClean="0">
              <a:latin typeface="+mn-lt"/>
              <a:cs typeface="Calibri" pitchFamily="34" charset="0"/>
            </a:endParaRPr>
          </a:p>
          <a:p>
            <a:pPr marL="87313" indent="-87313" algn="just" eaLnBrk="1" hangingPunct="1">
              <a:defRPr/>
            </a:pPr>
            <a:r>
              <a:rPr lang="ja-JP" altLang="en-US" sz="1200" smtClean="0">
                <a:latin typeface="+mn-lt"/>
              </a:rPr>
              <a:t>   </a:t>
            </a:r>
            <a:r>
              <a:rPr lang="en-US" altLang="ja-JP" sz="1200" smtClean="0">
                <a:latin typeface="+mn-lt"/>
              </a:rPr>
              <a:t>sauf pour les 3 d</a:t>
            </a:r>
            <a:r>
              <a:rPr lang="en-US" altLang="ja-JP" sz="1200" smtClean="0">
                <a:latin typeface="+mn-lt"/>
                <a:cs typeface="Arial"/>
              </a:rPr>
              <a:t>épartements de Tohoku (Iwate, Miyagi et Fukushima) sinistrés par le grand séisme de l’Est du Japon, pour lesquels les données de l’année précédente (au 01/04/2010) ont été retenues.</a:t>
            </a:r>
            <a:endParaRPr lang="en-US" altLang="ja-JP" sz="1200" dirty="0" smtClean="0">
              <a:latin typeface="+mn-lt"/>
            </a:endParaRPr>
          </a:p>
        </p:txBody>
      </p:sp>
      <p:sp>
        <p:nvSpPr>
          <p:cNvPr id="20" name="テキスト ボックス 26"/>
          <p:cNvSpPr txBox="1">
            <a:spLocks noChangeArrowheads="1"/>
          </p:cNvSpPr>
          <p:nvPr/>
        </p:nvSpPr>
        <p:spPr bwMode="auto">
          <a:xfrm>
            <a:off x="387474" y="2786065"/>
            <a:ext cx="2421714" cy="1074983"/>
          </a:xfrm>
          <a:prstGeom prst="rect">
            <a:avLst/>
          </a:prstGeom>
          <a:noFill/>
          <a:ln w="9525">
            <a:solidFill>
              <a:srgbClr val="92D05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en-US" altLang="ja-JP" smtClean="0">
                <a:solidFill>
                  <a:srgbClr val="000000"/>
                </a:solidFill>
                <a:latin typeface="+mn-lt"/>
              </a:rPr>
              <a:t>(Chacune couvre sa circonscription plac</a:t>
            </a:r>
            <a:r>
              <a:rPr lang="en-US" altLang="ja-JP" smtClean="0">
                <a:solidFill>
                  <a:srgbClr val="000000"/>
                </a:solidFill>
                <a:latin typeface="+mn-lt"/>
                <a:cs typeface="Arial"/>
              </a:rPr>
              <a:t>ée </a:t>
            </a:r>
            <a:r>
              <a:rPr lang="en-US" altLang="ja-JP" smtClean="0">
                <a:solidFill>
                  <a:srgbClr val="000000"/>
                </a:solidFill>
                <a:latin typeface="+mn-lt"/>
              </a:rPr>
              <a:t>sous la responsabilit</a:t>
            </a:r>
            <a:r>
              <a:rPr lang="en-US" altLang="ja-JP" smtClean="0">
                <a:solidFill>
                  <a:srgbClr val="000000"/>
                </a:solidFill>
                <a:latin typeface="+mn-lt"/>
                <a:cs typeface="Arial"/>
              </a:rPr>
              <a:t>é du</a:t>
            </a:r>
            <a:r>
              <a:rPr lang="en-US" altLang="ja-JP" smtClean="0">
                <a:solidFill>
                  <a:srgbClr val="000000"/>
                </a:solidFill>
                <a:latin typeface="+mn-lt"/>
              </a:rPr>
              <a:t> chef de structure.)</a:t>
            </a:r>
            <a:endParaRPr lang="ja-JP" altLang="en-US" dirty="0">
              <a:solidFill>
                <a:srgbClr val="000000"/>
              </a:solidFill>
              <a:latin typeface="+mn-lt"/>
            </a:endParaRPr>
          </a:p>
        </p:txBody>
      </p:sp>
      <p:sp>
        <p:nvSpPr>
          <p:cNvPr id="22" name="テキスト ボックス 21"/>
          <p:cNvSpPr txBox="1"/>
          <p:nvPr/>
        </p:nvSpPr>
        <p:spPr>
          <a:xfrm>
            <a:off x="387474" y="5214938"/>
            <a:ext cx="3482504" cy="857250"/>
          </a:xfrm>
          <a:prstGeom prst="rect">
            <a:avLst/>
          </a:prstGeom>
          <a:solidFill>
            <a:schemeClr val="accent2">
              <a:lumMod val="20000"/>
              <a:lumOff val="80000"/>
            </a:schemeClr>
          </a:solidFill>
          <a:ln>
            <a:solidFill>
              <a:schemeClr val="tx1"/>
            </a:solidFill>
          </a:ln>
        </p:spPr>
        <p:txBody>
          <a:bodyPr anchor="ctr"/>
          <a:lstStyle/>
          <a:p>
            <a:pPr algn="ctr" fontAlgn="auto">
              <a:spcAft>
                <a:spcPts val="0"/>
              </a:spcAft>
              <a:defRPr/>
            </a:pPr>
            <a:r>
              <a:rPr lang="en-US" altLang="ja-JP" sz="2000" smtClean="0">
                <a:solidFill>
                  <a:prstClr val="black"/>
                </a:solidFill>
                <a:latin typeface="Calibri"/>
                <a:ea typeface="ＭＳ Ｐゴシック"/>
              </a:rPr>
              <a:t>Initiatives locales </a:t>
            </a:r>
          </a:p>
          <a:p>
            <a:pPr algn="ctr" fontAlgn="auto">
              <a:spcAft>
                <a:spcPts val="0"/>
              </a:spcAft>
              <a:defRPr/>
            </a:pPr>
            <a:r>
              <a:rPr lang="en-US" altLang="ja-JP" sz="2000" smtClean="0">
                <a:solidFill>
                  <a:prstClr val="black"/>
                </a:solidFill>
                <a:latin typeface="Calibri"/>
                <a:ea typeface="ＭＳ Ｐゴシック"/>
              </a:rPr>
              <a:t>de lutte contre les sinistres</a:t>
            </a:r>
            <a:endParaRPr lang="ja-JP" altLang="en-US" sz="2000" dirty="0">
              <a:solidFill>
                <a:prstClr val="black"/>
              </a:solidFill>
              <a:latin typeface="Calibri"/>
              <a:ea typeface="ＭＳ Ｐゴシック"/>
            </a:endParaRPr>
          </a:p>
        </p:txBody>
      </p:sp>
      <p:sp>
        <p:nvSpPr>
          <p:cNvPr id="18" name="Rectangle 1033"/>
          <p:cNvSpPr>
            <a:spLocks noChangeArrowheads="1"/>
          </p:cNvSpPr>
          <p:nvPr/>
        </p:nvSpPr>
        <p:spPr bwMode="auto">
          <a:xfrm>
            <a:off x="1" y="166688"/>
            <a:ext cx="9906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nchor="ctr"/>
          <a:lstStyle/>
          <a:p>
            <a:pPr marL="342900" indent="12700"/>
            <a:r>
              <a:rPr lang="en-US" altLang="ja-JP" sz="3200" b="1" smtClean="0">
                <a:latin typeface="Calibri" pitchFamily="34" charset="0"/>
                <a:cs typeface="Calibri" pitchFamily="34" charset="0"/>
              </a:rPr>
              <a:t>       Organisation de la lutte contre les sinistres </a:t>
            </a:r>
          </a:p>
          <a:p>
            <a:pPr marL="342900" indent="-342900"/>
            <a:r>
              <a:rPr lang="en-US" altLang="ja-JP" sz="3200" b="1" smtClean="0">
                <a:latin typeface="Calibri" pitchFamily="34" charset="0"/>
                <a:cs typeface="Calibri" pitchFamily="34" charset="0"/>
              </a:rPr>
              <a:t>            au niveau des communes</a:t>
            </a:r>
            <a:endParaRPr lang="ja-JP" altLang="en-US" sz="3200" b="1" dirty="0">
              <a:solidFill>
                <a:srgbClr val="000000"/>
              </a:solidFill>
            </a:endParaRPr>
          </a:p>
        </p:txBody>
      </p:sp>
      <p:sp>
        <p:nvSpPr>
          <p:cNvPr id="19"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sz="2400" b="1" u="sng" smtClean="0">
                <a:solidFill>
                  <a:srgbClr val="000000"/>
                </a:solidFill>
                <a:latin typeface="+mj-lt"/>
                <a:ea typeface="ＭＳ ゴシック" pitchFamily="49" charset="-128"/>
              </a:rPr>
              <a:t>I - 4</a:t>
            </a:r>
            <a:endParaRPr lang="en-US" altLang="ja-JP" sz="2400" b="1" u="sng" dirty="0">
              <a:solidFill>
                <a:srgbClr val="000000"/>
              </a:solidFill>
              <a:latin typeface="+mj-lt"/>
              <a:ea typeface="ＭＳ ゴシック" pitchFamily="49"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6"/>
          <p:cNvSpPr txBox="1">
            <a:spLocks noChangeArrowheads="1"/>
          </p:cNvSpPr>
          <p:nvPr/>
        </p:nvSpPr>
        <p:spPr bwMode="auto">
          <a:xfrm>
            <a:off x="9691653" y="6502400"/>
            <a:ext cx="176241"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wrap="none" lIns="87189" tIns="43596" rIns="87189" bIns="43596">
            <a:spAutoFit/>
          </a:bodyPr>
          <a:lstStyle>
            <a:lvl1pPr defTabSz="873125" eaLnBrk="0" hangingPunct="0">
              <a:defRPr kumimoji="1" sz="1600">
                <a:solidFill>
                  <a:schemeClr val="bg2"/>
                </a:solidFill>
                <a:latin typeface="Times New Roman" pitchFamily="18" charset="0"/>
                <a:ea typeface="ＭＳ Ｐゴシック" charset="-128"/>
              </a:defRPr>
            </a:lvl1pPr>
            <a:lvl2pPr marL="742950" indent="-285750" defTabSz="873125" eaLnBrk="0" hangingPunct="0">
              <a:defRPr kumimoji="1" sz="1600">
                <a:solidFill>
                  <a:schemeClr val="bg2"/>
                </a:solidFill>
                <a:latin typeface="Times New Roman" pitchFamily="18" charset="0"/>
                <a:ea typeface="ＭＳ Ｐゴシック" charset="-128"/>
              </a:defRPr>
            </a:lvl2pPr>
            <a:lvl3pPr marL="1143000" indent="-228600" defTabSz="873125" eaLnBrk="0" hangingPunct="0">
              <a:defRPr kumimoji="1" sz="1600">
                <a:solidFill>
                  <a:schemeClr val="bg2"/>
                </a:solidFill>
                <a:latin typeface="Times New Roman" pitchFamily="18" charset="0"/>
                <a:ea typeface="ＭＳ Ｐゴシック" charset="-128"/>
              </a:defRPr>
            </a:lvl3pPr>
            <a:lvl4pPr marL="1600200" indent="-228600" defTabSz="873125" eaLnBrk="0" hangingPunct="0">
              <a:defRPr kumimoji="1" sz="1600">
                <a:solidFill>
                  <a:schemeClr val="bg2"/>
                </a:solidFill>
                <a:latin typeface="Times New Roman" pitchFamily="18" charset="0"/>
                <a:ea typeface="ＭＳ Ｐゴシック" charset="-128"/>
              </a:defRPr>
            </a:lvl4pPr>
            <a:lvl5pPr marL="2057400" indent="-228600" defTabSz="873125" eaLnBrk="0" hangingPunct="0">
              <a:defRPr kumimoji="1" sz="1600">
                <a:solidFill>
                  <a:schemeClr val="bg2"/>
                </a:solidFill>
                <a:latin typeface="Times New Roman" pitchFamily="18" charset="0"/>
                <a:ea typeface="ＭＳ Ｐゴシック" charset="-128"/>
              </a:defRPr>
            </a:lvl5pPr>
            <a:lvl6pPr marL="2514600" indent="-228600" defTabSz="873125"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defTabSz="873125"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defTabSz="873125"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defTabSz="873125"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ctr">
              <a:spcBef>
                <a:spcPct val="50000"/>
              </a:spcBef>
            </a:pPr>
            <a:endParaRPr kumimoji="0" lang="ja-JP" altLang="ja-JP" sz="1700">
              <a:solidFill>
                <a:srgbClr val="EEECE1"/>
              </a:solidFill>
            </a:endParaRPr>
          </a:p>
        </p:txBody>
      </p:sp>
      <p:sp>
        <p:nvSpPr>
          <p:cNvPr id="55302" name="AutoShape 10"/>
          <p:cNvSpPr>
            <a:spLocks noChangeArrowheads="1"/>
          </p:cNvSpPr>
          <p:nvPr/>
        </p:nvSpPr>
        <p:spPr bwMode="auto">
          <a:xfrm>
            <a:off x="1" y="142876"/>
            <a:ext cx="9906000" cy="576263"/>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69458" tIns="79200" rIns="69458" bIns="8311" anchor="ctr"/>
          <a:lstStyle/>
          <a:p>
            <a:pPr marL="80963" indent="-80963" algn="ctr" defTabSz="882650">
              <a:lnSpc>
                <a:spcPct val="80000"/>
              </a:lnSpc>
              <a:spcBef>
                <a:spcPct val="50000"/>
              </a:spcBef>
            </a:pPr>
            <a:r>
              <a:rPr lang="en-US" altLang="ja-JP" sz="3200" b="1" smtClean="0">
                <a:solidFill>
                  <a:srgbClr val="000000"/>
                </a:solidFill>
                <a:latin typeface="Calibri" pitchFamily="34" charset="0"/>
                <a:cs typeface="Calibri" pitchFamily="34" charset="0"/>
              </a:rPr>
              <a:t>Troupes des sapeurs-pompiers volontaires</a:t>
            </a:r>
            <a:endParaRPr lang="ja-JP" altLang="en-US" sz="3200" b="1">
              <a:solidFill>
                <a:srgbClr val="000000"/>
              </a:solidFill>
              <a:latin typeface="Calibri" pitchFamily="34" charset="0"/>
              <a:cs typeface="Calibri" pitchFamily="34" charset="0"/>
            </a:endParaRPr>
          </a:p>
        </p:txBody>
      </p:sp>
      <p:sp>
        <p:nvSpPr>
          <p:cNvPr id="55303" name="AutoShape 6"/>
          <p:cNvSpPr>
            <a:spLocks noChangeArrowheads="1"/>
          </p:cNvSpPr>
          <p:nvPr/>
        </p:nvSpPr>
        <p:spPr bwMode="auto">
          <a:xfrm>
            <a:off x="117495" y="642939"/>
            <a:ext cx="9671012" cy="1057869"/>
          </a:xfrm>
          <a:prstGeom prst="roundRect">
            <a:avLst>
              <a:gd name="adj" fmla="val 16667"/>
            </a:avLst>
          </a:prstGeom>
          <a:solidFill>
            <a:srgbClr val="FFFF99"/>
          </a:solidFill>
          <a:ln>
            <a:noFill/>
          </a:ln>
          <a:effectLst>
            <a:outerShdw dist="107763" dir="2700000" algn="ctr" rotWithShape="0">
              <a:schemeClr val="bg2"/>
            </a:outerShdw>
          </a:effectLst>
          <a:extLst>
            <a:ext uri="{91240B29-F687-4F45-9708-019B960494DF}">
              <a14:hiddenLine xmlns="" xmlns:a14="http://schemas.microsoft.com/office/drawing/2010/main" w="9525">
                <a:solidFill>
                  <a:srgbClr val="000000"/>
                </a:solidFill>
                <a:round/>
                <a:headEnd/>
                <a:tailEnd/>
              </a14:hiddenLine>
            </a:ext>
          </a:extLst>
        </p:spPr>
        <p:txBody>
          <a:bodyPr wrap="none" lIns="87144" tIns="43572" rIns="87144" bIns="43572" anchor="ctr"/>
          <a:lstStyle/>
          <a:p>
            <a:pPr defTabSz="873125"/>
            <a:r>
              <a:rPr lang="en-US" altLang="ja-JP" sz="1400" b="1" smtClean="0">
                <a:solidFill>
                  <a:srgbClr val="000000"/>
                </a:solidFill>
                <a:latin typeface="+mn-lt"/>
              </a:rPr>
              <a:t>◆ </a:t>
            </a:r>
            <a:r>
              <a:rPr lang="en-US" altLang="ja-JP" sz="1400" b="1" smtClean="0">
                <a:solidFill>
                  <a:srgbClr val="000000"/>
                </a:solidFill>
                <a:latin typeface="+mn-lt"/>
                <a:cs typeface="Calibri" pitchFamily="34" charset="0"/>
              </a:rPr>
              <a:t>Caractéristiques</a:t>
            </a:r>
            <a:endParaRPr lang="ja-JP" altLang="en-US" sz="1400" b="1" dirty="0">
              <a:solidFill>
                <a:srgbClr val="EEECE1"/>
              </a:solidFill>
              <a:latin typeface="+mn-lt"/>
              <a:cs typeface="Calibri" pitchFamily="34" charset="0"/>
            </a:endParaRPr>
          </a:p>
          <a:p>
            <a:pPr defTabSz="873125"/>
            <a:r>
              <a:rPr lang="ja-JP" altLang="en-US" sz="1100" b="1" dirty="0">
                <a:solidFill>
                  <a:srgbClr val="000000"/>
                </a:solidFill>
                <a:latin typeface="+mn-lt"/>
                <a:cs typeface="Calibri" pitchFamily="34" charset="0"/>
              </a:rPr>
              <a:t>○</a:t>
            </a:r>
            <a:r>
              <a:rPr lang="ja-JP" altLang="en-US" sz="1100" b="1">
                <a:solidFill>
                  <a:srgbClr val="000000"/>
                </a:solidFill>
                <a:latin typeface="+mn-lt"/>
                <a:cs typeface="Calibri" pitchFamily="34" charset="0"/>
              </a:rPr>
              <a:t>　</a:t>
            </a:r>
            <a:r>
              <a:rPr lang="en-US" altLang="ja-JP" sz="1100" b="1" smtClean="0">
                <a:solidFill>
                  <a:srgbClr val="000000"/>
                </a:solidFill>
                <a:latin typeface="+mn-lt"/>
                <a:cs typeface="Calibri" pitchFamily="34" charset="0"/>
              </a:rPr>
              <a:t>Leur mise en place d</a:t>
            </a:r>
            <a:r>
              <a:rPr lang="en-US" altLang="ja-JP" sz="1100" b="1" smtClean="0">
                <a:solidFill>
                  <a:srgbClr val="000000"/>
                </a:solidFill>
                <a:latin typeface="+mn-lt"/>
                <a:cs typeface="Arial"/>
              </a:rPr>
              <a:t>écoule de </a:t>
            </a:r>
            <a:r>
              <a:rPr lang="en-US" altLang="ja-JP" sz="1100" b="1" smtClean="0">
                <a:solidFill>
                  <a:srgbClr val="000000"/>
                </a:solidFill>
                <a:latin typeface="+mn-lt"/>
                <a:cs typeface="Calibri" pitchFamily="34" charset="0"/>
              </a:rPr>
              <a:t>l’article 9 de la Loi sur l’Organisation des Sapeurs-Pompiers qui pr</a:t>
            </a:r>
            <a:r>
              <a:rPr lang="en-US" altLang="ja-JP" sz="1100" b="1" smtClean="0">
                <a:solidFill>
                  <a:srgbClr val="000000"/>
                </a:solidFill>
                <a:latin typeface="+mn-lt"/>
                <a:cs typeface="Arial"/>
              </a:rPr>
              <a:t>évoit 2 types de structures (corps permanents et troupes </a:t>
            </a:r>
          </a:p>
          <a:p>
            <a:pPr defTabSz="873125"/>
            <a:r>
              <a:rPr lang="en-US" altLang="ja-JP" sz="1100" b="1" smtClean="0">
                <a:solidFill>
                  <a:srgbClr val="000000"/>
                </a:solidFill>
                <a:latin typeface="+mn-lt"/>
                <a:cs typeface="Arial"/>
              </a:rPr>
              <a:t>       non permanentes).</a:t>
            </a:r>
            <a:endParaRPr lang="ja-JP" altLang="en-US" sz="1100" b="1" dirty="0">
              <a:solidFill>
                <a:srgbClr val="000000"/>
              </a:solidFill>
              <a:latin typeface="+mn-lt"/>
              <a:cs typeface="Calibri" pitchFamily="34" charset="0"/>
            </a:endParaRPr>
          </a:p>
          <a:p>
            <a:pPr defTabSz="873125"/>
            <a:r>
              <a:rPr lang="ja-JP" altLang="en-US" sz="1100" b="1" dirty="0">
                <a:solidFill>
                  <a:srgbClr val="000000"/>
                </a:solidFill>
                <a:latin typeface="+mn-lt"/>
              </a:rPr>
              <a:t>○</a:t>
            </a:r>
            <a:r>
              <a:rPr lang="ja-JP" altLang="en-US" sz="1100" b="1">
                <a:solidFill>
                  <a:srgbClr val="000000"/>
                </a:solidFill>
                <a:latin typeface="+mn-lt"/>
              </a:rPr>
              <a:t>　</a:t>
            </a:r>
            <a:r>
              <a:rPr lang="en-US" altLang="ja-JP" sz="1100" b="1" smtClean="0">
                <a:solidFill>
                  <a:srgbClr val="000000"/>
                </a:solidFill>
                <a:latin typeface="+mn-lt"/>
              </a:rPr>
              <a:t>Elles sont essentiellement compos</a:t>
            </a:r>
            <a:r>
              <a:rPr lang="en-US" altLang="ja-JP" sz="1100" b="1" smtClean="0">
                <a:solidFill>
                  <a:srgbClr val="000000"/>
                </a:solidFill>
                <a:latin typeface="+mn-lt"/>
                <a:cs typeface="Arial"/>
              </a:rPr>
              <a:t>ées de sapeurs-pompiers volontaires ayant le statut de fonctionnaire régional non-permanent.</a:t>
            </a:r>
            <a:endParaRPr lang="ja-JP" altLang="en-US" sz="1100" b="1" dirty="0">
              <a:solidFill>
                <a:srgbClr val="000000"/>
              </a:solidFill>
              <a:latin typeface="+mn-lt"/>
            </a:endParaRPr>
          </a:p>
          <a:p>
            <a:pPr defTabSz="873125"/>
            <a:r>
              <a:rPr lang="ja-JP" altLang="en-US" sz="1100" b="1" dirty="0">
                <a:solidFill>
                  <a:srgbClr val="000000"/>
                </a:solidFill>
                <a:latin typeface="+mn-lt"/>
              </a:rPr>
              <a:t>○</a:t>
            </a:r>
            <a:r>
              <a:rPr lang="ja-JP" altLang="en-US" sz="1100" b="1">
                <a:solidFill>
                  <a:srgbClr val="000000"/>
                </a:solidFill>
                <a:latin typeface="+mn-lt"/>
              </a:rPr>
              <a:t>　</a:t>
            </a:r>
            <a:r>
              <a:rPr lang="en-US" altLang="ja-JP" sz="1100" b="1" smtClean="0">
                <a:solidFill>
                  <a:srgbClr val="000000"/>
                </a:solidFill>
                <a:latin typeface="+mn-lt"/>
              </a:rPr>
              <a:t>Grâce à leur proximit</a:t>
            </a:r>
            <a:r>
              <a:rPr lang="en-US" altLang="ja-JP" sz="1100" b="1" smtClean="0">
                <a:solidFill>
                  <a:srgbClr val="000000"/>
                </a:solidFill>
                <a:latin typeface="+mn-lt"/>
                <a:cs typeface="Arial"/>
              </a:rPr>
              <a:t>é aux communautés locales ainsi qu’à leur capacité de se mobiliser et de répondre rapidement aux différents besoins en cas de sinistres, </a:t>
            </a:r>
          </a:p>
          <a:p>
            <a:pPr defTabSz="873125"/>
            <a:r>
              <a:rPr lang="en-US" altLang="ja-JP" sz="1100" b="1" smtClean="0">
                <a:solidFill>
                  <a:srgbClr val="000000"/>
                </a:solidFill>
                <a:latin typeface="+mn-lt"/>
                <a:cs typeface="Arial"/>
              </a:rPr>
              <a:t>       e</a:t>
            </a:r>
            <a:r>
              <a:rPr lang="en-US" altLang="ja-JP" sz="1100" b="1" smtClean="0">
                <a:solidFill>
                  <a:srgbClr val="000000"/>
                </a:solidFill>
                <a:latin typeface="+mn-lt"/>
              </a:rPr>
              <a:t>lles occupent une place primordiale dans les syst</a:t>
            </a:r>
            <a:r>
              <a:rPr lang="en-US" altLang="ja-JP" sz="1100" b="1" smtClean="0">
                <a:solidFill>
                  <a:srgbClr val="000000"/>
                </a:solidFill>
                <a:latin typeface="+mn-lt"/>
                <a:cs typeface="Arial"/>
              </a:rPr>
              <a:t>èmes locaux de lutte contre les incendies/sinistres.</a:t>
            </a:r>
            <a:endParaRPr lang="ja-JP" altLang="en-US" sz="1100" b="1" dirty="0">
              <a:solidFill>
                <a:srgbClr val="000000"/>
              </a:solidFill>
              <a:latin typeface="+mn-lt"/>
            </a:endParaRPr>
          </a:p>
        </p:txBody>
      </p:sp>
      <p:sp>
        <p:nvSpPr>
          <p:cNvPr id="55304" name="AutoShape 9"/>
          <p:cNvSpPr>
            <a:spLocks noChangeArrowheads="1"/>
          </p:cNvSpPr>
          <p:nvPr/>
        </p:nvSpPr>
        <p:spPr bwMode="auto">
          <a:xfrm>
            <a:off x="114785" y="1774823"/>
            <a:ext cx="9671012" cy="936625"/>
          </a:xfrm>
          <a:prstGeom prst="roundRect">
            <a:avLst>
              <a:gd name="adj" fmla="val 16667"/>
            </a:avLst>
          </a:prstGeom>
          <a:solidFill>
            <a:srgbClr val="FFFF99"/>
          </a:solidFill>
          <a:ln>
            <a:noFill/>
          </a:ln>
          <a:effectLst>
            <a:outerShdw dist="107763" dir="2700000" algn="ctr" rotWithShape="0">
              <a:schemeClr val="bg2"/>
            </a:outerShdw>
          </a:effectLst>
          <a:extLst>
            <a:ext uri="{91240B29-F687-4F45-9708-019B960494DF}">
              <a14:hiddenLine xmlns="" xmlns:a14="http://schemas.microsoft.com/office/drawing/2010/main" w="9525">
                <a:solidFill>
                  <a:srgbClr val="000000"/>
                </a:solidFill>
                <a:round/>
                <a:headEnd/>
                <a:tailEnd/>
              </a14:hiddenLine>
            </a:ext>
          </a:extLst>
        </p:spPr>
        <p:txBody>
          <a:bodyPr wrap="none" lIns="87144" tIns="43572" rIns="87144" bIns="43572" anchor="ctr"/>
          <a:lstStyle/>
          <a:p>
            <a:pPr defTabSz="873125"/>
            <a:endParaRPr lang="en-US" altLang="ja-JP" sz="1400" b="1" smtClean="0">
              <a:solidFill>
                <a:srgbClr val="000000"/>
              </a:solidFill>
              <a:latin typeface="Calibri" pitchFamily="34" charset="0"/>
              <a:cs typeface="Calibri" pitchFamily="34" charset="0"/>
            </a:endParaRPr>
          </a:p>
          <a:p>
            <a:pPr defTabSz="873125"/>
            <a:r>
              <a:rPr lang="en-US" altLang="ja-JP" sz="1400" b="1" smtClean="0">
                <a:solidFill>
                  <a:srgbClr val="000000"/>
                </a:solidFill>
                <a:latin typeface="Calibri" pitchFamily="34" charset="0"/>
                <a:cs typeface="Calibri" pitchFamily="34" charset="0"/>
              </a:rPr>
              <a:t>◆</a:t>
            </a:r>
            <a:r>
              <a:rPr lang="ja-JP" altLang="en-US" sz="1400" b="1">
                <a:solidFill>
                  <a:srgbClr val="000000"/>
                </a:solidFill>
                <a:latin typeface="Calibri" pitchFamily="34" charset="0"/>
                <a:cs typeface="Calibri" pitchFamily="34" charset="0"/>
              </a:rPr>
              <a:t>　</a:t>
            </a:r>
            <a:r>
              <a:rPr lang="en-US" altLang="ja-JP" sz="1400" b="1" smtClean="0">
                <a:solidFill>
                  <a:srgbClr val="000000"/>
                </a:solidFill>
                <a:latin typeface="Calibri" pitchFamily="34" charset="0"/>
                <a:cs typeface="Calibri" pitchFamily="34" charset="0"/>
              </a:rPr>
              <a:t>Enjeux</a:t>
            </a:r>
            <a:r>
              <a:rPr lang="ja-JP" altLang="en-US" b="1" dirty="0">
                <a:solidFill>
                  <a:srgbClr val="000000"/>
                </a:solidFill>
                <a:latin typeface="Calibri" pitchFamily="34" charset="0"/>
                <a:cs typeface="Calibri" pitchFamily="34" charset="0"/>
              </a:rPr>
              <a:t>　</a:t>
            </a:r>
            <a:r>
              <a:rPr lang="ja-JP" altLang="en-US" b="1" dirty="0">
                <a:solidFill>
                  <a:srgbClr val="000000"/>
                </a:solidFill>
              </a:rPr>
              <a:t>　　　　　　　　　　　　　　　　　 </a:t>
            </a:r>
            <a:r>
              <a:rPr lang="ja-JP" altLang="en-US" b="1">
                <a:solidFill>
                  <a:srgbClr val="000000"/>
                </a:solidFill>
              </a:rPr>
              <a:t>　</a:t>
            </a:r>
            <a:r>
              <a:rPr lang="ja-JP" altLang="en-US" b="1" smtClean="0">
                <a:solidFill>
                  <a:srgbClr val="000000"/>
                </a:solidFill>
              </a:rPr>
              <a:t>    </a:t>
            </a:r>
            <a:r>
              <a:rPr lang="ja-JP" altLang="en-US" sz="1400" b="1" smtClean="0">
                <a:solidFill>
                  <a:srgbClr val="000000"/>
                </a:solidFill>
                <a:latin typeface="+mn-lt"/>
                <a:cs typeface="Calibri" pitchFamily="34" charset="0"/>
              </a:rPr>
              <a:t>◆</a:t>
            </a:r>
            <a:r>
              <a:rPr lang="ja-JP" altLang="en-US" sz="1400" b="1">
                <a:solidFill>
                  <a:srgbClr val="000000"/>
                </a:solidFill>
                <a:latin typeface="+mn-lt"/>
                <a:cs typeface="Calibri" pitchFamily="34" charset="0"/>
              </a:rPr>
              <a:t>　</a:t>
            </a:r>
            <a:r>
              <a:rPr lang="en-US" altLang="ja-JP" sz="1400" b="1" smtClean="0">
                <a:solidFill>
                  <a:srgbClr val="000000"/>
                </a:solidFill>
                <a:latin typeface="+mn-lt"/>
                <a:cs typeface="Calibri" pitchFamily="34" charset="0"/>
              </a:rPr>
              <a:t>R</a:t>
            </a:r>
            <a:r>
              <a:rPr lang="en-US" altLang="ja-JP" sz="1400" b="1" smtClean="0">
                <a:solidFill>
                  <a:srgbClr val="000000"/>
                </a:solidFill>
                <a:latin typeface="+mn-lt"/>
                <a:cs typeface="Arial"/>
              </a:rPr>
              <a:t>éalité </a:t>
            </a:r>
            <a:r>
              <a:rPr lang="en-US" altLang="ja-JP" sz="1400" b="1" smtClean="0">
                <a:solidFill>
                  <a:srgbClr val="000000"/>
                </a:solidFill>
                <a:latin typeface="+mn-lt"/>
                <a:cs typeface="Calibri" pitchFamily="34" charset="0"/>
              </a:rPr>
              <a:t>(au 1er avril 2011)</a:t>
            </a:r>
            <a:endParaRPr lang="ja-JP" altLang="en-US" sz="1400" b="1" dirty="0">
              <a:solidFill>
                <a:srgbClr val="000000"/>
              </a:solidFill>
              <a:latin typeface="+mn-lt"/>
              <a:cs typeface="Calibri" pitchFamily="34" charset="0"/>
            </a:endParaRPr>
          </a:p>
          <a:p>
            <a:pPr defTabSz="873125"/>
            <a:r>
              <a:rPr lang="ja-JP" altLang="en-US" sz="1200" b="1" smtClean="0">
                <a:solidFill>
                  <a:srgbClr val="000000"/>
                </a:solidFill>
                <a:latin typeface="+mn-lt"/>
                <a:cs typeface="Calibri" pitchFamily="34" charset="0"/>
              </a:rPr>
              <a:t>・</a:t>
            </a:r>
            <a:r>
              <a:rPr lang="en-US" altLang="ja-JP" sz="1200" b="1" smtClean="0">
                <a:solidFill>
                  <a:srgbClr val="000000"/>
                </a:solidFill>
                <a:latin typeface="+mn-lt"/>
                <a:cs typeface="Calibri" pitchFamily="34" charset="0"/>
              </a:rPr>
              <a:t>Augmenter le nombre total de sapeurs-pompiers                             </a:t>
            </a:r>
            <a:r>
              <a:rPr lang="ja-JP" altLang="en-US" sz="1200" b="1" smtClean="0">
                <a:solidFill>
                  <a:srgbClr val="000000"/>
                </a:solidFill>
                <a:latin typeface="+mn-lt"/>
                <a:cs typeface="Calibri" pitchFamily="34" charset="0"/>
              </a:rPr>
              <a:t>・</a:t>
            </a:r>
            <a:r>
              <a:rPr lang="en-US" altLang="ja-JP" sz="1200" b="1" smtClean="0">
                <a:solidFill>
                  <a:srgbClr val="000000"/>
                </a:solidFill>
                <a:latin typeface="+mn-lt"/>
                <a:cs typeface="Calibri" pitchFamily="34" charset="0"/>
              </a:rPr>
              <a:t>Le nombre de sapeurs-pompiers volontaires est en baisse (il n’est actuellement</a:t>
            </a:r>
            <a:r>
              <a:rPr lang="en-US" altLang="ja-JP" sz="1200" b="1" smtClean="0">
                <a:solidFill>
                  <a:srgbClr val="000000"/>
                </a:solidFill>
                <a:latin typeface="+mn-lt"/>
                <a:cs typeface="Arial"/>
              </a:rPr>
              <a:t> </a:t>
            </a:r>
            <a:r>
              <a:rPr lang="en-US" altLang="ja-JP" sz="1200" b="1" smtClean="0">
                <a:solidFill>
                  <a:srgbClr val="000000"/>
                </a:solidFill>
                <a:latin typeface="+mn-lt"/>
                <a:cs typeface="Calibri" pitchFamily="34" charset="0"/>
              </a:rPr>
              <a:t> </a:t>
            </a:r>
          </a:p>
          <a:p>
            <a:pPr defTabSz="873125"/>
            <a:r>
              <a:rPr lang="en-US" altLang="ja-JP" sz="1200" b="1" smtClean="0">
                <a:solidFill>
                  <a:srgbClr val="000000"/>
                </a:solidFill>
                <a:latin typeface="+mn-lt"/>
                <a:cs typeface="Calibri" pitchFamily="34" charset="0"/>
              </a:rPr>
              <a:t>   volontaires jusqu’</a:t>
            </a:r>
            <a:r>
              <a:rPr lang="en-US" altLang="ja-JP" sz="1200" b="1" smtClean="0">
                <a:solidFill>
                  <a:srgbClr val="000000"/>
                </a:solidFill>
                <a:latin typeface="+mn-lt"/>
                <a:cs typeface="Arial"/>
              </a:rPr>
              <a:t>à plus de 1 million</a:t>
            </a:r>
            <a:r>
              <a:rPr lang="en-US" altLang="ja-JP" sz="1200" b="1" smtClean="0">
                <a:solidFill>
                  <a:srgbClr val="000000"/>
                </a:solidFill>
                <a:latin typeface="+mn-lt"/>
                <a:cs typeface="Calibri" pitchFamily="34" charset="0"/>
              </a:rPr>
              <a:t>                                                     que d’env. 880 000)                                                              </a:t>
            </a:r>
          </a:p>
          <a:p>
            <a:pPr defTabSz="873125"/>
            <a:r>
              <a:rPr lang="ja-JP" altLang="en-US" sz="1200" b="1" smtClean="0">
                <a:solidFill>
                  <a:srgbClr val="000000"/>
                </a:solidFill>
                <a:latin typeface="+mn-lt"/>
                <a:cs typeface="Calibri" pitchFamily="34" charset="0"/>
              </a:rPr>
              <a:t>   </a:t>
            </a:r>
            <a:r>
              <a:rPr lang="en-US" altLang="ja-JP" sz="1200" b="1" smtClean="0">
                <a:solidFill>
                  <a:srgbClr val="000000"/>
                </a:solidFill>
                <a:latin typeface="+mn-lt"/>
                <a:cs typeface="Calibri" pitchFamily="34" charset="0"/>
              </a:rPr>
              <a:t>(avec plus de 100 000 sapeurs-pompiers f</a:t>
            </a:r>
            <a:r>
              <a:rPr lang="en-US" altLang="ja-JP" sz="1200" b="1" smtClean="0">
                <a:solidFill>
                  <a:srgbClr val="000000"/>
                </a:solidFill>
                <a:latin typeface="+mn-lt"/>
                <a:cs typeface="Arial"/>
              </a:rPr>
              <a:t>éminins).</a:t>
            </a:r>
            <a:r>
              <a:rPr lang="en-US" altLang="ja-JP" sz="1200" b="1" smtClean="0">
                <a:solidFill>
                  <a:srgbClr val="000000"/>
                </a:solidFill>
                <a:latin typeface="+mn-lt"/>
                <a:cs typeface="Calibri" pitchFamily="34" charset="0"/>
              </a:rPr>
              <a:t> </a:t>
            </a:r>
            <a:r>
              <a:rPr lang="ja-JP" altLang="en-US" sz="1200" b="1">
                <a:solidFill>
                  <a:srgbClr val="000000"/>
                </a:solidFill>
                <a:latin typeface="+mn-lt"/>
                <a:cs typeface="Calibri" pitchFamily="34" charset="0"/>
              </a:rPr>
              <a:t>　</a:t>
            </a:r>
            <a:r>
              <a:rPr lang="ja-JP" altLang="en-US" sz="1200" b="1" smtClean="0">
                <a:solidFill>
                  <a:srgbClr val="000000"/>
                </a:solidFill>
                <a:latin typeface="+mn-lt"/>
                <a:cs typeface="Calibri" pitchFamily="34" charset="0"/>
              </a:rPr>
              <a:t>                     ・</a:t>
            </a:r>
            <a:r>
              <a:rPr lang="en-US" altLang="ja-JP" sz="1200" b="1" smtClean="0">
                <a:solidFill>
                  <a:srgbClr val="000000"/>
                </a:solidFill>
                <a:latin typeface="+mn-lt"/>
                <a:cs typeface="Calibri" pitchFamily="34" charset="0"/>
              </a:rPr>
              <a:t>Les sapeurs-pompiers volontaires ayant le statut de salari</a:t>
            </a:r>
            <a:r>
              <a:rPr lang="en-US" altLang="ja-JP" sz="1200" b="1" smtClean="0">
                <a:solidFill>
                  <a:srgbClr val="000000"/>
                </a:solidFill>
                <a:latin typeface="+mn-lt"/>
                <a:cs typeface="Arial"/>
              </a:rPr>
              <a:t>é : 71% de l’ensemble.</a:t>
            </a:r>
            <a:r>
              <a:rPr lang="ja-JP" altLang="en-US" sz="1200" b="1" dirty="0">
                <a:solidFill>
                  <a:srgbClr val="000000"/>
                </a:solidFill>
                <a:latin typeface="+mn-lt"/>
                <a:cs typeface="Calibri" pitchFamily="34" charset="0"/>
              </a:rPr>
              <a:t>　</a:t>
            </a:r>
          </a:p>
          <a:p>
            <a:pPr defTabSz="873125"/>
            <a:r>
              <a:rPr lang="ja-JP" altLang="en-US" b="1" dirty="0">
                <a:solidFill>
                  <a:srgbClr val="000000"/>
                </a:solidFill>
                <a:latin typeface="+mn-lt"/>
              </a:rPr>
              <a:t>　</a:t>
            </a:r>
            <a:r>
              <a:rPr lang="ja-JP" altLang="en-US" b="1">
                <a:solidFill>
                  <a:srgbClr val="000000"/>
                </a:solidFill>
                <a:latin typeface="+mn-lt"/>
              </a:rPr>
              <a:t>　</a:t>
            </a:r>
            <a:r>
              <a:rPr lang="ja-JP" altLang="en-US" b="1" smtClean="0">
                <a:solidFill>
                  <a:srgbClr val="000000"/>
                </a:solidFill>
                <a:latin typeface="+mn-lt"/>
              </a:rPr>
              <a:t>                                                                            </a:t>
            </a:r>
            <a:endParaRPr lang="ja-JP" altLang="en-US" sz="1200" b="1" dirty="0">
              <a:solidFill>
                <a:srgbClr val="000000"/>
              </a:solidFill>
              <a:latin typeface="+mn-lt"/>
            </a:endParaRPr>
          </a:p>
        </p:txBody>
      </p:sp>
      <p:sp>
        <p:nvSpPr>
          <p:cNvPr id="3" name="スライド番号プレースホルダー 2"/>
          <p:cNvSpPr>
            <a:spLocks noGrp="1"/>
          </p:cNvSpPr>
          <p:nvPr>
            <p:ph type="sldNum" sz="quarter" idx="12"/>
          </p:nvPr>
        </p:nvSpPr>
        <p:spPr>
          <a:xfrm>
            <a:off x="7185248" y="6309320"/>
            <a:ext cx="2311400" cy="365125"/>
          </a:xfrm>
        </p:spPr>
        <p:txBody>
          <a:bodyPr/>
          <a:lstStyle/>
          <a:p>
            <a:pPr>
              <a:defRPr/>
            </a:pPr>
            <a:r>
              <a:rPr lang="en-US" altLang="ja-JP" dirty="0" smtClean="0"/>
              <a:t>5</a:t>
            </a:r>
            <a:endParaRPr lang="en-US" altLang="ja-JP" dirty="0"/>
          </a:p>
        </p:txBody>
      </p:sp>
      <p:graphicFrame>
        <p:nvGraphicFramePr>
          <p:cNvPr id="7" name="オブジェクト 5"/>
          <p:cNvGraphicFramePr>
            <a:graphicFrameLocks/>
          </p:cNvGraphicFramePr>
          <p:nvPr>
            <p:extLst>
              <p:ext uri="{D42A27DB-BD31-4B8C-83A1-F6EECF244321}">
                <p14:modId xmlns="" xmlns:p14="http://schemas.microsoft.com/office/powerpoint/2010/main" val="3747617953"/>
              </p:ext>
            </p:extLst>
          </p:nvPr>
        </p:nvGraphicFramePr>
        <p:xfrm>
          <a:off x="256929" y="2492896"/>
          <a:ext cx="9649071" cy="4365104"/>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グループ化 15"/>
          <p:cNvGrpSpPr>
            <a:grpSpLocks/>
          </p:cNvGrpSpPr>
          <p:nvPr/>
        </p:nvGrpSpPr>
        <p:grpSpPr bwMode="auto">
          <a:xfrm>
            <a:off x="3656858" y="3717032"/>
            <a:ext cx="3168349" cy="500065"/>
            <a:chOff x="3107238" y="2786058"/>
            <a:chExt cx="2698373" cy="500065"/>
          </a:xfrm>
          <a:solidFill>
            <a:schemeClr val="accent1"/>
          </a:solidFill>
        </p:grpSpPr>
        <p:sp>
          <p:nvSpPr>
            <p:cNvPr id="13" name="テキスト ボックス 12"/>
            <p:cNvSpPr txBox="1"/>
            <p:nvPr/>
          </p:nvSpPr>
          <p:spPr>
            <a:xfrm>
              <a:off x="3618296" y="2786058"/>
              <a:ext cx="2187315" cy="261610"/>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ja-JP" sz="1100" smtClean="0"/>
                <a:t>Nombre de sapeurs-pompiers volontaires</a:t>
              </a:r>
              <a:endParaRPr lang="ja-JP" altLang="en-US" sz="1100" dirty="0"/>
            </a:p>
          </p:txBody>
        </p:sp>
        <p:cxnSp>
          <p:nvCxnSpPr>
            <p:cNvPr id="14" name="直線矢印コネクタ 13"/>
            <p:cNvCxnSpPr>
              <a:stCxn id="13" idx="1"/>
            </p:cNvCxnSpPr>
            <p:nvPr/>
          </p:nvCxnSpPr>
          <p:spPr>
            <a:xfrm flipH="1">
              <a:off x="3107238" y="2916863"/>
              <a:ext cx="511059" cy="369260"/>
            </a:xfrm>
            <a:prstGeom prst="straightConnector1">
              <a:avLst/>
            </a:prstGeom>
            <a:grpFill/>
            <a:ln>
              <a:tailEnd type="arrow"/>
            </a:ln>
          </p:spPr>
          <p:style>
            <a:lnRef idx="2">
              <a:schemeClr val="dk1"/>
            </a:lnRef>
            <a:fillRef idx="1">
              <a:schemeClr val="lt1"/>
            </a:fillRef>
            <a:effectRef idx="0">
              <a:schemeClr val="dk1"/>
            </a:effectRef>
            <a:fontRef idx="minor">
              <a:schemeClr val="dk1"/>
            </a:fontRef>
          </p:style>
        </p:cxnSp>
      </p:grpSp>
      <p:grpSp>
        <p:nvGrpSpPr>
          <p:cNvPr id="4" name="グループ化 18"/>
          <p:cNvGrpSpPr>
            <a:grpSpLocks/>
          </p:cNvGrpSpPr>
          <p:nvPr/>
        </p:nvGrpSpPr>
        <p:grpSpPr bwMode="auto">
          <a:xfrm>
            <a:off x="6321371" y="5661251"/>
            <a:ext cx="2994506" cy="333051"/>
            <a:chOff x="7524763" y="6000770"/>
            <a:chExt cx="2763060" cy="332936"/>
          </a:xfrm>
        </p:grpSpPr>
        <p:sp>
          <p:nvSpPr>
            <p:cNvPr id="16" name="テキスト ボックス 15"/>
            <p:cNvSpPr txBox="1"/>
            <p:nvPr/>
          </p:nvSpPr>
          <p:spPr>
            <a:xfrm>
              <a:off x="7854397" y="6072186"/>
              <a:ext cx="2433426" cy="261520"/>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en-US" altLang="ja-JP" sz="1100" smtClean="0">
                  <a:solidFill>
                    <a:prstClr val="black"/>
                  </a:solidFill>
                </a:rPr>
                <a:t>Nombre de pompiers volontaires f</a:t>
              </a:r>
              <a:r>
                <a:rPr lang="en-US" altLang="ja-JP" sz="1100" smtClean="0">
                  <a:solidFill>
                    <a:prstClr val="black"/>
                  </a:solidFill>
                  <a:cs typeface="Arial"/>
                </a:rPr>
                <a:t>éminins</a:t>
              </a:r>
              <a:endParaRPr lang="ja-JP" altLang="en-US" sz="1100" dirty="0">
                <a:solidFill>
                  <a:prstClr val="black"/>
                </a:solidFill>
              </a:endParaRPr>
            </a:p>
          </p:txBody>
        </p:sp>
        <p:cxnSp>
          <p:nvCxnSpPr>
            <p:cNvPr id="17" name="直線矢印コネクタ 16"/>
            <p:cNvCxnSpPr>
              <a:stCxn id="16" idx="1"/>
            </p:cNvCxnSpPr>
            <p:nvPr/>
          </p:nvCxnSpPr>
          <p:spPr>
            <a:xfrm flipH="1" flipV="1">
              <a:off x="7524763" y="6000770"/>
              <a:ext cx="329633" cy="202171"/>
            </a:xfrm>
            <a:prstGeom prst="straightConnector1">
              <a:avLst/>
            </a:prstGeom>
            <a:ln w="50800">
              <a:solidFill>
                <a:srgbClr val="FF0000"/>
              </a:solidFill>
              <a:tailEnd type="arrow"/>
            </a:ln>
          </p:spPr>
          <p:style>
            <a:lnRef idx="2">
              <a:schemeClr val="dk1"/>
            </a:lnRef>
            <a:fillRef idx="0">
              <a:schemeClr val="dk1"/>
            </a:fillRef>
            <a:effectRef idx="1">
              <a:schemeClr val="dk1"/>
            </a:effectRef>
            <a:fontRef idx="minor">
              <a:schemeClr val="tx1"/>
            </a:fontRef>
          </p:style>
        </p:cxnSp>
      </p:grpSp>
      <p:sp>
        <p:nvSpPr>
          <p:cNvPr id="15"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smtClean="0">
                <a:solidFill>
                  <a:srgbClr val="000000"/>
                </a:solidFill>
                <a:ea typeface="ＭＳ ゴシック" pitchFamily="49" charset="-128"/>
              </a:rPr>
              <a:t>I</a:t>
            </a:r>
            <a:r>
              <a:rPr lang="ja-JP" altLang="en-US" b="1" u="sng" smtClean="0">
                <a:solidFill>
                  <a:srgbClr val="000000"/>
                </a:solidFill>
                <a:ea typeface="ＭＳ ゴシック" pitchFamily="49" charset="-128"/>
              </a:rPr>
              <a:t>－</a:t>
            </a:r>
            <a:r>
              <a:rPr lang="en-US" altLang="ja-JP" b="1" u="sng" smtClean="0">
                <a:solidFill>
                  <a:srgbClr val="000000"/>
                </a:solidFill>
                <a:ea typeface="ＭＳ ゴシック" pitchFamily="49" charset="-128"/>
              </a:rPr>
              <a:t>4</a:t>
            </a:r>
            <a:endParaRPr lang="en-US" altLang="ja-JP" sz="1800" b="1" u="sng" dirty="0">
              <a:solidFill>
                <a:srgbClr val="000000"/>
              </a:solidFill>
              <a:ea typeface="ＭＳ ゴシック" pitchFamily="49"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0" y="1831603"/>
            <a:ext cx="190508" cy="372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lIns="94301" tIns="47150" rIns="94301" bIns="47150" anchor="ctr">
            <a:spAutoFit/>
          </a:bodyPr>
          <a:lstStyle/>
          <a:p>
            <a:pPr>
              <a:spcBef>
                <a:spcPct val="50000"/>
              </a:spcBef>
            </a:pPr>
            <a:endParaRPr lang="ja-JP" altLang="en-US">
              <a:solidFill>
                <a:srgbClr val="EEECE1"/>
              </a:solidFill>
              <a:latin typeface="Calibri" pitchFamily="34" charset="0"/>
            </a:endParaRPr>
          </a:p>
        </p:txBody>
      </p:sp>
      <p:sp>
        <p:nvSpPr>
          <p:cNvPr id="6147" name="Rectangle 5"/>
          <p:cNvSpPr>
            <a:spLocks noChangeArrowheads="1"/>
          </p:cNvSpPr>
          <p:nvPr/>
        </p:nvSpPr>
        <p:spPr bwMode="auto">
          <a:xfrm>
            <a:off x="0" y="1655391"/>
            <a:ext cx="190508" cy="372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lIns="94301" tIns="47150" rIns="94301" bIns="47150" anchor="ctr">
            <a:spAutoFit/>
          </a:bodyPr>
          <a:lstStyle/>
          <a:p>
            <a:pPr>
              <a:spcBef>
                <a:spcPct val="50000"/>
              </a:spcBef>
            </a:pPr>
            <a:endParaRPr lang="ja-JP" altLang="en-US">
              <a:solidFill>
                <a:srgbClr val="EEECE1"/>
              </a:solidFill>
              <a:latin typeface="Calibri" pitchFamily="34" charset="0"/>
            </a:endParaRPr>
          </a:p>
        </p:txBody>
      </p:sp>
      <p:sp>
        <p:nvSpPr>
          <p:cNvPr id="6148" name="Line 10"/>
          <p:cNvSpPr>
            <a:spLocks noChangeShapeType="1"/>
          </p:cNvSpPr>
          <p:nvPr/>
        </p:nvSpPr>
        <p:spPr bwMode="auto">
          <a:xfrm>
            <a:off x="4017434" y="1700213"/>
            <a:ext cx="214974"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triangle" w="med" len="med"/>
              </a14:hiddenLine>
            </a:ext>
          </a:extLst>
        </p:spPr>
        <p:txBody>
          <a:bodyPr>
            <a:spAutoFit/>
          </a:bodyPr>
          <a:lstStyle/>
          <a:p>
            <a:endParaRPr lang="ja-JP" altLang="en-US"/>
          </a:p>
        </p:txBody>
      </p:sp>
      <p:sp>
        <p:nvSpPr>
          <p:cNvPr id="9" name="テキスト ボックス 8"/>
          <p:cNvSpPr txBox="1"/>
          <p:nvPr/>
        </p:nvSpPr>
        <p:spPr bwMode="auto">
          <a:xfrm>
            <a:off x="55034" y="1874839"/>
            <a:ext cx="2770695"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en-US" altLang="ja-JP" sz="1200" smtClean="0">
                <a:solidFill>
                  <a:prstClr val="black"/>
                </a:solidFill>
              </a:rPr>
              <a:t>Nombre de sapeurs-pompiers volontaires</a:t>
            </a:r>
            <a:endParaRPr lang="ja-JP" altLang="en-US" sz="1200" dirty="0">
              <a:solidFill>
                <a:prstClr val="black"/>
              </a:solidFill>
            </a:endParaRPr>
          </a:p>
        </p:txBody>
      </p:sp>
      <p:sp>
        <p:nvSpPr>
          <p:cNvPr id="17" name="テキスト ボックス 16"/>
          <p:cNvSpPr txBox="1"/>
          <p:nvPr/>
        </p:nvSpPr>
        <p:spPr>
          <a:xfrm>
            <a:off x="7041232" y="1772816"/>
            <a:ext cx="2592288"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en-US" altLang="ja-JP" sz="1200" smtClean="0">
                <a:solidFill>
                  <a:prstClr val="black"/>
                </a:solidFill>
              </a:rPr>
              <a:t>Taux de sapeurs-pompiers volontaires </a:t>
            </a:r>
          </a:p>
          <a:p>
            <a:pPr fontAlgn="auto">
              <a:spcBef>
                <a:spcPts val="0"/>
              </a:spcBef>
              <a:spcAft>
                <a:spcPts val="0"/>
              </a:spcAft>
              <a:defRPr/>
            </a:pPr>
            <a:r>
              <a:rPr lang="en-US" altLang="ja-JP" sz="1200" smtClean="0">
                <a:solidFill>
                  <a:prstClr val="black"/>
                </a:solidFill>
              </a:rPr>
              <a:t>ayant le statut de salari</a:t>
            </a:r>
            <a:r>
              <a:rPr lang="en-US" altLang="ja-JP" sz="1200" smtClean="0">
                <a:solidFill>
                  <a:prstClr val="black"/>
                </a:solidFill>
                <a:cs typeface="Arial"/>
              </a:rPr>
              <a:t>é </a:t>
            </a:r>
            <a:r>
              <a:rPr lang="en-US" altLang="ja-JP" sz="1200" smtClean="0">
                <a:solidFill>
                  <a:prstClr val="black"/>
                </a:solidFill>
              </a:rPr>
              <a:t>(</a:t>
            </a:r>
            <a:r>
              <a:rPr lang="ja-JP" altLang="en-US" sz="1200" dirty="0">
                <a:solidFill>
                  <a:prstClr val="black"/>
                </a:solidFill>
              </a:rPr>
              <a:t>％</a:t>
            </a:r>
            <a:r>
              <a:rPr lang="en-US" altLang="ja-JP" sz="1200" dirty="0">
                <a:solidFill>
                  <a:prstClr val="black"/>
                </a:solidFill>
              </a:rPr>
              <a:t>)</a:t>
            </a:r>
            <a:endParaRPr lang="ja-JP" altLang="en-US" sz="1200" dirty="0">
              <a:solidFill>
                <a:prstClr val="black"/>
              </a:solidFill>
            </a:endParaRPr>
          </a:p>
        </p:txBody>
      </p:sp>
      <p:grpSp>
        <p:nvGrpSpPr>
          <p:cNvPr id="3" name="グループ化 13"/>
          <p:cNvGrpSpPr>
            <a:grpSpLocks/>
          </p:cNvGrpSpPr>
          <p:nvPr/>
        </p:nvGrpSpPr>
        <p:grpSpPr bwMode="auto">
          <a:xfrm>
            <a:off x="5109503" y="4213227"/>
            <a:ext cx="1740204" cy="581025"/>
            <a:chOff x="1489899" y="3990987"/>
            <a:chExt cx="1604387" cy="581028"/>
          </a:xfrm>
        </p:grpSpPr>
        <p:cxnSp>
          <p:nvCxnSpPr>
            <p:cNvPr id="23" name="直線矢印コネクタ 22"/>
            <p:cNvCxnSpPr/>
            <p:nvPr/>
          </p:nvCxnSpPr>
          <p:spPr>
            <a:xfrm rot="10800000" flipV="1">
              <a:off x="1489899" y="4143388"/>
              <a:ext cx="710334" cy="42862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22" name="テキスト ボックス 21"/>
            <p:cNvSpPr txBox="1"/>
            <p:nvPr/>
          </p:nvSpPr>
          <p:spPr>
            <a:xfrm>
              <a:off x="2214503" y="3990987"/>
              <a:ext cx="879783" cy="277000"/>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ja-JP" altLang="en-US" sz="1200" dirty="0">
                  <a:solidFill>
                    <a:prstClr val="black"/>
                  </a:solidFill>
                </a:rPr>
                <a:t>消防団員数</a:t>
              </a:r>
            </a:p>
          </p:txBody>
        </p:sp>
      </p:grpSp>
      <p:sp>
        <p:nvSpPr>
          <p:cNvPr id="6152" name="Rectangle 36"/>
          <p:cNvSpPr>
            <a:spLocks noChangeArrowheads="1"/>
          </p:cNvSpPr>
          <p:nvPr/>
        </p:nvSpPr>
        <p:spPr bwMode="auto">
          <a:xfrm>
            <a:off x="848545" y="0"/>
            <a:ext cx="8424936" cy="620713"/>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5766" tIns="47883" rIns="95766" bIns="47883" anchor="ctr"/>
          <a:lstStyle/>
          <a:p>
            <a:pPr algn="ctr" defTabSz="957263">
              <a:tabLst>
                <a:tab pos="4848225" algn="l"/>
              </a:tabLst>
            </a:pPr>
            <a:r>
              <a:rPr lang="fr-FR" altLang="ja-JP" sz="2000" b="1" smtClean="0">
                <a:solidFill>
                  <a:schemeClr val="bg1"/>
                </a:solidFill>
                <a:latin typeface="+mj-lt"/>
                <a:ea typeface="+mn-ea"/>
                <a:cs typeface="Arial"/>
              </a:rPr>
              <a:t>Évolution du nombre de </a:t>
            </a:r>
            <a:r>
              <a:rPr lang="fr-FR" altLang="ja-JP" sz="2000" b="1" smtClean="0">
                <a:solidFill>
                  <a:schemeClr val="bg1"/>
                </a:solidFill>
                <a:latin typeface="+mj-lt"/>
                <a:ea typeface="+mn-ea"/>
                <a:cs typeface="Calibri" pitchFamily="34" charset="0"/>
              </a:rPr>
              <a:t>sapeurs-pompiers volontaires et </a:t>
            </a:r>
          </a:p>
          <a:p>
            <a:pPr algn="ctr" defTabSz="957263">
              <a:tabLst>
                <a:tab pos="4848225" algn="l"/>
              </a:tabLst>
            </a:pPr>
            <a:r>
              <a:rPr lang="fr-FR" altLang="ja-JP" sz="2000" b="1" smtClean="0">
                <a:solidFill>
                  <a:schemeClr val="bg1"/>
                </a:solidFill>
                <a:latin typeface="+mj-lt"/>
                <a:ea typeface="+mn-ea"/>
                <a:cs typeface="Calibri" pitchFamily="34" charset="0"/>
              </a:rPr>
              <a:t>du taux de sapeurs-pompiers volontaires ayant le statut de salarié</a:t>
            </a:r>
            <a:endParaRPr lang="ja-JP" altLang="en-US" sz="2000" b="1" dirty="0">
              <a:solidFill>
                <a:schemeClr val="bg1"/>
              </a:solidFill>
              <a:latin typeface="+mj-lt"/>
              <a:ea typeface="+mn-ea"/>
              <a:cs typeface="Calibri" pitchFamily="34" charset="0"/>
            </a:endParaRPr>
          </a:p>
        </p:txBody>
      </p:sp>
      <p:sp>
        <p:nvSpPr>
          <p:cNvPr id="6153" name="AutoShape 6"/>
          <p:cNvSpPr>
            <a:spLocks noChangeArrowheads="1"/>
          </p:cNvSpPr>
          <p:nvPr/>
        </p:nvSpPr>
        <p:spPr bwMode="auto">
          <a:xfrm>
            <a:off x="350839" y="841377"/>
            <a:ext cx="8674629" cy="931863"/>
          </a:xfrm>
          <a:prstGeom prst="foldedCorner">
            <a:avLst>
              <a:gd name="adj" fmla="val 12500"/>
            </a:avLst>
          </a:prstGeom>
          <a:solidFill>
            <a:srgbClr val="FFFF99"/>
          </a:solidFill>
          <a:ln>
            <a:noFill/>
          </a:ln>
          <a:effectLst>
            <a:outerShdw dist="107763" dir="2700000" algn="ctr" rotWithShape="0">
              <a:schemeClr val="bg2"/>
            </a:outerShdw>
          </a:effectLst>
          <a:extLst>
            <a:ext uri="{91240B29-F687-4F45-9708-019B960494DF}">
              <a14:hiddenLine xmlns="" xmlns:a14="http://schemas.microsoft.com/office/drawing/2010/main" w="9525">
                <a:solidFill>
                  <a:srgbClr val="000000"/>
                </a:solidFill>
                <a:round/>
                <a:headEnd/>
                <a:tailEnd/>
              </a14:hiddenLine>
            </a:ext>
          </a:extLst>
        </p:spPr>
        <p:txBody>
          <a:bodyPr wrap="none" lIns="89479" tIns="44740" rIns="89479" bIns="44740" anchor="ctr"/>
          <a:lstStyle/>
          <a:p>
            <a:pPr defTabSz="896938">
              <a:spcBef>
                <a:spcPct val="50000"/>
              </a:spcBef>
            </a:pPr>
            <a:endParaRPr lang="en-US" altLang="ja-JP" dirty="0">
              <a:solidFill>
                <a:srgbClr val="EEECE1"/>
              </a:solidFill>
              <a:latin typeface="Calibri" pitchFamily="34" charset="0"/>
            </a:endParaRPr>
          </a:p>
          <a:p>
            <a:pPr defTabSz="896938">
              <a:spcBef>
                <a:spcPct val="50000"/>
              </a:spcBef>
            </a:pPr>
            <a:endParaRPr lang="en-US" altLang="ja-JP" dirty="0">
              <a:solidFill>
                <a:srgbClr val="EEECE1"/>
              </a:solidFill>
              <a:latin typeface="Calibri" pitchFamily="34" charset="0"/>
            </a:endParaRPr>
          </a:p>
          <a:p>
            <a:pPr defTabSz="896938"/>
            <a:r>
              <a:rPr lang="en-US" altLang="ja-JP" b="1" dirty="0">
                <a:solidFill>
                  <a:srgbClr val="000000"/>
                </a:solidFill>
                <a:latin typeface="+mn-lt"/>
              </a:rPr>
              <a:t>◆</a:t>
            </a:r>
            <a:r>
              <a:rPr lang="ja-JP" altLang="en-US" b="1">
                <a:solidFill>
                  <a:srgbClr val="000000"/>
                </a:solidFill>
                <a:latin typeface="+mn-lt"/>
              </a:rPr>
              <a:t>　</a:t>
            </a:r>
            <a:r>
              <a:rPr lang="en-US" altLang="ja-JP" b="1" smtClean="0">
                <a:solidFill>
                  <a:srgbClr val="000000"/>
                </a:solidFill>
                <a:latin typeface="+mn-lt"/>
              </a:rPr>
              <a:t>Le nombre de sapeurs-pompiers volontaires est en baisse</a:t>
            </a:r>
            <a:r>
              <a:rPr lang="ja-JP" altLang="en-US" b="1" smtClean="0">
                <a:solidFill>
                  <a:srgbClr val="000000"/>
                </a:solidFill>
                <a:latin typeface="+mn-lt"/>
              </a:rPr>
              <a:t> </a:t>
            </a:r>
            <a:r>
              <a:rPr lang="en-US" altLang="ja-JP" b="1" smtClean="0">
                <a:solidFill>
                  <a:srgbClr val="000000"/>
                </a:solidFill>
                <a:latin typeface="+mn-lt"/>
              </a:rPr>
              <a:t>(il se situe à env. 880 000).</a:t>
            </a:r>
            <a:endParaRPr lang="ja-JP" altLang="en-US" sz="1400" b="1" dirty="0">
              <a:solidFill>
                <a:srgbClr val="000000"/>
              </a:solidFill>
              <a:latin typeface="+mn-lt"/>
            </a:endParaRPr>
          </a:p>
          <a:p>
            <a:pPr defTabSz="896938"/>
            <a:r>
              <a:rPr lang="ja-JP" altLang="en-US" b="1" dirty="0">
                <a:solidFill>
                  <a:srgbClr val="000000"/>
                </a:solidFill>
                <a:latin typeface="+mn-lt"/>
              </a:rPr>
              <a:t>◆</a:t>
            </a:r>
            <a:r>
              <a:rPr lang="ja-JP" altLang="en-US" b="1">
                <a:solidFill>
                  <a:srgbClr val="000000"/>
                </a:solidFill>
                <a:latin typeface="+mn-lt"/>
              </a:rPr>
              <a:t>　</a:t>
            </a:r>
            <a:r>
              <a:rPr lang="en-US" altLang="ja-JP" b="1" smtClean="0">
                <a:solidFill>
                  <a:srgbClr val="000000"/>
                </a:solidFill>
                <a:latin typeface="+mn-lt"/>
              </a:rPr>
              <a:t>Le taux de sapeurs-pompiers volontaires ayant le statut de salari</a:t>
            </a:r>
            <a:r>
              <a:rPr lang="en-US" altLang="ja-JP" b="1" smtClean="0">
                <a:solidFill>
                  <a:srgbClr val="000000"/>
                </a:solidFill>
                <a:latin typeface="+mn-lt"/>
                <a:cs typeface="Arial"/>
              </a:rPr>
              <a:t>é</a:t>
            </a:r>
            <a:r>
              <a:rPr lang="ja-JP" altLang="en-US" b="1" smtClean="0">
                <a:solidFill>
                  <a:srgbClr val="000000"/>
                </a:solidFill>
                <a:latin typeface="+mn-lt"/>
              </a:rPr>
              <a:t> </a:t>
            </a:r>
            <a:r>
              <a:rPr lang="en-US" altLang="ja-JP" b="1" smtClean="0">
                <a:solidFill>
                  <a:srgbClr val="000000"/>
                </a:solidFill>
                <a:latin typeface="+mn-lt"/>
              </a:rPr>
              <a:t>est de 71%.</a:t>
            </a:r>
            <a:r>
              <a:rPr lang="ja-JP" altLang="en-US" b="1" dirty="0">
                <a:solidFill>
                  <a:srgbClr val="000000"/>
                </a:solidFill>
                <a:latin typeface="+mn-lt"/>
              </a:rPr>
              <a:t>　　</a:t>
            </a:r>
            <a:r>
              <a:rPr lang="ja-JP" altLang="en-US" sz="1400">
                <a:solidFill>
                  <a:srgbClr val="000000"/>
                </a:solidFill>
                <a:latin typeface="+mn-lt"/>
              </a:rPr>
              <a:t> </a:t>
            </a:r>
            <a:r>
              <a:rPr lang="ja-JP" altLang="en-US" dirty="0">
                <a:solidFill>
                  <a:srgbClr val="000000"/>
                </a:solidFill>
                <a:latin typeface="+mn-lt"/>
                <a:ea typeface="+mn-ea"/>
              </a:rPr>
              <a:t>　　</a:t>
            </a:r>
            <a:r>
              <a:rPr lang="ja-JP" altLang="en-US" dirty="0">
                <a:solidFill>
                  <a:srgbClr val="000000"/>
                </a:solidFill>
                <a:latin typeface="+mn-lt"/>
              </a:rPr>
              <a:t>　　　　　　　　　　　　　　　　</a:t>
            </a:r>
          </a:p>
          <a:p>
            <a:pPr defTabSz="896938">
              <a:spcBef>
                <a:spcPct val="50000"/>
              </a:spcBef>
            </a:pPr>
            <a:r>
              <a:rPr lang="ja-JP" altLang="en-US" dirty="0">
                <a:solidFill>
                  <a:srgbClr val="EEECE1"/>
                </a:solidFill>
                <a:latin typeface="+mn-lt"/>
              </a:rPr>
              <a:t>　　　　　　　　　　　　　　　　　　　　　　　　　　　　</a:t>
            </a:r>
          </a:p>
        </p:txBody>
      </p:sp>
      <p:sp>
        <p:nvSpPr>
          <p:cNvPr id="6154" name="Text Box 7"/>
          <p:cNvSpPr txBox="1">
            <a:spLocks noChangeArrowheads="1"/>
          </p:cNvSpPr>
          <p:nvPr/>
        </p:nvSpPr>
        <p:spPr bwMode="auto">
          <a:xfrm>
            <a:off x="775626" y="692151"/>
            <a:ext cx="3601309" cy="367353"/>
          </a:xfrm>
          <a:prstGeom prst="rect">
            <a:avLst/>
          </a:prstGeom>
          <a:solidFill>
            <a:srgbClr val="FFCC99"/>
          </a:solidFill>
          <a:ln>
            <a:noFill/>
          </a:ln>
          <a:effectLst>
            <a:outerShdw dist="107763" dir="2700000" algn="ctr" rotWithShape="0">
              <a:schemeClr val="bg2"/>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square" lIns="89479" tIns="44740" rIns="89479" bIns="44740">
            <a:spAutoFit/>
          </a:bodyPr>
          <a:lstStyle>
            <a:lvl1pPr defTabSz="896938" eaLnBrk="0" hangingPunct="0">
              <a:defRPr kumimoji="1">
                <a:solidFill>
                  <a:schemeClr val="tx1"/>
                </a:solidFill>
                <a:latin typeface="Arial" charset="0"/>
                <a:ea typeface="ＭＳ Ｐゴシック" charset="-128"/>
              </a:defRPr>
            </a:lvl1pPr>
            <a:lvl2pPr marL="742950" indent="-285750" defTabSz="896938" eaLnBrk="0" hangingPunct="0">
              <a:defRPr kumimoji="1">
                <a:solidFill>
                  <a:schemeClr val="tx1"/>
                </a:solidFill>
                <a:latin typeface="Arial" charset="0"/>
                <a:ea typeface="ＭＳ Ｐゴシック" charset="-128"/>
              </a:defRPr>
            </a:lvl2pPr>
            <a:lvl3pPr marL="1143000" indent="-228600" defTabSz="896938" eaLnBrk="0" hangingPunct="0">
              <a:defRPr kumimoji="1">
                <a:solidFill>
                  <a:schemeClr val="tx1"/>
                </a:solidFill>
                <a:latin typeface="Arial" charset="0"/>
                <a:ea typeface="ＭＳ Ｐゴシック" charset="-128"/>
              </a:defRPr>
            </a:lvl3pPr>
            <a:lvl4pPr marL="1600200" indent="-228600" defTabSz="896938" eaLnBrk="0" hangingPunct="0">
              <a:defRPr kumimoji="1">
                <a:solidFill>
                  <a:schemeClr val="tx1"/>
                </a:solidFill>
                <a:latin typeface="Arial" charset="0"/>
                <a:ea typeface="ＭＳ Ｐゴシック" charset="-128"/>
              </a:defRPr>
            </a:lvl4pPr>
            <a:lvl5pPr marL="2057400" indent="-228600" defTabSz="896938" eaLnBrk="0" hangingPunct="0">
              <a:defRPr kumimoji="1">
                <a:solidFill>
                  <a:schemeClr val="tx1"/>
                </a:solidFill>
                <a:latin typeface="Arial" charset="0"/>
                <a:ea typeface="ＭＳ Ｐゴシック" charset="-128"/>
              </a:defRPr>
            </a:lvl5pPr>
            <a:lvl6pPr marL="2514600" indent="-228600" defTabSz="896938"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896938"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896938"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896938"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en-US" altLang="ja-JP" b="1" smtClean="0">
                <a:solidFill>
                  <a:srgbClr val="000000"/>
                </a:solidFill>
                <a:latin typeface="Calibri" pitchFamily="34" charset="0"/>
              </a:rPr>
              <a:t>Situation actuelle </a:t>
            </a:r>
            <a:r>
              <a:rPr lang="en-US" altLang="ja-JP" sz="1200" smtClean="0">
                <a:solidFill>
                  <a:srgbClr val="000000"/>
                </a:solidFill>
                <a:latin typeface="Calibri" pitchFamily="34" charset="0"/>
                <a:cs typeface="Calibri" pitchFamily="34" charset="0"/>
              </a:rPr>
              <a:t>*au 01/04/2011</a:t>
            </a:r>
            <a:endParaRPr lang="ja-JP" altLang="en-US" b="1" dirty="0">
              <a:solidFill>
                <a:srgbClr val="000000"/>
              </a:solidFill>
              <a:latin typeface="Calibri" pitchFamily="34" charset="0"/>
              <a:cs typeface="Calibri" pitchFamily="34" charset="0"/>
            </a:endParaRPr>
          </a:p>
        </p:txBody>
      </p:sp>
      <p:graphicFrame>
        <p:nvGraphicFramePr>
          <p:cNvPr id="2" name="グラフ 24"/>
          <p:cNvGraphicFramePr>
            <a:graphicFrameLocks/>
          </p:cNvGraphicFramePr>
          <p:nvPr/>
        </p:nvGraphicFramePr>
        <p:xfrm>
          <a:off x="334575" y="2078038"/>
          <a:ext cx="9212775" cy="4303712"/>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グループ化 24"/>
          <p:cNvGrpSpPr>
            <a:grpSpLocks/>
          </p:cNvGrpSpPr>
          <p:nvPr/>
        </p:nvGrpSpPr>
        <p:grpSpPr bwMode="auto">
          <a:xfrm>
            <a:off x="7041568" y="2792209"/>
            <a:ext cx="1686680" cy="1008881"/>
            <a:chOff x="6176963" y="3429000"/>
            <a:chExt cx="1685749" cy="1011089"/>
          </a:xfrm>
        </p:grpSpPr>
        <p:cxnSp>
          <p:nvCxnSpPr>
            <p:cNvPr id="19" name="直線矢印コネクタ 18"/>
            <p:cNvCxnSpPr/>
            <p:nvPr/>
          </p:nvCxnSpPr>
          <p:spPr>
            <a:xfrm rot="5400000" flipH="1" flipV="1">
              <a:off x="6611905" y="3642063"/>
              <a:ext cx="429563" cy="34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テキスト ボックス 23"/>
            <p:cNvSpPr txBox="1"/>
            <p:nvPr/>
          </p:nvSpPr>
          <p:spPr>
            <a:xfrm>
              <a:off x="6176963" y="3861745"/>
              <a:ext cx="1685749" cy="578344"/>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en-US" altLang="ja-JP" sz="1050" smtClean="0">
                  <a:solidFill>
                    <a:prstClr val="black"/>
                  </a:solidFill>
                </a:rPr>
                <a:t>Taux de sapeurs-pompiers </a:t>
              </a:r>
            </a:p>
            <a:p>
              <a:pPr fontAlgn="auto">
                <a:spcBef>
                  <a:spcPts val="0"/>
                </a:spcBef>
                <a:spcAft>
                  <a:spcPts val="0"/>
                </a:spcAft>
                <a:defRPr/>
              </a:pPr>
              <a:r>
                <a:rPr lang="en-US" altLang="ja-JP" sz="1050" smtClean="0">
                  <a:solidFill>
                    <a:prstClr val="black"/>
                  </a:solidFill>
                </a:rPr>
                <a:t>Volontaires  ayant le statut </a:t>
              </a:r>
            </a:p>
            <a:p>
              <a:pPr fontAlgn="auto">
                <a:spcBef>
                  <a:spcPts val="0"/>
                </a:spcBef>
                <a:spcAft>
                  <a:spcPts val="0"/>
                </a:spcAft>
                <a:defRPr/>
              </a:pPr>
              <a:r>
                <a:rPr lang="en-US" altLang="ja-JP" sz="1050" smtClean="0">
                  <a:solidFill>
                    <a:prstClr val="black"/>
                  </a:solidFill>
                </a:rPr>
                <a:t>de salari</a:t>
              </a:r>
              <a:r>
                <a:rPr lang="en-US" altLang="ja-JP" sz="1050" smtClean="0">
                  <a:solidFill>
                    <a:prstClr val="black"/>
                  </a:solidFill>
                  <a:cs typeface="Arial"/>
                </a:rPr>
                <a:t>é </a:t>
              </a:r>
              <a:r>
                <a:rPr lang="en-US" altLang="ja-JP" sz="1050" smtClean="0">
                  <a:solidFill>
                    <a:prstClr val="black"/>
                  </a:solidFill>
                </a:rPr>
                <a:t>(</a:t>
              </a:r>
              <a:r>
                <a:rPr lang="ja-JP" altLang="en-US" sz="1050" smtClean="0">
                  <a:solidFill>
                    <a:prstClr val="black"/>
                  </a:solidFill>
                </a:rPr>
                <a:t>％</a:t>
              </a:r>
              <a:r>
                <a:rPr lang="en-US" altLang="ja-JP" sz="1050" smtClean="0">
                  <a:solidFill>
                    <a:prstClr val="black"/>
                  </a:solidFill>
                </a:rPr>
                <a:t>)</a:t>
              </a:r>
              <a:endParaRPr lang="ja-JP" altLang="en-US" sz="1050" dirty="0">
                <a:solidFill>
                  <a:prstClr val="black"/>
                </a:solidFill>
              </a:endParaRPr>
            </a:p>
          </p:txBody>
        </p:sp>
      </p:grpSp>
      <p:sp>
        <p:nvSpPr>
          <p:cNvPr id="18" name="スライド番号プレースホルダー 2"/>
          <p:cNvSpPr>
            <a:spLocks noGrp="1"/>
          </p:cNvSpPr>
          <p:nvPr>
            <p:ph type="sldNum" sz="quarter" idx="12"/>
          </p:nvPr>
        </p:nvSpPr>
        <p:spPr>
          <a:xfrm>
            <a:off x="9201472" y="6381328"/>
            <a:ext cx="496967" cy="352425"/>
          </a:xfrm>
        </p:spPr>
        <p:txBody>
          <a:bodyPr/>
          <a:lstStyle/>
          <a:p>
            <a:r>
              <a:rPr kumimoji="1" lang="en-US" altLang="ja-JP" dirty="0" smtClean="0"/>
              <a:t>6</a:t>
            </a:r>
            <a:endParaRPr kumimoji="1" lang="ja-JP" altLang="en-US" dirty="0"/>
          </a:p>
        </p:txBody>
      </p:sp>
      <p:sp>
        <p:nvSpPr>
          <p:cNvPr id="20" name="テキスト ボックス 16"/>
          <p:cNvSpPr txBox="1">
            <a:spLocks noChangeArrowheads="1"/>
          </p:cNvSpPr>
          <p:nvPr/>
        </p:nvSpPr>
        <p:spPr bwMode="auto">
          <a:xfrm>
            <a:off x="416496" y="6313817"/>
            <a:ext cx="8785705" cy="544183"/>
          </a:xfrm>
          <a:prstGeom prst="rect">
            <a:avLst/>
          </a:prstGeom>
          <a:noFill/>
          <a:ln w="9525">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square" tIns="36000" bIns="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mtClean="0"/>
              <a:t>Chiffres au 01/04/2011, sauf pour les 3 d</a:t>
            </a:r>
            <a:r>
              <a:rPr lang="en-US" altLang="ja-JP" smtClean="0">
                <a:cs typeface="Arial"/>
              </a:rPr>
              <a:t>épartements de Tohoku sinistrés par le grand séisme</a:t>
            </a:r>
            <a:r>
              <a:rPr lang="ja-JP" altLang="en-US" smtClean="0"/>
              <a:t> </a:t>
            </a:r>
            <a:r>
              <a:rPr lang="en-US" altLang="ja-JP" smtClean="0"/>
              <a:t>de l’Est du Japon (Iwate, Miyagi et Fukushima) pour lesquels les donn</a:t>
            </a:r>
            <a:r>
              <a:rPr lang="en-US" altLang="ja-JP" smtClean="0">
                <a:cs typeface="Arial"/>
              </a:rPr>
              <a:t>ées de l’années précédente (au 1er avril 2010) ont été retenues.</a:t>
            </a:r>
            <a:endParaRPr lang="en-US" altLang="ja-JP" smtClean="0"/>
          </a:p>
          <a:p>
            <a:pPr eaLnBrk="1" hangingPunct="1"/>
            <a:endParaRPr lang="en-US" altLang="ja-JP" sz="1100" dirty="0">
              <a:solidFill>
                <a:schemeClr val="tx1"/>
              </a:solidFill>
              <a:latin typeface="Calibri" pitchFamily="34" charset="0"/>
            </a:endParaRPr>
          </a:p>
        </p:txBody>
      </p:sp>
      <p:sp>
        <p:nvSpPr>
          <p:cNvPr id="21"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smtClean="0">
                <a:solidFill>
                  <a:srgbClr val="000000"/>
                </a:solidFill>
                <a:ea typeface="ＭＳ ゴシック" pitchFamily="49" charset="-128"/>
              </a:rPr>
              <a:t>I</a:t>
            </a:r>
            <a:r>
              <a:rPr lang="ja-JP" altLang="en-US" b="1" u="sng" smtClean="0">
                <a:solidFill>
                  <a:srgbClr val="000000"/>
                </a:solidFill>
                <a:ea typeface="ＭＳ ゴシック" pitchFamily="49" charset="-128"/>
              </a:rPr>
              <a:t> </a:t>
            </a:r>
            <a:r>
              <a:rPr lang="en-US" altLang="ja-JP" b="1" u="sng" smtClean="0">
                <a:solidFill>
                  <a:srgbClr val="000000"/>
                </a:solidFill>
                <a:ea typeface="ＭＳ ゴシック" pitchFamily="49" charset="-128"/>
              </a:rPr>
              <a:t>- 4</a:t>
            </a:r>
            <a:endParaRPr lang="en-US" altLang="ja-JP" sz="1800" b="1" u="sng" dirty="0">
              <a:solidFill>
                <a:srgbClr val="000000"/>
              </a:solidFill>
              <a:ea typeface="ＭＳ ゴシック" pitchFamily="49"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632520" y="620688"/>
            <a:ext cx="8789808" cy="1933575"/>
          </a:xfrm>
          <a:prstGeom prst="rect">
            <a:avLst/>
          </a:prstGeom>
          <a:solidFill>
            <a:srgbClr val="FFFFCC"/>
          </a:solidFill>
          <a:ln w="9360">
            <a:solidFill>
              <a:srgbClr val="000000"/>
            </a:solidFill>
            <a:miter lim="800000"/>
            <a:headEnd/>
            <a:tailEnd/>
          </a:ln>
        </p:spPr>
        <p:txBody>
          <a:bodyPr lIns="91311" tIns="45653" rIns="91311" bIns="45653"/>
          <a:lstStyle/>
          <a:p>
            <a:pPr marL="357188" indent="-357188"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 pos="8523288" algn="l"/>
              </a:tabLst>
              <a:defRPr/>
            </a:pPr>
            <a:r>
              <a:rPr kumimoji="0" lang="en-US" altLang="ja-JP" sz="1400" kern="0" dirty="0">
                <a:solidFill>
                  <a:srgbClr val="000000"/>
                </a:solidFill>
                <a:latin typeface="+mn-lt"/>
                <a:cs typeface="Calibri" pitchFamily="34" charset="0"/>
              </a:rPr>
              <a:t>○</a:t>
            </a:r>
            <a:r>
              <a:rPr kumimoji="0" lang="en-US" sz="1400" kern="0">
                <a:solidFill>
                  <a:srgbClr val="000000"/>
                </a:solidFill>
                <a:latin typeface="+mn-lt"/>
                <a:cs typeface="Calibri" pitchFamily="34" charset="0"/>
              </a:rPr>
              <a:t>　</a:t>
            </a:r>
            <a:r>
              <a:rPr kumimoji="0" lang="en-US" sz="1400" kern="0" smtClean="0">
                <a:solidFill>
                  <a:srgbClr val="000000"/>
                </a:solidFill>
                <a:latin typeface="+mn-lt"/>
                <a:cs typeface="Calibri" pitchFamily="34" charset="0"/>
              </a:rPr>
              <a:t> Cr</a:t>
            </a:r>
            <a:r>
              <a:rPr kumimoji="0" lang="en-US" sz="1400" kern="0" smtClean="0">
                <a:solidFill>
                  <a:srgbClr val="000000"/>
                </a:solidFill>
                <a:latin typeface="+mn-lt"/>
                <a:cs typeface="Arial"/>
              </a:rPr>
              <a:t>éées </a:t>
            </a:r>
            <a:r>
              <a:rPr kumimoji="0" lang="en-US" sz="1400" kern="0" smtClean="0">
                <a:solidFill>
                  <a:srgbClr val="000000"/>
                </a:solidFill>
                <a:latin typeface="+mn-lt"/>
                <a:cs typeface="Calibri" pitchFamily="34" charset="0"/>
              </a:rPr>
              <a:t>à l’initiative de la population, elles développement des actions spontanées dans le domaine de la lutte contre les sinistres avec pour objectif de promouvoir </a:t>
            </a:r>
            <a:r>
              <a:rPr kumimoji="0" lang="en-US" sz="1400" kern="0" smtClean="0">
                <a:solidFill>
                  <a:srgbClr val="FF0000"/>
                </a:solidFill>
                <a:latin typeface="+mn-lt"/>
                <a:cs typeface="Calibri" pitchFamily="34" charset="0"/>
              </a:rPr>
              <a:t>l’autonomie locale en matière de sécurité</a:t>
            </a:r>
            <a:r>
              <a:rPr kumimoji="0" lang="en-US" sz="1400" kern="0" smtClean="0">
                <a:solidFill>
                  <a:srgbClr val="000000"/>
                </a:solidFill>
                <a:latin typeface="+mn-lt"/>
                <a:cs typeface="Calibri" pitchFamily="34" charset="0"/>
              </a:rPr>
              <a:t>. </a:t>
            </a:r>
          </a:p>
          <a:p>
            <a:pPr marL="357188" indent="-357188"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 pos="8523288" algn="l"/>
              </a:tabLst>
              <a:defRPr/>
            </a:pPr>
            <a:r>
              <a:rPr kumimoji="0" lang="en-US" sz="1400" kern="0" smtClean="0">
                <a:solidFill>
                  <a:srgbClr val="000000"/>
                </a:solidFill>
                <a:latin typeface="+mn-lt"/>
                <a:cs typeface="Calibri" pitchFamily="34" charset="0"/>
              </a:rPr>
              <a:t>         (</a:t>
            </a:r>
            <a:r>
              <a:rPr kumimoji="0" lang="en-US" sz="1400" i="1" kern="0" smtClean="0">
                <a:solidFill>
                  <a:srgbClr val="000000"/>
                </a:solidFill>
                <a:latin typeface="+mn-lt"/>
                <a:cs typeface="Calibri" pitchFamily="34" charset="0"/>
              </a:rPr>
              <a:t>c.f.</a:t>
            </a:r>
            <a:r>
              <a:rPr kumimoji="0" lang="en-US" sz="1400" kern="0" smtClean="0">
                <a:solidFill>
                  <a:srgbClr val="000000"/>
                </a:solidFill>
                <a:latin typeface="+mn-lt"/>
                <a:cs typeface="Calibri" pitchFamily="34" charset="0"/>
              </a:rPr>
              <a:t> Définition selon la Loi Fondamentale sur les Mesures contre les Sinistres : “</a:t>
            </a:r>
            <a:r>
              <a:rPr kumimoji="0" lang="en-US" sz="1400" i="1" kern="0" smtClean="0">
                <a:solidFill>
                  <a:srgbClr val="000000"/>
                </a:solidFill>
                <a:latin typeface="+mn-lt"/>
                <a:cs typeface="Calibri" pitchFamily="34" charset="0"/>
              </a:rPr>
              <a:t>Structure autonome s’appuyant sur l’esprit communautaire de la population locale.</a:t>
            </a:r>
            <a:r>
              <a:rPr kumimoji="0" lang="en-US" sz="1400" kern="0" smtClean="0">
                <a:solidFill>
                  <a:srgbClr val="000000"/>
                </a:solidFill>
                <a:latin typeface="+mn-lt"/>
                <a:cs typeface="Calibri" pitchFamily="34" charset="0"/>
              </a:rPr>
              <a:t>”)  </a:t>
            </a:r>
            <a:r>
              <a:rPr kumimoji="0" lang="en-US" sz="1400" kern="0">
                <a:solidFill>
                  <a:srgbClr val="000000"/>
                </a:solidFill>
                <a:latin typeface="+mn-lt"/>
                <a:cs typeface="Calibri" pitchFamily="34" charset="0"/>
              </a:rPr>
              <a:t>　</a:t>
            </a:r>
            <a:endParaRPr kumimoji="0" lang="en-US" sz="1400" kern="0" dirty="0">
              <a:solidFill>
                <a:srgbClr val="000000"/>
              </a:solidFill>
              <a:latin typeface="+mn-lt"/>
              <a:cs typeface="Calibri" pitchFamily="34" charset="0"/>
            </a:endParaRPr>
          </a:p>
          <a:p>
            <a:pPr marL="357188" indent="-357188"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 pos="8523288" algn="l"/>
              </a:tabLst>
              <a:defRPr/>
            </a:pPr>
            <a:r>
              <a:rPr kumimoji="0" lang="en-US" sz="1400" kern="0" dirty="0">
                <a:solidFill>
                  <a:srgbClr val="000000"/>
                </a:solidFill>
                <a:latin typeface="+mn-lt"/>
              </a:rPr>
              <a:t>○</a:t>
            </a:r>
            <a:r>
              <a:rPr kumimoji="0" lang="en-US" sz="1400" kern="0">
                <a:solidFill>
                  <a:srgbClr val="000000"/>
                </a:solidFill>
                <a:latin typeface="+mn-lt"/>
              </a:rPr>
              <a:t>　</a:t>
            </a:r>
            <a:r>
              <a:rPr kumimoji="0" lang="en-US" sz="1400" kern="0" smtClean="0">
                <a:solidFill>
                  <a:srgbClr val="000000"/>
                </a:solidFill>
                <a:latin typeface="+mn-lt"/>
              </a:rPr>
              <a:t> Mises en place et g</a:t>
            </a:r>
            <a:r>
              <a:rPr kumimoji="0" lang="en-US" sz="1400" kern="0" smtClean="0">
                <a:solidFill>
                  <a:srgbClr val="000000"/>
                </a:solidFill>
                <a:latin typeface="+mn-lt"/>
                <a:cs typeface="Arial"/>
              </a:rPr>
              <a:t>érées par les associations d’habitants</a:t>
            </a:r>
            <a:r>
              <a:rPr kumimoji="0" lang="en-US" sz="1400" kern="0" smtClean="0">
                <a:solidFill>
                  <a:srgbClr val="000000"/>
                </a:solidFill>
                <a:latin typeface="+mn-lt"/>
              </a:rPr>
              <a:t>, elles sont compos</a:t>
            </a:r>
            <a:r>
              <a:rPr kumimoji="0" lang="en-US" sz="1400" kern="0" smtClean="0">
                <a:solidFill>
                  <a:srgbClr val="000000"/>
                </a:solidFill>
                <a:latin typeface="+mn-lt"/>
                <a:cs typeface="Arial"/>
              </a:rPr>
              <a:t>ées des habitants des quartiers concernés (au 01/04/2011, le nombre total de ces structures s’élevait à </a:t>
            </a:r>
            <a:r>
              <a:rPr kumimoji="0" lang="en-US" altLang="ja-JP" sz="1400" kern="0" smtClean="0">
                <a:solidFill>
                  <a:srgbClr val="000000"/>
                </a:solidFill>
                <a:latin typeface="+mn-lt"/>
              </a:rPr>
              <a:t>146 369 avec environ 37 980 000 membres).</a:t>
            </a:r>
            <a:endParaRPr kumimoji="0" lang="en-US" sz="1400" kern="0" dirty="0">
              <a:solidFill>
                <a:srgbClr val="000000"/>
              </a:solidFill>
              <a:latin typeface="+mn-lt"/>
            </a:endParaRPr>
          </a:p>
          <a:p>
            <a:pPr marL="357188" indent="-357188"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 pos="8523288" algn="l"/>
              </a:tabLst>
              <a:defRPr/>
            </a:pPr>
            <a:r>
              <a:rPr kumimoji="0" lang="en-US" altLang="ja-JP" sz="1400" kern="0" dirty="0">
                <a:solidFill>
                  <a:srgbClr val="000000"/>
                </a:solidFill>
                <a:latin typeface="+mn-lt"/>
              </a:rPr>
              <a:t>○</a:t>
            </a:r>
            <a:r>
              <a:rPr kumimoji="0" lang="en-US" sz="1400" kern="0">
                <a:solidFill>
                  <a:srgbClr val="000000"/>
                </a:solidFill>
                <a:latin typeface="+mn-lt"/>
              </a:rPr>
              <a:t>　</a:t>
            </a:r>
            <a:r>
              <a:rPr kumimoji="0" lang="en-US" sz="1400" kern="0" smtClean="0">
                <a:solidFill>
                  <a:srgbClr val="000000"/>
                </a:solidFill>
                <a:latin typeface="+mn-lt"/>
              </a:rPr>
              <a:t> Leurs action</a:t>
            </a:r>
            <a:r>
              <a:rPr kumimoji="0" lang="en-US" sz="1400" kern="0" smtClean="0">
                <a:solidFill>
                  <a:srgbClr val="000000"/>
                </a:solidFill>
                <a:latin typeface="+mn-lt"/>
                <a:cs typeface="Arial"/>
              </a:rPr>
              <a:t>s autonomes et coordonnées jouent un rôle primordial en cas de catastrophe importante, en particulier lorsque les structures publiques ont de la difficulté à assurer les opérations de secours.</a:t>
            </a:r>
            <a:endParaRPr kumimoji="0" lang="en-US" sz="1400" kern="0" dirty="0">
              <a:solidFill>
                <a:srgbClr val="000000"/>
              </a:solidFill>
              <a:latin typeface="+mn-lt"/>
            </a:endParaRPr>
          </a:p>
        </p:txBody>
      </p:sp>
      <p:sp>
        <p:nvSpPr>
          <p:cNvPr id="26" name="Text Box 4"/>
          <p:cNvSpPr txBox="1">
            <a:spLocks noChangeArrowheads="1"/>
          </p:cNvSpPr>
          <p:nvPr/>
        </p:nvSpPr>
        <p:spPr bwMode="auto">
          <a:xfrm>
            <a:off x="5889104" y="2780928"/>
            <a:ext cx="3672408" cy="2880320"/>
          </a:xfrm>
          <a:prstGeom prst="rect">
            <a:avLst/>
          </a:prstGeom>
          <a:solidFill>
            <a:srgbClr val="FFFF00"/>
          </a:solidFill>
          <a:ln w="9360">
            <a:solidFill>
              <a:srgbClr val="000000"/>
            </a:solidFill>
            <a:miter lim="800000"/>
            <a:headEnd/>
            <a:tailEnd/>
          </a:ln>
        </p:spPr>
        <p:txBody>
          <a:bodyPr lIns="91311" tIns="45653" rIns="91311" bIns="45653"/>
          <a:lstStyle/>
          <a:p>
            <a:pPr algn="just" fontAlgn="auto">
              <a:lnSpc>
                <a:spcPct val="150000"/>
              </a:lnSpc>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150" b="1" kern="0" dirty="0" smtClean="0">
                <a:solidFill>
                  <a:srgbClr val="000000"/>
                </a:solidFill>
                <a:latin typeface="+mn-lt"/>
                <a:cs typeface="Calibri" pitchFamily="34" charset="0"/>
              </a:rPr>
              <a:t>En temps normal :</a:t>
            </a:r>
            <a:endParaRPr kumimoji="0" lang="en-US" sz="1150" b="1" kern="0" dirty="0">
              <a:solidFill>
                <a:srgbClr val="000000"/>
              </a:solidFill>
              <a:latin typeface="+mn-lt"/>
              <a:cs typeface="Calibri" pitchFamily="34" charset="0"/>
            </a:endParaRPr>
          </a:p>
          <a:p>
            <a:pP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150" kern="0" dirty="0" smtClean="0">
                <a:solidFill>
                  <a:srgbClr val="000000"/>
                </a:solidFill>
                <a:latin typeface="+mn-lt"/>
                <a:cs typeface="Calibri" pitchFamily="34" charset="0"/>
              </a:rPr>
              <a:t>・Diffusion des </a:t>
            </a:r>
            <a:r>
              <a:rPr kumimoji="0" lang="en-US" sz="1150" kern="0" dirty="0" err="1" smtClean="0">
                <a:solidFill>
                  <a:srgbClr val="000000"/>
                </a:solidFill>
                <a:latin typeface="+mn-lt"/>
                <a:cs typeface="Calibri" pitchFamily="34" charset="0"/>
              </a:rPr>
              <a:t>connaissances</a:t>
            </a:r>
            <a:r>
              <a:rPr kumimoji="0" lang="en-US" sz="1150" kern="0" dirty="0" smtClean="0">
                <a:solidFill>
                  <a:srgbClr val="000000"/>
                </a:solidFill>
                <a:latin typeface="+mn-lt"/>
                <a:cs typeface="Calibri" pitchFamily="34" charset="0"/>
              </a:rPr>
              <a:t> en </a:t>
            </a:r>
            <a:r>
              <a:rPr kumimoji="0" lang="en-US" sz="1150" kern="0" dirty="0" err="1" smtClean="0">
                <a:solidFill>
                  <a:srgbClr val="000000"/>
                </a:solidFill>
                <a:latin typeface="+mn-lt"/>
                <a:cs typeface="Calibri" pitchFamily="34" charset="0"/>
              </a:rPr>
              <a:t>matière</a:t>
            </a:r>
            <a:r>
              <a:rPr kumimoji="0" lang="en-US" sz="1150" kern="0" dirty="0" smtClean="0">
                <a:solidFill>
                  <a:srgbClr val="000000"/>
                </a:solidFill>
                <a:latin typeface="+mn-lt"/>
                <a:cs typeface="Calibri" pitchFamily="34" charset="0"/>
              </a:rPr>
              <a:t> de </a:t>
            </a:r>
            <a:r>
              <a:rPr kumimoji="0" lang="en-US" sz="1150" kern="0" dirty="0" err="1" smtClean="0">
                <a:solidFill>
                  <a:srgbClr val="000000"/>
                </a:solidFill>
                <a:latin typeface="+mn-lt"/>
                <a:cs typeface="Calibri" pitchFamily="34" charset="0"/>
              </a:rPr>
              <a:t>lutte</a:t>
            </a:r>
            <a:r>
              <a:rPr kumimoji="0" lang="en-US" sz="1150" kern="0" dirty="0" smtClean="0">
                <a:solidFill>
                  <a:srgbClr val="000000"/>
                </a:solidFill>
                <a:latin typeface="+mn-lt"/>
                <a:cs typeface="Calibri" pitchFamily="34" charset="0"/>
              </a:rPr>
              <a:t> </a:t>
            </a:r>
            <a:r>
              <a:rPr kumimoji="0" lang="en-US" sz="1150" kern="0" dirty="0" err="1" smtClean="0">
                <a:solidFill>
                  <a:srgbClr val="000000"/>
                </a:solidFill>
                <a:latin typeface="+mn-lt"/>
                <a:cs typeface="Calibri" pitchFamily="34" charset="0"/>
              </a:rPr>
              <a:t>contre</a:t>
            </a:r>
            <a:r>
              <a:rPr kumimoji="0" lang="en-US" sz="1150" kern="0" dirty="0" smtClean="0">
                <a:solidFill>
                  <a:srgbClr val="000000"/>
                </a:solidFill>
                <a:latin typeface="+mn-lt"/>
                <a:cs typeface="Calibri" pitchFamily="34" charset="0"/>
              </a:rPr>
              <a:t> les </a:t>
            </a:r>
            <a:r>
              <a:rPr kumimoji="0" lang="en-US" sz="1150" kern="0" dirty="0" err="1" smtClean="0">
                <a:solidFill>
                  <a:srgbClr val="000000"/>
                </a:solidFill>
                <a:latin typeface="+mn-lt"/>
                <a:cs typeface="Calibri" pitchFamily="34" charset="0"/>
              </a:rPr>
              <a:t>sinistres</a:t>
            </a:r>
            <a:r>
              <a:rPr kumimoji="0" lang="en-US" sz="1150" kern="0" dirty="0" smtClean="0">
                <a:solidFill>
                  <a:srgbClr val="000000"/>
                </a:solidFill>
                <a:latin typeface="+mn-lt"/>
                <a:cs typeface="Calibri" pitchFamily="34" charset="0"/>
              </a:rPr>
              <a:t> ;</a:t>
            </a:r>
            <a:r>
              <a:rPr kumimoji="0" lang="en-US" sz="1150" kern="0" dirty="0" smtClean="0">
                <a:solidFill>
                  <a:srgbClr val="000000"/>
                </a:solidFill>
                <a:latin typeface="+mn-lt"/>
                <a:ea typeface="ＭＳ 明朝" pitchFamily="17" charset="-128"/>
                <a:cs typeface="Calibri" pitchFamily="34" charset="0"/>
              </a:rPr>
              <a:t> </a:t>
            </a:r>
            <a:endParaRPr kumimoji="0" lang="en-US" sz="1150" kern="0" dirty="0">
              <a:solidFill>
                <a:srgbClr val="000000"/>
              </a:solidFill>
              <a:latin typeface="+mn-lt"/>
              <a:ea typeface="ＭＳ 明朝" pitchFamily="17" charset="-128"/>
              <a:cs typeface="Calibri" pitchFamily="34" charset="0"/>
            </a:endParaRPr>
          </a:p>
          <a:p>
            <a:pP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150" kern="0" dirty="0">
                <a:solidFill>
                  <a:srgbClr val="000000"/>
                </a:solidFill>
                <a:latin typeface="+mn-lt"/>
                <a:cs typeface="Calibri" pitchFamily="34" charset="0"/>
              </a:rPr>
              <a:t>　</a:t>
            </a:r>
            <a:r>
              <a:rPr kumimoji="0" lang="en-US" sz="1150" kern="0" dirty="0" smtClean="0">
                <a:solidFill>
                  <a:srgbClr val="000000"/>
                </a:solidFill>
                <a:latin typeface="+mn-lt"/>
                <a:cs typeface="Calibri" pitchFamily="34" charset="0"/>
              </a:rPr>
              <a:t>・</a:t>
            </a:r>
            <a:r>
              <a:rPr kumimoji="0" lang="en-US" sz="1150" kern="0" dirty="0" err="1" smtClean="0">
                <a:solidFill>
                  <a:srgbClr val="000000"/>
                </a:solidFill>
                <a:latin typeface="+mn-lt"/>
                <a:cs typeface="Calibri" pitchFamily="34" charset="0"/>
              </a:rPr>
              <a:t>Repérage</a:t>
            </a:r>
            <a:r>
              <a:rPr kumimoji="0" lang="en-US" sz="1150" kern="0" dirty="0" smtClean="0">
                <a:solidFill>
                  <a:srgbClr val="000000"/>
                </a:solidFill>
                <a:latin typeface="+mn-lt"/>
                <a:cs typeface="Calibri" pitchFamily="34" charset="0"/>
              </a:rPr>
              <a:t> des </a:t>
            </a:r>
            <a:r>
              <a:rPr kumimoji="0" lang="en-US" sz="1150" kern="0" dirty="0" err="1" smtClean="0">
                <a:solidFill>
                  <a:srgbClr val="000000"/>
                </a:solidFill>
                <a:latin typeface="+mn-lt"/>
                <a:cs typeface="Calibri" pitchFamily="34" charset="0"/>
              </a:rPr>
              <a:t>endroits</a:t>
            </a:r>
            <a:r>
              <a:rPr kumimoji="0" lang="en-US" sz="1150" kern="0" dirty="0" smtClean="0">
                <a:solidFill>
                  <a:srgbClr val="000000"/>
                </a:solidFill>
                <a:latin typeface="+mn-lt"/>
                <a:cs typeface="Calibri" pitchFamily="34" charset="0"/>
              </a:rPr>
              <a:t> qui </a:t>
            </a:r>
            <a:r>
              <a:rPr kumimoji="0" lang="en-US" sz="1150" kern="0" dirty="0" err="1" smtClean="0">
                <a:solidFill>
                  <a:srgbClr val="000000"/>
                </a:solidFill>
                <a:latin typeface="+mn-lt"/>
                <a:cs typeface="Calibri" pitchFamily="34" charset="0"/>
              </a:rPr>
              <a:t>peuvent</a:t>
            </a:r>
            <a:r>
              <a:rPr kumimoji="0" lang="en-US" sz="1150" kern="0" dirty="0" smtClean="0">
                <a:solidFill>
                  <a:srgbClr val="000000"/>
                </a:solidFill>
                <a:latin typeface="+mn-lt"/>
                <a:cs typeface="Calibri" pitchFamily="34" charset="0"/>
              </a:rPr>
              <a:t> </a:t>
            </a:r>
            <a:r>
              <a:rPr kumimoji="0" lang="en-US" sz="1150" kern="0" dirty="0" err="1" smtClean="0">
                <a:solidFill>
                  <a:srgbClr val="000000"/>
                </a:solidFill>
                <a:latin typeface="+mn-lt"/>
                <a:cs typeface="Calibri" pitchFamily="34" charset="0"/>
              </a:rPr>
              <a:t>être</a:t>
            </a:r>
            <a:r>
              <a:rPr kumimoji="0" lang="en-US" sz="1150" kern="0" dirty="0" smtClean="0">
                <a:solidFill>
                  <a:srgbClr val="000000"/>
                </a:solidFill>
                <a:latin typeface="+mn-lt"/>
                <a:cs typeface="Calibri" pitchFamily="34" charset="0"/>
              </a:rPr>
              <a:t> </a:t>
            </a:r>
            <a:r>
              <a:rPr kumimoji="0" lang="en-US" sz="1150" kern="0" dirty="0" err="1" smtClean="0">
                <a:solidFill>
                  <a:srgbClr val="000000"/>
                </a:solidFill>
                <a:latin typeface="+mn-lt"/>
                <a:cs typeface="Calibri" pitchFamily="34" charset="0"/>
              </a:rPr>
              <a:t>particulièrement</a:t>
            </a:r>
            <a:r>
              <a:rPr kumimoji="0" lang="en-US" sz="1150" kern="0" dirty="0" smtClean="0">
                <a:solidFill>
                  <a:srgbClr val="000000"/>
                </a:solidFill>
                <a:latin typeface="+mn-lt"/>
                <a:cs typeface="Calibri" pitchFamily="34" charset="0"/>
              </a:rPr>
              <a:t> </a:t>
            </a:r>
            <a:r>
              <a:rPr kumimoji="0" lang="en-US" sz="1150" kern="0" dirty="0" err="1" smtClean="0">
                <a:solidFill>
                  <a:srgbClr val="000000"/>
                </a:solidFill>
                <a:latin typeface="+mn-lt"/>
                <a:cs typeface="Calibri" pitchFamily="34" charset="0"/>
              </a:rPr>
              <a:t>dangereux</a:t>
            </a:r>
            <a:r>
              <a:rPr kumimoji="0" lang="en-US" sz="1150" kern="0" dirty="0" smtClean="0">
                <a:solidFill>
                  <a:srgbClr val="000000"/>
                </a:solidFill>
                <a:latin typeface="+mn-lt"/>
                <a:cs typeface="Calibri" pitchFamily="34" charset="0"/>
              </a:rPr>
              <a:t> en </a:t>
            </a:r>
            <a:r>
              <a:rPr kumimoji="0" lang="en-US" sz="1150" kern="0" dirty="0" err="1" smtClean="0">
                <a:solidFill>
                  <a:srgbClr val="000000"/>
                </a:solidFill>
                <a:latin typeface="+mn-lt"/>
                <a:cs typeface="Calibri" pitchFamily="34" charset="0"/>
              </a:rPr>
              <a:t>cas</a:t>
            </a:r>
            <a:r>
              <a:rPr kumimoji="0" lang="en-US" sz="1150" kern="0" dirty="0" smtClean="0">
                <a:solidFill>
                  <a:srgbClr val="000000"/>
                </a:solidFill>
                <a:latin typeface="+mn-lt"/>
                <a:cs typeface="Calibri" pitchFamily="34" charset="0"/>
              </a:rPr>
              <a:t> de catastrophe ;</a:t>
            </a:r>
            <a:endParaRPr kumimoji="0" lang="en-US" sz="1150" kern="0" dirty="0">
              <a:solidFill>
                <a:srgbClr val="000000"/>
              </a:solidFill>
              <a:latin typeface="+mn-lt"/>
              <a:cs typeface="Calibri" pitchFamily="34" charset="0"/>
            </a:endParaRP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150" kern="0" dirty="0">
                <a:solidFill>
                  <a:srgbClr val="000000"/>
                </a:solidFill>
                <a:latin typeface="+mn-lt"/>
                <a:cs typeface="Calibri" pitchFamily="34" charset="0"/>
              </a:rPr>
              <a:t>　</a:t>
            </a:r>
            <a:r>
              <a:rPr kumimoji="0" lang="en-US" sz="1150" kern="0" dirty="0" smtClean="0">
                <a:solidFill>
                  <a:srgbClr val="000000"/>
                </a:solidFill>
                <a:latin typeface="+mn-lt"/>
                <a:cs typeface="Calibri" pitchFamily="34" charset="0"/>
              </a:rPr>
              <a:t>・</a:t>
            </a:r>
            <a:r>
              <a:rPr kumimoji="0" lang="en-US" sz="1150" kern="0" dirty="0" err="1" smtClean="0">
                <a:solidFill>
                  <a:srgbClr val="000000"/>
                </a:solidFill>
                <a:latin typeface="+mn-lt"/>
                <a:cs typeface="Calibri" pitchFamily="34" charset="0"/>
              </a:rPr>
              <a:t>Organisation</a:t>
            </a:r>
            <a:r>
              <a:rPr kumimoji="0" lang="en-US" sz="1150" kern="0" dirty="0" smtClean="0">
                <a:solidFill>
                  <a:srgbClr val="000000"/>
                </a:solidFill>
                <a:latin typeface="+mn-lt"/>
                <a:cs typeface="Calibri" pitchFamily="34" charset="0"/>
              </a:rPr>
              <a:t> </a:t>
            </a:r>
            <a:r>
              <a:rPr kumimoji="0" lang="en-US" sz="1150" kern="0" dirty="0" err="1" smtClean="0">
                <a:solidFill>
                  <a:srgbClr val="000000"/>
                </a:solidFill>
                <a:latin typeface="+mn-lt"/>
                <a:cs typeface="Calibri" pitchFamily="34" charset="0"/>
              </a:rPr>
              <a:t>d’exercices</a:t>
            </a:r>
            <a:r>
              <a:rPr kumimoji="0" lang="en-US" sz="1150" kern="0" dirty="0" smtClean="0">
                <a:solidFill>
                  <a:srgbClr val="000000"/>
                </a:solidFill>
                <a:latin typeface="+mn-lt"/>
                <a:cs typeface="Calibri" pitchFamily="34" charset="0"/>
              </a:rPr>
              <a:t> pour se </a:t>
            </a:r>
            <a:r>
              <a:rPr kumimoji="0" lang="en-US" sz="1150" kern="0" dirty="0" err="1" smtClean="0">
                <a:solidFill>
                  <a:srgbClr val="000000"/>
                </a:solidFill>
                <a:latin typeface="+mn-lt"/>
                <a:cs typeface="Calibri" pitchFamily="34" charset="0"/>
              </a:rPr>
              <a:t>préparer</a:t>
            </a:r>
            <a:r>
              <a:rPr kumimoji="0" lang="en-US" sz="1150" kern="0" dirty="0" smtClean="0">
                <a:solidFill>
                  <a:srgbClr val="000000"/>
                </a:solidFill>
                <a:latin typeface="+mn-lt"/>
                <a:cs typeface="Calibri" pitchFamily="34" charset="0"/>
              </a:rPr>
              <a:t> au </a:t>
            </a:r>
            <a:r>
              <a:rPr kumimoji="0" lang="en-US" sz="1150" kern="0" dirty="0" err="1" smtClean="0">
                <a:solidFill>
                  <a:srgbClr val="000000"/>
                </a:solidFill>
                <a:latin typeface="+mn-lt"/>
                <a:cs typeface="Calibri" pitchFamily="34" charset="0"/>
              </a:rPr>
              <a:t>sinistres</a:t>
            </a:r>
            <a:r>
              <a:rPr kumimoji="0" lang="en-US" sz="1150" kern="0" dirty="0" smtClean="0">
                <a:solidFill>
                  <a:srgbClr val="000000"/>
                </a:solidFill>
                <a:latin typeface="+mn-lt"/>
                <a:cs typeface="Calibri" pitchFamily="34" charset="0"/>
              </a:rPr>
              <a:t> ;</a:t>
            </a:r>
            <a:endParaRPr kumimoji="0" lang="en-US" sz="1150" kern="0" dirty="0">
              <a:solidFill>
                <a:srgbClr val="000000"/>
              </a:solidFill>
              <a:latin typeface="+mn-lt"/>
              <a:cs typeface="Calibri" pitchFamily="34" charset="0"/>
            </a:endParaRP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150" kern="0" dirty="0">
                <a:solidFill>
                  <a:srgbClr val="000000"/>
                </a:solidFill>
                <a:latin typeface="+mn-lt"/>
                <a:cs typeface="Calibri" pitchFamily="34" charset="0"/>
              </a:rPr>
              <a:t>　</a:t>
            </a:r>
            <a:r>
              <a:rPr kumimoji="0" lang="en-US" sz="1150" kern="0" dirty="0" smtClean="0">
                <a:solidFill>
                  <a:srgbClr val="000000"/>
                </a:solidFill>
                <a:latin typeface="+mn-lt"/>
                <a:cs typeface="Calibri" pitchFamily="34" charset="0"/>
              </a:rPr>
              <a:t>・</a:t>
            </a:r>
            <a:r>
              <a:rPr kumimoji="0" lang="en-US" sz="1150" kern="0" dirty="0" err="1" smtClean="0">
                <a:solidFill>
                  <a:srgbClr val="000000"/>
                </a:solidFill>
                <a:latin typeface="+mn-lt"/>
                <a:cs typeface="Calibri" pitchFamily="34" charset="0"/>
              </a:rPr>
              <a:t>Contr</a:t>
            </a:r>
            <a:r>
              <a:rPr kumimoji="0" lang="en-US" sz="1150" kern="0" dirty="0" err="1" smtClean="0">
                <a:solidFill>
                  <a:srgbClr val="000000"/>
                </a:solidFill>
                <a:latin typeface="+mn-lt"/>
                <a:ea typeface="ＭＳ ゴシック"/>
                <a:cs typeface="Calibri" pitchFamily="34" charset="0"/>
              </a:rPr>
              <a:t>ôle</a:t>
            </a:r>
            <a:r>
              <a:rPr kumimoji="0" lang="en-US" sz="1150" kern="0" dirty="0" smtClean="0">
                <a:solidFill>
                  <a:srgbClr val="000000"/>
                </a:solidFill>
                <a:latin typeface="+mn-lt"/>
                <a:ea typeface="ＭＳ ゴシック"/>
                <a:cs typeface="Calibri" pitchFamily="34" charset="0"/>
              </a:rPr>
              <a:t> technique des </a:t>
            </a:r>
            <a:r>
              <a:rPr kumimoji="0" lang="en-US" sz="1150" kern="0" dirty="0" err="1" smtClean="0">
                <a:solidFill>
                  <a:srgbClr val="000000"/>
                </a:solidFill>
                <a:latin typeface="+mn-lt"/>
                <a:ea typeface="ＭＳ ゴシック"/>
                <a:cs typeface="Calibri" pitchFamily="34" charset="0"/>
              </a:rPr>
              <a:t>appareils</a:t>
            </a:r>
            <a:r>
              <a:rPr kumimoji="0" lang="en-US" sz="1150" kern="0" dirty="0" smtClean="0">
                <a:solidFill>
                  <a:srgbClr val="000000"/>
                </a:solidFill>
                <a:latin typeface="+mn-lt"/>
                <a:ea typeface="ＭＳ ゴシック"/>
                <a:cs typeface="Calibri" pitchFamily="34" charset="0"/>
              </a:rPr>
              <a:t> à </a:t>
            </a:r>
            <a:r>
              <a:rPr kumimoji="0" lang="en-US" sz="1150" kern="0" dirty="0" err="1" smtClean="0">
                <a:solidFill>
                  <a:srgbClr val="000000"/>
                </a:solidFill>
                <a:latin typeface="+mn-lt"/>
                <a:ea typeface="ＭＳ ゴシック"/>
                <a:cs typeface="Calibri" pitchFamily="34" charset="0"/>
              </a:rPr>
              <a:t>feu</a:t>
            </a:r>
            <a:r>
              <a:rPr kumimoji="0" lang="en-US" sz="1150" kern="0" dirty="0" smtClean="0">
                <a:solidFill>
                  <a:srgbClr val="000000"/>
                </a:solidFill>
                <a:latin typeface="+mn-lt"/>
                <a:ea typeface="ＭＳ ゴシック"/>
                <a:cs typeface="Calibri" pitchFamily="34" charset="0"/>
              </a:rPr>
              <a:t> ;</a:t>
            </a:r>
            <a:endParaRPr kumimoji="0" lang="en-US" sz="1150" kern="0" dirty="0">
              <a:solidFill>
                <a:srgbClr val="000000"/>
              </a:solidFill>
              <a:latin typeface="+mn-lt"/>
              <a:cs typeface="Calibri" pitchFamily="34" charset="0"/>
            </a:endParaRP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150" kern="0" dirty="0">
                <a:solidFill>
                  <a:srgbClr val="000000"/>
                </a:solidFill>
                <a:latin typeface="+mn-lt"/>
                <a:cs typeface="Calibri" pitchFamily="34" charset="0"/>
              </a:rPr>
              <a:t>　</a:t>
            </a:r>
            <a:r>
              <a:rPr kumimoji="0" lang="en-US" sz="1150" kern="0" dirty="0" smtClean="0">
                <a:solidFill>
                  <a:srgbClr val="000000"/>
                </a:solidFill>
                <a:latin typeface="+mn-lt"/>
                <a:cs typeface="Calibri" pitchFamily="34" charset="0"/>
              </a:rPr>
              <a:t>・</a:t>
            </a:r>
            <a:r>
              <a:rPr kumimoji="0" lang="en-US" sz="1150" kern="0" dirty="0" err="1" smtClean="0">
                <a:solidFill>
                  <a:srgbClr val="000000"/>
                </a:solidFill>
                <a:latin typeface="+mn-lt"/>
                <a:cs typeface="Calibri" pitchFamily="34" charset="0"/>
              </a:rPr>
              <a:t>Stockage</a:t>
            </a:r>
            <a:r>
              <a:rPr kumimoji="0" lang="en-US" sz="1150" kern="0" dirty="0" smtClean="0">
                <a:solidFill>
                  <a:srgbClr val="000000"/>
                </a:solidFill>
                <a:latin typeface="+mn-lt"/>
                <a:cs typeface="Calibri" pitchFamily="34" charset="0"/>
              </a:rPr>
              <a:t> et </a:t>
            </a:r>
            <a:r>
              <a:rPr kumimoji="0" lang="en-US" sz="1150" kern="0" dirty="0" err="1" smtClean="0">
                <a:solidFill>
                  <a:srgbClr val="000000"/>
                </a:solidFill>
                <a:latin typeface="+mn-lt"/>
                <a:cs typeface="Calibri" pitchFamily="34" charset="0"/>
              </a:rPr>
              <a:t>inventaire</a:t>
            </a:r>
            <a:r>
              <a:rPr kumimoji="0" lang="en-US" sz="1150" kern="0" dirty="0" smtClean="0">
                <a:solidFill>
                  <a:srgbClr val="000000"/>
                </a:solidFill>
                <a:latin typeface="+mn-lt"/>
                <a:cs typeface="Calibri" pitchFamily="34" charset="0"/>
              </a:rPr>
              <a:t> de </a:t>
            </a:r>
            <a:r>
              <a:rPr kumimoji="0" lang="en-US" sz="1150" kern="0" dirty="0" err="1" smtClean="0">
                <a:solidFill>
                  <a:srgbClr val="000000"/>
                </a:solidFill>
                <a:latin typeface="+mn-lt"/>
                <a:cs typeface="Calibri" pitchFamily="34" charset="0"/>
              </a:rPr>
              <a:t>matériels</a:t>
            </a:r>
            <a:r>
              <a:rPr kumimoji="0" lang="en-US" sz="1150" kern="0" dirty="0" smtClean="0">
                <a:solidFill>
                  <a:srgbClr val="000000"/>
                </a:solidFill>
                <a:latin typeface="+mn-lt"/>
                <a:cs typeface="Calibri" pitchFamily="34" charset="0"/>
              </a:rPr>
              <a:t> anti-</a:t>
            </a:r>
            <a:r>
              <a:rPr kumimoji="0" lang="en-US" sz="1150" kern="0" dirty="0" err="1" smtClean="0">
                <a:solidFill>
                  <a:srgbClr val="000000"/>
                </a:solidFill>
                <a:latin typeface="+mn-lt"/>
                <a:cs typeface="Calibri" pitchFamily="34" charset="0"/>
              </a:rPr>
              <a:t>sinistres</a:t>
            </a:r>
            <a:r>
              <a:rPr kumimoji="0" lang="en-US" sz="1150" kern="0" dirty="0" smtClean="0">
                <a:solidFill>
                  <a:srgbClr val="000000"/>
                </a:solidFill>
                <a:latin typeface="+mn-lt"/>
                <a:cs typeface="Calibri" pitchFamily="34" charset="0"/>
              </a:rPr>
              <a:t>.</a:t>
            </a:r>
            <a:endParaRPr kumimoji="0" lang="en-US" sz="1150" kern="0" dirty="0">
              <a:solidFill>
                <a:srgbClr val="000000"/>
              </a:solidFill>
              <a:latin typeface="+mn-lt"/>
              <a:cs typeface="Calibri" pitchFamily="34" charset="0"/>
            </a:endParaRPr>
          </a:p>
          <a:p>
            <a:pPr algn="just" fontAlgn="auto">
              <a:spcBef>
                <a:spcPts val="60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150" b="1" kern="0" dirty="0" smtClean="0">
                <a:solidFill>
                  <a:srgbClr val="000000"/>
                </a:solidFill>
                <a:latin typeface="+mn-lt"/>
                <a:cs typeface="Calibri" pitchFamily="34" charset="0"/>
              </a:rPr>
              <a:t>En </a:t>
            </a:r>
            <a:r>
              <a:rPr kumimoji="0" lang="en-US" sz="1150" b="1" kern="0" dirty="0" err="1" smtClean="0">
                <a:solidFill>
                  <a:srgbClr val="000000"/>
                </a:solidFill>
                <a:latin typeface="+mn-lt"/>
                <a:cs typeface="Calibri" pitchFamily="34" charset="0"/>
              </a:rPr>
              <a:t>cas</a:t>
            </a:r>
            <a:r>
              <a:rPr kumimoji="0" lang="en-US" sz="1150" b="1" kern="0" dirty="0" smtClean="0">
                <a:solidFill>
                  <a:srgbClr val="000000"/>
                </a:solidFill>
                <a:latin typeface="+mn-lt"/>
                <a:cs typeface="Calibri" pitchFamily="34" charset="0"/>
              </a:rPr>
              <a:t> de catastrophe :</a:t>
            </a:r>
            <a:endParaRPr kumimoji="0" lang="en-US" sz="1150" b="1" kern="0" dirty="0">
              <a:solidFill>
                <a:srgbClr val="000000"/>
              </a:solidFill>
              <a:latin typeface="+mn-lt"/>
              <a:cs typeface="Calibri" pitchFamily="34" charset="0"/>
            </a:endParaRP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150" kern="0" dirty="0">
                <a:solidFill>
                  <a:srgbClr val="000000"/>
                </a:solidFill>
                <a:latin typeface="+mn-lt"/>
                <a:cs typeface="Calibri" pitchFamily="34" charset="0"/>
              </a:rPr>
              <a:t>　</a:t>
            </a:r>
            <a:r>
              <a:rPr kumimoji="0" lang="en-US" sz="1150" kern="0" dirty="0" smtClean="0">
                <a:solidFill>
                  <a:srgbClr val="000000"/>
                </a:solidFill>
                <a:latin typeface="+mn-lt"/>
                <a:cs typeface="Calibri" pitchFamily="34" charset="0"/>
              </a:rPr>
              <a:t>・</a:t>
            </a:r>
            <a:r>
              <a:rPr kumimoji="0" lang="en-US" sz="1150" kern="0" dirty="0" err="1" smtClean="0">
                <a:solidFill>
                  <a:srgbClr val="000000"/>
                </a:solidFill>
                <a:latin typeface="+mn-lt"/>
                <a:cs typeface="Calibri" pitchFamily="34" charset="0"/>
              </a:rPr>
              <a:t>Collecte</a:t>
            </a:r>
            <a:r>
              <a:rPr kumimoji="0" lang="en-US" sz="1150" kern="0" dirty="0" smtClean="0">
                <a:solidFill>
                  <a:srgbClr val="000000"/>
                </a:solidFill>
                <a:latin typeface="+mn-lt"/>
                <a:cs typeface="Calibri" pitchFamily="34" charset="0"/>
              </a:rPr>
              <a:t> (et communication </a:t>
            </a:r>
            <a:r>
              <a:rPr kumimoji="0" lang="en-US" sz="1150" kern="0" dirty="0" err="1" smtClean="0">
                <a:solidFill>
                  <a:srgbClr val="000000"/>
                </a:solidFill>
                <a:latin typeface="+mn-lt"/>
                <a:cs typeface="Calibri" pitchFamily="34" charset="0"/>
              </a:rPr>
              <a:t>rapide</a:t>
            </a:r>
            <a:r>
              <a:rPr kumimoji="0" lang="en-US" sz="1150" kern="0" dirty="0" smtClean="0">
                <a:solidFill>
                  <a:srgbClr val="000000"/>
                </a:solidFill>
                <a:latin typeface="+mn-lt"/>
                <a:cs typeface="Calibri" pitchFamily="34" charset="0"/>
              </a:rPr>
              <a:t> à la population) de </a:t>
            </a:r>
            <a:r>
              <a:rPr kumimoji="0" lang="en-US" sz="1150" kern="0" dirty="0" err="1" smtClean="0">
                <a:solidFill>
                  <a:srgbClr val="000000"/>
                </a:solidFill>
                <a:latin typeface="+mn-lt"/>
                <a:cs typeface="Calibri" pitchFamily="34" charset="0"/>
              </a:rPr>
              <a:t>toute</a:t>
            </a:r>
            <a:r>
              <a:rPr kumimoji="0" lang="en-US" sz="1150" kern="0" dirty="0" smtClean="0">
                <a:solidFill>
                  <a:srgbClr val="000000"/>
                </a:solidFill>
                <a:latin typeface="+mn-lt"/>
                <a:cs typeface="Calibri" pitchFamily="34" charset="0"/>
              </a:rPr>
              <a:t> information utile ;</a:t>
            </a: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150" kern="0" dirty="0">
                <a:solidFill>
                  <a:srgbClr val="000000"/>
                </a:solidFill>
                <a:latin typeface="+mn-lt"/>
                <a:cs typeface="Calibri" pitchFamily="34" charset="0"/>
              </a:rPr>
              <a:t>　</a:t>
            </a:r>
            <a:r>
              <a:rPr kumimoji="0" lang="en-US" sz="1150" kern="0" dirty="0" smtClean="0">
                <a:solidFill>
                  <a:srgbClr val="000000"/>
                </a:solidFill>
                <a:latin typeface="+mn-lt"/>
                <a:cs typeface="Calibri" pitchFamily="34" charset="0"/>
              </a:rPr>
              <a:t>・</a:t>
            </a:r>
            <a:r>
              <a:rPr kumimoji="0" lang="en-US" sz="1150" kern="0" dirty="0" err="1" smtClean="0">
                <a:solidFill>
                  <a:srgbClr val="000000"/>
                </a:solidFill>
                <a:latin typeface="+mn-lt"/>
                <a:cs typeface="Calibri" pitchFamily="34" charset="0"/>
              </a:rPr>
              <a:t>Pr</a:t>
            </a:r>
            <a:r>
              <a:rPr kumimoji="0" lang="en-US" sz="1150" kern="0" dirty="0" err="1" smtClean="0">
                <a:solidFill>
                  <a:srgbClr val="000000"/>
                </a:solidFill>
                <a:latin typeface="+mn-lt"/>
                <a:cs typeface="Arial"/>
              </a:rPr>
              <a:t>évention</a:t>
            </a:r>
            <a:r>
              <a:rPr kumimoji="0" lang="en-US" sz="1150" kern="0" dirty="0" smtClean="0">
                <a:solidFill>
                  <a:srgbClr val="000000"/>
                </a:solidFill>
                <a:latin typeface="+mn-lt"/>
                <a:cs typeface="Arial"/>
              </a:rPr>
              <a:t> et </a:t>
            </a:r>
            <a:r>
              <a:rPr kumimoji="0" lang="en-US" sz="1150" kern="0" dirty="0" err="1" smtClean="0">
                <a:solidFill>
                  <a:srgbClr val="000000"/>
                </a:solidFill>
                <a:latin typeface="+mn-lt"/>
                <a:cs typeface="Arial"/>
              </a:rPr>
              <a:t>maîtrise</a:t>
            </a:r>
            <a:r>
              <a:rPr kumimoji="0" lang="en-US" sz="1150" kern="0" dirty="0" smtClean="0">
                <a:solidFill>
                  <a:srgbClr val="000000"/>
                </a:solidFill>
                <a:latin typeface="+mn-lt"/>
                <a:cs typeface="Arial"/>
              </a:rPr>
              <a:t> </a:t>
            </a:r>
            <a:r>
              <a:rPr kumimoji="0" lang="en-US" sz="1150" kern="0" dirty="0" err="1" smtClean="0">
                <a:solidFill>
                  <a:srgbClr val="000000"/>
                </a:solidFill>
                <a:latin typeface="+mn-lt"/>
                <a:cs typeface="Arial"/>
              </a:rPr>
              <a:t>rapide</a:t>
            </a:r>
            <a:r>
              <a:rPr kumimoji="0" lang="en-US" sz="1150" kern="0" dirty="0" smtClean="0">
                <a:solidFill>
                  <a:srgbClr val="000000"/>
                </a:solidFill>
                <a:latin typeface="+mn-lt"/>
                <a:cs typeface="Arial"/>
              </a:rPr>
              <a:t> des </a:t>
            </a:r>
            <a:r>
              <a:rPr kumimoji="0" lang="en-US" sz="1150" kern="0" dirty="0" err="1" smtClean="0">
                <a:solidFill>
                  <a:srgbClr val="000000"/>
                </a:solidFill>
                <a:latin typeface="+mn-lt"/>
                <a:cs typeface="Arial"/>
              </a:rPr>
              <a:t>incendies</a:t>
            </a:r>
            <a:r>
              <a:rPr kumimoji="0" lang="en-US" sz="1150" kern="0" dirty="0" smtClean="0">
                <a:solidFill>
                  <a:srgbClr val="000000"/>
                </a:solidFill>
                <a:latin typeface="+mn-lt"/>
                <a:cs typeface="Arial"/>
              </a:rPr>
              <a:t> ;</a:t>
            </a:r>
            <a:endParaRPr kumimoji="0" lang="en-US" sz="1150" kern="0" dirty="0">
              <a:solidFill>
                <a:srgbClr val="000000"/>
              </a:solidFill>
              <a:latin typeface="+mn-lt"/>
              <a:cs typeface="Calibri" pitchFamily="34" charset="0"/>
            </a:endParaRP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150" kern="0" dirty="0">
                <a:solidFill>
                  <a:srgbClr val="000000"/>
                </a:solidFill>
                <a:latin typeface="+mn-lt"/>
                <a:cs typeface="Calibri" pitchFamily="34" charset="0"/>
              </a:rPr>
              <a:t>　</a:t>
            </a:r>
            <a:r>
              <a:rPr kumimoji="0" lang="en-US" sz="1150" kern="0" dirty="0" smtClean="0">
                <a:solidFill>
                  <a:srgbClr val="000000"/>
                </a:solidFill>
                <a:latin typeface="+mn-lt"/>
                <a:cs typeface="Calibri" pitchFamily="34" charset="0"/>
              </a:rPr>
              <a:t>・</a:t>
            </a:r>
            <a:r>
              <a:rPr kumimoji="0" lang="en-US" sz="1150" kern="0" dirty="0" err="1" smtClean="0">
                <a:solidFill>
                  <a:srgbClr val="000000"/>
                </a:solidFill>
                <a:latin typeface="+mn-lt"/>
                <a:cs typeface="Calibri" pitchFamily="34" charset="0"/>
              </a:rPr>
              <a:t>Organisation</a:t>
            </a:r>
            <a:r>
              <a:rPr kumimoji="0" lang="en-US" sz="1150" kern="0" dirty="0" smtClean="0">
                <a:solidFill>
                  <a:srgbClr val="000000"/>
                </a:solidFill>
                <a:latin typeface="+mn-lt"/>
                <a:cs typeface="Calibri" pitchFamily="34" charset="0"/>
              </a:rPr>
              <a:t> et </a:t>
            </a:r>
            <a:r>
              <a:rPr kumimoji="0" lang="en-US" sz="1150" kern="0" dirty="0" err="1" smtClean="0">
                <a:solidFill>
                  <a:srgbClr val="000000"/>
                </a:solidFill>
                <a:latin typeface="+mn-lt"/>
                <a:cs typeface="Calibri" pitchFamily="34" charset="0"/>
              </a:rPr>
              <a:t>pilotage</a:t>
            </a:r>
            <a:r>
              <a:rPr kumimoji="0" lang="en-US" sz="1150" kern="0" dirty="0" smtClean="0">
                <a:solidFill>
                  <a:srgbClr val="000000"/>
                </a:solidFill>
                <a:latin typeface="+mn-lt"/>
                <a:cs typeface="Calibri" pitchFamily="34" charset="0"/>
              </a:rPr>
              <a:t> d des </a:t>
            </a:r>
            <a:r>
              <a:rPr kumimoji="0" lang="en-US" sz="1150" kern="0" dirty="0" err="1" smtClean="0">
                <a:solidFill>
                  <a:srgbClr val="000000"/>
                </a:solidFill>
                <a:latin typeface="+mn-lt"/>
                <a:cs typeface="Arial"/>
              </a:rPr>
              <a:t>évacuations</a:t>
            </a:r>
            <a:endParaRPr kumimoji="0" lang="en-US" sz="1150" kern="0" dirty="0">
              <a:solidFill>
                <a:srgbClr val="000000"/>
              </a:solidFill>
              <a:latin typeface="+mn-lt"/>
              <a:cs typeface="Calibri" pitchFamily="34" charset="0"/>
            </a:endParaRP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150" kern="0" dirty="0">
                <a:solidFill>
                  <a:srgbClr val="000000"/>
                </a:solidFill>
                <a:latin typeface="+mn-lt"/>
                <a:cs typeface="Calibri" pitchFamily="34" charset="0"/>
              </a:rPr>
              <a:t>　</a:t>
            </a:r>
            <a:r>
              <a:rPr kumimoji="0" lang="en-US" sz="1150" kern="0" dirty="0" smtClean="0">
                <a:solidFill>
                  <a:srgbClr val="000000"/>
                </a:solidFill>
                <a:latin typeface="+mn-lt"/>
                <a:cs typeface="Calibri" pitchFamily="34" charset="0"/>
              </a:rPr>
              <a:t>・Secours et </a:t>
            </a:r>
            <a:r>
              <a:rPr kumimoji="0" lang="en-US" sz="1150" kern="0" dirty="0" err="1" smtClean="0">
                <a:solidFill>
                  <a:srgbClr val="000000"/>
                </a:solidFill>
                <a:latin typeface="+mn-lt"/>
                <a:cs typeface="Calibri" pitchFamily="34" charset="0"/>
              </a:rPr>
              <a:t>sauvetage</a:t>
            </a:r>
            <a:r>
              <a:rPr kumimoji="0" lang="en-US" sz="1150" kern="0" dirty="0" smtClean="0">
                <a:solidFill>
                  <a:srgbClr val="000000"/>
                </a:solidFill>
                <a:latin typeface="+mn-lt"/>
                <a:cs typeface="Calibri" pitchFamily="34" charset="0"/>
              </a:rPr>
              <a:t> de la population </a:t>
            </a:r>
            <a:r>
              <a:rPr kumimoji="0" lang="en-US" sz="1150" kern="0" dirty="0" err="1" smtClean="0">
                <a:solidFill>
                  <a:srgbClr val="000000"/>
                </a:solidFill>
                <a:latin typeface="+mn-lt"/>
                <a:cs typeface="Calibri" pitchFamily="34" charset="0"/>
              </a:rPr>
              <a:t>sinistr</a:t>
            </a:r>
            <a:r>
              <a:rPr kumimoji="0" lang="en-US" sz="1150" kern="0" dirty="0" err="1" smtClean="0">
                <a:solidFill>
                  <a:srgbClr val="000000"/>
                </a:solidFill>
                <a:latin typeface="+mn-lt"/>
                <a:cs typeface="Arial"/>
              </a:rPr>
              <a:t>ée</a:t>
            </a:r>
            <a:r>
              <a:rPr kumimoji="0" lang="en-US" sz="1150" kern="0" dirty="0" smtClean="0">
                <a:solidFill>
                  <a:srgbClr val="000000"/>
                </a:solidFill>
                <a:latin typeface="+mn-lt"/>
                <a:cs typeface="Arial"/>
              </a:rPr>
              <a:t> ;</a:t>
            </a:r>
            <a:endParaRPr kumimoji="0" lang="en-US" sz="1150" kern="0" dirty="0">
              <a:solidFill>
                <a:srgbClr val="000000"/>
              </a:solidFill>
              <a:latin typeface="+mn-lt"/>
              <a:cs typeface="Calibri" pitchFamily="34" charset="0"/>
            </a:endParaRP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150" kern="0" dirty="0">
                <a:solidFill>
                  <a:srgbClr val="000000"/>
                </a:solidFill>
                <a:latin typeface="+mn-lt"/>
                <a:cs typeface="Calibri" pitchFamily="34" charset="0"/>
              </a:rPr>
              <a:t>　</a:t>
            </a:r>
            <a:r>
              <a:rPr kumimoji="0" lang="en-US" sz="1150" kern="0" dirty="0" smtClean="0">
                <a:solidFill>
                  <a:srgbClr val="000000"/>
                </a:solidFill>
                <a:latin typeface="+mn-lt"/>
                <a:cs typeface="Calibri" pitchFamily="34" charset="0"/>
              </a:rPr>
              <a:t>・</a:t>
            </a:r>
            <a:r>
              <a:rPr kumimoji="0" lang="en-US" sz="1150" kern="0" dirty="0" err="1" smtClean="0">
                <a:solidFill>
                  <a:srgbClr val="000000"/>
                </a:solidFill>
                <a:latin typeface="+mn-lt"/>
                <a:cs typeface="Calibri" pitchFamily="34" charset="0"/>
              </a:rPr>
              <a:t>Approvisionnement</a:t>
            </a:r>
            <a:r>
              <a:rPr kumimoji="0" lang="en-US" sz="1150" kern="0" dirty="0" smtClean="0">
                <a:solidFill>
                  <a:srgbClr val="000000"/>
                </a:solidFill>
                <a:latin typeface="+mn-lt"/>
                <a:cs typeface="Calibri" pitchFamily="34" charset="0"/>
              </a:rPr>
              <a:t> en eau et en </a:t>
            </a:r>
            <a:r>
              <a:rPr kumimoji="0" lang="en-US" sz="1150" kern="0" dirty="0" err="1" smtClean="0">
                <a:solidFill>
                  <a:srgbClr val="000000"/>
                </a:solidFill>
                <a:latin typeface="+mn-lt"/>
                <a:cs typeface="Calibri" pitchFamily="34" charset="0"/>
              </a:rPr>
              <a:t>nourriture</a:t>
            </a:r>
            <a:r>
              <a:rPr kumimoji="0" lang="en-US" sz="1150" kern="0" dirty="0" smtClean="0">
                <a:solidFill>
                  <a:srgbClr val="000000"/>
                </a:solidFill>
                <a:latin typeface="+mn-lt"/>
                <a:cs typeface="Calibri" pitchFamily="34" charset="0"/>
              </a:rPr>
              <a:t>.</a:t>
            </a:r>
            <a:endParaRPr kumimoji="0" lang="en-US" sz="1150" kern="0" dirty="0">
              <a:solidFill>
                <a:srgbClr val="000000"/>
              </a:solidFill>
              <a:latin typeface="+mn-lt"/>
              <a:cs typeface="Calibri" pitchFamily="34" charset="0"/>
            </a:endParaRPr>
          </a:p>
          <a:p>
            <a:pP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kern="0" dirty="0">
                <a:solidFill>
                  <a:srgbClr val="000000"/>
                </a:solidFill>
              </a:rPr>
              <a:t>　</a:t>
            </a:r>
          </a:p>
        </p:txBody>
      </p:sp>
      <p:sp>
        <p:nvSpPr>
          <p:cNvPr id="27" name="Oval 5"/>
          <p:cNvSpPr>
            <a:spLocks noChangeArrowheads="1"/>
          </p:cNvSpPr>
          <p:nvPr/>
        </p:nvSpPr>
        <p:spPr bwMode="auto">
          <a:xfrm>
            <a:off x="128464" y="4005064"/>
            <a:ext cx="1368151" cy="1152128"/>
          </a:xfrm>
          <a:prstGeom prst="ellipse">
            <a:avLst/>
          </a:prstGeom>
          <a:solidFill>
            <a:srgbClr val="BBE0E3"/>
          </a:solidFill>
          <a:ln w="25560">
            <a:solidFill>
              <a:srgbClr val="89A4A7"/>
            </a:solidFill>
            <a:miter lim="800000"/>
            <a:headEnd/>
            <a:tailEnd/>
          </a:ln>
        </p:spPr>
        <p:txBody>
          <a:bodyPr lIns="91311" tIns="45653" rIns="91311" bIns="45653" anchor="ct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b="1" kern="0" smtClean="0">
                <a:solidFill>
                  <a:sysClr val="windowText" lastClr="000000"/>
                </a:solidFill>
                <a:latin typeface="Calibri" pitchFamily="34" charset="0"/>
                <a:cs typeface="Calibri" pitchFamily="34" charset="0"/>
              </a:rPr>
              <a:t>Aide</a:t>
            </a:r>
          </a:p>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b="1" kern="0" smtClean="0">
                <a:solidFill>
                  <a:sysClr val="windowText" lastClr="000000"/>
                </a:solidFill>
                <a:latin typeface="Calibri" pitchFamily="34" charset="0"/>
                <a:cs typeface="Calibri" pitchFamily="34" charset="0"/>
              </a:rPr>
              <a:t>autonome</a:t>
            </a:r>
            <a:endParaRPr kumimoji="0" lang="en-US" sz="1400" b="1" kern="0">
              <a:solidFill>
                <a:sysClr val="windowText" lastClr="000000"/>
              </a:solidFill>
              <a:latin typeface="Calibri" pitchFamily="34" charset="0"/>
              <a:cs typeface="Calibri" pitchFamily="34" charset="0"/>
            </a:endParaRPr>
          </a:p>
        </p:txBody>
      </p:sp>
      <p:sp>
        <p:nvSpPr>
          <p:cNvPr id="28" name="Oval 6"/>
          <p:cNvSpPr>
            <a:spLocks noChangeArrowheads="1"/>
          </p:cNvSpPr>
          <p:nvPr/>
        </p:nvSpPr>
        <p:spPr bwMode="auto">
          <a:xfrm>
            <a:off x="2432720" y="4005064"/>
            <a:ext cx="1296144" cy="1097408"/>
          </a:xfrm>
          <a:prstGeom prst="ellipse">
            <a:avLst/>
          </a:prstGeom>
          <a:solidFill>
            <a:srgbClr val="BBE0E3"/>
          </a:solidFill>
          <a:ln w="25560">
            <a:solidFill>
              <a:srgbClr val="89A4A7"/>
            </a:solidFill>
            <a:miter lim="800000"/>
            <a:headEnd/>
            <a:tailEnd/>
          </a:ln>
        </p:spPr>
        <p:txBody>
          <a:bodyPr lIns="91311" tIns="45653" rIns="91311" bIns="45653" anchor="ct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200" b="1" kern="0" smtClean="0">
                <a:solidFill>
                  <a:sysClr val="windowText" lastClr="000000"/>
                </a:solidFill>
              </a:rPr>
              <a:t>Entreaide</a:t>
            </a:r>
            <a:endParaRPr kumimoji="0" lang="en-US" sz="1200" b="1" kern="0">
              <a:solidFill>
                <a:sysClr val="windowText" lastClr="000000"/>
              </a:solidFill>
            </a:endParaRPr>
          </a:p>
        </p:txBody>
      </p:sp>
      <p:sp>
        <p:nvSpPr>
          <p:cNvPr id="29" name="Oval 7"/>
          <p:cNvSpPr>
            <a:spLocks noChangeArrowheads="1"/>
          </p:cNvSpPr>
          <p:nvPr/>
        </p:nvSpPr>
        <p:spPr bwMode="auto">
          <a:xfrm>
            <a:off x="1424608" y="5157192"/>
            <a:ext cx="1197066" cy="1000125"/>
          </a:xfrm>
          <a:prstGeom prst="ellipse">
            <a:avLst/>
          </a:prstGeom>
          <a:solidFill>
            <a:srgbClr val="BBE0E3"/>
          </a:solidFill>
          <a:ln w="25560">
            <a:solidFill>
              <a:srgbClr val="89A4A7"/>
            </a:solidFill>
            <a:miter lim="800000"/>
            <a:headEnd/>
            <a:tailEnd/>
          </a:ln>
        </p:spPr>
        <p:txBody>
          <a:bodyPr lIns="91311" tIns="45653" rIns="91311" bIns="45653" anchor="ct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b="1" kern="0" smtClean="0">
                <a:solidFill>
                  <a:sysClr val="windowText" lastClr="000000"/>
                </a:solidFill>
                <a:latin typeface="Calibri" pitchFamily="34" charset="0"/>
                <a:cs typeface="Calibri" pitchFamily="34" charset="0"/>
              </a:rPr>
              <a:t>Aide publique</a:t>
            </a:r>
            <a:endParaRPr kumimoji="0" lang="en-US" sz="1400" b="1" kern="0">
              <a:solidFill>
                <a:sysClr val="windowText" lastClr="000000"/>
              </a:solidFill>
              <a:latin typeface="Calibri" pitchFamily="34" charset="0"/>
              <a:cs typeface="Calibri" pitchFamily="34" charset="0"/>
            </a:endParaRPr>
          </a:p>
        </p:txBody>
      </p:sp>
      <p:sp>
        <p:nvSpPr>
          <p:cNvPr id="30" name="AutoShape 8"/>
          <p:cNvSpPr>
            <a:spLocks noChangeArrowheads="1"/>
          </p:cNvSpPr>
          <p:nvPr/>
        </p:nvSpPr>
        <p:spPr bwMode="auto">
          <a:xfrm>
            <a:off x="1712640" y="4365104"/>
            <a:ext cx="571592" cy="46037"/>
          </a:xfrm>
          <a:prstGeom prst="roundRect">
            <a:avLst>
              <a:gd name="adj" fmla="val 16667"/>
            </a:avLst>
          </a:prstGeom>
          <a:solidFill>
            <a:srgbClr val="BBE0E3"/>
          </a:solidFill>
          <a:ln w="25560">
            <a:solidFill>
              <a:srgbClr val="89A4A7"/>
            </a:solidFill>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sz="1800" kern="0">
              <a:solidFill>
                <a:sysClr val="windowText" lastClr="000000"/>
              </a:solidFill>
            </a:endParaRPr>
          </a:p>
        </p:txBody>
      </p:sp>
      <p:sp>
        <p:nvSpPr>
          <p:cNvPr id="31" name="AutoShape 9"/>
          <p:cNvSpPr>
            <a:spLocks noChangeArrowheads="1"/>
          </p:cNvSpPr>
          <p:nvPr/>
        </p:nvSpPr>
        <p:spPr bwMode="auto">
          <a:xfrm rot="18300000">
            <a:off x="2388015" y="5118643"/>
            <a:ext cx="395287" cy="46045"/>
          </a:xfrm>
          <a:prstGeom prst="roundRect">
            <a:avLst>
              <a:gd name="adj" fmla="val 16667"/>
            </a:avLst>
          </a:prstGeom>
          <a:solidFill>
            <a:srgbClr val="BBE0E3"/>
          </a:solidFill>
          <a:ln w="25560">
            <a:solidFill>
              <a:srgbClr val="89A4A7"/>
            </a:solidFill>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sz="1800" kern="0">
              <a:solidFill>
                <a:sysClr val="windowText" lastClr="000000"/>
              </a:solidFill>
            </a:endParaRPr>
          </a:p>
        </p:txBody>
      </p:sp>
      <p:sp>
        <p:nvSpPr>
          <p:cNvPr id="32" name="AutoShape 10"/>
          <p:cNvSpPr>
            <a:spLocks noChangeArrowheads="1"/>
          </p:cNvSpPr>
          <p:nvPr/>
        </p:nvSpPr>
        <p:spPr bwMode="auto">
          <a:xfrm rot="13860000">
            <a:off x="1227746" y="5086933"/>
            <a:ext cx="401637" cy="55571"/>
          </a:xfrm>
          <a:prstGeom prst="roundRect">
            <a:avLst>
              <a:gd name="adj" fmla="val 16667"/>
            </a:avLst>
          </a:prstGeom>
          <a:solidFill>
            <a:srgbClr val="BBE0E3"/>
          </a:solidFill>
          <a:ln w="25560">
            <a:solidFill>
              <a:srgbClr val="89A4A7"/>
            </a:solidFill>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sz="1800" kern="0">
              <a:solidFill>
                <a:sysClr val="windowText" lastClr="000000"/>
              </a:solidFill>
            </a:endParaRPr>
          </a:p>
        </p:txBody>
      </p:sp>
      <p:sp>
        <p:nvSpPr>
          <p:cNvPr id="33" name="Rectangle 11"/>
          <p:cNvSpPr>
            <a:spLocks noChangeArrowheads="1"/>
          </p:cNvSpPr>
          <p:nvPr/>
        </p:nvSpPr>
        <p:spPr bwMode="auto">
          <a:xfrm>
            <a:off x="128464" y="2708920"/>
            <a:ext cx="3528392" cy="2428875"/>
          </a:xfrm>
          <a:prstGeom prst="rect">
            <a:avLst/>
          </a:prstGeom>
          <a:noFill/>
          <a:ln w="12600">
            <a:solidFill>
              <a:srgbClr val="FF0000"/>
            </a:solidFill>
            <a:prstDash val="sysDot"/>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sz="1800" kern="0">
              <a:solidFill>
                <a:sysClr val="windowText" lastClr="000000"/>
              </a:solidFill>
            </a:endParaRPr>
          </a:p>
        </p:txBody>
      </p:sp>
      <p:sp>
        <p:nvSpPr>
          <p:cNvPr id="34" name="Text Box 12"/>
          <p:cNvSpPr txBox="1">
            <a:spLocks noChangeArrowheads="1"/>
          </p:cNvSpPr>
          <p:nvPr/>
        </p:nvSpPr>
        <p:spPr bwMode="auto">
          <a:xfrm>
            <a:off x="1281946" y="4509120"/>
            <a:ext cx="1506882" cy="600029"/>
          </a:xfrm>
          <a:prstGeom prst="rect">
            <a:avLst/>
          </a:prstGeom>
          <a:noFill/>
          <a:ln w="9525">
            <a:noFill/>
            <a:round/>
            <a:headEnd/>
            <a:tailEnd/>
          </a:ln>
        </p:spPr>
        <p:txBody>
          <a:bodyPr wrap="none" lIns="91311" tIns="45653" rIns="91311" bIns="45653">
            <a:spAutoFit/>
          </a:bodyP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100" b="1" kern="0" smtClean="0">
                <a:solidFill>
                  <a:srgbClr val="000000"/>
                </a:solidFill>
                <a:latin typeface="Calibri" pitchFamily="34" charset="0"/>
                <a:cs typeface="Calibri" pitchFamily="34" charset="0"/>
              </a:rPr>
              <a:t>Capacité de</a:t>
            </a:r>
          </a:p>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100" b="1" kern="0" smtClean="0">
                <a:solidFill>
                  <a:srgbClr val="000000"/>
                </a:solidFill>
                <a:latin typeface="Calibri" pitchFamily="34" charset="0"/>
                <a:cs typeface="Calibri" pitchFamily="34" charset="0"/>
              </a:rPr>
              <a:t> limiter les dégâts </a:t>
            </a:r>
          </a:p>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100" b="1" kern="0" smtClean="0">
                <a:solidFill>
                  <a:srgbClr val="000000"/>
                </a:solidFill>
                <a:latin typeface="Calibri" pitchFamily="34" charset="0"/>
                <a:cs typeface="Calibri" pitchFamily="34" charset="0"/>
              </a:rPr>
              <a:t>causés par les sinistres</a:t>
            </a:r>
            <a:endParaRPr kumimoji="0" lang="en-US" sz="900" b="1" kern="0">
              <a:solidFill>
                <a:srgbClr val="000000"/>
              </a:solidFill>
              <a:latin typeface="Calibri" pitchFamily="34" charset="0"/>
              <a:cs typeface="Calibri" pitchFamily="34" charset="0"/>
            </a:endParaRPr>
          </a:p>
        </p:txBody>
      </p:sp>
      <p:sp>
        <p:nvSpPr>
          <p:cNvPr id="35" name="AutoShape 13"/>
          <p:cNvSpPr>
            <a:spLocks noChangeArrowheads="1"/>
          </p:cNvSpPr>
          <p:nvPr/>
        </p:nvSpPr>
        <p:spPr bwMode="auto">
          <a:xfrm>
            <a:off x="1064568" y="2853283"/>
            <a:ext cx="2160240" cy="501650"/>
          </a:xfrm>
          <a:prstGeom prst="flowChartAlternateProcess">
            <a:avLst/>
          </a:prstGeom>
          <a:solidFill>
            <a:srgbClr val="A3A3E0"/>
          </a:solidFill>
          <a:ln w="25560">
            <a:solidFill>
              <a:srgbClr val="7575D1"/>
            </a:solidFill>
            <a:miter lim="800000"/>
            <a:headEnd/>
            <a:tailEnd/>
          </a:ln>
        </p:spPr>
        <p:txBody>
          <a:bodyPr lIns="91311" tIns="45653" rIns="91311" bIns="45653" anchor="ct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endParaRPr kumimoji="0" lang="en-US" kern="0" smtClean="0">
              <a:solidFill>
                <a:srgbClr val="000000"/>
              </a:solidFill>
            </a:endParaRPr>
          </a:p>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b="1" kern="0" smtClean="0">
                <a:solidFill>
                  <a:srgbClr val="000000"/>
                </a:solidFill>
                <a:latin typeface="Calibri" pitchFamily="34" charset="0"/>
                <a:cs typeface="Calibri" pitchFamily="34" charset="0"/>
              </a:rPr>
              <a:t>Structure autonome de lutte contre les sinistres</a:t>
            </a:r>
          </a:p>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endParaRPr kumimoji="0" lang="en-US" sz="1800" kern="0">
              <a:solidFill>
                <a:srgbClr val="000000"/>
              </a:solidFill>
            </a:endParaRPr>
          </a:p>
        </p:txBody>
      </p:sp>
      <p:sp>
        <p:nvSpPr>
          <p:cNvPr id="36" name="AutoShape 14"/>
          <p:cNvSpPr>
            <a:spLocks noChangeArrowheads="1"/>
          </p:cNvSpPr>
          <p:nvPr/>
        </p:nvSpPr>
        <p:spPr bwMode="auto">
          <a:xfrm rot="1620000">
            <a:off x="1266945" y="3386828"/>
            <a:ext cx="285796" cy="642938"/>
          </a:xfrm>
          <a:prstGeom prst="downArrow">
            <a:avLst>
              <a:gd name="adj1" fmla="val 50000"/>
              <a:gd name="adj2" fmla="val 50198"/>
            </a:avLst>
          </a:prstGeom>
          <a:solidFill>
            <a:srgbClr val="262673"/>
          </a:solidFill>
          <a:ln w="25560">
            <a:solidFill>
              <a:srgbClr val="19194D"/>
            </a:solidFill>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sz="1800" kern="0">
              <a:solidFill>
                <a:sysClr val="windowText" lastClr="000000"/>
              </a:solidFill>
            </a:endParaRPr>
          </a:p>
        </p:txBody>
      </p:sp>
      <p:sp>
        <p:nvSpPr>
          <p:cNvPr id="37" name="Text Box 15"/>
          <p:cNvSpPr txBox="1">
            <a:spLocks noChangeArrowheads="1"/>
          </p:cNvSpPr>
          <p:nvPr/>
        </p:nvSpPr>
        <p:spPr bwMode="auto">
          <a:xfrm>
            <a:off x="1136576" y="3789040"/>
            <a:ext cx="1700846" cy="600029"/>
          </a:xfrm>
          <a:prstGeom prst="rect">
            <a:avLst/>
          </a:prstGeom>
          <a:noFill/>
          <a:ln w="9525">
            <a:noFill/>
            <a:round/>
            <a:headEnd/>
            <a:tailEnd/>
          </a:ln>
        </p:spPr>
        <p:txBody>
          <a:bodyPr wrap="none" lIns="91311" tIns="45653" rIns="91311" bIns="45653">
            <a:spAutoFit/>
          </a:bodyPr>
          <a:lstStyle/>
          <a:p>
            <a:pP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900" b="1" kern="0" smtClean="0">
                <a:solidFill>
                  <a:srgbClr val="000000"/>
                </a:solidFill>
              </a:rPr>
              <a:t>        </a:t>
            </a:r>
            <a:r>
              <a:rPr kumimoji="0" lang="en-US" sz="800" b="1" kern="0" smtClean="0">
                <a:solidFill>
                  <a:srgbClr val="000000"/>
                </a:solidFill>
              </a:rPr>
              <a:t>- Exercices de </a:t>
            </a:r>
          </a:p>
          <a:p>
            <a:pP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800" b="1" kern="0" smtClean="0">
                <a:solidFill>
                  <a:srgbClr val="000000"/>
                </a:solidFill>
              </a:rPr>
              <a:t>          préparation aux sinistres</a:t>
            </a:r>
            <a:endParaRPr kumimoji="0" lang="en-US" sz="800" b="1" kern="0">
              <a:solidFill>
                <a:srgbClr val="000000"/>
              </a:solidFill>
            </a:endParaRPr>
          </a:p>
          <a:p>
            <a:pPr fontAlgn="auto">
              <a:spcBef>
                <a:spcPts val="0"/>
              </a:spcBef>
              <a:spcAft>
                <a:spcPts val="0"/>
              </a:spcAft>
              <a:buClr>
                <a:srgbClr val="000000"/>
              </a:buClr>
              <a:buSzPct val="100000"/>
              <a:tabLst>
                <a:tab pos="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800" b="1" kern="0" smtClean="0">
                <a:solidFill>
                  <a:srgbClr val="000000"/>
                </a:solidFill>
              </a:rPr>
              <a:t>        -  Mise en place d’actions</a:t>
            </a:r>
          </a:p>
          <a:p>
            <a:pPr fontAlgn="auto">
              <a:spcBef>
                <a:spcPts val="0"/>
              </a:spcBef>
              <a:spcAft>
                <a:spcPts val="0"/>
              </a:spcAft>
              <a:buClr>
                <a:srgbClr val="000000"/>
              </a:buClr>
              <a:buSzPct val="100000"/>
              <a:tabLst>
                <a:tab pos="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800" b="1" kern="0" smtClean="0">
                <a:solidFill>
                  <a:srgbClr val="000000"/>
                </a:solidFill>
              </a:rPr>
              <a:t>           en cas de catastrophe</a:t>
            </a:r>
            <a:endParaRPr kumimoji="0" lang="en-US" sz="900" b="1" kern="0">
              <a:solidFill>
                <a:srgbClr val="000000"/>
              </a:solidFill>
            </a:endParaRPr>
          </a:p>
        </p:txBody>
      </p:sp>
      <p:sp>
        <p:nvSpPr>
          <p:cNvPr id="38" name="AutoShape 16"/>
          <p:cNvSpPr>
            <a:spLocks noChangeArrowheads="1"/>
          </p:cNvSpPr>
          <p:nvPr/>
        </p:nvSpPr>
        <p:spPr bwMode="auto">
          <a:xfrm rot="19980000">
            <a:off x="2706744" y="3386916"/>
            <a:ext cx="285796" cy="641350"/>
          </a:xfrm>
          <a:prstGeom prst="downArrow">
            <a:avLst>
              <a:gd name="adj1" fmla="val 50000"/>
              <a:gd name="adj2" fmla="val 49825"/>
            </a:avLst>
          </a:prstGeom>
          <a:solidFill>
            <a:srgbClr val="262673"/>
          </a:solidFill>
          <a:ln w="25560">
            <a:solidFill>
              <a:srgbClr val="19194D"/>
            </a:solidFill>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sz="1800" kern="0">
              <a:solidFill>
                <a:sysClr val="windowText" lastClr="000000"/>
              </a:solidFill>
            </a:endParaRPr>
          </a:p>
        </p:txBody>
      </p:sp>
      <p:sp>
        <p:nvSpPr>
          <p:cNvPr id="39" name="AutoShape 17"/>
          <p:cNvSpPr>
            <a:spLocks noChangeArrowheads="1"/>
          </p:cNvSpPr>
          <p:nvPr/>
        </p:nvSpPr>
        <p:spPr bwMode="auto">
          <a:xfrm>
            <a:off x="6465168" y="2564904"/>
            <a:ext cx="2376264" cy="288032"/>
          </a:xfrm>
          <a:prstGeom prst="roundRect">
            <a:avLst>
              <a:gd name="adj" fmla="val 16667"/>
            </a:avLst>
          </a:prstGeom>
          <a:solidFill>
            <a:srgbClr val="D2EC34"/>
          </a:solidFill>
          <a:ln w="25560">
            <a:solidFill>
              <a:srgbClr val="00B050"/>
            </a:solidFill>
            <a:miter lim="800000"/>
            <a:headEnd/>
            <a:tailEnd/>
          </a:ln>
        </p:spPr>
        <p:txBody>
          <a:bodyPr lIns="91311" tIns="45653" rIns="91311" bIns="45653" anchor="ct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600" b="1" kern="0" smtClean="0">
                <a:solidFill>
                  <a:srgbClr val="000000"/>
                </a:solidFill>
                <a:latin typeface="Calibri" pitchFamily="34" charset="0"/>
                <a:cs typeface="Calibri" pitchFamily="34" charset="0"/>
              </a:rPr>
              <a:t>Activités principales</a:t>
            </a:r>
            <a:endParaRPr kumimoji="0" lang="en-US" sz="1600" b="1" kern="0">
              <a:solidFill>
                <a:srgbClr val="000000"/>
              </a:solidFill>
              <a:latin typeface="Calibri" pitchFamily="34" charset="0"/>
              <a:cs typeface="Calibri" pitchFamily="34" charset="0"/>
            </a:endParaRPr>
          </a:p>
        </p:txBody>
      </p:sp>
      <p:sp>
        <p:nvSpPr>
          <p:cNvPr id="67601" name="Text Box 18"/>
          <p:cNvSpPr txBox="1">
            <a:spLocks noChangeArrowheads="1"/>
          </p:cNvSpPr>
          <p:nvPr/>
        </p:nvSpPr>
        <p:spPr bwMode="auto">
          <a:xfrm>
            <a:off x="3656856" y="5688000"/>
            <a:ext cx="6048000" cy="8640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311" tIns="45653" rIns="91311" bIns="45653"/>
          <a:lstStyle>
            <a:lvl1pPr marL="180975" indent="-180975" eaLnBrk="0" hangingPunct="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1pPr>
            <a:lvl2pPr marL="742950" indent="-285750" eaLnBrk="0" hangingPunct="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2pPr>
            <a:lvl3pPr marL="1143000" indent="-228600" eaLnBrk="0" hangingPunct="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3pPr>
            <a:lvl4pPr marL="1600200" indent="-228600" eaLnBrk="0" hangingPunct="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4pPr>
            <a:lvl5pPr marL="2057400" indent="-228600" eaLnBrk="0" hangingPunct="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9pPr>
          </a:lstStyle>
          <a:p>
            <a:pPr eaLnBrk="1" hangingPunct="1">
              <a:buClr>
                <a:srgbClr val="000000"/>
              </a:buClr>
              <a:buSzPct val="100000"/>
            </a:pPr>
            <a:r>
              <a:rPr kumimoji="0" lang="en-US" altLang="ja-JP" sz="1000" dirty="0" smtClean="0">
                <a:solidFill>
                  <a:srgbClr val="000000"/>
                </a:solidFill>
                <a:latin typeface="+mn-lt"/>
              </a:rPr>
              <a:t>☆  Les communes </a:t>
            </a:r>
            <a:r>
              <a:rPr kumimoji="0" lang="en-US" altLang="ja-JP" sz="1000" dirty="0" err="1" smtClean="0">
                <a:solidFill>
                  <a:srgbClr val="000000"/>
                </a:solidFill>
                <a:latin typeface="+mn-lt"/>
              </a:rPr>
              <a:t>appuient</a:t>
            </a:r>
            <a:r>
              <a:rPr kumimoji="0" lang="en-US" altLang="ja-JP" sz="1000" dirty="0" smtClean="0">
                <a:solidFill>
                  <a:srgbClr val="000000"/>
                </a:solidFill>
                <a:latin typeface="+mn-lt"/>
              </a:rPr>
              <a:t> le </a:t>
            </a:r>
            <a:r>
              <a:rPr kumimoji="0" lang="en-US" altLang="ja-JP" sz="1000" dirty="0" err="1" smtClean="0">
                <a:solidFill>
                  <a:srgbClr val="000000"/>
                </a:solidFill>
                <a:latin typeface="+mn-lt"/>
              </a:rPr>
              <a:t>d</a:t>
            </a:r>
            <a:r>
              <a:rPr kumimoji="0" lang="en-US" altLang="ja-JP" sz="1000" dirty="0" err="1" smtClean="0">
                <a:solidFill>
                  <a:srgbClr val="000000"/>
                </a:solidFill>
                <a:latin typeface="+mn-lt"/>
                <a:cs typeface="Arial"/>
              </a:rPr>
              <a:t>éveloppement</a:t>
            </a:r>
            <a:r>
              <a:rPr kumimoji="0" lang="en-US" altLang="ja-JP" sz="1000" dirty="0" smtClean="0">
                <a:solidFill>
                  <a:srgbClr val="000000"/>
                </a:solidFill>
                <a:latin typeface="+mn-lt"/>
              </a:rPr>
              <a:t> de </a:t>
            </a:r>
            <a:r>
              <a:rPr kumimoji="0" lang="en-US" altLang="ja-JP" sz="1000" dirty="0" err="1" smtClean="0">
                <a:solidFill>
                  <a:srgbClr val="000000"/>
                </a:solidFill>
                <a:latin typeface="+mn-lt"/>
              </a:rPr>
              <a:t>ces</a:t>
            </a:r>
            <a:r>
              <a:rPr kumimoji="0" lang="en-US" altLang="ja-JP" sz="1000" dirty="0" smtClean="0">
                <a:solidFill>
                  <a:srgbClr val="000000"/>
                </a:solidFill>
                <a:latin typeface="+mn-lt"/>
              </a:rPr>
              <a:t>  structures </a:t>
            </a:r>
            <a:r>
              <a:rPr kumimoji="0" lang="en-US" altLang="ja-JP" sz="1000" dirty="0" err="1" smtClean="0">
                <a:solidFill>
                  <a:srgbClr val="000000"/>
                </a:solidFill>
                <a:latin typeface="+mn-lt"/>
              </a:rPr>
              <a:t>autonomes</a:t>
            </a:r>
            <a:r>
              <a:rPr kumimoji="0" lang="en-US" altLang="ja-JP" sz="1000" dirty="0" smtClean="0">
                <a:solidFill>
                  <a:srgbClr val="000000"/>
                </a:solidFill>
                <a:latin typeface="+mn-lt"/>
              </a:rPr>
              <a:t> </a:t>
            </a:r>
            <a:r>
              <a:rPr kumimoji="0" lang="en-US" altLang="ja-JP" sz="1000" dirty="0" smtClean="0">
                <a:solidFill>
                  <a:srgbClr val="000000"/>
                </a:solidFill>
                <a:latin typeface="+mn-lt"/>
                <a:cs typeface="Arial"/>
              </a:rPr>
              <a:t>à </a:t>
            </a:r>
            <a:r>
              <a:rPr kumimoji="0" lang="en-US" altLang="ja-JP" sz="1000" dirty="0" err="1" smtClean="0">
                <a:solidFill>
                  <a:srgbClr val="000000"/>
                </a:solidFill>
                <a:latin typeface="+mn-lt"/>
                <a:cs typeface="Arial"/>
              </a:rPr>
              <a:t>travers</a:t>
            </a:r>
            <a:r>
              <a:rPr kumimoji="0" lang="en-US" altLang="ja-JP" sz="1000" dirty="0" smtClean="0">
                <a:solidFill>
                  <a:srgbClr val="000000"/>
                </a:solidFill>
                <a:latin typeface="+mn-lt"/>
                <a:cs typeface="Arial"/>
              </a:rPr>
              <a:t> les subventions </a:t>
            </a:r>
            <a:r>
              <a:rPr kumimoji="0" lang="en-US" altLang="ja-JP" sz="1000" dirty="0" smtClean="0">
                <a:solidFill>
                  <a:srgbClr val="000000"/>
                </a:solidFill>
                <a:latin typeface="+mn-lt"/>
              </a:rPr>
              <a:t> (</a:t>
            </a:r>
            <a:r>
              <a:rPr kumimoji="0" lang="en-US" altLang="ja-JP" sz="1000" dirty="0" err="1" smtClean="0">
                <a:solidFill>
                  <a:srgbClr val="000000"/>
                </a:solidFill>
                <a:latin typeface="+mn-lt"/>
              </a:rPr>
              <a:t>affect</a:t>
            </a:r>
            <a:r>
              <a:rPr kumimoji="0" lang="en-US" altLang="ja-JP" sz="1000" dirty="0" err="1" smtClean="0">
                <a:solidFill>
                  <a:srgbClr val="000000"/>
                </a:solidFill>
                <a:latin typeface="+mn-lt"/>
                <a:cs typeface="Arial"/>
              </a:rPr>
              <a:t>ées</a:t>
            </a:r>
            <a:r>
              <a:rPr kumimoji="0" lang="en-US" altLang="ja-JP" sz="1000" dirty="0" smtClean="0">
                <a:solidFill>
                  <a:srgbClr val="000000"/>
                </a:solidFill>
                <a:latin typeface="+mn-lt"/>
                <a:cs typeface="Arial"/>
              </a:rPr>
              <a:t> à </a:t>
            </a:r>
            <a:r>
              <a:rPr kumimoji="0" lang="en-US" altLang="ja-JP" sz="1000" dirty="0" err="1" smtClean="0">
                <a:solidFill>
                  <a:srgbClr val="000000"/>
                </a:solidFill>
                <a:latin typeface="+mn-lt"/>
                <a:cs typeface="Arial"/>
              </a:rPr>
              <a:t>l’achat</a:t>
            </a:r>
            <a:r>
              <a:rPr kumimoji="0" lang="en-US" altLang="ja-JP" sz="1000" dirty="0" smtClean="0">
                <a:solidFill>
                  <a:srgbClr val="000000"/>
                </a:solidFill>
                <a:latin typeface="+mn-lt"/>
                <a:cs typeface="Arial"/>
              </a:rPr>
              <a:t> de </a:t>
            </a:r>
            <a:r>
              <a:rPr kumimoji="0" lang="en-US" altLang="ja-JP" sz="1000" dirty="0" err="1" smtClean="0">
                <a:solidFill>
                  <a:srgbClr val="000000"/>
                </a:solidFill>
                <a:latin typeface="+mn-lt"/>
                <a:cs typeface="Arial"/>
              </a:rPr>
              <a:t>matériels</a:t>
            </a:r>
            <a:r>
              <a:rPr kumimoji="0" lang="en-US" altLang="ja-JP" sz="1000" dirty="0" smtClean="0">
                <a:solidFill>
                  <a:srgbClr val="000000"/>
                </a:solidFill>
                <a:latin typeface="+mn-lt"/>
                <a:cs typeface="Arial"/>
              </a:rPr>
              <a:t> anti-</a:t>
            </a:r>
            <a:r>
              <a:rPr kumimoji="0" lang="en-US" altLang="ja-JP" sz="1000" dirty="0" err="1" smtClean="0">
                <a:solidFill>
                  <a:srgbClr val="000000"/>
                </a:solidFill>
                <a:latin typeface="+mn-lt"/>
                <a:cs typeface="Arial"/>
              </a:rPr>
              <a:t>sinistres</a:t>
            </a:r>
            <a:r>
              <a:rPr kumimoji="0" lang="en-US" altLang="ja-JP" sz="1000" dirty="0" smtClean="0">
                <a:solidFill>
                  <a:srgbClr val="000000"/>
                </a:solidFill>
                <a:latin typeface="+mn-lt"/>
                <a:cs typeface="Arial"/>
              </a:rPr>
              <a:t>, à la </a:t>
            </a:r>
            <a:r>
              <a:rPr kumimoji="0" lang="en-US" altLang="ja-JP" sz="1000" dirty="0" err="1" smtClean="0">
                <a:solidFill>
                  <a:srgbClr val="000000"/>
                </a:solidFill>
                <a:latin typeface="+mn-lt"/>
                <a:cs typeface="Arial"/>
              </a:rPr>
              <a:t>gestion</a:t>
            </a:r>
            <a:r>
              <a:rPr kumimoji="0" lang="en-US" altLang="ja-JP" sz="1000" dirty="0" smtClean="0">
                <a:solidFill>
                  <a:srgbClr val="000000"/>
                </a:solidFill>
                <a:latin typeface="+mn-lt"/>
                <a:cs typeface="Arial"/>
              </a:rPr>
              <a:t> des structures, etc.) </a:t>
            </a:r>
            <a:r>
              <a:rPr kumimoji="0" lang="en-US" altLang="ja-JP" sz="1000" dirty="0" err="1" smtClean="0">
                <a:solidFill>
                  <a:srgbClr val="000000"/>
                </a:solidFill>
                <a:latin typeface="+mn-lt"/>
                <a:cs typeface="Arial"/>
              </a:rPr>
              <a:t>ou</a:t>
            </a:r>
            <a:r>
              <a:rPr kumimoji="0" lang="en-US" altLang="ja-JP" sz="1000" dirty="0" smtClean="0">
                <a:solidFill>
                  <a:srgbClr val="000000"/>
                </a:solidFill>
                <a:latin typeface="+mn-lt"/>
                <a:cs typeface="Arial"/>
              </a:rPr>
              <a:t> par la </a:t>
            </a:r>
            <a:r>
              <a:rPr kumimoji="0" lang="en-US" altLang="ja-JP" sz="1000" dirty="0" err="1" smtClean="0">
                <a:solidFill>
                  <a:srgbClr val="000000"/>
                </a:solidFill>
                <a:latin typeface="+mn-lt"/>
                <a:cs typeface="Arial"/>
              </a:rPr>
              <a:t>mise</a:t>
            </a:r>
            <a:r>
              <a:rPr kumimoji="0" lang="en-US" altLang="ja-JP" sz="1000" dirty="0" smtClean="0">
                <a:solidFill>
                  <a:srgbClr val="000000"/>
                </a:solidFill>
                <a:latin typeface="+mn-lt"/>
                <a:cs typeface="Arial"/>
              </a:rPr>
              <a:t> à disposition de tout </a:t>
            </a:r>
            <a:r>
              <a:rPr kumimoji="0" lang="en-US" altLang="ja-JP" sz="1000" dirty="0" err="1" smtClean="0">
                <a:solidFill>
                  <a:srgbClr val="000000"/>
                </a:solidFill>
                <a:latin typeface="+mn-lt"/>
                <a:cs typeface="Arial"/>
              </a:rPr>
              <a:t>matériel</a:t>
            </a:r>
            <a:r>
              <a:rPr kumimoji="0" lang="en-US" altLang="ja-JP" sz="1000" dirty="0" smtClean="0">
                <a:solidFill>
                  <a:srgbClr val="000000"/>
                </a:solidFill>
                <a:latin typeface="+mn-lt"/>
                <a:cs typeface="Arial"/>
              </a:rPr>
              <a:t> </a:t>
            </a:r>
            <a:r>
              <a:rPr kumimoji="0" lang="en-US" altLang="ja-JP" sz="1000" dirty="0" err="1" smtClean="0">
                <a:solidFill>
                  <a:srgbClr val="000000"/>
                </a:solidFill>
                <a:latin typeface="+mn-lt"/>
                <a:cs typeface="Arial"/>
              </a:rPr>
              <a:t>nécessaire</a:t>
            </a:r>
            <a:r>
              <a:rPr kumimoji="0" lang="en-US" altLang="ja-JP" sz="1000" dirty="0" smtClean="0">
                <a:solidFill>
                  <a:srgbClr val="000000"/>
                </a:solidFill>
                <a:latin typeface="+mn-lt"/>
                <a:cs typeface="Arial"/>
              </a:rPr>
              <a:t>. </a:t>
            </a:r>
            <a:endParaRPr kumimoji="0" lang="en-US" sz="1000" dirty="0">
              <a:solidFill>
                <a:srgbClr val="000000"/>
              </a:solidFill>
              <a:latin typeface="+mn-lt"/>
            </a:endParaRPr>
          </a:p>
          <a:p>
            <a:pPr eaLnBrk="1" hangingPunct="1">
              <a:spcBef>
                <a:spcPts val="600"/>
              </a:spcBef>
              <a:buClr>
                <a:srgbClr val="000000"/>
              </a:buClr>
              <a:buSzPct val="100000"/>
            </a:pPr>
            <a:r>
              <a:rPr kumimoji="0" lang="en-US" altLang="ja-JP" sz="1000" dirty="0" smtClean="0">
                <a:solidFill>
                  <a:srgbClr val="000000"/>
                </a:solidFill>
                <a:latin typeface="+mn-lt"/>
              </a:rPr>
              <a:t>☆  </a:t>
            </a:r>
            <a:r>
              <a:rPr kumimoji="0" lang="en-US" altLang="ja-JP" sz="1000" dirty="0" err="1" smtClean="0">
                <a:solidFill>
                  <a:srgbClr val="000000"/>
                </a:solidFill>
                <a:latin typeface="+mn-lt"/>
              </a:rPr>
              <a:t>L’Agence</a:t>
            </a:r>
            <a:r>
              <a:rPr kumimoji="0" lang="en-US" altLang="ja-JP" sz="1000" dirty="0" smtClean="0">
                <a:solidFill>
                  <a:srgbClr val="000000"/>
                </a:solidFill>
                <a:latin typeface="+mn-lt"/>
              </a:rPr>
              <a:t>  </a:t>
            </a:r>
            <a:r>
              <a:rPr kumimoji="0" lang="en-US" altLang="ja-JP" sz="1000" dirty="0" err="1" smtClean="0">
                <a:solidFill>
                  <a:srgbClr val="000000"/>
                </a:solidFill>
                <a:latin typeface="+mn-lt"/>
              </a:rPr>
              <a:t>Nationale</a:t>
            </a:r>
            <a:r>
              <a:rPr kumimoji="0" lang="en-US" altLang="ja-JP" sz="1000" dirty="0" smtClean="0">
                <a:solidFill>
                  <a:srgbClr val="000000"/>
                </a:solidFill>
                <a:latin typeface="+mn-lt"/>
              </a:rPr>
              <a:t> des </a:t>
            </a:r>
            <a:r>
              <a:rPr kumimoji="0" lang="en-US" altLang="ja-JP" sz="1000" dirty="0" err="1" smtClean="0">
                <a:solidFill>
                  <a:srgbClr val="000000"/>
                </a:solidFill>
                <a:latin typeface="+mn-lt"/>
              </a:rPr>
              <a:t>Sapeurs-Pompiers</a:t>
            </a:r>
            <a:r>
              <a:rPr kumimoji="0" lang="en-US" altLang="ja-JP" sz="1000" dirty="0" smtClean="0">
                <a:solidFill>
                  <a:srgbClr val="000000"/>
                </a:solidFill>
                <a:latin typeface="+mn-lt"/>
              </a:rPr>
              <a:t> </a:t>
            </a:r>
            <a:r>
              <a:rPr kumimoji="0" lang="en-US" altLang="ja-JP" sz="1000" dirty="0" smtClean="0">
                <a:solidFill>
                  <a:srgbClr val="000000"/>
                </a:solidFill>
                <a:latin typeface="+mn-lt"/>
                <a:cs typeface="Arial"/>
              </a:rPr>
              <a:t>encourage </a:t>
            </a:r>
            <a:r>
              <a:rPr kumimoji="0" lang="en-US" altLang="ja-JP" sz="1000" dirty="0" err="1" smtClean="0">
                <a:solidFill>
                  <a:srgbClr val="000000"/>
                </a:solidFill>
                <a:latin typeface="+mn-lt"/>
                <a:cs typeface="Arial"/>
              </a:rPr>
              <a:t>leurs</a:t>
            </a:r>
            <a:r>
              <a:rPr kumimoji="0" lang="en-US" altLang="ja-JP" sz="1000" dirty="0" smtClean="0">
                <a:solidFill>
                  <a:srgbClr val="000000"/>
                </a:solidFill>
                <a:latin typeface="+mn-lt"/>
                <a:cs typeface="Arial"/>
              </a:rPr>
              <a:t> actions en </a:t>
            </a:r>
            <a:r>
              <a:rPr kumimoji="0" lang="en-US" altLang="ja-JP" sz="1000" dirty="0" err="1" smtClean="0">
                <a:solidFill>
                  <a:srgbClr val="000000"/>
                </a:solidFill>
                <a:latin typeface="+mn-lt"/>
                <a:cs typeface="Arial"/>
              </a:rPr>
              <a:t>leur</a:t>
            </a:r>
            <a:r>
              <a:rPr kumimoji="0" lang="en-US" altLang="ja-JP" sz="1000" dirty="0" smtClean="0">
                <a:solidFill>
                  <a:srgbClr val="000000"/>
                </a:solidFill>
                <a:latin typeface="+mn-lt"/>
                <a:cs typeface="Arial"/>
              </a:rPr>
              <a:t> </a:t>
            </a:r>
            <a:r>
              <a:rPr kumimoji="0" lang="en-US" altLang="ja-JP" sz="1000" dirty="0" err="1" smtClean="0">
                <a:solidFill>
                  <a:srgbClr val="000000"/>
                </a:solidFill>
                <a:latin typeface="+mn-lt"/>
                <a:cs typeface="Arial"/>
              </a:rPr>
              <a:t>distribuant</a:t>
            </a:r>
            <a:r>
              <a:rPr kumimoji="0" lang="en-US" altLang="ja-JP" sz="1000" dirty="0" smtClean="0">
                <a:solidFill>
                  <a:srgbClr val="000000"/>
                </a:solidFill>
                <a:latin typeface="+mn-lt"/>
                <a:cs typeface="Arial"/>
              </a:rPr>
              <a:t> des guides </a:t>
            </a:r>
            <a:r>
              <a:rPr kumimoji="0" lang="en-US" altLang="ja-JP" sz="1000" dirty="0" err="1" smtClean="0">
                <a:solidFill>
                  <a:srgbClr val="000000"/>
                </a:solidFill>
                <a:latin typeface="+mn-lt"/>
                <a:cs typeface="Arial"/>
              </a:rPr>
              <a:t>d’activités</a:t>
            </a:r>
            <a:r>
              <a:rPr kumimoji="0" lang="en-US" altLang="ja-JP" sz="1000" dirty="0" smtClean="0">
                <a:solidFill>
                  <a:srgbClr val="000000"/>
                </a:solidFill>
                <a:latin typeface="+mn-lt"/>
                <a:cs typeface="Arial"/>
              </a:rPr>
              <a:t>, en </a:t>
            </a:r>
            <a:r>
              <a:rPr kumimoji="0" lang="en-US" altLang="ja-JP" sz="1000" dirty="0" err="1" smtClean="0">
                <a:solidFill>
                  <a:srgbClr val="000000"/>
                </a:solidFill>
                <a:latin typeface="+mn-lt"/>
                <a:cs typeface="Arial"/>
              </a:rPr>
              <a:t>organisant</a:t>
            </a:r>
            <a:r>
              <a:rPr kumimoji="0" lang="en-US" altLang="ja-JP" sz="1000" dirty="0" smtClean="0">
                <a:solidFill>
                  <a:srgbClr val="000000"/>
                </a:solidFill>
                <a:latin typeface="+mn-lt"/>
                <a:cs typeface="Arial"/>
              </a:rPr>
              <a:t> des </a:t>
            </a:r>
            <a:r>
              <a:rPr kumimoji="0" lang="en-US" altLang="ja-JP" sz="1000" dirty="0" err="1" smtClean="0">
                <a:solidFill>
                  <a:srgbClr val="000000"/>
                </a:solidFill>
                <a:latin typeface="+mn-lt"/>
                <a:cs typeface="Arial"/>
              </a:rPr>
              <a:t>cours</a:t>
            </a:r>
            <a:r>
              <a:rPr kumimoji="0" lang="en-US" altLang="ja-JP" sz="1000" dirty="0" smtClean="0">
                <a:solidFill>
                  <a:srgbClr val="000000"/>
                </a:solidFill>
                <a:latin typeface="+mn-lt"/>
                <a:cs typeface="Arial"/>
              </a:rPr>
              <a:t> et ateliers, etc.</a:t>
            </a:r>
            <a:endParaRPr kumimoji="0" lang="en-US" sz="1000" dirty="0">
              <a:solidFill>
                <a:srgbClr val="000000"/>
              </a:solidFill>
              <a:latin typeface="+mn-lt"/>
            </a:endParaRPr>
          </a:p>
        </p:txBody>
      </p:sp>
      <p:pic>
        <p:nvPicPr>
          <p:cNvPr id="67602" name="Picture 1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82061" y="4293097"/>
            <a:ext cx="1786223" cy="1152128"/>
          </a:xfrm>
          <a:prstGeom prst="rect">
            <a:avLst/>
          </a:prstGeom>
          <a:noFill/>
          <a:ln w="936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42" name="Text Box 20"/>
          <p:cNvSpPr txBox="1">
            <a:spLocks noChangeArrowheads="1"/>
          </p:cNvSpPr>
          <p:nvPr/>
        </p:nvSpPr>
        <p:spPr bwMode="auto">
          <a:xfrm>
            <a:off x="3872880" y="5445224"/>
            <a:ext cx="1786223" cy="261475"/>
          </a:xfrm>
          <a:prstGeom prst="rect">
            <a:avLst/>
          </a:prstGeom>
          <a:noFill/>
          <a:ln w="9525">
            <a:noFill/>
            <a:round/>
            <a:headEnd/>
            <a:tailEnd/>
          </a:ln>
        </p:spPr>
        <p:txBody>
          <a:bodyPr lIns="91311" tIns="45653" rIns="91311" bIns="45653">
            <a:spAutoFit/>
          </a:bodyP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100" b="1" kern="0" smtClean="0">
                <a:solidFill>
                  <a:srgbClr val="000000"/>
                </a:solidFill>
              </a:rPr>
              <a:t>Exercice</a:t>
            </a:r>
            <a:endParaRPr kumimoji="0" lang="en-US" sz="1100" b="1" kern="0">
              <a:solidFill>
                <a:srgbClr val="000000"/>
              </a:solidFill>
            </a:endParaRPr>
          </a:p>
        </p:txBody>
      </p:sp>
      <p:pic>
        <p:nvPicPr>
          <p:cNvPr id="67604" name="Picture 2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72880" y="2636912"/>
            <a:ext cx="1786223" cy="1224136"/>
          </a:xfrm>
          <a:prstGeom prst="rect">
            <a:avLst/>
          </a:prstGeom>
          <a:noFill/>
          <a:ln w="936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44" name="Oval 22"/>
          <p:cNvSpPr>
            <a:spLocks noChangeArrowheads="1"/>
          </p:cNvSpPr>
          <p:nvPr/>
        </p:nvSpPr>
        <p:spPr bwMode="auto">
          <a:xfrm>
            <a:off x="128464" y="5949280"/>
            <a:ext cx="3528393" cy="764704"/>
          </a:xfrm>
          <a:prstGeom prst="ellipse">
            <a:avLst/>
          </a:prstGeom>
          <a:solidFill>
            <a:srgbClr val="FF0000"/>
          </a:solidFill>
          <a:ln w="25560">
            <a:solidFill>
              <a:srgbClr val="C00000"/>
            </a:solidFill>
            <a:miter lim="800000"/>
            <a:headEnd/>
            <a:tailEnd/>
          </a:ln>
        </p:spPr>
        <p:txBody>
          <a:bodyPr lIns="91311" tIns="45653" rIns="91311" bIns="45653" anchor="ct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200" b="1" kern="0" dirty="0" err="1" smtClean="0">
                <a:solidFill>
                  <a:srgbClr val="FFFFFF"/>
                </a:solidFill>
                <a:latin typeface="+mn-lt"/>
                <a:cs typeface="Calibri" pitchFamily="34" charset="0"/>
              </a:rPr>
              <a:t>Renforcement</a:t>
            </a:r>
            <a:r>
              <a:rPr kumimoji="0" lang="en-US" sz="1200" b="1" kern="0" dirty="0" smtClean="0">
                <a:solidFill>
                  <a:srgbClr val="FFFFFF"/>
                </a:solidFill>
                <a:latin typeface="+mn-lt"/>
                <a:cs typeface="Calibri" pitchFamily="34" charset="0"/>
              </a:rPr>
              <a:t> de la </a:t>
            </a:r>
            <a:r>
              <a:rPr kumimoji="0" lang="en-US" sz="1200" b="1" kern="0" dirty="0" err="1" smtClean="0">
                <a:solidFill>
                  <a:srgbClr val="FFFFFF"/>
                </a:solidFill>
                <a:latin typeface="+mn-lt"/>
                <a:cs typeface="Calibri" pitchFamily="34" charset="0"/>
              </a:rPr>
              <a:t>capacité</a:t>
            </a:r>
            <a:r>
              <a:rPr kumimoji="0" lang="en-US" sz="1200" b="1" kern="0" dirty="0" smtClean="0">
                <a:solidFill>
                  <a:srgbClr val="FFFFFF"/>
                </a:solidFill>
                <a:latin typeface="+mn-lt"/>
                <a:cs typeface="Calibri" pitchFamily="34" charset="0"/>
              </a:rPr>
              <a:t> des </a:t>
            </a:r>
            <a:r>
              <a:rPr kumimoji="0" lang="en-US" sz="1200" b="1" kern="0" dirty="0" err="1" smtClean="0">
                <a:solidFill>
                  <a:srgbClr val="FFFFFF"/>
                </a:solidFill>
                <a:latin typeface="+mn-lt"/>
                <a:cs typeface="Calibri" pitchFamily="34" charset="0"/>
              </a:rPr>
              <a:t>communaut</a:t>
            </a:r>
            <a:r>
              <a:rPr kumimoji="0" lang="en-US" sz="1200" b="1" kern="0" dirty="0" err="1" smtClean="0">
                <a:solidFill>
                  <a:srgbClr val="FFFFFF"/>
                </a:solidFill>
                <a:latin typeface="+mn-lt"/>
                <a:cs typeface="Arial"/>
              </a:rPr>
              <a:t>és</a:t>
            </a:r>
            <a:r>
              <a:rPr kumimoji="0" lang="en-US" sz="1200" b="1" kern="0" dirty="0" smtClean="0">
                <a:solidFill>
                  <a:srgbClr val="FFFFFF"/>
                </a:solidFill>
                <a:latin typeface="+mn-lt"/>
                <a:cs typeface="Arial"/>
              </a:rPr>
              <a:t> </a:t>
            </a:r>
            <a:r>
              <a:rPr kumimoji="0" lang="en-US" sz="1200" b="1" kern="0" dirty="0" smtClean="0">
                <a:solidFill>
                  <a:srgbClr val="FFFFFF"/>
                </a:solidFill>
                <a:latin typeface="+mn-lt"/>
                <a:cs typeface="Calibri" pitchFamily="34" charset="0"/>
              </a:rPr>
              <a:t>locales en </a:t>
            </a:r>
            <a:r>
              <a:rPr kumimoji="0" lang="en-US" sz="1200" b="1" kern="0" dirty="0" err="1" smtClean="0">
                <a:solidFill>
                  <a:srgbClr val="FFFFFF"/>
                </a:solidFill>
                <a:latin typeface="+mn-lt"/>
                <a:cs typeface="Calibri" pitchFamily="34" charset="0"/>
              </a:rPr>
              <a:t>mati</a:t>
            </a:r>
            <a:r>
              <a:rPr kumimoji="0" lang="en-US" sz="1200" b="1" kern="0" dirty="0" err="1" smtClean="0">
                <a:solidFill>
                  <a:srgbClr val="FFFFFF"/>
                </a:solidFill>
                <a:latin typeface="+mn-lt"/>
                <a:cs typeface="Arial"/>
              </a:rPr>
              <a:t>ère</a:t>
            </a:r>
            <a:r>
              <a:rPr kumimoji="0" lang="en-US" sz="1200" b="1" kern="0" dirty="0" smtClean="0">
                <a:solidFill>
                  <a:srgbClr val="FFFFFF"/>
                </a:solidFill>
                <a:latin typeface="+mn-lt"/>
                <a:cs typeface="Calibri" pitchFamily="34" charset="0"/>
              </a:rPr>
              <a:t> de </a:t>
            </a:r>
            <a:r>
              <a:rPr kumimoji="0" lang="en-US" sz="1200" b="1" kern="0" dirty="0" err="1" smtClean="0">
                <a:solidFill>
                  <a:srgbClr val="FFFFFF"/>
                </a:solidFill>
                <a:latin typeface="+mn-lt"/>
                <a:cs typeface="Calibri" pitchFamily="34" charset="0"/>
              </a:rPr>
              <a:t>lutte</a:t>
            </a:r>
            <a:r>
              <a:rPr kumimoji="0" lang="en-US" sz="1200" b="1" kern="0" dirty="0" smtClean="0">
                <a:solidFill>
                  <a:srgbClr val="FFFFFF"/>
                </a:solidFill>
                <a:latin typeface="+mn-lt"/>
                <a:cs typeface="Calibri" pitchFamily="34" charset="0"/>
              </a:rPr>
              <a:t> </a:t>
            </a:r>
            <a:r>
              <a:rPr kumimoji="0" lang="en-US" sz="1200" b="1" kern="0" dirty="0" err="1" smtClean="0">
                <a:solidFill>
                  <a:srgbClr val="FFFFFF"/>
                </a:solidFill>
                <a:latin typeface="+mn-lt"/>
                <a:cs typeface="Calibri" pitchFamily="34" charset="0"/>
              </a:rPr>
              <a:t>contre</a:t>
            </a:r>
            <a:r>
              <a:rPr kumimoji="0" lang="en-US" sz="1200" b="1" kern="0" dirty="0" smtClean="0">
                <a:solidFill>
                  <a:srgbClr val="FFFFFF"/>
                </a:solidFill>
                <a:latin typeface="+mn-lt"/>
                <a:cs typeface="Calibri" pitchFamily="34" charset="0"/>
              </a:rPr>
              <a:t> les </a:t>
            </a:r>
            <a:r>
              <a:rPr kumimoji="0" lang="en-US" sz="1200" b="1" kern="0" dirty="0" err="1" smtClean="0">
                <a:solidFill>
                  <a:srgbClr val="FFFFFF"/>
                </a:solidFill>
                <a:latin typeface="+mn-lt"/>
                <a:cs typeface="Calibri" pitchFamily="34" charset="0"/>
              </a:rPr>
              <a:t>sinistres</a:t>
            </a:r>
            <a:endParaRPr kumimoji="0" lang="en-US" sz="1200" b="1" kern="0" dirty="0">
              <a:solidFill>
                <a:srgbClr val="FFFFFF"/>
              </a:solidFill>
              <a:latin typeface="+mn-lt"/>
              <a:cs typeface="Calibri" pitchFamily="34" charset="0"/>
            </a:endParaRPr>
          </a:p>
        </p:txBody>
      </p:sp>
      <p:sp>
        <p:nvSpPr>
          <p:cNvPr id="45" name="Text Box 23"/>
          <p:cNvSpPr txBox="1">
            <a:spLocks noChangeArrowheads="1"/>
          </p:cNvSpPr>
          <p:nvPr/>
        </p:nvSpPr>
        <p:spPr bwMode="auto">
          <a:xfrm>
            <a:off x="3872880" y="3861048"/>
            <a:ext cx="1863027" cy="461530"/>
          </a:xfrm>
          <a:prstGeom prst="rect">
            <a:avLst/>
          </a:prstGeom>
          <a:noFill/>
          <a:ln w="9525">
            <a:noFill/>
            <a:round/>
            <a:headEnd/>
            <a:tailEnd/>
          </a:ln>
        </p:spPr>
        <p:txBody>
          <a:bodyPr wrap="square" lIns="91311" tIns="45653" rIns="91311" bIns="45653">
            <a:spAutoFit/>
          </a:bodyP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200" b="1" kern="0" smtClean="0">
                <a:solidFill>
                  <a:srgbClr val="000000"/>
                </a:solidFill>
                <a:latin typeface="Calibri" pitchFamily="34" charset="0"/>
                <a:cs typeface="Calibri" pitchFamily="34" charset="0"/>
              </a:rPr>
              <a:t>Stockage de matériels anti-sinistres</a:t>
            </a:r>
            <a:endParaRPr kumimoji="0" lang="en-US" sz="1200" b="1" kern="0">
              <a:solidFill>
                <a:srgbClr val="000000"/>
              </a:solidFill>
              <a:latin typeface="Calibri" pitchFamily="34" charset="0"/>
              <a:cs typeface="Calibri" pitchFamily="34" charset="0"/>
            </a:endParaRPr>
          </a:p>
        </p:txBody>
      </p:sp>
      <p:sp>
        <p:nvSpPr>
          <p:cNvPr id="67608" name="Rectangle 2"/>
          <p:cNvSpPr>
            <a:spLocks noGrp="1" noChangeArrowheads="1"/>
          </p:cNvSpPr>
          <p:nvPr>
            <p:ph type="title"/>
          </p:nvPr>
        </p:nvSpPr>
        <p:spPr>
          <a:xfrm>
            <a:off x="1" y="116632"/>
            <a:ext cx="9906000" cy="603250"/>
          </a:xfrm>
          <a:noFill/>
        </p:spPr>
        <p:txBody>
          <a:bodyPr>
            <a:normAutofit/>
          </a:bodyPr>
          <a:lstStyle/>
          <a:p>
            <a:pPr eaLnBrk="1" hangingPunct="1"/>
            <a:r>
              <a:rPr lang="en-US" altLang="ja-JP" sz="3200" b="1" smtClean="0">
                <a:solidFill>
                  <a:schemeClr val="tx1"/>
                </a:solidFill>
              </a:rPr>
              <a:t>Structures autonomes de lutte contre les sinistres</a:t>
            </a:r>
            <a:endParaRPr lang="ja-JP" altLang="en-US" sz="3200" b="1" dirty="0" smtClean="0">
              <a:solidFill>
                <a:schemeClr val="tx1"/>
              </a:solidFill>
            </a:endParaRPr>
          </a:p>
        </p:txBody>
      </p:sp>
      <p:sp>
        <p:nvSpPr>
          <p:cNvPr id="48" name="スライド番号プレースホルダ 47"/>
          <p:cNvSpPr>
            <a:spLocks noGrp="1"/>
          </p:cNvSpPr>
          <p:nvPr>
            <p:ph type="sldNum" sz="quarter" idx="12"/>
          </p:nvPr>
        </p:nvSpPr>
        <p:spPr>
          <a:xfrm>
            <a:off x="7257256" y="6309320"/>
            <a:ext cx="2311400" cy="365125"/>
          </a:xfrm>
        </p:spPr>
        <p:txBody>
          <a:bodyPr/>
          <a:lstStyle/>
          <a:p>
            <a:pPr>
              <a:defRPr/>
            </a:pPr>
            <a:r>
              <a:rPr lang="en-US" altLang="ja-JP" dirty="0" smtClean="0"/>
              <a:t>7</a:t>
            </a:r>
            <a:endParaRPr lang="en-US" altLang="ja-JP" dirty="0"/>
          </a:p>
        </p:txBody>
      </p:sp>
      <p:sp>
        <p:nvSpPr>
          <p:cNvPr id="40" name="テキスト ボックス 16"/>
          <p:cNvSpPr txBox="1">
            <a:spLocks noChangeArrowheads="1"/>
          </p:cNvSpPr>
          <p:nvPr/>
        </p:nvSpPr>
        <p:spPr bwMode="auto">
          <a:xfrm>
            <a:off x="3440832" y="6581001"/>
            <a:ext cx="6249352" cy="246221"/>
          </a:xfrm>
          <a:prstGeom prst="rect">
            <a:avLst/>
          </a:prstGeom>
          <a:noFill/>
          <a:ln w="9525">
            <a:no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square" tIns="0" bIns="0">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en-US" altLang="ja-JP" sz="800" smtClean="0">
                <a:solidFill>
                  <a:schemeClr val="tx1"/>
                </a:solidFill>
              </a:rPr>
              <a:t>*Pour les 3 d</a:t>
            </a:r>
            <a:r>
              <a:rPr lang="en-US" altLang="ja-JP" sz="800" smtClean="0">
                <a:solidFill>
                  <a:schemeClr val="tx1"/>
                </a:solidFill>
                <a:cs typeface="Arial"/>
              </a:rPr>
              <a:t>épartements de Tohoku sinistrés par le grand séisme</a:t>
            </a:r>
            <a:r>
              <a:rPr lang="ja-JP" altLang="en-US" sz="800" smtClean="0">
                <a:solidFill>
                  <a:schemeClr val="tx1"/>
                </a:solidFill>
              </a:rPr>
              <a:t> </a:t>
            </a:r>
            <a:r>
              <a:rPr lang="en-US" altLang="ja-JP" sz="800" smtClean="0">
                <a:solidFill>
                  <a:schemeClr val="tx1"/>
                </a:solidFill>
              </a:rPr>
              <a:t>de l’Est du Japon (Iwate, Miyagi et Fukushima) les donn</a:t>
            </a:r>
            <a:r>
              <a:rPr lang="en-US" altLang="ja-JP" sz="800" smtClean="0">
                <a:solidFill>
                  <a:schemeClr val="tx1"/>
                </a:solidFill>
                <a:cs typeface="Arial"/>
              </a:rPr>
              <a:t>ées présentées datent du 01/04/2010.</a:t>
            </a:r>
            <a:endParaRPr lang="en-US" altLang="ja-JP" sz="800" dirty="0">
              <a:solidFill>
                <a:schemeClr val="tx1"/>
              </a:solidFill>
              <a:latin typeface="Calibri" pitchFamily="34" charset="0"/>
              <a:cs typeface="Calibri" pitchFamily="34" charset="0"/>
            </a:endParaRPr>
          </a:p>
        </p:txBody>
      </p:sp>
      <p:sp>
        <p:nvSpPr>
          <p:cNvPr id="41" name="Rectangle 1037"/>
          <p:cNvSpPr>
            <a:spLocks noChangeArrowheads="1"/>
          </p:cNvSpPr>
          <p:nvPr/>
        </p:nvSpPr>
        <p:spPr bwMode="auto">
          <a:xfrm>
            <a:off x="128464"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smtClean="0">
                <a:solidFill>
                  <a:srgbClr val="000000"/>
                </a:solidFill>
                <a:ea typeface="ＭＳ ゴシック" pitchFamily="49" charset="-128"/>
              </a:rPr>
              <a:t>I - 5</a:t>
            </a:r>
            <a:endParaRPr lang="en-US" altLang="ja-JP" sz="1800" b="1" u="sng" dirty="0">
              <a:solidFill>
                <a:srgbClr val="000000"/>
              </a:solidFill>
              <a:ea typeface="ＭＳ ゴシック" pitchFamily="49" charset="-128"/>
            </a:endParaRPr>
          </a:p>
        </p:txBody>
      </p:sp>
    </p:spTree>
    <p:extLst>
      <p:ext uri="{BB962C8B-B14F-4D97-AF65-F5344CB8AC3E}">
        <p14:creationId xmlns="" xmlns:p14="http://schemas.microsoft.com/office/powerpoint/2010/main" val="33775276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solidFill>
            <a:schemeClr val="accent2">
              <a:lumMod val="60000"/>
              <a:lumOff val="40000"/>
            </a:schemeClr>
          </a:solidFill>
        </a:ln>
      </a:spPr>
      <a:bodyPr rtlCol="0" anchor="ctr"/>
      <a:lstStyle>
        <a:defPPr marL="342900" indent="-342900" algn="ctr" fontAlgn="auto">
          <a:lnSpc>
            <a:spcPct val="110000"/>
          </a:lnSpc>
          <a:spcBef>
            <a:spcPct val="20000"/>
          </a:spcBef>
          <a:spcAft>
            <a:spcPts val="0"/>
          </a:spcAft>
          <a:defRPr sz="1050" b="1"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0</TotalTime>
  <Words>3990</Words>
  <Application>Microsoft Office PowerPoint</Application>
  <PresentationFormat>A4 210 x 297 mm</PresentationFormat>
  <Paragraphs>672</Paragraphs>
  <Slides>25</Slides>
  <Notes>25</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25</vt:i4>
      </vt:variant>
    </vt:vector>
  </HeadingPairs>
  <TitlesOfParts>
    <vt:vector size="28" baseType="lpstr">
      <vt:lpstr>Office テーマ</vt:lpstr>
      <vt:lpstr>Image</vt:lpstr>
      <vt:lpstr>Acrobat Document</vt:lpstr>
      <vt:lpstr>Système de lutte  contre les sinistres　</vt:lpstr>
      <vt:lpstr>スライド 2</vt:lpstr>
      <vt:lpstr>Positionnement du système dans le cadre de la Loi Fondamentale sur les Mesures contre les Sinistres</vt:lpstr>
      <vt:lpstr>Répartition de rôles selon la Loi Fondamentale sur les Mesures contre les Sinistres</vt:lpstr>
      <vt:lpstr>Structures communales et leurs missions</vt:lpstr>
      <vt:lpstr>スライド 6</vt:lpstr>
      <vt:lpstr>スライド 7</vt:lpstr>
      <vt:lpstr>スライド 8</vt:lpstr>
      <vt:lpstr>Structures autonomes de lutte contre les sinistres</vt:lpstr>
      <vt:lpstr>     Développement des structures autonomes de lutte contre les sinistres</vt:lpstr>
      <vt:lpstr>Système intercommunal de renfort  Troupes des Sapeurs-Pompiers en Urgence</vt:lpstr>
      <vt:lpstr>スライド 12</vt:lpstr>
      <vt:lpstr>Catastrophes naturelles dans le monde et au Japon</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2012-03-16T06:58:50Z</dcterms:created>
  <dcterms:modified xsi:type="dcterms:W3CDTF">2012-03-16T08:01:26Z</dcterms:modified>
</cp:coreProperties>
</file>