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7" r:id="rId1"/>
  </p:sldMasterIdLst>
  <p:notesMasterIdLst>
    <p:notesMasterId r:id="rId27"/>
  </p:notesMasterIdLst>
  <p:handoutMasterIdLst>
    <p:handoutMasterId r:id="rId28"/>
  </p:handoutMasterIdLst>
  <p:sldIdLst>
    <p:sldId id="418" r:id="rId2"/>
    <p:sldId id="424" r:id="rId3"/>
    <p:sldId id="468" r:id="rId4"/>
    <p:sldId id="501" r:id="rId5"/>
    <p:sldId id="474" r:id="rId6"/>
    <p:sldId id="508" r:id="rId7"/>
    <p:sldId id="510" r:id="rId8"/>
    <p:sldId id="512" r:id="rId9"/>
    <p:sldId id="514" r:id="rId10"/>
    <p:sldId id="516" r:id="rId11"/>
    <p:sldId id="483" r:id="rId12"/>
    <p:sldId id="425" r:id="rId13"/>
    <p:sldId id="521" r:id="rId14"/>
    <p:sldId id="520" r:id="rId15"/>
    <p:sldId id="518" r:id="rId16"/>
    <p:sldId id="465" r:id="rId17"/>
    <p:sldId id="463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</p:sldIdLst>
  <p:sldSz cx="9906000" cy="6858000" type="A4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BD9BD"/>
    <a:srgbClr val="CCFFFF"/>
    <a:srgbClr val="DEF319"/>
    <a:srgbClr val="FAD1B0"/>
    <a:srgbClr val="F9B073"/>
    <a:srgbClr val="FF6699"/>
    <a:srgbClr val="0000FF"/>
    <a:srgbClr val="FF0066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5" autoAdjust="0"/>
    <p:restoredTop sz="97198" autoAdjust="0"/>
  </p:normalViewPr>
  <p:slideViewPr>
    <p:cSldViewPr>
      <p:cViewPr varScale="1">
        <p:scale>
          <a:sx n="85" d="100"/>
          <a:sy n="85" d="100"/>
        </p:scale>
        <p:origin x="-1644" y="-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_____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>
        <c:manualLayout>
          <c:layoutTarget val="inner"/>
          <c:xMode val="edge"/>
          <c:yMode val="edge"/>
          <c:x val="0.111304037258828"/>
          <c:y val="0.18124560367481171"/>
          <c:w val="0.76111624777097253"/>
          <c:h val="0.69287321151353709"/>
        </c:manualLayout>
      </c:layout>
      <c:barChart>
        <c:barDir val="col"/>
        <c:grouping val="clustered"/>
        <c:ser>
          <c:idx val="1"/>
          <c:order val="0"/>
          <c:tx>
            <c:strRef>
              <c:f>Sheet1!$B$1</c:f>
              <c:strCache>
                <c:ptCount val="1"/>
                <c:pt idx="0">
                  <c:v>団員数</c:v>
                </c:pt>
              </c:strCache>
            </c:strRef>
          </c:tx>
          <c:spPr>
            <a:gradFill flip="none" rotWithShape="1">
              <a:gsLst>
                <a:gs pos="0">
                  <a:schemeClr val="bg1"/>
                </a:gs>
                <a:gs pos="100000">
                  <a:srgbClr val="993366"/>
                </a:gs>
              </a:gsLst>
              <a:lin ang="0" scaled="1"/>
              <a:tileRect/>
            </a:gradFill>
            <a:ln w="19061">
              <a:solidFill>
                <a:schemeClr val="tx1"/>
              </a:solidFill>
            </a:ln>
            <a:effectLst>
              <a:outerShdw dist="38100" dir="2700000" algn="tl" rotWithShape="0">
                <a:prstClr val="black"/>
              </a:outerShdw>
            </a:effectLst>
          </c:spPr>
          <c:dLbls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altLang="en-US" smtClean="0"/>
                      <a:t>883,</a:t>
                    </a:r>
                    <a:r>
                      <a:rPr lang="en-US" altLang="ja-JP" smtClean="0"/>
                      <a:t>698</a:t>
                    </a:r>
                    <a:r>
                      <a:rPr lang="en-US" altLang="en-US" smtClean="0"/>
                      <a:t> </a:t>
                    </a:r>
                    <a:endParaRPr lang="en-US" altLang="en-US" dirty="0"/>
                  </a:p>
                </c:rich>
              </c:tx>
              <c:showVal val="1"/>
            </c:dLbl>
            <c:showVal val="1"/>
          </c:dLbls>
          <c:cat>
            <c:numRef>
              <c:f>Sheet1!$A$3:$A$13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</c:numCache>
            </c:numRef>
          </c:cat>
          <c:val>
            <c:numRef>
              <c:f>Sheet1!$B$3:$B$13</c:f>
              <c:numCache>
                <c:formatCode>#,##0_ </c:formatCode>
                <c:ptCount val="11"/>
                <c:pt idx="0">
                  <c:v>944134</c:v>
                </c:pt>
                <c:pt idx="1">
                  <c:v>937169</c:v>
                </c:pt>
                <c:pt idx="2">
                  <c:v>928432</c:v>
                </c:pt>
                <c:pt idx="3">
                  <c:v>919105</c:v>
                </c:pt>
                <c:pt idx="4">
                  <c:v>908043</c:v>
                </c:pt>
                <c:pt idx="5">
                  <c:v>900007</c:v>
                </c:pt>
                <c:pt idx="6">
                  <c:v>892893</c:v>
                </c:pt>
                <c:pt idx="7">
                  <c:v>888900</c:v>
                </c:pt>
                <c:pt idx="8">
                  <c:v>885394</c:v>
                </c:pt>
                <c:pt idx="9">
                  <c:v>883710</c:v>
                </c:pt>
                <c:pt idx="10">
                  <c:v>879978</c:v>
                </c:pt>
              </c:numCache>
            </c:numRef>
          </c:val>
        </c:ser>
        <c:gapWidth val="75"/>
        <c:axId val="42249216"/>
        <c:axId val="42259200"/>
      </c:barChart>
      <c:lineChart>
        <c:grouping val="standard"/>
        <c:ser>
          <c:idx val="2"/>
          <c:order val="1"/>
          <c:tx>
            <c:strRef>
              <c:f>Sheet1!$C$1</c:f>
              <c:strCache>
                <c:ptCount val="1"/>
                <c:pt idx="0">
                  <c:v>女性団員数</c:v>
                </c:pt>
              </c:strCache>
            </c:strRef>
          </c:tx>
          <c:spPr>
            <a:ln w="12707">
              <a:solidFill>
                <a:schemeClr val="tx2"/>
              </a:solidFill>
            </a:ln>
          </c:spPr>
          <c:marker>
            <c:symbol val="diamond"/>
            <c:size val="5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1F497D"/>
                </a:solidFill>
              </a:ln>
            </c:spPr>
          </c:marker>
          <c:dLbls>
            <c:dLbl>
              <c:idx val="1"/>
              <c:spPr>
                <a:solidFill>
                  <a:srgbClr val="FFFFFF"/>
                </a:solidFill>
                <a:ln w="12707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altLang="en-US" smtClean="0"/>
                      <a:t>19,</a:t>
                    </a:r>
                    <a:r>
                      <a:rPr lang="en-US" altLang="ja-JP" smtClean="0"/>
                      <a:t>04</a:t>
                    </a:r>
                    <a:r>
                      <a:rPr lang="en-US" altLang="en-US" smtClean="0"/>
                      <a:t>3 </a:t>
                    </a:r>
                    <a:endParaRPr lang="en-US" altLang="en-US" dirty="0"/>
                  </a:p>
                </c:rich>
              </c:tx>
              <c:dLblPos val="t"/>
              <c:showVal val="1"/>
            </c:dLbl>
            <c:spPr>
              <a:solidFill>
                <a:schemeClr val="bg1"/>
              </a:solidFill>
              <a:ln w="12707">
                <a:solidFill>
                  <a:srgbClr val="000000"/>
                </a:solidFill>
              </a:ln>
            </c:spPr>
            <c:dLblPos val="t"/>
            <c:showVal val="1"/>
          </c:dLbls>
          <c:cat>
            <c:numRef>
              <c:f>Sheet1!$A$3:$A$13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</c:numCache>
            </c:numRef>
          </c:cat>
          <c:val>
            <c:numRef>
              <c:f>Sheet1!$C$3:$C$13</c:f>
              <c:numCache>
                <c:formatCode>#,##0_ </c:formatCode>
                <c:ptCount val="11"/>
                <c:pt idx="0">
                  <c:v>10776</c:v>
                </c:pt>
                <c:pt idx="1">
                  <c:v>11597</c:v>
                </c:pt>
                <c:pt idx="2">
                  <c:v>12440</c:v>
                </c:pt>
                <c:pt idx="3">
                  <c:v>13148</c:v>
                </c:pt>
                <c:pt idx="4">
                  <c:v>13864</c:v>
                </c:pt>
                <c:pt idx="5">
                  <c:v>14665</c:v>
                </c:pt>
                <c:pt idx="6">
                  <c:v>15502</c:v>
                </c:pt>
                <c:pt idx="7">
                  <c:v>16699</c:v>
                </c:pt>
                <c:pt idx="8">
                  <c:v>17879</c:v>
                </c:pt>
                <c:pt idx="9">
                  <c:v>19103</c:v>
                </c:pt>
                <c:pt idx="10">
                  <c:v>19577</c:v>
                </c:pt>
              </c:numCache>
            </c:numRef>
          </c:val>
        </c:ser>
        <c:marker val="1"/>
        <c:axId val="42260736"/>
        <c:axId val="42160128"/>
      </c:lineChart>
      <c:catAx>
        <c:axId val="42249216"/>
        <c:scaling>
          <c:orientation val="minMax"/>
        </c:scaling>
        <c:axPos val="b"/>
        <c:numFmt formatCode="General" sourceLinked="1"/>
        <c:majorTickMark val="none"/>
        <c:tickLblPos val="nextTo"/>
        <c:crossAx val="42259200"/>
        <c:crosses val="autoZero"/>
        <c:auto val="1"/>
        <c:lblAlgn val="ctr"/>
        <c:lblOffset val="100"/>
      </c:catAx>
      <c:valAx>
        <c:axId val="42259200"/>
        <c:scaling>
          <c:orientation val="minMax"/>
          <c:max val="1000000"/>
          <c:min val="800000"/>
        </c:scaling>
        <c:axPos val="l"/>
        <c:numFmt formatCode="#,##0_ " sourceLinked="1"/>
        <c:majorTickMark val="none"/>
        <c:tickLblPos val="nextTo"/>
        <c:crossAx val="42249216"/>
        <c:crosses val="autoZero"/>
        <c:crossBetween val="between"/>
        <c:majorUnit val="50000"/>
      </c:valAx>
      <c:catAx>
        <c:axId val="42260736"/>
        <c:scaling>
          <c:orientation val="minMax"/>
        </c:scaling>
        <c:delete val="1"/>
        <c:axPos val="b"/>
        <c:numFmt formatCode="General" sourceLinked="1"/>
        <c:tickLblPos val="none"/>
        <c:crossAx val="42160128"/>
        <c:crosses val="autoZero"/>
        <c:auto val="1"/>
        <c:lblAlgn val="ctr"/>
        <c:lblOffset val="100"/>
      </c:catAx>
      <c:valAx>
        <c:axId val="42160128"/>
        <c:scaling>
          <c:orientation val="minMax"/>
          <c:max val="50000"/>
          <c:min val="5000"/>
        </c:scaling>
        <c:axPos val="r"/>
        <c:numFmt formatCode="#,##0_ " sourceLinked="1"/>
        <c:tickLblPos val="nextTo"/>
        <c:crossAx val="42260736"/>
        <c:crosses val="max"/>
        <c:crossBetween val="between"/>
      </c:valAx>
      <c:spPr>
        <a:gradFill>
          <a:gsLst>
            <a:gs pos="0">
              <a:srgbClr val="99CCFF">
                <a:gamma/>
                <a:tint val="0"/>
                <a:invGamma/>
              </a:srgbClr>
            </a:gs>
            <a:gs pos="100000">
              <a:srgbClr val="99CCFF"/>
            </a:gs>
          </a:gsLst>
          <a:lin ang="5400000" scaled="1"/>
        </a:gradFill>
        <a:ln w="3177"/>
      </c:spPr>
    </c:plotArea>
    <c:plotVisOnly val="1"/>
    <c:dispBlanksAs val="gap"/>
  </c:chart>
  <c:spPr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>
        <c:manualLayout>
          <c:layoutTarget val="inner"/>
          <c:xMode val="edge"/>
          <c:yMode val="edge"/>
          <c:x val="7.3772668929828727E-2"/>
          <c:y val="1.8008175268233652E-2"/>
          <c:w val="0.84971836659952671"/>
          <c:h val="0.89710879017635659"/>
        </c:manualLayout>
      </c:layout>
      <c:barChart>
        <c:barDir val="col"/>
        <c:grouping val="clustered"/>
        <c:ser>
          <c:idx val="1"/>
          <c:order val="1"/>
          <c:tx>
            <c:strRef>
              <c:f>'23確定値'!$D$168</c:f>
              <c:strCache>
                <c:ptCount val="1"/>
                <c:pt idx="0">
                  <c:v>消防団員数（人）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numRef>
              <c:f>'23確定値'!$B$169:$B$177</c:f>
              <c:numCache>
                <c:formatCode>General</c:formatCode>
                <c:ptCount val="9"/>
                <c:pt idx="0">
                  <c:v>1965</c:v>
                </c:pt>
                <c:pt idx="1">
                  <c:v>1975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  <c:pt idx="8">
                  <c:v>2011</c:v>
                </c:pt>
              </c:numCache>
            </c:numRef>
          </c:cat>
          <c:val>
            <c:numRef>
              <c:f>'23確定値'!$D$169:$D$177</c:f>
              <c:numCache>
                <c:formatCode>#,##0_);[Red]\(#,##0\)</c:formatCode>
                <c:ptCount val="9"/>
                <c:pt idx="0">
                  <c:v>1330995</c:v>
                </c:pt>
                <c:pt idx="1">
                  <c:v>1118036</c:v>
                </c:pt>
                <c:pt idx="2">
                  <c:v>1033376</c:v>
                </c:pt>
                <c:pt idx="3">
                  <c:v>996743</c:v>
                </c:pt>
                <c:pt idx="4">
                  <c:v>975512</c:v>
                </c:pt>
                <c:pt idx="5">
                  <c:v>951069</c:v>
                </c:pt>
                <c:pt idx="6">
                  <c:v>908043</c:v>
                </c:pt>
                <c:pt idx="7">
                  <c:v>883698</c:v>
                </c:pt>
                <c:pt idx="8">
                  <c:v>879978</c:v>
                </c:pt>
              </c:numCache>
            </c:numRef>
          </c:val>
        </c:ser>
        <c:axId val="42564224"/>
        <c:axId val="42611072"/>
      </c:barChart>
      <c:lineChart>
        <c:grouping val="stacked"/>
        <c:ser>
          <c:idx val="0"/>
          <c:order val="0"/>
          <c:tx>
            <c:strRef>
              <c:f>'23確定値'!$C$168</c:f>
              <c:strCache>
                <c:ptCount val="1"/>
                <c:pt idx="0">
                  <c:v>被雇用者団員比率（％）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1"/>
              <c:layout>
                <c:manualLayout>
                  <c:x val="-2.0925170272982824E-2"/>
                  <c:y val="5.117010529208710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3.1387755409474465E-2"/>
                  <c:y val="-4.039745154638483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3.8861030506968201E-2"/>
                  <c:y val="-2.423847092783084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-4.3344995565464346E-2"/>
                  <c:y val="-3.501112467353344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5"/>
              <c:layout>
                <c:manualLayout>
                  <c:x val="-5.5302235721454714E-2"/>
                  <c:y val="-2.154530749140538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6"/>
              <c:layout>
                <c:manualLayout>
                  <c:x val="-5.5302235721454714E-2"/>
                  <c:y val="-3.50111246735334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7"/>
              <c:layout>
                <c:manualLayout>
                  <c:x val="-4.4839650584963302E-2"/>
                  <c:y val="-2.693163436425650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8"/>
              <c:layout>
                <c:manualLayout>
                  <c:x val="-3.1387755409474354E-2"/>
                  <c:y val="-3.770428810995921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showVal val="1"/>
          </c:dLbls>
          <c:cat>
            <c:numRef>
              <c:f>'23確定値'!$B$169:$B$177</c:f>
              <c:numCache>
                <c:formatCode>General</c:formatCode>
                <c:ptCount val="9"/>
                <c:pt idx="0">
                  <c:v>1965</c:v>
                </c:pt>
                <c:pt idx="1">
                  <c:v>1975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  <c:pt idx="8">
                  <c:v>2011</c:v>
                </c:pt>
              </c:numCache>
            </c:numRef>
          </c:cat>
          <c:val>
            <c:numRef>
              <c:f>'23確定値'!$C$169:$C$177</c:f>
              <c:numCache>
                <c:formatCode>0.0_ </c:formatCode>
                <c:ptCount val="9"/>
                <c:pt idx="0">
                  <c:v>26.5</c:v>
                </c:pt>
                <c:pt idx="1">
                  <c:v>42.8</c:v>
                </c:pt>
                <c:pt idx="2">
                  <c:v>54.5</c:v>
                </c:pt>
                <c:pt idx="3">
                  <c:v>57.4</c:v>
                </c:pt>
                <c:pt idx="4">
                  <c:v>64.400000000000006</c:v>
                </c:pt>
                <c:pt idx="5">
                  <c:v>68.2</c:v>
                </c:pt>
                <c:pt idx="6">
                  <c:v>69.8</c:v>
                </c:pt>
                <c:pt idx="7">
                  <c:v>70.5</c:v>
                </c:pt>
                <c:pt idx="8">
                  <c:v>71</c:v>
                </c:pt>
              </c:numCache>
            </c:numRef>
          </c:val>
        </c:ser>
        <c:marker val="1"/>
        <c:axId val="42612608"/>
        <c:axId val="42614144"/>
      </c:lineChart>
      <c:catAx>
        <c:axId val="42564224"/>
        <c:scaling>
          <c:orientation val="minMax"/>
        </c:scaling>
        <c:axPos val="b"/>
        <c:numFmt formatCode="General" sourceLinked="1"/>
        <c:tickLblPos val="nextTo"/>
        <c:crossAx val="42611072"/>
        <c:crosses val="autoZero"/>
        <c:auto val="1"/>
        <c:lblAlgn val="ctr"/>
        <c:lblOffset val="100"/>
      </c:catAx>
      <c:valAx>
        <c:axId val="42611072"/>
        <c:scaling>
          <c:orientation val="minMax"/>
          <c:max val="1400000"/>
          <c:min val="800000"/>
        </c:scaling>
        <c:axPos val="l"/>
        <c:majorGridlines/>
        <c:numFmt formatCode="#,##0_);[Red]\(#,##0\)" sourceLinked="1"/>
        <c:tickLblPos val="nextTo"/>
        <c:crossAx val="42564224"/>
        <c:crosses val="autoZero"/>
        <c:crossBetween val="between"/>
      </c:valAx>
      <c:catAx>
        <c:axId val="42612608"/>
        <c:scaling>
          <c:orientation val="minMax"/>
        </c:scaling>
        <c:delete val="1"/>
        <c:axPos val="b"/>
        <c:numFmt formatCode="General" sourceLinked="1"/>
        <c:tickLblPos val="none"/>
        <c:crossAx val="42614144"/>
        <c:crosses val="autoZero"/>
        <c:auto val="1"/>
        <c:lblAlgn val="ctr"/>
        <c:lblOffset val="100"/>
      </c:catAx>
      <c:valAx>
        <c:axId val="42614144"/>
        <c:scaling>
          <c:orientation val="minMax"/>
        </c:scaling>
        <c:axPos val="r"/>
        <c:numFmt formatCode="0.0_ " sourceLinked="1"/>
        <c:tickLblPos val="nextTo"/>
        <c:crossAx val="42612608"/>
        <c:crosses val="max"/>
        <c:crossBetween val="between"/>
      </c:valAx>
      <c:spPr>
        <a:noFill/>
        <a:ln w="25421">
          <a:noFill/>
        </a:ln>
      </c:spPr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plotArea>
      <c:layout>
        <c:manualLayout>
          <c:layoutTarget val="inner"/>
          <c:xMode val="edge"/>
          <c:yMode val="edge"/>
          <c:x val="8.1185196180388025E-2"/>
          <c:y val="8.2716409888390754E-2"/>
          <c:w val="0.86191652657901463"/>
          <c:h val="0.8505811666571582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自主防災組織数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  <a:ln w="6350" cap="rnd"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4456499368922602E-3"/>
                  <c:y val="0.17874177643925448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0.25670233337436998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0.2094870464843251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1.4457637675959498E-3"/>
                  <c:y val="0.2927120334977795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2.8912998737845156E-3"/>
                  <c:y val="0.24148912132886141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4456499368922602E-3"/>
                  <c:y val="0.31521347477907913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-2.8912998737845156E-3"/>
                  <c:y val="0.25598112972432491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2.8912998737845156E-3"/>
                  <c:y val="0.33081815984410262"/>
                </c:manualLayout>
              </c:layout>
              <c:dLblPos val="outEnd"/>
              <c:showVal val="1"/>
            </c:dLbl>
            <c:dLbl>
              <c:idx val="8"/>
              <c:layout>
                <c:manualLayout>
                  <c:x val="1.4456499368922602E-3"/>
                  <c:y val="0.27598397475355652"/>
                </c:manualLayout>
              </c:layout>
              <c:dLblPos val="outEnd"/>
              <c:showVal val="1"/>
            </c:dLbl>
            <c:dLbl>
              <c:idx val="9"/>
              <c:layout>
                <c:manualLayout>
                  <c:x val="0"/>
                  <c:y val="0.34363786906559934"/>
                </c:manualLayout>
              </c:layout>
              <c:dLblPos val="outEnd"/>
              <c:showVal val="1"/>
            </c:dLbl>
            <c:dLbl>
              <c:idx val="10"/>
              <c:layout>
                <c:manualLayout>
                  <c:x val="0"/>
                  <c:y val="0.27021978789143547"/>
                </c:manualLayout>
              </c:layout>
              <c:dLblPos val="outEnd"/>
              <c:showVal val="1"/>
            </c:dLbl>
            <c:dLbl>
              <c:idx val="12"/>
              <c:layout>
                <c:manualLayout>
                  <c:x val="2.8912998737845156E-3"/>
                  <c:y val="0.29022619859054732"/>
                </c:manualLayout>
              </c:layout>
              <c:dLblPos val="outEnd"/>
              <c:showVal val="1"/>
            </c:dLbl>
            <c:dLbl>
              <c:idx val="14"/>
              <c:layout>
                <c:manualLayout>
                  <c:x val="0"/>
                  <c:y val="0.32792283590111693"/>
                </c:manualLayout>
              </c:layout>
              <c:dLblPos val="outEnd"/>
              <c:showVal val="1"/>
            </c:dLbl>
            <c:dLbl>
              <c:idx val="16"/>
              <c:layout>
                <c:manualLayout>
                  <c:x val="-1.4456499368922602E-3"/>
                  <c:y val="0.35150880382660266"/>
                </c:manualLayout>
              </c:layout>
              <c:dLblPos val="outEnd"/>
              <c:showVal val="1"/>
            </c:dLbl>
            <c:spPr>
              <a:solidFill>
                <a:prstClr val="white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100"/>
                </a:pPr>
                <a:endParaRPr lang="ja-JP"/>
              </a:p>
            </c:txPr>
            <c:dLblPos val="ctr"/>
            <c:showVal val="1"/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cat>
          <c:val>
            <c:numRef>
              <c:f>Sheet1!$B$2:$B$18</c:f>
              <c:numCache>
                <c:formatCode>#,##0_ </c:formatCode>
                <c:ptCount val="17"/>
                <c:pt idx="0">
                  <c:v>70639</c:v>
                </c:pt>
                <c:pt idx="1">
                  <c:v>75759</c:v>
                </c:pt>
                <c:pt idx="2">
                  <c:v>81309</c:v>
                </c:pt>
                <c:pt idx="3">
                  <c:v>87513</c:v>
                </c:pt>
                <c:pt idx="4">
                  <c:v>92452</c:v>
                </c:pt>
                <c:pt idx="5">
                  <c:v>96875</c:v>
                </c:pt>
                <c:pt idx="6">
                  <c:v>100594</c:v>
                </c:pt>
                <c:pt idx="7">
                  <c:v>104539</c:v>
                </c:pt>
                <c:pt idx="8">
                  <c:v>109016</c:v>
                </c:pt>
                <c:pt idx="9">
                  <c:v>112052</c:v>
                </c:pt>
                <c:pt idx="10">
                  <c:v>115814</c:v>
                </c:pt>
                <c:pt idx="11">
                  <c:v>120299</c:v>
                </c:pt>
                <c:pt idx="12">
                  <c:v>127824</c:v>
                </c:pt>
                <c:pt idx="13">
                  <c:v>133344</c:v>
                </c:pt>
                <c:pt idx="14">
                  <c:v>139316</c:v>
                </c:pt>
                <c:pt idx="15">
                  <c:v>142759</c:v>
                </c:pt>
                <c:pt idx="16">
                  <c:v>146396</c:v>
                </c:pt>
              </c:numCache>
            </c:numRef>
          </c:val>
        </c:ser>
        <c:axId val="176614784"/>
        <c:axId val="176628864"/>
      </c:barChart>
      <c:lineChart>
        <c:grouping val="standard"/>
        <c:ser>
          <c:idx val="1"/>
          <c:order val="1"/>
          <c:tx>
            <c:strRef>
              <c:f>Sheet1!$C$1</c:f>
              <c:strCache>
                <c:ptCount val="1"/>
                <c:pt idx="0">
                  <c:v>自主防災組織活動カバー率</c:v>
                </c:pt>
              </c:strCache>
            </c:strRef>
          </c:tx>
          <c:spPr>
            <a:ln>
              <a:solidFill>
                <a:schemeClr val="accent1"/>
              </a:solidFill>
              <a:round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marker>
          <c:dLbls>
            <c:dLbl>
              <c:idx val="16"/>
              <c:layout>
                <c:manualLayout>
                  <c:x val="-3.5466384009691099E-2"/>
                  <c:y val="-3.0584189083571401E-2"/>
                </c:manualLayout>
              </c:layout>
              <c:dLblPos val="r"/>
              <c:showVal val="1"/>
            </c:dLbl>
            <c:numFmt formatCode="0.0%" sourceLinked="0"/>
            <c:txPr>
              <a:bodyPr/>
              <a:lstStyle/>
              <a:p>
                <a:pPr>
                  <a:defRPr sz="1100"/>
                </a:pPr>
                <a:endParaRPr lang="ja-JP"/>
              </a:p>
            </c:txPr>
            <c:dLblPos val="t"/>
            <c:showVal val="1"/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cat>
          <c:val>
            <c:numRef>
              <c:f>Sheet1!$C$2:$C$18</c:f>
              <c:numCache>
                <c:formatCode>0.0%</c:formatCode>
                <c:ptCount val="17"/>
                <c:pt idx="0">
                  <c:v>0.4380000000000005</c:v>
                </c:pt>
                <c:pt idx="1">
                  <c:v>0.47900000000000031</c:v>
                </c:pt>
                <c:pt idx="2">
                  <c:v>0.505</c:v>
                </c:pt>
                <c:pt idx="3">
                  <c:v>0.53300000000000003</c:v>
                </c:pt>
                <c:pt idx="4">
                  <c:v>0.54300000000000004</c:v>
                </c:pt>
                <c:pt idx="5">
                  <c:v>0.56100000000000005</c:v>
                </c:pt>
                <c:pt idx="6">
                  <c:v>0.57900000000000063</c:v>
                </c:pt>
                <c:pt idx="7">
                  <c:v>0.59699999999999998</c:v>
                </c:pt>
                <c:pt idx="8">
                  <c:v>0.61300000000000099</c:v>
                </c:pt>
                <c:pt idx="9">
                  <c:v>0.62500000000000111</c:v>
                </c:pt>
                <c:pt idx="10">
                  <c:v>0.64500000000000113</c:v>
                </c:pt>
                <c:pt idx="11">
                  <c:v>0.66900000000000126</c:v>
                </c:pt>
                <c:pt idx="12">
                  <c:v>0.69899999999999995</c:v>
                </c:pt>
                <c:pt idx="13">
                  <c:v>0.71700000000000064</c:v>
                </c:pt>
                <c:pt idx="14">
                  <c:v>0.73500000000000065</c:v>
                </c:pt>
                <c:pt idx="15">
                  <c:v>0.74400000000000099</c:v>
                </c:pt>
                <c:pt idx="16">
                  <c:v>0.75800000000000112</c:v>
                </c:pt>
              </c:numCache>
            </c:numRef>
          </c:val>
        </c:ser>
        <c:marker val="1"/>
        <c:axId val="176632192"/>
        <c:axId val="176630400"/>
      </c:lineChart>
      <c:catAx>
        <c:axId val="1766147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76628864"/>
        <c:crosses val="autoZero"/>
        <c:auto val="1"/>
        <c:lblAlgn val="ctr"/>
        <c:lblOffset val="100"/>
      </c:catAx>
      <c:valAx>
        <c:axId val="176628864"/>
        <c:scaling>
          <c:orientation val="minMax"/>
        </c:scaling>
        <c:axPos val="l"/>
        <c:majorGridlines/>
        <c:numFmt formatCode="#,##0_ 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76614784"/>
        <c:crosses val="autoZero"/>
        <c:crossBetween val="between"/>
      </c:valAx>
      <c:valAx>
        <c:axId val="176630400"/>
        <c:scaling>
          <c:orientation val="minMax"/>
        </c:scaling>
        <c:axPos val="r"/>
        <c:numFmt formatCode="0.0%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76632192"/>
        <c:crosses val="max"/>
        <c:crossBetween val="between"/>
      </c:valAx>
      <c:catAx>
        <c:axId val="176632192"/>
        <c:scaling>
          <c:orientation val="minMax"/>
        </c:scaling>
        <c:delete val="1"/>
        <c:axPos val="b"/>
        <c:numFmt formatCode="General" sourceLinked="1"/>
        <c:tickLblPos val="none"/>
        <c:crossAx val="176630400"/>
        <c:crosses val="autoZero"/>
        <c:auto val="1"/>
        <c:lblAlgn val="ctr"/>
        <c:lblOffset val="100"/>
      </c:catAx>
      <c:spPr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6000000" scaled="0"/>
          <a:tileRect/>
        </a:gradFill>
        <a:ln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</a:ln>
      </c:spPr>
    </c:plotArea>
    <c:legend>
      <c:legendPos val="t"/>
      <c:layout/>
      <c:txPr>
        <a:bodyPr/>
        <a:lstStyle/>
        <a:p>
          <a:pPr>
            <a:defRPr sz="1100"/>
          </a:pPr>
          <a:endParaRPr lang="ja-JP"/>
        </a:p>
      </c:txPr>
    </c:legend>
    <c:plotVisOnly val="1"/>
    <c:dispBlanksAs val="gap"/>
  </c:chart>
  <c:txPr>
    <a:bodyPr/>
    <a:lstStyle/>
    <a:p>
      <a:pPr>
        <a:defRPr sz="1800"/>
      </a:pPr>
      <a:endParaRPr lang="ja-JP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3"/>
  <c:chart>
    <c:title>
      <c:tx>
        <c:rich>
          <a:bodyPr/>
          <a:lstStyle/>
          <a:p>
            <a:pPr>
              <a:defRPr b="1"/>
            </a:pPr>
            <a:r>
              <a:rPr lang="ko-KR" altLang="en-US" sz="1200" b="1" dirty="0" smtClean="0"/>
              <a:t>매그니튜드 </a:t>
            </a:r>
            <a:r>
              <a:rPr lang="en-US" altLang="ja-JP" sz="1200" b="1" dirty="0" smtClean="0"/>
              <a:t>6.0 </a:t>
            </a:r>
            <a:r>
              <a:rPr lang="ko-KR" altLang="en-US" sz="1200" b="1" dirty="0" smtClean="0"/>
              <a:t>이상의 지진횟수</a:t>
            </a:r>
            <a:endParaRPr lang="ja-JP" altLang="en-US" sz="1200" b="1" dirty="0"/>
          </a:p>
        </c:rich>
      </c:tx>
      <c:layout>
        <c:manualLayout>
          <c:xMode val="edge"/>
          <c:yMode val="edge"/>
          <c:x val="0.18091267636929262"/>
          <c:y val="5.8789764100285163E-2"/>
        </c:manualLayout>
      </c:layout>
    </c:title>
    <c:plotArea>
      <c:layout>
        <c:manualLayout>
          <c:layoutTarget val="inner"/>
          <c:xMode val="edge"/>
          <c:yMode val="edge"/>
          <c:x val="0.29204851943164761"/>
          <c:y val="0.19623861237640292"/>
          <c:w val="0.46093341874543475"/>
          <c:h val="0.676995958782357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マグニチュード6.0以上の地震回数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rgbClr val="FBD9BD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212</c:v>
                </c:pt>
                <c:pt idx="1">
                  <c:v>1036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 b="1"/>
            </a:pPr>
            <a:r>
              <a:rPr lang="ko-KR" altLang="en-US" sz="1200" b="1" dirty="0" smtClean="0"/>
              <a:t>활화산 수</a:t>
            </a:r>
            <a:endParaRPr lang="ja-JP" altLang="en-US" sz="1200" b="1" dirty="0"/>
          </a:p>
        </c:rich>
      </c:tx>
      <c:layout>
        <c:manualLayout>
          <c:xMode val="edge"/>
          <c:yMode val="edge"/>
          <c:x val="0.39615384615384691"/>
          <c:y val="5.7790388428353823E-2"/>
        </c:manualLayout>
      </c:layout>
    </c:title>
    <c:plotArea>
      <c:layout>
        <c:manualLayout>
          <c:layoutTarget val="inner"/>
          <c:xMode val="edge"/>
          <c:yMode val="edge"/>
          <c:x val="0.24724819635667988"/>
          <c:y val="0.19623861237640292"/>
          <c:w val="0.50138821559208502"/>
          <c:h val="0.67148441839795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活火山数</c:v>
                </c:pt>
              </c:strCache>
            </c:strRef>
          </c:tx>
          <c:spPr>
            <a:solidFill>
              <a:srgbClr val="FFFF99"/>
            </a:solidFill>
            <a:ln>
              <a:solidFill>
                <a:prstClr val="black"/>
              </a:solidFill>
            </a:ln>
          </c:spPr>
          <c:dPt>
            <c:idx val="0"/>
            <c:spPr>
              <a:solidFill>
                <a:srgbClr val="FBD9BD"/>
              </a:solidFill>
              <a:ln>
                <a:solidFill>
                  <a:prstClr val="black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108</c:v>
                </c:pt>
                <c:pt idx="1">
                  <c:v>1548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/>
            </a:pPr>
            <a:r>
              <a:rPr lang="ko-KR" altLang="en-US" sz="1200" b="1" dirty="0" smtClean="0"/>
              <a:t>재해사망자수</a:t>
            </a:r>
            <a:r>
              <a:rPr lang="ja-JP" altLang="en-US" sz="1200" b="1" dirty="0" smtClean="0"/>
              <a:t>（</a:t>
            </a:r>
            <a:r>
              <a:rPr lang="ko-KR" altLang="en-US" sz="1200" b="1" dirty="0" smtClean="0"/>
              <a:t>천명</a:t>
            </a:r>
            <a:r>
              <a:rPr lang="ja-JP" altLang="en-US" sz="1200" b="1" dirty="0" smtClean="0"/>
              <a:t>）</a:t>
            </a:r>
            <a:endParaRPr lang="ja-JP" altLang="en-US" sz="1200" b="1" dirty="0"/>
          </a:p>
        </c:rich>
      </c:tx>
      <c:layout>
        <c:manualLayout>
          <c:xMode val="edge"/>
          <c:yMode val="edge"/>
          <c:x val="0.29902103900600191"/>
          <c:y val="5.7060676697963594E-2"/>
        </c:manualLayout>
      </c:layout>
    </c:title>
    <c:plotArea>
      <c:layout>
        <c:manualLayout>
          <c:layoutTarget val="inner"/>
          <c:xMode val="edge"/>
          <c:yMode val="edge"/>
          <c:x val="0.26585515046131747"/>
          <c:y val="0.20544457700965288"/>
          <c:w val="0.53391580522060855"/>
          <c:h val="0.6752467353491519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災害死者数（千人）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dPt>
            <c:idx val="0"/>
            <c:spPr>
              <a:solidFill>
                <a:srgbClr val="FBD9BD"/>
              </a:solidFill>
              <a:ln>
                <a:solidFill>
                  <a:prstClr val="black"/>
                </a:solidFill>
              </a:ln>
            </c:spPr>
          </c:dPt>
          <c:dPt>
            <c:idx val="1"/>
            <c:spPr>
              <a:solidFill>
                <a:srgbClr val="FFFF99"/>
              </a:solidFill>
              <a:ln>
                <a:solidFill>
                  <a:prstClr val="black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2570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 b="1"/>
            </a:pPr>
            <a:r>
              <a:rPr lang="ko-KR" altLang="en-US" sz="1200" b="1" dirty="0" smtClean="0"/>
              <a:t>재해피해액</a:t>
            </a:r>
            <a:r>
              <a:rPr lang="ja-JP" altLang="en-US" sz="1200" b="1" dirty="0" smtClean="0"/>
              <a:t>（</a:t>
            </a:r>
            <a:r>
              <a:rPr lang="ko-KR" altLang="en-US" sz="1200" b="1" dirty="0" smtClean="0"/>
              <a:t>억 달러</a:t>
            </a:r>
            <a:r>
              <a:rPr lang="ja-JP" altLang="en-US" sz="1200" b="1" dirty="0" smtClean="0"/>
              <a:t>）</a:t>
            </a:r>
            <a:endParaRPr lang="ja-JP" altLang="en-US" sz="1200" b="1" dirty="0"/>
          </a:p>
        </c:rich>
      </c:tx>
      <c:layout>
        <c:manualLayout>
          <c:xMode val="edge"/>
          <c:yMode val="edge"/>
          <c:x val="0.28740633756743134"/>
          <c:y val="5.7060653391453324E-2"/>
        </c:manualLayout>
      </c:layout>
    </c:title>
    <c:plotArea>
      <c:layout>
        <c:manualLayout>
          <c:layoutTarget val="inner"/>
          <c:xMode val="edge"/>
          <c:yMode val="edge"/>
          <c:x val="0.27626127961090741"/>
          <c:y val="0.20544449309553897"/>
          <c:w val="0.5101865224851555"/>
          <c:h val="0.675246867995059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災害被害額（億ドル）</c:v>
                </c:pt>
              </c:strCache>
            </c:strRef>
          </c:tx>
          <c:spPr>
            <a:solidFill>
              <a:srgbClr val="FBD9BD"/>
            </a:solidFill>
            <a:ln>
              <a:solidFill>
                <a:prstClr val="black"/>
              </a:solidFill>
            </a:ln>
          </c:spPr>
          <c:dPt>
            <c:idx val="1"/>
            <c:spPr>
              <a:solidFill>
                <a:srgbClr val="FFFF99"/>
              </a:solidFill>
              <a:ln>
                <a:solidFill>
                  <a:prstClr val="black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2068</c:v>
                </c:pt>
                <c:pt idx="1">
                  <c:v>17361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Pt>
            <c:idx val="66"/>
            <c:spPr>
              <a:solidFill>
                <a:srgbClr val="FF0000"/>
              </a:solidFill>
            </c:spPr>
          </c:dPt>
          <c:dPt>
            <c:idx val="67"/>
            <c:spPr>
              <a:solidFill>
                <a:srgbClr val="FFFF00"/>
              </a:solidFill>
              <a:ln>
                <a:solidFill>
                  <a:prstClr val="black">
                    <a:tint val="75000"/>
                    <a:shade val="95000"/>
                    <a:satMod val="105000"/>
                  </a:prstClr>
                </a:solidFill>
              </a:ln>
            </c:spPr>
          </c:dPt>
          <c:cat>
            <c:numRef>
              <c:f>Sheet1!$A$2:$A$69</c:f>
              <c:numCache>
                <c:formatCode>General</c:formatCode>
                <c:ptCount val="68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  <c:pt idx="63">
                  <c:v>2008</c:v>
                </c:pt>
                <c:pt idx="64">
                  <c:v>2009</c:v>
                </c:pt>
                <c:pt idx="65">
                  <c:v>2010</c:v>
                </c:pt>
                <c:pt idx="66">
                  <c:v>2011</c:v>
                </c:pt>
              </c:numCache>
            </c:numRef>
          </c:cat>
          <c:val>
            <c:numRef>
              <c:f>Sheet1!$B$2:$B$69</c:f>
              <c:numCache>
                <c:formatCode>#,##0_ </c:formatCode>
                <c:ptCount val="68"/>
                <c:pt idx="0">
                  <c:v>6062</c:v>
                </c:pt>
                <c:pt idx="1">
                  <c:v>1504</c:v>
                </c:pt>
                <c:pt idx="2">
                  <c:v>1950</c:v>
                </c:pt>
                <c:pt idx="3">
                  <c:v>4897</c:v>
                </c:pt>
                <c:pt idx="4">
                  <c:v>975</c:v>
                </c:pt>
                <c:pt idx="5">
                  <c:v>1210</c:v>
                </c:pt>
                <c:pt idx="6">
                  <c:v>1291</c:v>
                </c:pt>
                <c:pt idx="7">
                  <c:v>449</c:v>
                </c:pt>
                <c:pt idx="8">
                  <c:v>3212</c:v>
                </c:pt>
                <c:pt idx="9">
                  <c:v>2926</c:v>
                </c:pt>
                <c:pt idx="10">
                  <c:v>727</c:v>
                </c:pt>
                <c:pt idx="11">
                  <c:v>765</c:v>
                </c:pt>
                <c:pt idx="12">
                  <c:v>1515</c:v>
                </c:pt>
                <c:pt idx="13">
                  <c:v>2120</c:v>
                </c:pt>
                <c:pt idx="14">
                  <c:v>5868</c:v>
                </c:pt>
                <c:pt idx="15">
                  <c:v>528</c:v>
                </c:pt>
                <c:pt idx="16">
                  <c:v>902</c:v>
                </c:pt>
                <c:pt idx="17">
                  <c:v>381</c:v>
                </c:pt>
                <c:pt idx="18">
                  <c:v>575</c:v>
                </c:pt>
                <c:pt idx="19">
                  <c:v>307</c:v>
                </c:pt>
                <c:pt idx="20">
                  <c:v>367</c:v>
                </c:pt>
                <c:pt idx="21">
                  <c:v>578</c:v>
                </c:pt>
                <c:pt idx="22">
                  <c:v>607</c:v>
                </c:pt>
                <c:pt idx="23">
                  <c:v>259</c:v>
                </c:pt>
                <c:pt idx="24">
                  <c:v>183</c:v>
                </c:pt>
                <c:pt idx="25">
                  <c:v>163</c:v>
                </c:pt>
                <c:pt idx="26">
                  <c:v>350</c:v>
                </c:pt>
                <c:pt idx="27">
                  <c:v>587</c:v>
                </c:pt>
                <c:pt idx="28">
                  <c:v>85</c:v>
                </c:pt>
                <c:pt idx="29">
                  <c:v>324</c:v>
                </c:pt>
                <c:pt idx="30">
                  <c:v>213</c:v>
                </c:pt>
                <c:pt idx="31">
                  <c:v>273</c:v>
                </c:pt>
                <c:pt idx="32">
                  <c:v>174</c:v>
                </c:pt>
                <c:pt idx="33">
                  <c:v>153</c:v>
                </c:pt>
                <c:pt idx="34">
                  <c:v>208</c:v>
                </c:pt>
                <c:pt idx="35">
                  <c:v>148</c:v>
                </c:pt>
                <c:pt idx="36">
                  <c:v>232</c:v>
                </c:pt>
                <c:pt idx="37">
                  <c:v>524</c:v>
                </c:pt>
                <c:pt idx="38">
                  <c:v>301</c:v>
                </c:pt>
                <c:pt idx="39">
                  <c:v>199</c:v>
                </c:pt>
                <c:pt idx="40">
                  <c:v>199</c:v>
                </c:pt>
                <c:pt idx="41">
                  <c:v>148</c:v>
                </c:pt>
                <c:pt idx="42">
                  <c:v>69</c:v>
                </c:pt>
                <c:pt idx="43">
                  <c:v>93</c:v>
                </c:pt>
                <c:pt idx="44">
                  <c:v>96</c:v>
                </c:pt>
                <c:pt idx="45">
                  <c:v>123</c:v>
                </c:pt>
                <c:pt idx="46">
                  <c:v>190</c:v>
                </c:pt>
                <c:pt idx="47">
                  <c:v>19</c:v>
                </c:pt>
                <c:pt idx="48">
                  <c:v>438</c:v>
                </c:pt>
                <c:pt idx="49">
                  <c:v>39</c:v>
                </c:pt>
                <c:pt idx="50">
                  <c:v>6482</c:v>
                </c:pt>
                <c:pt idx="51">
                  <c:v>84</c:v>
                </c:pt>
                <c:pt idx="52">
                  <c:v>71</c:v>
                </c:pt>
                <c:pt idx="53">
                  <c:v>109</c:v>
                </c:pt>
                <c:pt idx="54">
                  <c:v>142</c:v>
                </c:pt>
                <c:pt idx="55">
                  <c:v>78</c:v>
                </c:pt>
                <c:pt idx="56">
                  <c:v>90</c:v>
                </c:pt>
                <c:pt idx="57">
                  <c:v>48</c:v>
                </c:pt>
                <c:pt idx="58">
                  <c:v>62</c:v>
                </c:pt>
                <c:pt idx="59">
                  <c:v>327</c:v>
                </c:pt>
                <c:pt idx="60">
                  <c:v>148</c:v>
                </c:pt>
                <c:pt idx="61">
                  <c:v>177</c:v>
                </c:pt>
                <c:pt idx="62">
                  <c:v>41</c:v>
                </c:pt>
                <c:pt idx="63">
                  <c:v>101</c:v>
                </c:pt>
                <c:pt idx="64">
                  <c:v>115</c:v>
                </c:pt>
                <c:pt idx="65">
                  <c:v>146</c:v>
                </c:pt>
                <c:pt idx="66">
                  <c:v>15270</c:v>
                </c:pt>
                <c:pt idx="67">
                  <c:v>8499</c:v>
                </c:pt>
              </c:numCache>
            </c:numRef>
          </c:val>
        </c:ser>
        <c:gapWidth val="40"/>
        <c:overlap val="11"/>
        <c:axId val="190396672"/>
        <c:axId val="190431232"/>
      </c:barChart>
      <c:catAx>
        <c:axId val="1903966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90431232"/>
        <c:crosses val="autoZero"/>
        <c:auto val="1"/>
        <c:lblAlgn val="ctr"/>
        <c:lblOffset val="100"/>
      </c:catAx>
      <c:valAx>
        <c:axId val="190431232"/>
        <c:scaling>
          <c:orientation val="minMax"/>
          <c:max val="16000"/>
        </c:scaling>
        <c:axPos val="l"/>
        <c:numFmt formatCode="#,##0_ 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903966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ja-JP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plotArea>
      <c:layout>
        <c:manualLayout>
          <c:layoutTarget val="inner"/>
          <c:xMode val="edge"/>
          <c:yMode val="edge"/>
          <c:x val="0.12804372311122544"/>
          <c:y val="2.9996470183891035E-2"/>
          <c:w val="0.77685261982385512"/>
          <c:h val="0.76386923579481714"/>
        </c:manualLayout>
      </c:layout>
      <c:lineChart>
        <c:grouping val="standard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データ入力用!$B$6:$B$71</c:f>
              <c:numCache>
                <c:formatCode>m"月"d"日"</c:formatCode>
                <c:ptCount val="66"/>
                <c:pt idx="0">
                  <c:v>40614</c:v>
                </c:pt>
                <c:pt idx="1">
                  <c:v>40615</c:v>
                </c:pt>
                <c:pt idx="2">
                  <c:v>40616</c:v>
                </c:pt>
                <c:pt idx="3">
                  <c:v>40617</c:v>
                </c:pt>
                <c:pt idx="4">
                  <c:v>40618</c:v>
                </c:pt>
                <c:pt idx="5">
                  <c:v>40619</c:v>
                </c:pt>
                <c:pt idx="6">
                  <c:v>40620</c:v>
                </c:pt>
                <c:pt idx="7">
                  <c:v>40621</c:v>
                </c:pt>
                <c:pt idx="8">
                  <c:v>40622</c:v>
                </c:pt>
                <c:pt idx="9">
                  <c:v>40623</c:v>
                </c:pt>
                <c:pt idx="10">
                  <c:v>40624</c:v>
                </c:pt>
                <c:pt idx="11">
                  <c:v>40625</c:v>
                </c:pt>
                <c:pt idx="12">
                  <c:v>40626</c:v>
                </c:pt>
                <c:pt idx="13">
                  <c:v>40627</c:v>
                </c:pt>
                <c:pt idx="14">
                  <c:v>40628</c:v>
                </c:pt>
                <c:pt idx="15">
                  <c:v>40629</c:v>
                </c:pt>
                <c:pt idx="16">
                  <c:v>40630</c:v>
                </c:pt>
                <c:pt idx="17">
                  <c:v>40631</c:v>
                </c:pt>
                <c:pt idx="18">
                  <c:v>40632</c:v>
                </c:pt>
                <c:pt idx="19">
                  <c:v>40633</c:v>
                </c:pt>
                <c:pt idx="20">
                  <c:v>40634</c:v>
                </c:pt>
                <c:pt idx="21">
                  <c:v>40635</c:v>
                </c:pt>
                <c:pt idx="22">
                  <c:v>40636</c:v>
                </c:pt>
                <c:pt idx="23">
                  <c:v>40637</c:v>
                </c:pt>
                <c:pt idx="24">
                  <c:v>40638</c:v>
                </c:pt>
                <c:pt idx="25">
                  <c:v>40639</c:v>
                </c:pt>
                <c:pt idx="26">
                  <c:v>40640</c:v>
                </c:pt>
                <c:pt idx="27">
                  <c:v>40641</c:v>
                </c:pt>
                <c:pt idx="28">
                  <c:v>40642</c:v>
                </c:pt>
                <c:pt idx="29">
                  <c:v>40643</c:v>
                </c:pt>
                <c:pt idx="30">
                  <c:v>40644</c:v>
                </c:pt>
                <c:pt idx="31">
                  <c:v>40645</c:v>
                </c:pt>
                <c:pt idx="32">
                  <c:v>40646</c:v>
                </c:pt>
                <c:pt idx="33">
                  <c:v>40647</c:v>
                </c:pt>
                <c:pt idx="34">
                  <c:v>40648</c:v>
                </c:pt>
                <c:pt idx="35">
                  <c:v>40649</c:v>
                </c:pt>
                <c:pt idx="36">
                  <c:v>40650</c:v>
                </c:pt>
                <c:pt idx="37">
                  <c:v>40651</c:v>
                </c:pt>
                <c:pt idx="38">
                  <c:v>40652</c:v>
                </c:pt>
                <c:pt idx="39">
                  <c:v>40653</c:v>
                </c:pt>
                <c:pt idx="40">
                  <c:v>40654</c:v>
                </c:pt>
                <c:pt idx="41">
                  <c:v>40655</c:v>
                </c:pt>
                <c:pt idx="42">
                  <c:v>40656</c:v>
                </c:pt>
                <c:pt idx="43">
                  <c:v>40657</c:v>
                </c:pt>
                <c:pt idx="44">
                  <c:v>40658</c:v>
                </c:pt>
                <c:pt idx="45">
                  <c:v>40659</c:v>
                </c:pt>
                <c:pt idx="46">
                  <c:v>40660</c:v>
                </c:pt>
                <c:pt idx="47">
                  <c:v>40661</c:v>
                </c:pt>
                <c:pt idx="48">
                  <c:v>40662</c:v>
                </c:pt>
                <c:pt idx="49">
                  <c:v>40663</c:v>
                </c:pt>
                <c:pt idx="50">
                  <c:v>40664</c:v>
                </c:pt>
                <c:pt idx="51">
                  <c:v>40665</c:v>
                </c:pt>
                <c:pt idx="52">
                  <c:v>40666</c:v>
                </c:pt>
                <c:pt idx="53">
                  <c:v>40667</c:v>
                </c:pt>
                <c:pt idx="54">
                  <c:v>40668</c:v>
                </c:pt>
                <c:pt idx="55">
                  <c:v>40669</c:v>
                </c:pt>
                <c:pt idx="56">
                  <c:v>40670</c:v>
                </c:pt>
                <c:pt idx="57">
                  <c:v>40671</c:v>
                </c:pt>
                <c:pt idx="58">
                  <c:v>40672</c:v>
                </c:pt>
                <c:pt idx="59">
                  <c:v>40673</c:v>
                </c:pt>
                <c:pt idx="60">
                  <c:v>40674</c:v>
                </c:pt>
                <c:pt idx="61">
                  <c:v>40675</c:v>
                </c:pt>
                <c:pt idx="62">
                  <c:v>40676</c:v>
                </c:pt>
                <c:pt idx="63">
                  <c:v>40677</c:v>
                </c:pt>
                <c:pt idx="64">
                  <c:v>40678</c:v>
                </c:pt>
                <c:pt idx="65">
                  <c:v>40679</c:v>
                </c:pt>
              </c:numCache>
            </c:numRef>
          </c:cat>
          <c:val>
            <c:numRef>
              <c:f>データ入力用!$C$6:$C$71</c:f>
              <c:numCache>
                <c:formatCode>General</c:formatCode>
                <c:ptCount val="66"/>
                <c:pt idx="0">
                  <c:v>4156</c:v>
                </c:pt>
                <c:pt idx="1">
                  <c:v>4602</c:v>
                </c:pt>
                <c:pt idx="2">
                  <c:v>4708</c:v>
                </c:pt>
                <c:pt idx="3">
                  <c:v>5764</c:v>
                </c:pt>
                <c:pt idx="4">
                  <c:v>5808</c:v>
                </c:pt>
                <c:pt idx="5">
                  <c:v>5905</c:v>
                </c:pt>
                <c:pt idx="6">
                  <c:v>6099</c:v>
                </c:pt>
                <c:pt idx="7">
                  <c:v>6082</c:v>
                </c:pt>
                <c:pt idx="8">
                  <c:v>5013</c:v>
                </c:pt>
                <c:pt idx="9">
                  <c:v>4495</c:v>
                </c:pt>
                <c:pt idx="10">
                  <c:v>3384</c:v>
                </c:pt>
                <c:pt idx="11">
                  <c:v>2979</c:v>
                </c:pt>
                <c:pt idx="12">
                  <c:v>2667</c:v>
                </c:pt>
                <c:pt idx="13">
                  <c:v>2627</c:v>
                </c:pt>
                <c:pt idx="14">
                  <c:v>2820</c:v>
                </c:pt>
                <c:pt idx="15">
                  <c:v>2491</c:v>
                </c:pt>
                <c:pt idx="16">
                  <c:v>2437</c:v>
                </c:pt>
                <c:pt idx="17">
                  <c:v>2238</c:v>
                </c:pt>
                <c:pt idx="18">
                  <c:v>2214</c:v>
                </c:pt>
                <c:pt idx="19">
                  <c:v>2225</c:v>
                </c:pt>
                <c:pt idx="20">
                  <c:v>1943</c:v>
                </c:pt>
                <c:pt idx="21">
                  <c:v>1555</c:v>
                </c:pt>
                <c:pt idx="22">
                  <c:v>1336</c:v>
                </c:pt>
                <c:pt idx="23">
                  <c:v>1283</c:v>
                </c:pt>
                <c:pt idx="24">
                  <c:v>1199</c:v>
                </c:pt>
                <c:pt idx="25">
                  <c:v>1105</c:v>
                </c:pt>
                <c:pt idx="26">
                  <c:v>1125</c:v>
                </c:pt>
                <c:pt idx="27">
                  <c:v>1033</c:v>
                </c:pt>
                <c:pt idx="28">
                  <c:v>996</c:v>
                </c:pt>
                <c:pt idx="29">
                  <c:v>856</c:v>
                </c:pt>
                <c:pt idx="30">
                  <c:v>775</c:v>
                </c:pt>
                <c:pt idx="31">
                  <c:v>678</c:v>
                </c:pt>
                <c:pt idx="32">
                  <c:v>697</c:v>
                </c:pt>
                <c:pt idx="33">
                  <c:v>645</c:v>
                </c:pt>
                <c:pt idx="34">
                  <c:v>610</c:v>
                </c:pt>
                <c:pt idx="35">
                  <c:v>543</c:v>
                </c:pt>
                <c:pt idx="36">
                  <c:v>579</c:v>
                </c:pt>
                <c:pt idx="37">
                  <c:v>557</c:v>
                </c:pt>
                <c:pt idx="38">
                  <c:v>551</c:v>
                </c:pt>
                <c:pt idx="39">
                  <c:v>527</c:v>
                </c:pt>
                <c:pt idx="40">
                  <c:v>530</c:v>
                </c:pt>
                <c:pt idx="41">
                  <c:v>494</c:v>
                </c:pt>
                <c:pt idx="42">
                  <c:v>293</c:v>
                </c:pt>
                <c:pt idx="43">
                  <c:v>276</c:v>
                </c:pt>
                <c:pt idx="44">
                  <c:v>276</c:v>
                </c:pt>
                <c:pt idx="45">
                  <c:v>260</c:v>
                </c:pt>
                <c:pt idx="46">
                  <c:v>266</c:v>
                </c:pt>
                <c:pt idx="47">
                  <c:v>222</c:v>
                </c:pt>
                <c:pt idx="48">
                  <c:v>204</c:v>
                </c:pt>
                <c:pt idx="49">
                  <c:v>149</c:v>
                </c:pt>
                <c:pt idx="50">
                  <c:v>128</c:v>
                </c:pt>
                <c:pt idx="51">
                  <c:v>134</c:v>
                </c:pt>
                <c:pt idx="52">
                  <c:v>130</c:v>
                </c:pt>
                <c:pt idx="53">
                  <c:v>132</c:v>
                </c:pt>
                <c:pt idx="54">
                  <c:v>133</c:v>
                </c:pt>
                <c:pt idx="55">
                  <c:v>143</c:v>
                </c:pt>
                <c:pt idx="56">
                  <c:v>143</c:v>
                </c:pt>
                <c:pt idx="57">
                  <c:v>142</c:v>
                </c:pt>
                <c:pt idx="58">
                  <c:v>143</c:v>
                </c:pt>
                <c:pt idx="59">
                  <c:v>117</c:v>
                </c:pt>
                <c:pt idx="60">
                  <c:v>118</c:v>
                </c:pt>
                <c:pt idx="61">
                  <c:v>118</c:v>
                </c:pt>
                <c:pt idx="62">
                  <c:v>118</c:v>
                </c:pt>
                <c:pt idx="63">
                  <c:v>124</c:v>
                </c:pt>
                <c:pt idx="64">
                  <c:v>124</c:v>
                </c:pt>
                <c:pt idx="65">
                  <c:v>116</c:v>
                </c:pt>
              </c:numCache>
            </c:numRef>
          </c:val>
        </c:ser>
        <c:marker val="1"/>
        <c:axId val="221065984"/>
        <c:axId val="221067520"/>
      </c:lineChart>
      <c:dateAx>
        <c:axId val="221065984"/>
        <c:scaling>
          <c:orientation val="minMax"/>
        </c:scaling>
        <c:axPos val="b"/>
        <c:numFmt formatCode="m&quot;月&quot;d&quot;日&quot;" sourceLinked="1"/>
        <c:majorTickMark val="none"/>
        <c:tickLblPos val="nextTo"/>
        <c:crossAx val="221067520"/>
        <c:crosses val="autoZero"/>
        <c:auto val="1"/>
        <c:lblOffset val="100"/>
        <c:baseTimeUnit val="days"/>
        <c:majorUnit val="7"/>
        <c:majorTimeUnit val="days"/>
      </c:dateAx>
      <c:valAx>
        <c:axId val="221067520"/>
        <c:scaling>
          <c:orientation val="minMax"/>
        </c:scaling>
        <c:axPos val="l"/>
        <c:numFmt formatCode="General" sourceLinked="1"/>
        <c:majorTickMark val="none"/>
        <c:tickLblPos val="nextTo"/>
        <c:crossAx val="221065984"/>
        <c:crosses val="autoZero"/>
        <c:crossBetween val="between"/>
        <c:majorUnit val="500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0.00184</cdr:x>
      <cdr:y>0.09668</cdr:y>
    </cdr:from>
    <cdr:to>
      <cdr:x>0.1242</cdr:x>
      <cdr:y>0.15217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6255" y="576064"/>
          <a:ext cx="1092068" cy="32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o-KR" altLang="en-US" sz="1100" dirty="0" smtClean="0"/>
            <a:t>소방단원수</a:t>
          </a:r>
          <a:endParaRPr lang="ja-JP" altLang="en-US" sz="1100" dirty="0"/>
        </a:p>
      </cdr:txBody>
    </cdr:sp>
  </cdr:relSizeAnchor>
  <cdr:relSizeAnchor xmlns:cdr="http://schemas.openxmlformats.org/drawingml/2006/chartDrawing">
    <cdr:from>
      <cdr:x>0.83782</cdr:x>
      <cdr:y>0.08457</cdr:y>
    </cdr:from>
    <cdr:to>
      <cdr:x>0.99387</cdr:x>
      <cdr:y>0.14645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7408088" y="504056"/>
          <a:ext cx="1390316" cy="367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ko-KR" altLang="en-US" sz="1100" dirty="0" smtClean="0"/>
            <a:t>여성 소방단원수</a:t>
          </a:r>
          <a:endParaRPr lang="en-US" altLang="ja-JP" sz="1100" dirty="0"/>
        </a:p>
      </cdr:txBody>
    </cdr:sp>
  </cdr:relSizeAnchor>
  <cdr:relSizeAnchor xmlns:cdr="http://schemas.openxmlformats.org/drawingml/2006/chartDrawing">
    <cdr:from>
      <cdr:x>0.02249</cdr:x>
      <cdr:y>0.91411</cdr:y>
    </cdr:from>
    <cdr:to>
      <cdr:x>0.9403</cdr:x>
      <cdr:y>0.95417</cdr:y>
    </cdr:to>
    <cdr:sp macro="" textlink="">
      <cdr:nvSpPr>
        <cdr:cNvPr id="9" name="テキスト ボックス 1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7008" y="3990185"/>
          <a:ext cx="8856013" cy="1748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tx1"/>
          </a:solidFill>
          <a:prstDash val="sysDot"/>
          <a:miter lim="800000"/>
          <a:headEnd/>
          <a:tailEnd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</a:extLst>
      </cdr:spPr>
      <cdr:txBody>
        <a:bodyPr xmlns:a="http://schemas.openxmlformats.org/drawingml/2006/main" wrap="square" tIns="36000" bIns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9pPr>
        </a:lstStyle>
        <a:p xmlns:a="http://schemas.openxmlformats.org/drawingml/2006/main">
          <a:pPr eaLnBrk="1" hangingPunct="1"/>
          <a:r>
            <a:rPr lang="en-US" altLang="ja-JP" sz="900" dirty="0">
              <a:latin typeface="Batang" pitchFamily="18" charset="-127"/>
              <a:ea typeface="Batang" pitchFamily="18" charset="-127"/>
            </a:rPr>
            <a:t>※</a:t>
          </a:r>
          <a:r>
            <a:rPr lang="ja-JP" altLang="en-US" sz="900" dirty="0">
              <a:latin typeface="Batang" pitchFamily="18" charset="-127"/>
              <a:ea typeface="Batang" pitchFamily="18" charset="-127"/>
            </a:rPr>
            <a:t>　</a:t>
          </a:r>
          <a:r>
            <a:rPr lang="en-US" altLang="ja-JP" sz="900" dirty="0" smtClean="0">
              <a:latin typeface="Batang" pitchFamily="18" charset="-127"/>
              <a:ea typeface="Batang" pitchFamily="18" charset="-127"/>
            </a:rPr>
            <a:t>2011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</a:rPr>
            <a:t>년 </a:t>
          </a:r>
          <a:r>
            <a:rPr lang="en-US" altLang="ja-JP" sz="900" dirty="0" smtClean="0">
              <a:latin typeface="Batang" pitchFamily="18" charset="-127"/>
              <a:ea typeface="Batang" pitchFamily="18" charset="-127"/>
            </a:rPr>
            <a:t>4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</a:rPr>
            <a:t>월</a:t>
          </a:r>
          <a:r>
            <a:rPr lang="en-US" altLang="ja-JP" sz="900" dirty="0" smtClean="0">
              <a:latin typeface="Batang" pitchFamily="18" charset="-127"/>
              <a:ea typeface="Batang" pitchFamily="18" charset="-127"/>
            </a:rPr>
            <a:t>1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</a:rPr>
            <a:t>일 현재</a:t>
          </a:r>
          <a:r>
            <a:rPr lang="en-US" altLang="ko-KR" sz="900" dirty="0" smtClean="0">
              <a:latin typeface="Batang" pitchFamily="18" charset="-127"/>
              <a:ea typeface="Batang" pitchFamily="18" charset="-127"/>
            </a:rPr>
            <a:t>(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</a:rPr>
            <a:t>동일본 대지진의 영향으로 이와테현</a:t>
          </a:r>
          <a:r>
            <a:rPr lang="en-US" altLang="ko-KR" sz="900" dirty="0" smtClean="0">
              <a:latin typeface="Batang" pitchFamily="18" charset="-127"/>
              <a:ea typeface="Batang" pitchFamily="18" charset="-127"/>
            </a:rPr>
            <a:t>, 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</a:rPr>
            <a:t>미야기현 및 후쿠시마현의 데이터에 대해서는 전년 수치</a:t>
          </a:r>
          <a:r>
            <a:rPr lang="en-US" altLang="ko-KR" sz="900" dirty="0" smtClean="0">
              <a:latin typeface="Batang" pitchFamily="18" charset="-127"/>
              <a:ea typeface="Batang" pitchFamily="18" charset="-127"/>
            </a:rPr>
            <a:t>(</a:t>
          </a:r>
          <a:r>
            <a:rPr lang="en-US" altLang="ja-JP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2010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년 </a:t>
          </a:r>
          <a:r>
            <a:rPr lang="en-US" altLang="ja-JP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4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월</a:t>
          </a:r>
          <a:r>
            <a:rPr lang="en-US" altLang="ja-JP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1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일 현재</a:t>
          </a:r>
          <a:r>
            <a:rPr lang="en-US" altLang="ko-KR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)</a:t>
          </a:r>
          <a:r>
            <a:rPr lang="ko-KR" altLang="en-US" sz="900" dirty="0" smtClean="0">
              <a:latin typeface="Batang" pitchFamily="18" charset="-127"/>
              <a:ea typeface="Batang" pitchFamily="18" charset="-127"/>
              <a:cs typeface="Calibri" pitchFamily="34" charset="0"/>
            </a:rPr>
            <a:t>에 의한 집계</a:t>
          </a:r>
          <a:r>
            <a:rPr lang="ja-JP" altLang="en-US" sz="900" dirty="0" smtClean="0">
              <a:latin typeface="Batang" pitchFamily="18" charset="-127"/>
              <a:ea typeface="Batang" pitchFamily="18" charset="-127"/>
            </a:rPr>
            <a:t>）</a:t>
          </a:r>
          <a:endParaRPr lang="en-US" altLang="ja-JP" sz="900" dirty="0">
            <a:latin typeface="Batang" pitchFamily="18" charset="-127"/>
            <a:ea typeface="Batang" pitchFamily="18" charset="-127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0.84966</cdr:x>
      <cdr:y>0.46134</cdr:y>
    </cdr:from>
    <cdr:to>
      <cdr:x>0.91898</cdr:x>
      <cdr:y>0.49162</cdr:y>
    </cdr:to>
    <cdr:sp macro="" textlink="">
      <cdr:nvSpPr>
        <cdr:cNvPr id="2" name="テキスト ボックス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753604" y="2664273"/>
          <a:ext cx="632582" cy="17485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67058"/>
          </a:sys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000" tIns="36000" rIns="36000" bIns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5pPr>
          <a:lvl6pPr marL="22860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6pPr>
          <a:lvl7pPr marL="27432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7pPr>
          <a:lvl8pPr marL="32004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8pPr>
          <a:lvl9pPr marL="36576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9pPr>
        </a:lstStyle>
        <a:p xmlns:a="http://schemas.openxmlformats.org/drawingml/2006/main">
          <a:pPr eaLnBrk="1" hangingPunct="1"/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(</a:t>
          </a:r>
          <a:r>
            <a:rPr lang="ko-KR" altLang="en-US" sz="900" dirty="0" smtClean="0">
              <a:latin typeface="ＭＳ 明朝" pitchFamily="17" charset="-128"/>
              <a:ea typeface="ＭＳ 明朝" pitchFamily="17" charset="-128"/>
            </a:rPr>
            <a:t>사망자</a:t>
          </a:r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)</a:t>
          </a:r>
          <a:endParaRPr lang="ja-JP" altLang="en-US" sz="900" dirty="0">
            <a:solidFill>
              <a:sysClr val="windowText" lastClr="000000"/>
            </a:solidFill>
            <a:latin typeface="ＭＳ 明朝" pitchFamily="17" charset="-128"/>
            <a:ea typeface="ＭＳ 明朝" pitchFamily="17" charset="-128"/>
          </a:endParaRPr>
        </a:p>
      </cdr:txBody>
    </cdr:sp>
  </cdr:relSizeAnchor>
  <cdr:relSizeAnchor xmlns:cdr="http://schemas.openxmlformats.org/drawingml/2006/chartDrawing">
    <cdr:from>
      <cdr:x>0.85105</cdr:x>
      <cdr:y>0.49215</cdr:y>
    </cdr:from>
    <cdr:to>
      <cdr:x>0.94574</cdr:x>
      <cdr:y>0.52243</cdr:y>
    </cdr:to>
    <cdr:sp macro="" textlink="">
      <cdr:nvSpPr>
        <cdr:cNvPr id="3" name="テキスト ボックス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766288" y="2842203"/>
          <a:ext cx="864097" cy="17485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67058"/>
          </a:sys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000" tIns="36000" rIns="36000" bIns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eaLnBrk="1" hangingPunct="1"/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(</a:t>
          </a:r>
          <a:r>
            <a:rPr lang="ko-KR" altLang="en-US" sz="900" dirty="0" smtClean="0">
              <a:latin typeface="ＭＳ 明朝" pitchFamily="17" charset="-128"/>
              <a:ea typeface="ＭＳ 明朝" pitchFamily="17" charset="-128"/>
            </a:rPr>
            <a:t>행방불명</a:t>
          </a:r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)</a:t>
          </a:r>
          <a:endParaRPr lang="ja-JP" altLang="en-US" sz="900" dirty="0">
            <a:solidFill>
              <a:sysClr val="windowText" lastClr="000000"/>
            </a:solidFill>
            <a:latin typeface="ＭＳ 明朝" pitchFamily="17" charset="-128"/>
            <a:ea typeface="ＭＳ 明朝" pitchFamily="17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100F-7522-4930-95DF-6ACCBF8F974F}" type="datetimeFigureOut">
              <a:rPr kumimoji="1" lang="ja-JP" altLang="en-US" smtClean="0"/>
              <a:pPr/>
              <a:t>2012/3/16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6CAA3-A19E-49A0-B535-9D9A721F5F9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120108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02" cy="493237"/>
          </a:xfrm>
          <a:prstGeom prst="rect">
            <a:avLst/>
          </a:prstGeom>
        </p:spPr>
        <p:txBody>
          <a:bodyPr vert="horz" lIns="90634" tIns="45316" rIns="90634" bIns="453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891" y="1"/>
            <a:ext cx="2919302" cy="493237"/>
          </a:xfrm>
          <a:prstGeom prst="rect">
            <a:avLst/>
          </a:prstGeom>
        </p:spPr>
        <p:txBody>
          <a:bodyPr vert="horz" lIns="90634" tIns="45316" rIns="90634" bIns="453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904D506-3B52-4894-8ADB-B74718250B80}" type="datetimeFigureOut">
              <a:rPr lang="ja-JP" altLang="en-US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698500" y="741363"/>
            <a:ext cx="5340350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4" tIns="45316" rIns="90634" bIns="45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4050" y="4686539"/>
            <a:ext cx="5387667" cy="4439132"/>
          </a:xfrm>
          <a:prstGeom prst="rect">
            <a:avLst/>
          </a:prstGeom>
        </p:spPr>
        <p:txBody>
          <a:bodyPr vert="horz" lIns="90634" tIns="45316" rIns="90634" bIns="45316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502"/>
            <a:ext cx="2919302" cy="493236"/>
          </a:xfrm>
          <a:prstGeom prst="rect">
            <a:avLst/>
          </a:prstGeom>
        </p:spPr>
        <p:txBody>
          <a:bodyPr vert="horz" lIns="90634" tIns="45316" rIns="90634" bIns="453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891" y="9371502"/>
            <a:ext cx="2919302" cy="493236"/>
          </a:xfrm>
          <a:prstGeom prst="rect">
            <a:avLst/>
          </a:prstGeom>
        </p:spPr>
        <p:txBody>
          <a:bodyPr vert="horz" lIns="90634" tIns="45316" rIns="90634" bIns="453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149147B-C8E5-4188-88A1-3B4A6517A3C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299618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610968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>
                <a:ea typeface="ＭＳ Ｐ明朝" charset="-128"/>
              </a:rPr>
              <a:t>●非常に伸びてきており心強いところ。</a:t>
            </a:r>
          </a:p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942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C2D38106-9391-407A-ABFC-54EFA888AF35}" type="slidenum">
              <a:rPr lang="en-US" altLang="ja-JP" sz="1200" smtClean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ja-JP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10209FD9-FA93-4F7E-85A4-008DFCA6C7AB}" type="slidenum">
              <a:rPr lang="en-US" altLang="ja-JP" sz="120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ja-JP" sz="1200" smtClean="0">
              <a:solidFill>
                <a:schemeClr val="tx1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0" y="741363"/>
            <a:ext cx="5343525" cy="370046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7888"/>
            <a:ext cx="4941887" cy="44370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32629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6913" y="739775"/>
            <a:ext cx="534352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375" tIns="45688" rIns="91375" bIns="456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1747" name="スライド番号プレースホルダー 3"/>
          <p:cNvSpPr txBox="1">
            <a:spLocks noGrp="1"/>
          </p:cNvSpPr>
          <p:nvPr/>
        </p:nvSpPr>
        <p:spPr bwMode="auto">
          <a:xfrm>
            <a:off x="3814626" y="9370868"/>
            <a:ext cx="2919565" cy="4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5" tIns="45688" rIns="91375" bIns="45688" anchor="b"/>
          <a:lstStyle/>
          <a:p>
            <a:pPr algn="r" defTabSz="913936"/>
            <a:fld id="{BC7CC257-305D-46CC-8B63-67FB5D20B5FA}" type="slidenum">
              <a:rPr lang="ja-JP" altLang="en-US" sz="1200">
                <a:latin typeface="Calibri" pitchFamily="34" charset="0"/>
              </a:rPr>
              <a:pPr algn="r" defTabSz="913936"/>
              <a:t>19</a:t>
            </a:fld>
            <a:endParaRPr lang="en-US" altLang="ja-JP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mtClean="0"/>
              <a:t>三陸の入り組んだ海岸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mtClean="0"/>
              <a:t>宮城、福島のなだらかな海岸線</a:t>
            </a:r>
          </a:p>
          <a:p>
            <a:r>
              <a:rPr lang="ja-JP" altLang="en-US" smtClean="0"/>
              <a:t>ここでの津波被害が特徴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ea typeface="ＭＳ Ｐ明朝" charset="-128"/>
              </a:rPr>
              <a:t>●消防団は、減少傾向にあり、確保に力を入れているところ。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 smtClean="0">
              <a:ea typeface="ＭＳ Ｐ明朝" charset="-128"/>
            </a:endParaRPr>
          </a:p>
        </p:txBody>
      </p:sp>
      <p:sp>
        <p:nvSpPr>
          <p:cNvPr id="122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BA74D10-5DDC-4216-9EBE-D8D5CE1B7CBF}" type="slidenum">
              <a:rPr lang="ja-JP" altLang="en-US" smtClean="0">
                <a:solidFill>
                  <a:srgbClr val="EEECE1"/>
                </a:solidFill>
              </a:rPr>
              <a:pPr eaLnBrk="1" hangingPunct="1"/>
              <a:t>8</a:t>
            </a:fld>
            <a:endParaRPr lang="ja-JP" altLang="en-US" smtClean="0">
              <a:solidFill>
                <a:srgbClr val="EEECE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3F92D-8BE0-4CB7-9575-EB6D32DB0906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A9720-8990-4CF5-9891-5476360C3706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03C31-B507-4F90-8C85-74461480CD92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EDB43-426B-4DA3-ABD7-D99795DE6EDF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74E70B-84E0-4EA6-A3B7-220D30EF2903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95C13-FC6A-41FF-A6CB-139FF3B2D54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95388" y="274639"/>
            <a:ext cx="891524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9C8A7-3994-48DA-862D-3E1202A39BC7}" type="datetime1">
              <a:rPr lang="ja-JP" altLang="en-US" smtClean="0"/>
              <a:pPr>
                <a:defRPr/>
              </a:pPr>
              <a:t>2012/3/16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5C668-DA2B-458E-9994-DABA1D0F1580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  <p:extLst>
      <p:ext uri="{BB962C8B-B14F-4D97-AF65-F5344CB8AC3E}">
        <p14:creationId xmlns="" xmlns:p14="http://schemas.microsoft.com/office/powerpoint/2010/main" val="96263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955A3-C069-4F32-8219-2C13647F2CCF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DFB75-B6C0-45A3-9A74-B73D570B0050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3EE25A-63CC-49FC-9E3E-76255F5FEA60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404AB-BF94-46AF-B0AA-49F5AADD944B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9164E-7217-4660-AA7C-69BB5D0263F7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F6E0-CE83-402A-A634-E96DF22BCCBD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2C7EC8-45B7-4FCC-9A35-546569A4219E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631C1-CB43-44A0-A4DC-66929AD0A53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008C96-C5FC-4C14-BA14-F293A6680AFA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776A82-B52F-47EE-B19E-511DBD433E48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14698-3555-475D-989B-6C301464F85E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A5FA4-CAF4-4392-873F-E83888EDBE0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7DD2F4-92AF-4BA7-9F7B-84799485F700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AFA9B-AD42-4452-87A9-293ED56FB54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35619F-8414-414C-927A-3F16A4EA0C2B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C6A97-9AB9-4D46-A227-5A1F6AA6F7A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F1A1FC-BCDB-4189-9D1C-2A7A97DBDD41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ED7C0C-1220-41CF-BB3F-3B08AF33C0D4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hyperlink" Target="http://freesozais.com/free/i_machine/machine_019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hyperlink" Target="http://freesozais.com/free/i_machine/machine_017.jpg" TargetMode="External"/><Relationship Id="rId10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9" Type="http://schemas.openxmlformats.org/officeDocument/2006/relationships/hyperlink" Target="http://freesozais.com/free/i_machine/machine_020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0532" y="1958975"/>
            <a:ext cx="8420100" cy="1470025"/>
          </a:xfrm>
        </p:spPr>
        <p:txBody>
          <a:bodyPr>
            <a:noAutofit/>
          </a:bodyPr>
          <a:lstStyle/>
          <a:p>
            <a:r>
              <a:rPr kumimoji="1" lang="ko-KR" altLang="en-US" dirty="0" smtClean="0"/>
              <a:t>방</a:t>
            </a:r>
            <a:r>
              <a:rPr kumimoji="1" lang="ja-JP" altLang="en-US" dirty="0" smtClean="0"/>
              <a:t>　</a:t>
            </a:r>
            <a:r>
              <a:rPr kumimoji="1" lang="ko-KR" altLang="en-US" dirty="0" smtClean="0"/>
              <a:t>재</a:t>
            </a:r>
            <a:r>
              <a:rPr kumimoji="1" lang="ja-JP" altLang="en-US" dirty="0" smtClean="0"/>
              <a:t>　</a:t>
            </a:r>
            <a:r>
              <a:rPr kumimoji="1" lang="ko-KR" altLang="en-US" dirty="0" smtClean="0"/>
              <a:t>체</a:t>
            </a:r>
            <a:r>
              <a:rPr kumimoji="1" lang="ja-JP" altLang="en-US" dirty="0" smtClean="0"/>
              <a:t>　</a:t>
            </a:r>
            <a:r>
              <a:rPr kumimoji="1" lang="ko-KR" altLang="en-US" dirty="0" smtClean="0"/>
              <a:t>제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136576" y="3501008"/>
            <a:ext cx="7632848" cy="1752600"/>
          </a:xfrm>
        </p:spPr>
        <p:txBody>
          <a:bodyPr>
            <a:normAutofit/>
          </a:bodyPr>
          <a:lstStyle/>
          <a:p>
            <a:r>
              <a:rPr lang="ja-JP" altLang="en-US" sz="2700" dirty="0" smtClean="0">
                <a:solidFill>
                  <a:schemeClr val="tx1"/>
                </a:solidFill>
              </a:rPr>
              <a:t>～</a:t>
            </a:r>
            <a:r>
              <a:rPr lang="ko-KR" altLang="en-US" sz="2700" dirty="0" smtClean="0">
                <a:solidFill>
                  <a:schemeClr val="tx1"/>
                </a:solidFill>
              </a:rPr>
              <a:t>시정촌 방재체제와 동일본 대지진 때의 활동</a:t>
            </a:r>
            <a:r>
              <a:rPr lang="ja-JP" altLang="en-US" sz="2700" dirty="0" smtClean="0">
                <a:solidFill>
                  <a:schemeClr val="tx1"/>
                </a:solidFill>
              </a:rPr>
              <a:t>～</a:t>
            </a:r>
            <a:endParaRPr kumimoji="1" lang="ja-JP" alt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53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ko-KR" altLang="en-US" sz="3600" dirty="0" smtClean="0"/>
              <a:t>자주방재조직의 추이</a:t>
            </a:r>
            <a:endParaRPr lang="ja-JP" altLang="en-US" sz="3600" dirty="0" smtClean="0"/>
          </a:p>
        </p:txBody>
      </p:sp>
      <p:sp>
        <p:nvSpPr>
          <p:cNvPr id="59395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401272" y="6381750"/>
            <a:ext cx="2311770" cy="47625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8</a:t>
            </a:r>
          </a:p>
        </p:txBody>
      </p:sp>
      <p:sp>
        <p:nvSpPr>
          <p:cNvPr id="68612" name="テキスト ボックス 17"/>
          <p:cNvSpPr txBox="1">
            <a:spLocks noChangeArrowheads="1"/>
          </p:cNvSpPr>
          <p:nvPr/>
        </p:nvSpPr>
        <p:spPr bwMode="auto">
          <a:xfrm>
            <a:off x="200472" y="6237312"/>
            <a:ext cx="87755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 ※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자주방재조직 활동 커버율</a:t>
            </a:r>
            <a:r>
              <a:rPr lang="ja-JP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ja-JP" altLang="en-US" sz="11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ja-JP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전세대수 중 자주방재조직이 그 활동범위로 하고 있는 세대수의 비율</a:t>
            </a:r>
            <a:endParaRPr lang="en-US" altLang="ja-JP" sz="11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eaLnBrk="1" hangingPunct="1"/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 ※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동일본 대지진의 영향으로 이와테현</a:t>
            </a:r>
            <a:r>
              <a:rPr lang="en-US" altLang="ko-KR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미야기현 및 후쿠시마현의 데이터에 대해서는 전년수치</a:t>
            </a:r>
            <a:r>
              <a:rPr lang="en-US" altLang="ko-KR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2010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년 </a:t>
            </a:r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4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월</a:t>
            </a:r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1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일 현재</a:t>
            </a:r>
            <a:r>
              <a:rPr lang="en-US" altLang="ko-KR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)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  <a:cs typeface="Calibri" pitchFamily="34" charset="0"/>
              </a:rPr>
              <a:t>에 의한 집계</a:t>
            </a:r>
            <a:endParaRPr lang="ja-JP" altLang="en-US" sz="11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－５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graphicFrame>
        <p:nvGraphicFramePr>
          <p:cNvPr id="8" name="グラフ 7"/>
          <p:cNvGraphicFramePr/>
          <p:nvPr/>
        </p:nvGraphicFramePr>
        <p:xfrm>
          <a:off x="344488" y="764704"/>
          <a:ext cx="878497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200472" y="764704"/>
            <a:ext cx="1152128" cy="197934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ko-KR" altLang="en-US" sz="1050" b="1" dirty="0" smtClean="0">
                <a:solidFill>
                  <a:schemeClr val="tx1"/>
                </a:solidFill>
                <a:latin typeface="+mn-ea"/>
                <a:ea typeface="+mn-ea"/>
              </a:rPr>
              <a:t>자주방재 조직수</a:t>
            </a:r>
            <a:endParaRPr lang="ja-JP" altLang="en-US" sz="105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テキスト ボックス 6"/>
          <p:cNvSpPr txBox="1">
            <a:spLocks noChangeArrowheads="1"/>
          </p:cNvSpPr>
          <p:nvPr/>
        </p:nvSpPr>
        <p:spPr bwMode="auto">
          <a:xfrm>
            <a:off x="8409384" y="620688"/>
            <a:ext cx="1152128" cy="359517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ko-KR" altLang="en-US" sz="1050" b="1" dirty="0" smtClean="0">
                <a:solidFill>
                  <a:schemeClr val="tx1"/>
                </a:solidFill>
                <a:latin typeface="+mn-ea"/>
                <a:ea typeface="+mn-ea"/>
              </a:rPr>
              <a:t>자주방재조직</a:t>
            </a:r>
            <a:endParaRPr lang="en-US" altLang="ko-KR" sz="1050" b="1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eaLnBrk="1" hangingPunct="1"/>
            <a:r>
              <a:rPr lang="ko-KR" altLang="en-US" sz="1050" b="1" dirty="0" smtClean="0">
                <a:solidFill>
                  <a:schemeClr val="tx1"/>
                </a:solidFill>
                <a:latin typeface="+mn-ea"/>
                <a:ea typeface="+mn-ea"/>
              </a:rPr>
              <a:t>활동 커버율</a:t>
            </a:r>
            <a:endParaRPr lang="ja-JP" altLang="en-US" sz="105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1" name="テキスト ボックス 6"/>
          <p:cNvSpPr txBox="1">
            <a:spLocks noChangeArrowheads="1"/>
          </p:cNvSpPr>
          <p:nvPr/>
        </p:nvSpPr>
        <p:spPr bwMode="auto">
          <a:xfrm>
            <a:off x="8049344" y="6021288"/>
            <a:ext cx="1152128" cy="159462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ko-KR" altLang="en-US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각년 </a:t>
            </a:r>
            <a:r>
              <a:rPr lang="en-US" altLang="ko-KR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ko-KR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lang="ja-JP" altLang="en-US" sz="8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8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96816" y="836712"/>
            <a:ext cx="122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Batang" pitchFamily="18" charset="-127"/>
                <a:ea typeface="Batang" pitchFamily="18" charset="-127"/>
              </a:rPr>
              <a:t>자주방재 조직수</a:t>
            </a:r>
            <a:endParaRPr kumimoji="1" lang="ja-JP" altLang="en-US" sz="11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24000" y="836712"/>
            <a:ext cx="2016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Batang" pitchFamily="18" charset="-127"/>
                <a:ea typeface="Batang" pitchFamily="18" charset="-127"/>
              </a:rPr>
              <a:t>자주방재조직 활동 커버율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34904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50106"/>
          </a:xfrm>
        </p:spPr>
        <p:txBody>
          <a:bodyPr>
            <a:normAutofit/>
          </a:bodyPr>
          <a:lstStyle/>
          <a:p>
            <a:r>
              <a:rPr kumimoji="1" lang="ko-KR" altLang="en-US" dirty="0" smtClean="0"/>
              <a:t>광역 소방응원과 긴급 소방원조대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124745"/>
            <a:ext cx="8915400" cy="5184576"/>
          </a:xfrm>
        </p:spPr>
        <p:txBody>
          <a:bodyPr/>
          <a:lstStyle/>
          <a:p>
            <a:pPr latinLnBrk="1"/>
            <a:r>
              <a:rPr lang="en-US" altLang="ja-JP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【</a:t>
            </a:r>
            <a:r>
              <a:rPr lang="ko-KR" altLang="en-US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소방의 상호응원 협정</a:t>
            </a:r>
            <a:r>
              <a:rPr lang="en-US" altLang="ja-JP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】</a:t>
            </a: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시정촌에는 소방에 관해 필요에 따라 상호 응원할 노력 의무가 있기 때문에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소방의 상호응원에 관해 협정을 체결하는 등의 방식으로 </a:t>
            </a:r>
            <a:r>
              <a:rPr lang="ko-KR" altLang="en-US" sz="2000" u="sng" dirty="0" smtClean="0">
                <a:latin typeface="Batang" pitchFamily="18" charset="-127"/>
                <a:ea typeface="Batang" pitchFamily="18" charset="-127"/>
              </a:rPr>
              <a:t>대규모 재해나 특수한 재해 등에 적절하게 대응할 수 있도록 시정촌 혹은 도도부현의 경계를 초월한 소방력의 광역적인 운용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을 도모하고 있다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ja-JP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【</a:t>
            </a:r>
            <a:r>
              <a:rPr lang="ko-KR" altLang="en-US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긴급 소방응원대</a:t>
            </a:r>
            <a:r>
              <a:rPr lang="en-US" altLang="ja-JP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】</a:t>
            </a: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긴급 소방원조대는 </a:t>
            </a:r>
            <a:r>
              <a:rPr lang="en-US" altLang="ja-JP" sz="2000" dirty="0" smtClean="0">
                <a:latin typeface="Batang" pitchFamily="18" charset="-127"/>
                <a:ea typeface="Batang" pitchFamily="18" charset="-127"/>
              </a:rPr>
              <a:t>1995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년 한신</a:t>
            </a:r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아와지 대지진의 교훈을 계기로 국내에서 발생한 지진 등의 대규모 재해시에 인명구조 활동 등을 보다 효과적이고 신속하게 실시할 수 있도록 전국의 소방기관 상호에 의한 원조체제를 구축하기 위해 창설되었다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u="sng" dirty="0" smtClean="0">
                <a:latin typeface="Batang" pitchFamily="18" charset="-127"/>
                <a:ea typeface="Batang" pitchFamily="18" charset="-127"/>
              </a:rPr>
              <a:t>일본 어디선가에 대규모 재해가 발생한 경우에 소방청장관의 요구에 따라 해당 재해에 대응하기 위한 소방부대가 전국에서 피해지역에 집중적으로 출동하여 인명구조 등의 소방활동을 실시하는 시스템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이다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9</a:t>
            </a:r>
            <a:endParaRPr lang="ja-JP" altLang="en-US" dirty="0"/>
          </a:p>
        </p:txBody>
      </p:sp>
      <p:sp>
        <p:nvSpPr>
          <p:cNvPr id="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－６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82"/>
          <p:cNvSpPr>
            <a:spLocks noChangeArrowheads="1"/>
          </p:cNvSpPr>
          <p:nvPr/>
        </p:nvSpPr>
        <p:spPr bwMode="auto">
          <a:xfrm>
            <a:off x="6191250" y="4071938"/>
            <a:ext cx="510779" cy="214312"/>
          </a:xfrm>
          <a:prstGeom prst="downArrow">
            <a:avLst>
              <a:gd name="adj1" fmla="val 50000"/>
              <a:gd name="adj2" fmla="val 5009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28" name="AutoShape 82"/>
          <p:cNvSpPr>
            <a:spLocks noChangeArrowheads="1"/>
          </p:cNvSpPr>
          <p:nvPr/>
        </p:nvSpPr>
        <p:spPr bwMode="auto">
          <a:xfrm>
            <a:off x="6191250" y="3562351"/>
            <a:ext cx="510779" cy="214313"/>
          </a:xfrm>
          <a:prstGeom prst="downArrow">
            <a:avLst>
              <a:gd name="adj1" fmla="val 50000"/>
              <a:gd name="adj2" fmla="val 5009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6" name="横巻き 135"/>
          <p:cNvSpPr/>
          <p:nvPr/>
        </p:nvSpPr>
        <p:spPr>
          <a:xfrm>
            <a:off x="5572125" y="1928814"/>
            <a:ext cx="4179094" cy="128587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グループ化 537"/>
          <p:cNvGrpSpPr>
            <a:grpSpLocks noChangeAspect="1"/>
          </p:cNvGrpSpPr>
          <p:nvPr/>
        </p:nvGrpSpPr>
        <p:grpSpPr>
          <a:xfrm>
            <a:off x="5804303" y="3500439"/>
            <a:ext cx="3666066" cy="3071834"/>
            <a:chOff x="1971675" y="657225"/>
            <a:chExt cx="5202429" cy="5568745"/>
          </a:xfrm>
          <a:solidFill>
            <a:srgbClr val="92D050"/>
          </a:solidFill>
        </p:grpSpPr>
        <p:grpSp>
          <p:nvGrpSpPr>
            <p:cNvPr id="3" name="Group 1"/>
            <p:cNvGrpSpPr>
              <a:grpSpLocks/>
            </p:cNvGrpSpPr>
            <p:nvPr/>
          </p:nvGrpSpPr>
          <p:grpSpPr bwMode="auto">
            <a:xfrm>
              <a:off x="5173853" y="657225"/>
              <a:ext cx="2000251" cy="1266825"/>
              <a:chOff x="3200400" y="0"/>
              <a:chExt cx="1801" cy="1141"/>
            </a:xfrm>
            <a:grpFill/>
          </p:grpSpPr>
          <p:sp>
            <p:nvSpPr>
              <p:cNvPr id="530" name="Freeform 2"/>
              <p:cNvSpPr>
                <a:spLocks/>
              </p:cNvSpPr>
              <p:nvPr/>
            </p:nvSpPr>
            <p:spPr bwMode="auto">
              <a:xfrm>
                <a:off x="3200476" y="50"/>
                <a:ext cx="1192" cy="1091"/>
              </a:xfrm>
              <a:custGeom>
                <a:avLst/>
                <a:gdLst>
                  <a:gd name="T0" fmla="*/ 114 w 1192"/>
                  <a:gd name="T1" fmla="*/ 1066 h 1091"/>
                  <a:gd name="T2" fmla="*/ 127 w 1192"/>
                  <a:gd name="T3" fmla="*/ 1028 h 1091"/>
                  <a:gd name="T4" fmla="*/ 165 w 1192"/>
                  <a:gd name="T5" fmla="*/ 977 h 1091"/>
                  <a:gd name="T6" fmla="*/ 178 w 1192"/>
                  <a:gd name="T7" fmla="*/ 990 h 1091"/>
                  <a:gd name="T8" fmla="*/ 216 w 1192"/>
                  <a:gd name="T9" fmla="*/ 990 h 1091"/>
                  <a:gd name="T10" fmla="*/ 279 w 1192"/>
                  <a:gd name="T11" fmla="*/ 977 h 1091"/>
                  <a:gd name="T12" fmla="*/ 228 w 1192"/>
                  <a:gd name="T13" fmla="*/ 939 h 1091"/>
                  <a:gd name="T14" fmla="*/ 140 w 1192"/>
                  <a:gd name="T15" fmla="*/ 888 h 1091"/>
                  <a:gd name="T16" fmla="*/ 114 w 1192"/>
                  <a:gd name="T17" fmla="*/ 812 h 1091"/>
                  <a:gd name="T18" fmla="*/ 165 w 1192"/>
                  <a:gd name="T19" fmla="*/ 787 h 1091"/>
                  <a:gd name="T20" fmla="*/ 216 w 1192"/>
                  <a:gd name="T21" fmla="*/ 838 h 1091"/>
                  <a:gd name="T22" fmla="*/ 228 w 1192"/>
                  <a:gd name="T23" fmla="*/ 863 h 1091"/>
                  <a:gd name="T24" fmla="*/ 368 w 1192"/>
                  <a:gd name="T25" fmla="*/ 774 h 1091"/>
                  <a:gd name="T26" fmla="*/ 444 w 1192"/>
                  <a:gd name="T27" fmla="*/ 812 h 1091"/>
                  <a:gd name="T28" fmla="*/ 507 w 1192"/>
                  <a:gd name="T29" fmla="*/ 850 h 1091"/>
                  <a:gd name="T30" fmla="*/ 647 w 1192"/>
                  <a:gd name="T31" fmla="*/ 914 h 1091"/>
                  <a:gd name="T32" fmla="*/ 698 w 1192"/>
                  <a:gd name="T33" fmla="*/ 888 h 1091"/>
                  <a:gd name="T34" fmla="*/ 774 w 1192"/>
                  <a:gd name="T35" fmla="*/ 749 h 1091"/>
                  <a:gd name="T36" fmla="*/ 888 w 1192"/>
                  <a:gd name="T37" fmla="*/ 673 h 1091"/>
                  <a:gd name="T38" fmla="*/ 977 w 1192"/>
                  <a:gd name="T39" fmla="*/ 660 h 1091"/>
                  <a:gd name="T40" fmla="*/ 1027 w 1192"/>
                  <a:gd name="T41" fmla="*/ 647 h 1091"/>
                  <a:gd name="T42" fmla="*/ 1053 w 1192"/>
                  <a:gd name="T43" fmla="*/ 609 h 1091"/>
                  <a:gd name="T44" fmla="*/ 1129 w 1192"/>
                  <a:gd name="T45" fmla="*/ 597 h 1091"/>
                  <a:gd name="T46" fmla="*/ 1192 w 1192"/>
                  <a:gd name="T47" fmla="*/ 533 h 1091"/>
                  <a:gd name="T48" fmla="*/ 1129 w 1192"/>
                  <a:gd name="T49" fmla="*/ 559 h 1091"/>
                  <a:gd name="T50" fmla="*/ 1040 w 1192"/>
                  <a:gd name="T51" fmla="*/ 444 h 1091"/>
                  <a:gd name="T52" fmla="*/ 1078 w 1192"/>
                  <a:gd name="T53" fmla="*/ 368 h 1091"/>
                  <a:gd name="T54" fmla="*/ 1065 w 1192"/>
                  <a:gd name="T55" fmla="*/ 330 h 1091"/>
                  <a:gd name="T56" fmla="*/ 1040 w 1192"/>
                  <a:gd name="T57" fmla="*/ 356 h 1091"/>
                  <a:gd name="T58" fmla="*/ 951 w 1192"/>
                  <a:gd name="T59" fmla="*/ 406 h 1091"/>
                  <a:gd name="T60" fmla="*/ 812 w 1192"/>
                  <a:gd name="T61" fmla="*/ 356 h 1091"/>
                  <a:gd name="T62" fmla="*/ 685 w 1192"/>
                  <a:gd name="T63" fmla="*/ 292 h 1091"/>
                  <a:gd name="T64" fmla="*/ 558 w 1192"/>
                  <a:gd name="T65" fmla="*/ 165 h 1091"/>
                  <a:gd name="T66" fmla="*/ 482 w 1192"/>
                  <a:gd name="T67" fmla="*/ 76 h 1091"/>
                  <a:gd name="T68" fmla="*/ 431 w 1192"/>
                  <a:gd name="T69" fmla="*/ 13 h 1091"/>
                  <a:gd name="T70" fmla="*/ 393 w 1192"/>
                  <a:gd name="T71" fmla="*/ 26 h 1091"/>
                  <a:gd name="T72" fmla="*/ 355 w 1192"/>
                  <a:gd name="T73" fmla="*/ 26 h 1091"/>
                  <a:gd name="T74" fmla="*/ 342 w 1192"/>
                  <a:gd name="T75" fmla="*/ 89 h 1091"/>
                  <a:gd name="T76" fmla="*/ 380 w 1192"/>
                  <a:gd name="T77" fmla="*/ 178 h 1091"/>
                  <a:gd name="T78" fmla="*/ 368 w 1192"/>
                  <a:gd name="T79" fmla="*/ 305 h 1091"/>
                  <a:gd name="T80" fmla="*/ 355 w 1192"/>
                  <a:gd name="T81" fmla="*/ 419 h 1091"/>
                  <a:gd name="T82" fmla="*/ 304 w 1192"/>
                  <a:gd name="T83" fmla="*/ 457 h 1091"/>
                  <a:gd name="T84" fmla="*/ 304 w 1192"/>
                  <a:gd name="T85" fmla="*/ 508 h 1091"/>
                  <a:gd name="T86" fmla="*/ 304 w 1192"/>
                  <a:gd name="T87" fmla="*/ 584 h 1091"/>
                  <a:gd name="T88" fmla="*/ 241 w 1192"/>
                  <a:gd name="T89" fmla="*/ 609 h 1091"/>
                  <a:gd name="T90" fmla="*/ 203 w 1192"/>
                  <a:gd name="T91" fmla="*/ 609 h 1091"/>
                  <a:gd name="T92" fmla="*/ 152 w 1192"/>
                  <a:gd name="T93" fmla="*/ 584 h 1091"/>
                  <a:gd name="T94" fmla="*/ 127 w 1192"/>
                  <a:gd name="T95" fmla="*/ 584 h 1091"/>
                  <a:gd name="T96" fmla="*/ 140 w 1192"/>
                  <a:gd name="T97" fmla="*/ 673 h 1091"/>
                  <a:gd name="T98" fmla="*/ 101 w 1192"/>
                  <a:gd name="T99" fmla="*/ 723 h 1091"/>
                  <a:gd name="T100" fmla="*/ 89 w 1192"/>
                  <a:gd name="T101" fmla="*/ 723 h 1091"/>
                  <a:gd name="T102" fmla="*/ 38 w 1192"/>
                  <a:gd name="T103" fmla="*/ 749 h 1091"/>
                  <a:gd name="T104" fmla="*/ 0 w 1192"/>
                  <a:gd name="T105" fmla="*/ 825 h 1091"/>
                  <a:gd name="T106" fmla="*/ 0 w 1192"/>
                  <a:gd name="T107" fmla="*/ 876 h 1091"/>
                  <a:gd name="T108" fmla="*/ 38 w 1192"/>
                  <a:gd name="T109" fmla="*/ 914 h 1091"/>
                  <a:gd name="T110" fmla="*/ 63 w 1192"/>
                  <a:gd name="T111" fmla="*/ 977 h 1091"/>
                  <a:gd name="T112" fmla="*/ 51 w 1192"/>
                  <a:gd name="T113" fmla="*/ 1091 h 109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92"/>
                  <a:gd name="T172" fmla="*/ 0 h 1091"/>
                  <a:gd name="T173" fmla="*/ 1192 w 1192"/>
                  <a:gd name="T174" fmla="*/ 1091 h 109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92" h="1091">
                    <a:moveTo>
                      <a:pt x="76" y="1091"/>
                    </a:moveTo>
                    <a:lnTo>
                      <a:pt x="76" y="1091"/>
                    </a:lnTo>
                    <a:lnTo>
                      <a:pt x="89" y="1079"/>
                    </a:lnTo>
                    <a:lnTo>
                      <a:pt x="101" y="1079"/>
                    </a:lnTo>
                    <a:lnTo>
                      <a:pt x="114" y="1066"/>
                    </a:lnTo>
                    <a:lnTo>
                      <a:pt x="127" y="1053"/>
                    </a:lnTo>
                    <a:lnTo>
                      <a:pt x="127" y="1028"/>
                    </a:lnTo>
                    <a:lnTo>
                      <a:pt x="140" y="1015"/>
                    </a:lnTo>
                    <a:lnTo>
                      <a:pt x="152" y="1003"/>
                    </a:lnTo>
                    <a:lnTo>
                      <a:pt x="165" y="1003"/>
                    </a:lnTo>
                    <a:lnTo>
                      <a:pt x="165" y="990"/>
                    </a:lnTo>
                    <a:lnTo>
                      <a:pt x="165" y="977"/>
                    </a:lnTo>
                    <a:lnTo>
                      <a:pt x="178" y="977"/>
                    </a:lnTo>
                    <a:lnTo>
                      <a:pt x="178" y="990"/>
                    </a:lnTo>
                    <a:lnTo>
                      <a:pt x="178" y="1003"/>
                    </a:lnTo>
                    <a:lnTo>
                      <a:pt x="190" y="990"/>
                    </a:lnTo>
                    <a:lnTo>
                      <a:pt x="216" y="990"/>
                    </a:lnTo>
                    <a:lnTo>
                      <a:pt x="228" y="1003"/>
                    </a:lnTo>
                    <a:lnTo>
                      <a:pt x="228" y="1015"/>
                    </a:lnTo>
                    <a:lnTo>
                      <a:pt x="241" y="1015"/>
                    </a:lnTo>
                    <a:lnTo>
                      <a:pt x="254" y="1003"/>
                    </a:lnTo>
                    <a:lnTo>
                      <a:pt x="279" y="977"/>
                    </a:lnTo>
                    <a:lnTo>
                      <a:pt x="254" y="952"/>
                    </a:lnTo>
                    <a:lnTo>
                      <a:pt x="241" y="952"/>
                    </a:lnTo>
                    <a:lnTo>
                      <a:pt x="228" y="939"/>
                    </a:lnTo>
                    <a:lnTo>
                      <a:pt x="203" y="914"/>
                    </a:lnTo>
                    <a:lnTo>
                      <a:pt x="190" y="901"/>
                    </a:lnTo>
                    <a:lnTo>
                      <a:pt x="190" y="888"/>
                    </a:lnTo>
                    <a:lnTo>
                      <a:pt x="152" y="901"/>
                    </a:lnTo>
                    <a:lnTo>
                      <a:pt x="140" y="888"/>
                    </a:lnTo>
                    <a:lnTo>
                      <a:pt x="114" y="876"/>
                    </a:lnTo>
                    <a:lnTo>
                      <a:pt x="101" y="863"/>
                    </a:lnTo>
                    <a:lnTo>
                      <a:pt x="101" y="850"/>
                    </a:lnTo>
                    <a:lnTo>
                      <a:pt x="114" y="812"/>
                    </a:lnTo>
                    <a:lnTo>
                      <a:pt x="127" y="787"/>
                    </a:lnTo>
                    <a:lnTo>
                      <a:pt x="140" y="787"/>
                    </a:lnTo>
                    <a:lnTo>
                      <a:pt x="152" y="787"/>
                    </a:lnTo>
                    <a:lnTo>
                      <a:pt x="165" y="787"/>
                    </a:lnTo>
                    <a:lnTo>
                      <a:pt x="190" y="800"/>
                    </a:lnTo>
                    <a:lnTo>
                      <a:pt x="203" y="812"/>
                    </a:lnTo>
                    <a:lnTo>
                      <a:pt x="203" y="825"/>
                    </a:lnTo>
                    <a:lnTo>
                      <a:pt x="216" y="838"/>
                    </a:lnTo>
                    <a:lnTo>
                      <a:pt x="216" y="850"/>
                    </a:lnTo>
                    <a:lnTo>
                      <a:pt x="216" y="863"/>
                    </a:lnTo>
                    <a:lnTo>
                      <a:pt x="228" y="863"/>
                    </a:lnTo>
                    <a:lnTo>
                      <a:pt x="266" y="825"/>
                    </a:lnTo>
                    <a:lnTo>
                      <a:pt x="304" y="800"/>
                    </a:lnTo>
                    <a:lnTo>
                      <a:pt x="317" y="787"/>
                    </a:lnTo>
                    <a:lnTo>
                      <a:pt x="342" y="774"/>
                    </a:lnTo>
                    <a:lnTo>
                      <a:pt x="368" y="774"/>
                    </a:lnTo>
                    <a:lnTo>
                      <a:pt x="393" y="787"/>
                    </a:lnTo>
                    <a:lnTo>
                      <a:pt x="406" y="787"/>
                    </a:lnTo>
                    <a:lnTo>
                      <a:pt x="419" y="800"/>
                    </a:lnTo>
                    <a:lnTo>
                      <a:pt x="444" y="812"/>
                    </a:lnTo>
                    <a:lnTo>
                      <a:pt x="469" y="825"/>
                    </a:lnTo>
                    <a:lnTo>
                      <a:pt x="482" y="838"/>
                    </a:lnTo>
                    <a:lnTo>
                      <a:pt x="495" y="838"/>
                    </a:lnTo>
                    <a:lnTo>
                      <a:pt x="507" y="850"/>
                    </a:lnTo>
                    <a:lnTo>
                      <a:pt x="533" y="876"/>
                    </a:lnTo>
                    <a:lnTo>
                      <a:pt x="558" y="888"/>
                    </a:lnTo>
                    <a:lnTo>
                      <a:pt x="583" y="888"/>
                    </a:lnTo>
                    <a:lnTo>
                      <a:pt x="647" y="914"/>
                    </a:lnTo>
                    <a:lnTo>
                      <a:pt x="685" y="952"/>
                    </a:lnTo>
                    <a:lnTo>
                      <a:pt x="685" y="939"/>
                    </a:lnTo>
                    <a:lnTo>
                      <a:pt x="685" y="926"/>
                    </a:lnTo>
                    <a:lnTo>
                      <a:pt x="698" y="914"/>
                    </a:lnTo>
                    <a:lnTo>
                      <a:pt x="698" y="888"/>
                    </a:lnTo>
                    <a:lnTo>
                      <a:pt x="698" y="876"/>
                    </a:lnTo>
                    <a:lnTo>
                      <a:pt x="698" y="863"/>
                    </a:lnTo>
                    <a:lnTo>
                      <a:pt x="710" y="838"/>
                    </a:lnTo>
                    <a:lnTo>
                      <a:pt x="723" y="800"/>
                    </a:lnTo>
                    <a:lnTo>
                      <a:pt x="774" y="749"/>
                    </a:lnTo>
                    <a:lnTo>
                      <a:pt x="824" y="698"/>
                    </a:lnTo>
                    <a:lnTo>
                      <a:pt x="850" y="673"/>
                    </a:lnTo>
                    <a:lnTo>
                      <a:pt x="862" y="673"/>
                    </a:lnTo>
                    <a:lnTo>
                      <a:pt x="875" y="660"/>
                    </a:lnTo>
                    <a:lnTo>
                      <a:pt x="888" y="673"/>
                    </a:lnTo>
                    <a:lnTo>
                      <a:pt x="926" y="673"/>
                    </a:lnTo>
                    <a:lnTo>
                      <a:pt x="938" y="673"/>
                    </a:lnTo>
                    <a:lnTo>
                      <a:pt x="989" y="673"/>
                    </a:lnTo>
                    <a:lnTo>
                      <a:pt x="977" y="660"/>
                    </a:lnTo>
                    <a:lnTo>
                      <a:pt x="989" y="635"/>
                    </a:lnTo>
                    <a:lnTo>
                      <a:pt x="1002" y="647"/>
                    </a:lnTo>
                    <a:lnTo>
                      <a:pt x="1027" y="647"/>
                    </a:lnTo>
                    <a:lnTo>
                      <a:pt x="1040" y="647"/>
                    </a:lnTo>
                    <a:lnTo>
                      <a:pt x="1065" y="622"/>
                    </a:lnTo>
                    <a:lnTo>
                      <a:pt x="1053" y="609"/>
                    </a:lnTo>
                    <a:lnTo>
                      <a:pt x="1078" y="609"/>
                    </a:lnTo>
                    <a:lnTo>
                      <a:pt x="1091" y="597"/>
                    </a:lnTo>
                    <a:lnTo>
                      <a:pt x="1116" y="597"/>
                    </a:lnTo>
                    <a:lnTo>
                      <a:pt x="1129" y="597"/>
                    </a:lnTo>
                    <a:lnTo>
                      <a:pt x="1141" y="584"/>
                    </a:lnTo>
                    <a:lnTo>
                      <a:pt x="1154" y="559"/>
                    </a:lnTo>
                    <a:lnTo>
                      <a:pt x="1179" y="546"/>
                    </a:lnTo>
                    <a:lnTo>
                      <a:pt x="1192" y="533"/>
                    </a:lnTo>
                    <a:lnTo>
                      <a:pt x="1179" y="533"/>
                    </a:lnTo>
                    <a:lnTo>
                      <a:pt x="1154" y="533"/>
                    </a:lnTo>
                    <a:lnTo>
                      <a:pt x="1141" y="546"/>
                    </a:lnTo>
                    <a:lnTo>
                      <a:pt x="1129" y="559"/>
                    </a:lnTo>
                    <a:lnTo>
                      <a:pt x="1116" y="559"/>
                    </a:lnTo>
                    <a:lnTo>
                      <a:pt x="1103" y="546"/>
                    </a:lnTo>
                    <a:lnTo>
                      <a:pt x="1078" y="508"/>
                    </a:lnTo>
                    <a:lnTo>
                      <a:pt x="1053" y="457"/>
                    </a:lnTo>
                    <a:lnTo>
                      <a:pt x="1040" y="444"/>
                    </a:lnTo>
                    <a:lnTo>
                      <a:pt x="1053" y="419"/>
                    </a:lnTo>
                    <a:lnTo>
                      <a:pt x="1053" y="394"/>
                    </a:lnTo>
                    <a:lnTo>
                      <a:pt x="1065" y="394"/>
                    </a:lnTo>
                    <a:lnTo>
                      <a:pt x="1078" y="368"/>
                    </a:lnTo>
                    <a:lnTo>
                      <a:pt x="1078" y="356"/>
                    </a:lnTo>
                    <a:lnTo>
                      <a:pt x="1091" y="343"/>
                    </a:lnTo>
                    <a:lnTo>
                      <a:pt x="1103" y="317"/>
                    </a:lnTo>
                    <a:lnTo>
                      <a:pt x="1091" y="292"/>
                    </a:lnTo>
                    <a:lnTo>
                      <a:pt x="1065" y="330"/>
                    </a:lnTo>
                    <a:lnTo>
                      <a:pt x="1053" y="343"/>
                    </a:lnTo>
                    <a:lnTo>
                      <a:pt x="1040" y="343"/>
                    </a:lnTo>
                    <a:lnTo>
                      <a:pt x="1040" y="356"/>
                    </a:lnTo>
                    <a:lnTo>
                      <a:pt x="1027" y="356"/>
                    </a:lnTo>
                    <a:lnTo>
                      <a:pt x="1002" y="394"/>
                    </a:lnTo>
                    <a:lnTo>
                      <a:pt x="989" y="406"/>
                    </a:lnTo>
                    <a:lnTo>
                      <a:pt x="977" y="406"/>
                    </a:lnTo>
                    <a:lnTo>
                      <a:pt x="951" y="406"/>
                    </a:lnTo>
                    <a:lnTo>
                      <a:pt x="913" y="406"/>
                    </a:lnTo>
                    <a:lnTo>
                      <a:pt x="900" y="394"/>
                    </a:lnTo>
                    <a:lnTo>
                      <a:pt x="888" y="394"/>
                    </a:lnTo>
                    <a:lnTo>
                      <a:pt x="888" y="368"/>
                    </a:lnTo>
                    <a:lnTo>
                      <a:pt x="812" y="356"/>
                    </a:lnTo>
                    <a:lnTo>
                      <a:pt x="774" y="343"/>
                    </a:lnTo>
                    <a:lnTo>
                      <a:pt x="748" y="343"/>
                    </a:lnTo>
                    <a:lnTo>
                      <a:pt x="723" y="330"/>
                    </a:lnTo>
                    <a:lnTo>
                      <a:pt x="698" y="305"/>
                    </a:lnTo>
                    <a:lnTo>
                      <a:pt x="685" y="292"/>
                    </a:lnTo>
                    <a:lnTo>
                      <a:pt x="647" y="267"/>
                    </a:lnTo>
                    <a:lnTo>
                      <a:pt x="634" y="254"/>
                    </a:lnTo>
                    <a:lnTo>
                      <a:pt x="609" y="229"/>
                    </a:lnTo>
                    <a:lnTo>
                      <a:pt x="583" y="203"/>
                    </a:lnTo>
                    <a:lnTo>
                      <a:pt x="558" y="165"/>
                    </a:lnTo>
                    <a:lnTo>
                      <a:pt x="545" y="153"/>
                    </a:lnTo>
                    <a:lnTo>
                      <a:pt x="520" y="127"/>
                    </a:lnTo>
                    <a:lnTo>
                      <a:pt x="507" y="102"/>
                    </a:lnTo>
                    <a:lnTo>
                      <a:pt x="482" y="89"/>
                    </a:lnTo>
                    <a:lnTo>
                      <a:pt x="482" y="76"/>
                    </a:lnTo>
                    <a:lnTo>
                      <a:pt x="457" y="38"/>
                    </a:lnTo>
                    <a:lnTo>
                      <a:pt x="431" y="26"/>
                    </a:lnTo>
                    <a:lnTo>
                      <a:pt x="431" y="13"/>
                    </a:lnTo>
                    <a:lnTo>
                      <a:pt x="419" y="13"/>
                    </a:lnTo>
                    <a:lnTo>
                      <a:pt x="419" y="0"/>
                    </a:lnTo>
                    <a:lnTo>
                      <a:pt x="406" y="0"/>
                    </a:lnTo>
                    <a:lnTo>
                      <a:pt x="393" y="13"/>
                    </a:lnTo>
                    <a:lnTo>
                      <a:pt x="393" y="26"/>
                    </a:lnTo>
                    <a:lnTo>
                      <a:pt x="380" y="26"/>
                    </a:lnTo>
                    <a:lnTo>
                      <a:pt x="368" y="26"/>
                    </a:lnTo>
                    <a:lnTo>
                      <a:pt x="355" y="26"/>
                    </a:lnTo>
                    <a:lnTo>
                      <a:pt x="355" y="38"/>
                    </a:lnTo>
                    <a:lnTo>
                      <a:pt x="355" y="51"/>
                    </a:lnTo>
                    <a:lnTo>
                      <a:pt x="355" y="64"/>
                    </a:lnTo>
                    <a:lnTo>
                      <a:pt x="342" y="76"/>
                    </a:lnTo>
                    <a:lnTo>
                      <a:pt x="342" y="89"/>
                    </a:lnTo>
                    <a:lnTo>
                      <a:pt x="342" y="102"/>
                    </a:lnTo>
                    <a:lnTo>
                      <a:pt x="355" y="115"/>
                    </a:lnTo>
                    <a:lnTo>
                      <a:pt x="355" y="127"/>
                    </a:lnTo>
                    <a:lnTo>
                      <a:pt x="368" y="165"/>
                    </a:lnTo>
                    <a:lnTo>
                      <a:pt x="380" y="178"/>
                    </a:lnTo>
                    <a:lnTo>
                      <a:pt x="380" y="191"/>
                    </a:lnTo>
                    <a:lnTo>
                      <a:pt x="380" y="241"/>
                    </a:lnTo>
                    <a:lnTo>
                      <a:pt x="380" y="267"/>
                    </a:lnTo>
                    <a:lnTo>
                      <a:pt x="380" y="279"/>
                    </a:lnTo>
                    <a:lnTo>
                      <a:pt x="368" y="305"/>
                    </a:lnTo>
                    <a:lnTo>
                      <a:pt x="355" y="317"/>
                    </a:lnTo>
                    <a:lnTo>
                      <a:pt x="355" y="343"/>
                    </a:lnTo>
                    <a:lnTo>
                      <a:pt x="368" y="381"/>
                    </a:lnTo>
                    <a:lnTo>
                      <a:pt x="355" y="406"/>
                    </a:lnTo>
                    <a:lnTo>
                      <a:pt x="355" y="419"/>
                    </a:lnTo>
                    <a:lnTo>
                      <a:pt x="355" y="432"/>
                    </a:lnTo>
                    <a:lnTo>
                      <a:pt x="330" y="432"/>
                    </a:lnTo>
                    <a:lnTo>
                      <a:pt x="317" y="444"/>
                    </a:lnTo>
                    <a:lnTo>
                      <a:pt x="304" y="457"/>
                    </a:lnTo>
                    <a:lnTo>
                      <a:pt x="304" y="470"/>
                    </a:lnTo>
                    <a:lnTo>
                      <a:pt x="304" y="482"/>
                    </a:lnTo>
                    <a:lnTo>
                      <a:pt x="304" y="495"/>
                    </a:lnTo>
                    <a:lnTo>
                      <a:pt x="304" y="508"/>
                    </a:lnTo>
                    <a:lnTo>
                      <a:pt x="304" y="520"/>
                    </a:lnTo>
                    <a:lnTo>
                      <a:pt x="317" y="533"/>
                    </a:lnTo>
                    <a:lnTo>
                      <a:pt x="317" y="559"/>
                    </a:lnTo>
                    <a:lnTo>
                      <a:pt x="317" y="571"/>
                    </a:lnTo>
                    <a:lnTo>
                      <a:pt x="304" y="584"/>
                    </a:lnTo>
                    <a:lnTo>
                      <a:pt x="292" y="609"/>
                    </a:lnTo>
                    <a:lnTo>
                      <a:pt x="279" y="622"/>
                    </a:lnTo>
                    <a:lnTo>
                      <a:pt x="266" y="622"/>
                    </a:lnTo>
                    <a:lnTo>
                      <a:pt x="241" y="609"/>
                    </a:lnTo>
                    <a:lnTo>
                      <a:pt x="241" y="597"/>
                    </a:lnTo>
                    <a:lnTo>
                      <a:pt x="228" y="609"/>
                    </a:lnTo>
                    <a:lnTo>
                      <a:pt x="216" y="609"/>
                    </a:lnTo>
                    <a:lnTo>
                      <a:pt x="203" y="609"/>
                    </a:lnTo>
                    <a:lnTo>
                      <a:pt x="178" y="597"/>
                    </a:lnTo>
                    <a:lnTo>
                      <a:pt x="165" y="597"/>
                    </a:lnTo>
                    <a:lnTo>
                      <a:pt x="165" y="584"/>
                    </a:lnTo>
                    <a:lnTo>
                      <a:pt x="152" y="584"/>
                    </a:lnTo>
                    <a:lnTo>
                      <a:pt x="140" y="571"/>
                    </a:lnTo>
                    <a:lnTo>
                      <a:pt x="127" y="559"/>
                    </a:lnTo>
                    <a:lnTo>
                      <a:pt x="127" y="571"/>
                    </a:lnTo>
                    <a:lnTo>
                      <a:pt x="127" y="584"/>
                    </a:lnTo>
                    <a:lnTo>
                      <a:pt x="114" y="584"/>
                    </a:lnTo>
                    <a:lnTo>
                      <a:pt x="101" y="609"/>
                    </a:lnTo>
                    <a:lnTo>
                      <a:pt x="101" y="622"/>
                    </a:lnTo>
                    <a:lnTo>
                      <a:pt x="114" y="635"/>
                    </a:lnTo>
                    <a:lnTo>
                      <a:pt x="140" y="673"/>
                    </a:lnTo>
                    <a:lnTo>
                      <a:pt x="127" y="673"/>
                    </a:lnTo>
                    <a:lnTo>
                      <a:pt x="114" y="698"/>
                    </a:lnTo>
                    <a:lnTo>
                      <a:pt x="101" y="711"/>
                    </a:lnTo>
                    <a:lnTo>
                      <a:pt x="101" y="723"/>
                    </a:lnTo>
                    <a:lnTo>
                      <a:pt x="89" y="723"/>
                    </a:lnTo>
                    <a:lnTo>
                      <a:pt x="89" y="711"/>
                    </a:lnTo>
                    <a:lnTo>
                      <a:pt x="89" y="723"/>
                    </a:lnTo>
                    <a:lnTo>
                      <a:pt x="76" y="723"/>
                    </a:lnTo>
                    <a:lnTo>
                      <a:pt x="63" y="736"/>
                    </a:lnTo>
                    <a:lnTo>
                      <a:pt x="51" y="736"/>
                    </a:lnTo>
                    <a:lnTo>
                      <a:pt x="38" y="749"/>
                    </a:lnTo>
                    <a:lnTo>
                      <a:pt x="38" y="762"/>
                    </a:lnTo>
                    <a:lnTo>
                      <a:pt x="13" y="762"/>
                    </a:lnTo>
                    <a:lnTo>
                      <a:pt x="0" y="774"/>
                    </a:lnTo>
                    <a:lnTo>
                      <a:pt x="13" y="800"/>
                    </a:lnTo>
                    <a:lnTo>
                      <a:pt x="0" y="825"/>
                    </a:lnTo>
                    <a:lnTo>
                      <a:pt x="0" y="838"/>
                    </a:lnTo>
                    <a:lnTo>
                      <a:pt x="0" y="850"/>
                    </a:lnTo>
                    <a:lnTo>
                      <a:pt x="0" y="876"/>
                    </a:lnTo>
                    <a:lnTo>
                      <a:pt x="13" y="888"/>
                    </a:lnTo>
                    <a:lnTo>
                      <a:pt x="13" y="901"/>
                    </a:lnTo>
                    <a:lnTo>
                      <a:pt x="25" y="901"/>
                    </a:lnTo>
                    <a:lnTo>
                      <a:pt x="38" y="914"/>
                    </a:lnTo>
                    <a:lnTo>
                      <a:pt x="51" y="914"/>
                    </a:lnTo>
                    <a:lnTo>
                      <a:pt x="63" y="939"/>
                    </a:lnTo>
                    <a:lnTo>
                      <a:pt x="63" y="952"/>
                    </a:lnTo>
                    <a:lnTo>
                      <a:pt x="63" y="964"/>
                    </a:lnTo>
                    <a:lnTo>
                      <a:pt x="63" y="977"/>
                    </a:lnTo>
                    <a:lnTo>
                      <a:pt x="51" y="990"/>
                    </a:lnTo>
                    <a:lnTo>
                      <a:pt x="38" y="1041"/>
                    </a:lnTo>
                    <a:lnTo>
                      <a:pt x="51" y="1079"/>
                    </a:lnTo>
                    <a:lnTo>
                      <a:pt x="51" y="1091"/>
                    </a:lnTo>
                    <a:lnTo>
                      <a:pt x="63" y="1091"/>
                    </a:lnTo>
                    <a:lnTo>
                      <a:pt x="76" y="109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1" name="Freeform 3"/>
              <p:cNvSpPr>
                <a:spLocks/>
              </p:cNvSpPr>
              <p:nvPr/>
            </p:nvSpPr>
            <p:spPr bwMode="auto">
              <a:xfrm>
                <a:off x="3201833" y="0"/>
                <a:ext cx="368" cy="317"/>
              </a:xfrm>
              <a:custGeom>
                <a:avLst/>
                <a:gdLst>
                  <a:gd name="T0" fmla="*/ 190 w 368"/>
                  <a:gd name="T1" fmla="*/ 50 h 317"/>
                  <a:gd name="T2" fmla="*/ 216 w 368"/>
                  <a:gd name="T3" fmla="*/ 88 h 317"/>
                  <a:gd name="T4" fmla="*/ 266 w 368"/>
                  <a:gd name="T5" fmla="*/ 76 h 317"/>
                  <a:gd name="T6" fmla="*/ 292 w 368"/>
                  <a:gd name="T7" fmla="*/ 50 h 317"/>
                  <a:gd name="T8" fmla="*/ 317 w 368"/>
                  <a:gd name="T9" fmla="*/ 12 h 317"/>
                  <a:gd name="T10" fmla="*/ 368 w 368"/>
                  <a:gd name="T11" fmla="*/ 0 h 317"/>
                  <a:gd name="T12" fmla="*/ 355 w 368"/>
                  <a:gd name="T13" fmla="*/ 25 h 317"/>
                  <a:gd name="T14" fmla="*/ 355 w 368"/>
                  <a:gd name="T15" fmla="*/ 50 h 317"/>
                  <a:gd name="T16" fmla="*/ 317 w 368"/>
                  <a:gd name="T17" fmla="*/ 50 h 317"/>
                  <a:gd name="T18" fmla="*/ 266 w 368"/>
                  <a:gd name="T19" fmla="*/ 88 h 317"/>
                  <a:gd name="T20" fmla="*/ 216 w 368"/>
                  <a:gd name="T21" fmla="*/ 126 h 317"/>
                  <a:gd name="T22" fmla="*/ 190 w 368"/>
                  <a:gd name="T23" fmla="*/ 165 h 317"/>
                  <a:gd name="T24" fmla="*/ 152 w 368"/>
                  <a:gd name="T25" fmla="*/ 165 h 317"/>
                  <a:gd name="T26" fmla="*/ 140 w 368"/>
                  <a:gd name="T27" fmla="*/ 165 h 317"/>
                  <a:gd name="T28" fmla="*/ 127 w 368"/>
                  <a:gd name="T29" fmla="*/ 203 h 317"/>
                  <a:gd name="T30" fmla="*/ 114 w 368"/>
                  <a:gd name="T31" fmla="*/ 215 h 317"/>
                  <a:gd name="T32" fmla="*/ 76 w 368"/>
                  <a:gd name="T33" fmla="*/ 241 h 317"/>
                  <a:gd name="T34" fmla="*/ 51 w 368"/>
                  <a:gd name="T35" fmla="*/ 279 h 317"/>
                  <a:gd name="T36" fmla="*/ 25 w 368"/>
                  <a:gd name="T37" fmla="*/ 291 h 317"/>
                  <a:gd name="T38" fmla="*/ 0 w 368"/>
                  <a:gd name="T39" fmla="*/ 317 h 317"/>
                  <a:gd name="T40" fmla="*/ 13 w 368"/>
                  <a:gd name="T41" fmla="*/ 279 h 317"/>
                  <a:gd name="T42" fmla="*/ 25 w 368"/>
                  <a:gd name="T43" fmla="*/ 279 h 317"/>
                  <a:gd name="T44" fmla="*/ 25 w 368"/>
                  <a:gd name="T45" fmla="*/ 253 h 317"/>
                  <a:gd name="T46" fmla="*/ 63 w 368"/>
                  <a:gd name="T47" fmla="*/ 241 h 317"/>
                  <a:gd name="T48" fmla="*/ 51 w 368"/>
                  <a:gd name="T49" fmla="*/ 228 h 317"/>
                  <a:gd name="T50" fmla="*/ 51 w 368"/>
                  <a:gd name="T51" fmla="*/ 203 h 317"/>
                  <a:gd name="T52" fmla="*/ 76 w 368"/>
                  <a:gd name="T53" fmla="*/ 215 h 317"/>
                  <a:gd name="T54" fmla="*/ 89 w 368"/>
                  <a:gd name="T55" fmla="*/ 177 h 317"/>
                  <a:gd name="T56" fmla="*/ 114 w 368"/>
                  <a:gd name="T57" fmla="*/ 165 h 317"/>
                  <a:gd name="T58" fmla="*/ 114 w 368"/>
                  <a:gd name="T59" fmla="*/ 126 h 317"/>
                  <a:gd name="T60" fmla="*/ 152 w 368"/>
                  <a:gd name="T61" fmla="*/ 126 h 317"/>
                  <a:gd name="T62" fmla="*/ 152 w 368"/>
                  <a:gd name="T63" fmla="*/ 101 h 317"/>
                  <a:gd name="T64" fmla="*/ 178 w 368"/>
                  <a:gd name="T65" fmla="*/ 101 h 317"/>
                  <a:gd name="T66" fmla="*/ 178 w 368"/>
                  <a:gd name="T67" fmla="*/ 63 h 3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8"/>
                  <a:gd name="T103" fmla="*/ 0 h 317"/>
                  <a:gd name="T104" fmla="*/ 368 w 368"/>
                  <a:gd name="T105" fmla="*/ 317 h 3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8" h="317">
                    <a:moveTo>
                      <a:pt x="190" y="38"/>
                    </a:moveTo>
                    <a:lnTo>
                      <a:pt x="190" y="50"/>
                    </a:lnTo>
                    <a:lnTo>
                      <a:pt x="203" y="63"/>
                    </a:lnTo>
                    <a:lnTo>
                      <a:pt x="216" y="88"/>
                    </a:lnTo>
                    <a:lnTo>
                      <a:pt x="254" y="76"/>
                    </a:lnTo>
                    <a:lnTo>
                      <a:pt x="266" y="76"/>
                    </a:lnTo>
                    <a:lnTo>
                      <a:pt x="292" y="50"/>
                    </a:lnTo>
                    <a:lnTo>
                      <a:pt x="304" y="25"/>
                    </a:lnTo>
                    <a:lnTo>
                      <a:pt x="317" y="12"/>
                    </a:lnTo>
                    <a:lnTo>
                      <a:pt x="342" y="0"/>
                    </a:lnTo>
                    <a:lnTo>
                      <a:pt x="368" y="0"/>
                    </a:lnTo>
                    <a:lnTo>
                      <a:pt x="368" y="12"/>
                    </a:lnTo>
                    <a:lnTo>
                      <a:pt x="355" y="25"/>
                    </a:lnTo>
                    <a:lnTo>
                      <a:pt x="368" y="38"/>
                    </a:lnTo>
                    <a:lnTo>
                      <a:pt x="355" y="50"/>
                    </a:lnTo>
                    <a:lnTo>
                      <a:pt x="342" y="50"/>
                    </a:lnTo>
                    <a:lnTo>
                      <a:pt x="317" y="50"/>
                    </a:lnTo>
                    <a:lnTo>
                      <a:pt x="279" y="88"/>
                    </a:lnTo>
                    <a:lnTo>
                      <a:pt x="266" y="88"/>
                    </a:lnTo>
                    <a:lnTo>
                      <a:pt x="241" y="114"/>
                    </a:lnTo>
                    <a:lnTo>
                      <a:pt x="216" y="126"/>
                    </a:lnTo>
                    <a:lnTo>
                      <a:pt x="203" y="152"/>
                    </a:lnTo>
                    <a:lnTo>
                      <a:pt x="190" y="165"/>
                    </a:lnTo>
                    <a:lnTo>
                      <a:pt x="165" y="165"/>
                    </a:lnTo>
                    <a:lnTo>
                      <a:pt x="152" y="165"/>
                    </a:lnTo>
                    <a:lnTo>
                      <a:pt x="140" y="152"/>
                    </a:lnTo>
                    <a:lnTo>
                      <a:pt x="140" y="165"/>
                    </a:lnTo>
                    <a:lnTo>
                      <a:pt x="140" y="177"/>
                    </a:lnTo>
                    <a:lnTo>
                      <a:pt x="127" y="203"/>
                    </a:lnTo>
                    <a:lnTo>
                      <a:pt x="114" y="203"/>
                    </a:lnTo>
                    <a:lnTo>
                      <a:pt x="114" y="215"/>
                    </a:lnTo>
                    <a:lnTo>
                      <a:pt x="101" y="215"/>
                    </a:lnTo>
                    <a:lnTo>
                      <a:pt x="76" y="241"/>
                    </a:lnTo>
                    <a:lnTo>
                      <a:pt x="76" y="266"/>
                    </a:lnTo>
                    <a:lnTo>
                      <a:pt x="51" y="279"/>
                    </a:lnTo>
                    <a:lnTo>
                      <a:pt x="38" y="279"/>
                    </a:lnTo>
                    <a:lnTo>
                      <a:pt x="25" y="291"/>
                    </a:lnTo>
                    <a:lnTo>
                      <a:pt x="25" y="317"/>
                    </a:lnTo>
                    <a:lnTo>
                      <a:pt x="0" y="317"/>
                    </a:lnTo>
                    <a:lnTo>
                      <a:pt x="0" y="304"/>
                    </a:lnTo>
                    <a:lnTo>
                      <a:pt x="13" y="279"/>
                    </a:lnTo>
                    <a:lnTo>
                      <a:pt x="13" y="266"/>
                    </a:lnTo>
                    <a:lnTo>
                      <a:pt x="25" y="279"/>
                    </a:lnTo>
                    <a:lnTo>
                      <a:pt x="25" y="266"/>
                    </a:lnTo>
                    <a:lnTo>
                      <a:pt x="25" y="253"/>
                    </a:lnTo>
                    <a:lnTo>
                      <a:pt x="38" y="253"/>
                    </a:lnTo>
                    <a:lnTo>
                      <a:pt x="63" y="241"/>
                    </a:lnTo>
                    <a:lnTo>
                      <a:pt x="63" y="228"/>
                    </a:lnTo>
                    <a:lnTo>
                      <a:pt x="51" y="228"/>
                    </a:lnTo>
                    <a:lnTo>
                      <a:pt x="38" y="215"/>
                    </a:lnTo>
                    <a:lnTo>
                      <a:pt x="51" y="203"/>
                    </a:lnTo>
                    <a:lnTo>
                      <a:pt x="63" y="215"/>
                    </a:lnTo>
                    <a:lnTo>
                      <a:pt x="76" y="215"/>
                    </a:lnTo>
                    <a:lnTo>
                      <a:pt x="76" y="190"/>
                    </a:lnTo>
                    <a:lnTo>
                      <a:pt x="89" y="177"/>
                    </a:lnTo>
                    <a:lnTo>
                      <a:pt x="101" y="165"/>
                    </a:lnTo>
                    <a:lnTo>
                      <a:pt x="114" y="165"/>
                    </a:lnTo>
                    <a:lnTo>
                      <a:pt x="114" y="139"/>
                    </a:lnTo>
                    <a:lnTo>
                      <a:pt x="114" y="126"/>
                    </a:lnTo>
                    <a:lnTo>
                      <a:pt x="140" y="139"/>
                    </a:lnTo>
                    <a:lnTo>
                      <a:pt x="152" y="126"/>
                    </a:lnTo>
                    <a:lnTo>
                      <a:pt x="152" y="101"/>
                    </a:lnTo>
                    <a:lnTo>
                      <a:pt x="165" y="101"/>
                    </a:lnTo>
                    <a:lnTo>
                      <a:pt x="178" y="101"/>
                    </a:lnTo>
                    <a:lnTo>
                      <a:pt x="178" y="88"/>
                    </a:lnTo>
                    <a:lnTo>
                      <a:pt x="178" y="63"/>
                    </a:lnTo>
                    <a:lnTo>
                      <a:pt x="190" y="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2" name="Freeform 4"/>
              <p:cNvSpPr>
                <a:spLocks/>
              </p:cNvSpPr>
              <p:nvPr/>
            </p:nvSpPr>
            <p:spPr bwMode="auto">
              <a:xfrm>
                <a:off x="3201567" y="304"/>
                <a:ext cx="215" cy="228"/>
              </a:xfrm>
              <a:custGeom>
                <a:avLst/>
                <a:gdLst>
                  <a:gd name="T0" fmla="*/ 50 w 215"/>
                  <a:gd name="T1" fmla="*/ 165 h 228"/>
                  <a:gd name="T2" fmla="*/ 76 w 215"/>
                  <a:gd name="T3" fmla="*/ 140 h 228"/>
                  <a:gd name="T4" fmla="*/ 76 w 215"/>
                  <a:gd name="T5" fmla="*/ 127 h 228"/>
                  <a:gd name="T6" fmla="*/ 88 w 215"/>
                  <a:gd name="T7" fmla="*/ 127 h 228"/>
                  <a:gd name="T8" fmla="*/ 88 w 215"/>
                  <a:gd name="T9" fmla="*/ 102 h 228"/>
                  <a:gd name="T10" fmla="*/ 114 w 215"/>
                  <a:gd name="T11" fmla="*/ 76 h 228"/>
                  <a:gd name="T12" fmla="*/ 127 w 215"/>
                  <a:gd name="T13" fmla="*/ 63 h 228"/>
                  <a:gd name="T14" fmla="*/ 152 w 215"/>
                  <a:gd name="T15" fmla="*/ 51 h 228"/>
                  <a:gd name="T16" fmla="*/ 177 w 215"/>
                  <a:gd name="T17" fmla="*/ 25 h 228"/>
                  <a:gd name="T18" fmla="*/ 203 w 215"/>
                  <a:gd name="T19" fmla="*/ 38 h 228"/>
                  <a:gd name="T20" fmla="*/ 215 w 215"/>
                  <a:gd name="T21" fmla="*/ 13 h 228"/>
                  <a:gd name="T22" fmla="*/ 190 w 215"/>
                  <a:gd name="T23" fmla="*/ 13 h 228"/>
                  <a:gd name="T24" fmla="*/ 165 w 215"/>
                  <a:gd name="T25" fmla="*/ 13 h 228"/>
                  <a:gd name="T26" fmla="*/ 127 w 215"/>
                  <a:gd name="T27" fmla="*/ 0 h 228"/>
                  <a:gd name="T28" fmla="*/ 101 w 215"/>
                  <a:gd name="T29" fmla="*/ 38 h 228"/>
                  <a:gd name="T30" fmla="*/ 76 w 215"/>
                  <a:gd name="T31" fmla="*/ 76 h 228"/>
                  <a:gd name="T32" fmla="*/ 50 w 215"/>
                  <a:gd name="T33" fmla="*/ 127 h 228"/>
                  <a:gd name="T34" fmla="*/ 12 w 215"/>
                  <a:gd name="T35" fmla="*/ 165 h 228"/>
                  <a:gd name="T36" fmla="*/ 0 w 215"/>
                  <a:gd name="T37" fmla="*/ 178 h 228"/>
                  <a:gd name="T38" fmla="*/ 0 w 215"/>
                  <a:gd name="T39" fmla="*/ 203 h 228"/>
                  <a:gd name="T40" fmla="*/ 25 w 215"/>
                  <a:gd name="T41" fmla="*/ 203 h 228"/>
                  <a:gd name="T42" fmla="*/ 25 w 215"/>
                  <a:gd name="T43" fmla="*/ 228 h 228"/>
                  <a:gd name="T44" fmla="*/ 25 w 215"/>
                  <a:gd name="T45" fmla="*/ 178 h 228"/>
                  <a:gd name="T46" fmla="*/ 50 w 215"/>
                  <a:gd name="T47" fmla="*/ 165 h 2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5"/>
                  <a:gd name="T73" fmla="*/ 0 h 228"/>
                  <a:gd name="T74" fmla="*/ 215 w 215"/>
                  <a:gd name="T75" fmla="*/ 228 h 22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5" h="228">
                    <a:moveTo>
                      <a:pt x="50" y="165"/>
                    </a:moveTo>
                    <a:lnTo>
                      <a:pt x="76" y="140"/>
                    </a:lnTo>
                    <a:lnTo>
                      <a:pt x="76" y="127"/>
                    </a:lnTo>
                    <a:lnTo>
                      <a:pt x="88" y="127"/>
                    </a:lnTo>
                    <a:lnTo>
                      <a:pt x="88" y="102"/>
                    </a:lnTo>
                    <a:lnTo>
                      <a:pt x="114" y="76"/>
                    </a:lnTo>
                    <a:lnTo>
                      <a:pt x="127" y="63"/>
                    </a:lnTo>
                    <a:lnTo>
                      <a:pt x="152" y="51"/>
                    </a:lnTo>
                    <a:lnTo>
                      <a:pt x="177" y="25"/>
                    </a:lnTo>
                    <a:lnTo>
                      <a:pt x="203" y="38"/>
                    </a:lnTo>
                    <a:lnTo>
                      <a:pt x="215" y="13"/>
                    </a:lnTo>
                    <a:lnTo>
                      <a:pt x="190" y="13"/>
                    </a:lnTo>
                    <a:lnTo>
                      <a:pt x="165" y="13"/>
                    </a:lnTo>
                    <a:lnTo>
                      <a:pt x="127" y="0"/>
                    </a:lnTo>
                    <a:lnTo>
                      <a:pt x="101" y="38"/>
                    </a:lnTo>
                    <a:lnTo>
                      <a:pt x="76" y="76"/>
                    </a:lnTo>
                    <a:lnTo>
                      <a:pt x="50" y="127"/>
                    </a:lnTo>
                    <a:lnTo>
                      <a:pt x="12" y="165"/>
                    </a:lnTo>
                    <a:lnTo>
                      <a:pt x="0" y="178"/>
                    </a:lnTo>
                    <a:lnTo>
                      <a:pt x="0" y="203"/>
                    </a:lnTo>
                    <a:lnTo>
                      <a:pt x="25" y="203"/>
                    </a:lnTo>
                    <a:lnTo>
                      <a:pt x="25" y="228"/>
                    </a:lnTo>
                    <a:lnTo>
                      <a:pt x="25" y="178"/>
                    </a:lnTo>
                    <a:lnTo>
                      <a:pt x="50" y="16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3" name="Freeform 5"/>
              <p:cNvSpPr>
                <a:spLocks/>
              </p:cNvSpPr>
              <p:nvPr/>
            </p:nvSpPr>
            <p:spPr bwMode="auto">
              <a:xfrm>
                <a:off x="3201795" y="456"/>
                <a:ext cx="63" cy="51"/>
              </a:xfrm>
              <a:custGeom>
                <a:avLst/>
                <a:gdLst>
                  <a:gd name="T0" fmla="*/ 0 w 63"/>
                  <a:gd name="T1" fmla="*/ 38 h 51"/>
                  <a:gd name="T2" fmla="*/ 13 w 63"/>
                  <a:gd name="T3" fmla="*/ 51 h 51"/>
                  <a:gd name="T4" fmla="*/ 38 w 63"/>
                  <a:gd name="T5" fmla="*/ 38 h 51"/>
                  <a:gd name="T6" fmla="*/ 63 w 63"/>
                  <a:gd name="T7" fmla="*/ 13 h 51"/>
                  <a:gd name="T8" fmla="*/ 38 w 63"/>
                  <a:gd name="T9" fmla="*/ 0 h 51"/>
                  <a:gd name="T10" fmla="*/ 25 w 63"/>
                  <a:gd name="T11" fmla="*/ 13 h 51"/>
                  <a:gd name="T12" fmla="*/ 13 w 63"/>
                  <a:gd name="T13" fmla="*/ 13 h 51"/>
                  <a:gd name="T14" fmla="*/ 0 w 63"/>
                  <a:gd name="T15" fmla="*/ 26 h 51"/>
                  <a:gd name="T16" fmla="*/ 0 w 63"/>
                  <a:gd name="T17" fmla="*/ 38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"/>
                  <a:gd name="T28" fmla="*/ 0 h 51"/>
                  <a:gd name="T29" fmla="*/ 63 w 63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" h="51">
                    <a:moveTo>
                      <a:pt x="0" y="38"/>
                    </a:moveTo>
                    <a:lnTo>
                      <a:pt x="13" y="51"/>
                    </a:lnTo>
                    <a:lnTo>
                      <a:pt x="38" y="38"/>
                    </a:lnTo>
                    <a:lnTo>
                      <a:pt x="63" y="13"/>
                    </a:lnTo>
                    <a:lnTo>
                      <a:pt x="38" y="0"/>
                    </a:lnTo>
                    <a:lnTo>
                      <a:pt x="25" y="13"/>
                    </a:lnTo>
                    <a:lnTo>
                      <a:pt x="13" y="13"/>
                    </a:lnTo>
                    <a:lnTo>
                      <a:pt x="0" y="26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4" name="Freeform 6"/>
              <p:cNvSpPr>
                <a:spLocks/>
              </p:cNvSpPr>
              <p:nvPr/>
            </p:nvSpPr>
            <p:spPr bwMode="auto">
              <a:xfrm>
                <a:off x="3200400" y="926"/>
                <a:ext cx="25" cy="50"/>
              </a:xfrm>
              <a:custGeom>
                <a:avLst/>
                <a:gdLst>
                  <a:gd name="T0" fmla="*/ 25 w 25"/>
                  <a:gd name="T1" fmla="*/ 0 h 50"/>
                  <a:gd name="T2" fmla="*/ 25 w 25"/>
                  <a:gd name="T3" fmla="*/ 12 h 50"/>
                  <a:gd name="T4" fmla="*/ 25 w 25"/>
                  <a:gd name="T5" fmla="*/ 12 h 50"/>
                  <a:gd name="T6" fmla="*/ 25 w 25"/>
                  <a:gd name="T7" fmla="*/ 12 h 50"/>
                  <a:gd name="T8" fmla="*/ 25 w 25"/>
                  <a:gd name="T9" fmla="*/ 12 h 50"/>
                  <a:gd name="T10" fmla="*/ 25 w 25"/>
                  <a:gd name="T11" fmla="*/ 25 h 50"/>
                  <a:gd name="T12" fmla="*/ 13 w 25"/>
                  <a:gd name="T13" fmla="*/ 25 h 50"/>
                  <a:gd name="T14" fmla="*/ 13 w 25"/>
                  <a:gd name="T15" fmla="*/ 38 h 50"/>
                  <a:gd name="T16" fmla="*/ 13 w 25"/>
                  <a:gd name="T17" fmla="*/ 38 h 50"/>
                  <a:gd name="T18" fmla="*/ 13 w 25"/>
                  <a:gd name="T19" fmla="*/ 50 h 50"/>
                  <a:gd name="T20" fmla="*/ 13 w 25"/>
                  <a:gd name="T21" fmla="*/ 50 h 50"/>
                  <a:gd name="T22" fmla="*/ 0 w 25"/>
                  <a:gd name="T23" fmla="*/ 50 h 50"/>
                  <a:gd name="T24" fmla="*/ 0 w 25"/>
                  <a:gd name="T25" fmla="*/ 50 h 50"/>
                  <a:gd name="T26" fmla="*/ 0 w 25"/>
                  <a:gd name="T27" fmla="*/ 50 h 50"/>
                  <a:gd name="T28" fmla="*/ 0 w 25"/>
                  <a:gd name="T29" fmla="*/ 50 h 50"/>
                  <a:gd name="T30" fmla="*/ 0 w 25"/>
                  <a:gd name="T31" fmla="*/ 38 h 50"/>
                  <a:gd name="T32" fmla="*/ 0 w 25"/>
                  <a:gd name="T33" fmla="*/ 38 h 50"/>
                  <a:gd name="T34" fmla="*/ 0 w 25"/>
                  <a:gd name="T35" fmla="*/ 25 h 50"/>
                  <a:gd name="T36" fmla="*/ 0 w 25"/>
                  <a:gd name="T37" fmla="*/ 25 h 50"/>
                  <a:gd name="T38" fmla="*/ 0 w 25"/>
                  <a:gd name="T39" fmla="*/ 12 h 50"/>
                  <a:gd name="T40" fmla="*/ 0 w 25"/>
                  <a:gd name="T41" fmla="*/ 12 h 50"/>
                  <a:gd name="T42" fmla="*/ 0 w 25"/>
                  <a:gd name="T43" fmla="*/ 12 h 50"/>
                  <a:gd name="T44" fmla="*/ 0 w 25"/>
                  <a:gd name="T45" fmla="*/ 12 h 50"/>
                  <a:gd name="T46" fmla="*/ 0 w 25"/>
                  <a:gd name="T47" fmla="*/ 12 h 50"/>
                  <a:gd name="T48" fmla="*/ 0 w 25"/>
                  <a:gd name="T49" fmla="*/ 12 h 50"/>
                  <a:gd name="T50" fmla="*/ 13 w 25"/>
                  <a:gd name="T51" fmla="*/ 0 h 50"/>
                  <a:gd name="T52" fmla="*/ 13 w 25"/>
                  <a:gd name="T53" fmla="*/ 0 h 50"/>
                  <a:gd name="T54" fmla="*/ 25 w 25"/>
                  <a:gd name="T55" fmla="*/ 0 h 50"/>
                  <a:gd name="T56" fmla="*/ 25 w 25"/>
                  <a:gd name="T57" fmla="*/ 0 h 50"/>
                  <a:gd name="T58" fmla="*/ 25 w 25"/>
                  <a:gd name="T59" fmla="*/ 0 h 50"/>
                  <a:gd name="T60" fmla="*/ 25 w 25"/>
                  <a:gd name="T61" fmla="*/ 0 h 50"/>
                  <a:gd name="T62" fmla="*/ 25 w 25"/>
                  <a:gd name="T63" fmla="*/ 0 h 5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"/>
                  <a:gd name="T97" fmla="*/ 0 h 50"/>
                  <a:gd name="T98" fmla="*/ 25 w 25"/>
                  <a:gd name="T99" fmla="*/ 50 h 5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" h="50">
                    <a:moveTo>
                      <a:pt x="25" y="0"/>
                    </a:moveTo>
                    <a:lnTo>
                      <a:pt x="25" y="12"/>
                    </a:lnTo>
                    <a:lnTo>
                      <a:pt x="25" y="25"/>
                    </a:lnTo>
                    <a:lnTo>
                      <a:pt x="13" y="25"/>
                    </a:lnTo>
                    <a:lnTo>
                      <a:pt x="13" y="38"/>
                    </a:lnTo>
                    <a:lnTo>
                      <a:pt x="13" y="50"/>
                    </a:lnTo>
                    <a:lnTo>
                      <a:pt x="0" y="50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13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5" name="Freeform 7"/>
              <p:cNvSpPr>
                <a:spLocks/>
              </p:cNvSpPr>
              <p:nvPr/>
            </p:nvSpPr>
            <p:spPr bwMode="auto">
              <a:xfrm>
                <a:off x="3200704" y="76"/>
                <a:ext cx="26" cy="50"/>
              </a:xfrm>
              <a:custGeom>
                <a:avLst/>
                <a:gdLst>
                  <a:gd name="T0" fmla="*/ 26 w 26"/>
                  <a:gd name="T1" fmla="*/ 38 h 50"/>
                  <a:gd name="T2" fmla="*/ 26 w 26"/>
                  <a:gd name="T3" fmla="*/ 38 h 50"/>
                  <a:gd name="T4" fmla="*/ 26 w 26"/>
                  <a:gd name="T5" fmla="*/ 25 h 50"/>
                  <a:gd name="T6" fmla="*/ 26 w 26"/>
                  <a:gd name="T7" fmla="*/ 12 h 50"/>
                  <a:gd name="T8" fmla="*/ 26 w 26"/>
                  <a:gd name="T9" fmla="*/ 12 h 50"/>
                  <a:gd name="T10" fmla="*/ 13 w 26"/>
                  <a:gd name="T11" fmla="*/ 0 h 50"/>
                  <a:gd name="T12" fmla="*/ 13 w 26"/>
                  <a:gd name="T13" fmla="*/ 0 h 50"/>
                  <a:gd name="T14" fmla="*/ 13 w 26"/>
                  <a:gd name="T15" fmla="*/ 0 h 50"/>
                  <a:gd name="T16" fmla="*/ 13 w 26"/>
                  <a:gd name="T17" fmla="*/ 0 h 50"/>
                  <a:gd name="T18" fmla="*/ 0 w 26"/>
                  <a:gd name="T19" fmla="*/ 0 h 50"/>
                  <a:gd name="T20" fmla="*/ 0 w 26"/>
                  <a:gd name="T21" fmla="*/ 0 h 50"/>
                  <a:gd name="T22" fmla="*/ 0 w 26"/>
                  <a:gd name="T23" fmla="*/ 12 h 50"/>
                  <a:gd name="T24" fmla="*/ 0 w 26"/>
                  <a:gd name="T25" fmla="*/ 12 h 50"/>
                  <a:gd name="T26" fmla="*/ 0 w 26"/>
                  <a:gd name="T27" fmla="*/ 25 h 50"/>
                  <a:gd name="T28" fmla="*/ 0 w 26"/>
                  <a:gd name="T29" fmla="*/ 25 h 50"/>
                  <a:gd name="T30" fmla="*/ 0 w 26"/>
                  <a:gd name="T31" fmla="*/ 38 h 50"/>
                  <a:gd name="T32" fmla="*/ 0 w 26"/>
                  <a:gd name="T33" fmla="*/ 38 h 50"/>
                  <a:gd name="T34" fmla="*/ 13 w 26"/>
                  <a:gd name="T35" fmla="*/ 50 h 50"/>
                  <a:gd name="T36" fmla="*/ 13 w 26"/>
                  <a:gd name="T37" fmla="*/ 50 h 50"/>
                  <a:gd name="T38" fmla="*/ 13 w 26"/>
                  <a:gd name="T39" fmla="*/ 50 h 50"/>
                  <a:gd name="T40" fmla="*/ 13 w 26"/>
                  <a:gd name="T41" fmla="*/ 50 h 50"/>
                  <a:gd name="T42" fmla="*/ 26 w 26"/>
                  <a:gd name="T43" fmla="*/ 38 h 50"/>
                  <a:gd name="T44" fmla="*/ 26 w 26"/>
                  <a:gd name="T45" fmla="*/ 38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6"/>
                  <a:gd name="T70" fmla="*/ 0 h 50"/>
                  <a:gd name="T71" fmla="*/ 26 w 26"/>
                  <a:gd name="T72" fmla="*/ 50 h 5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6" h="50">
                    <a:moveTo>
                      <a:pt x="26" y="38"/>
                    </a:moveTo>
                    <a:lnTo>
                      <a:pt x="26" y="38"/>
                    </a:lnTo>
                    <a:lnTo>
                      <a:pt x="26" y="25"/>
                    </a:lnTo>
                    <a:lnTo>
                      <a:pt x="26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13" y="50"/>
                    </a:lnTo>
                    <a:lnTo>
                      <a:pt x="26" y="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6" name="Freeform 8"/>
              <p:cNvSpPr>
                <a:spLocks/>
              </p:cNvSpPr>
              <p:nvPr/>
            </p:nvSpPr>
            <p:spPr bwMode="auto">
              <a:xfrm>
                <a:off x="3200730" y="126"/>
                <a:ext cx="50" cy="39"/>
              </a:xfrm>
              <a:custGeom>
                <a:avLst/>
                <a:gdLst>
                  <a:gd name="T0" fmla="*/ 12 w 50"/>
                  <a:gd name="T1" fmla="*/ 0 h 39"/>
                  <a:gd name="T2" fmla="*/ 25 w 50"/>
                  <a:gd name="T3" fmla="*/ 0 h 39"/>
                  <a:gd name="T4" fmla="*/ 25 w 50"/>
                  <a:gd name="T5" fmla="*/ 0 h 39"/>
                  <a:gd name="T6" fmla="*/ 25 w 50"/>
                  <a:gd name="T7" fmla="*/ 0 h 39"/>
                  <a:gd name="T8" fmla="*/ 38 w 50"/>
                  <a:gd name="T9" fmla="*/ 0 h 39"/>
                  <a:gd name="T10" fmla="*/ 38 w 50"/>
                  <a:gd name="T11" fmla="*/ 13 h 39"/>
                  <a:gd name="T12" fmla="*/ 38 w 50"/>
                  <a:gd name="T13" fmla="*/ 13 h 39"/>
                  <a:gd name="T14" fmla="*/ 38 w 50"/>
                  <a:gd name="T15" fmla="*/ 13 h 39"/>
                  <a:gd name="T16" fmla="*/ 50 w 50"/>
                  <a:gd name="T17" fmla="*/ 26 h 39"/>
                  <a:gd name="T18" fmla="*/ 38 w 50"/>
                  <a:gd name="T19" fmla="*/ 26 h 39"/>
                  <a:gd name="T20" fmla="*/ 38 w 50"/>
                  <a:gd name="T21" fmla="*/ 26 h 39"/>
                  <a:gd name="T22" fmla="*/ 38 w 50"/>
                  <a:gd name="T23" fmla="*/ 26 h 39"/>
                  <a:gd name="T24" fmla="*/ 25 w 50"/>
                  <a:gd name="T25" fmla="*/ 39 h 39"/>
                  <a:gd name="T26" fmla="*/ 25 w 50"/>
                  <a:gd name="T27" fmla="*/ 39 h 39"/>
                  <a:gd name="T28" fmla="*/ 12 w 50"/>
                  <a:gd name="T29" fmla="*/ 26 h 39"/>
                  <a:gd name="T30" fmla="*/ 12 w 50"/>
                  <a:gd name="T31" fmla="*/ 26 h 39"/>
                  <a:gd name="T32" fmla="*/ 0 w 50"/>
                  <a:gd name="T33" fmla="*/ 26 h 39"/>
                  <a:gd name="T34" fmla="*/ 0 w 50"/>
                  <a:gd name="T35" fmla="*/ 26 h 39"/>
                  <a:gd name="T36" fmla="*/ 0 w 50"/>
                  <a:gd name="T37" fmla="*/ 13 h 39"/>
                  <a:gd name="T38" fmla="*/ 0 w 50"/>
                  <a:gd name="T39" fmla="*/ 13 h 39"/>
                  <a:gd name="T40" fmla="*/ 12 w 50"/>
                  <a:gd name="T41" fmla="*/ 13 h 39"/>
                  <a:gd name="T42" fmla="*/ 12 w 50"/>
                  <a:gd name="T43" fmla="*/ 13 h 39"/>
                  <a:gd name="T44" fmla="*/ 12 w 50"/>
                  <a:gd name="T45" fmla="*/ 0 h 39"/>
                  <a:gd name="T46" fmla="*/ 12 w 50"/>
                  <a:gd name="T47" fmla="*/ 0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"/>
                  <a:gd name="T73" fmla="*/ 0 h 39"/>
                  <a:gd name="T74" fmla="*/ 50 w 50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" h="39">
                    <a:moveTo>
                      <a:pt x="12" y="0"/>
                    </a:moveTo>
                    <a:lnTo>
                      <a:pt x="25" y="0"/>
                    </a:lnTo>
                    <a:lnTo>
                      <a:pt x="38" y="0"/>
                    </a:lnTo>
                    <a:lnTo>
                      <a:pt x="38" y="13"/>
                    </a:lnTo>
                    <a:lnTo>
                      <a:pt x="50" y="26"/>
                    </a:lnTo>
                    <a:lnTo>
                      <a:pt x="38" y="26"/>
                    </a:lnTo>
                    <a:lnTo>
                      <a:pt x="25" y="39"/>
                    </a:lnTo>
                    <a:lnTo>
                      <a:pt x="12" y="26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12" y="1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7" name="Freeform 9"/>
              <p:cNvSpPr>
                <a:spLocks/>
              </p:cNvSpPr>
              <p:nvPr/>
            </p:nvSpPr>
            <p:spPr bwMode="auto">
              <a:xfrm>
                <a:off x="3201694" y="558"/>
                <a:ext cx="25" cy="12"/>
              </a:xfrm>
              <a:custGeom>
                <a:avLst/>
                <a:gdLst>
                  <a:gd name="T0" fmla="*/ 0 w 25"/>
                  <a:gd name="T1" fmla="*/ 0 h 12"/>
                  <a:gd name="T2" fmla="*/ 12 w 25"/>
                  <a:gd name="T3" fmla="*/ 0 h 12"/>
                  <a:gd name="T4" fmla="*/ 25 w 25"/>
                  <a:gd name="T5" fmla="*/ 0 h 12"/>
                  <a:gd name="T6" fmla="*/ 25 w 25"/>
                  <a:gd name="T7" fmla="*/ 12 h 12"/>
                  <a:gd name="T8" fmla="*/ 12 w 25"/>
                  <a:gd name="T9" fmla="*/ 12 h 12"/>
                  <a:gd name="T10" fmla="*/ 0 w 2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2"/>
                  <a:gd name="T20" fmla="*/ 25 w 2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2">
                    <a:moveTo>
                      <a:pt x="0" y="0"/>
                    </a:moveTo>
                    <a:lnTo>
                      <a:pt x="12" y="0"/>
                    </a:lnTo>
                    <a:lnTo>
                      <a:pt x="25" y="0"/>
                    </a:lnTo>
                    <a:lnTo>
                      <a:pt x="25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55" name="Freeform 10"/>
            <p:cNvSpPr>
              <a:spLocks/>
            </p:cNvSpPr>
            <p:nvPr/>
          </p:nvSpPr>
          <p:spPr bwMode="auto">
            <a:xfrm>
              <a:off x="5257800" y="1885950"/>
              <a:ext cx="419100" cy="381000"/>
            </a:xfrm>
            <a:custGeom>
              <a:avLst/>
              <a:gdLst>
                <a:gd name="T0" fmla="*/ 216 w 380"/>
                <a:gd name="T1" fmla="*/ 317 h 343"/>
                <a:gd name="T2" fmla="*/ 228 w 380"/>
                <a:gd name="T3" fmla="*/ 292 h 343"/>
                <a:gd name="T4" fmla="*/ 203 w 380"/>
                <a:gd name="T5" fmla="*/ 292 h 343"/>
                <a:gd name="T6" fmla="*/ 203 w 380"/>
                <a:gd name="T7" fmla="*/ 267 h 343"/>
                <a:gd name="T8" fmla="*/ 203 w 380"/>
                <a:gd name="T9" fmla="*/ 254 h 343"/>
                <a:gd name="T10" fmla="*/ 178 w 380"/>
                <a:gd name="T11" fmla="*/ 279 h 343"/>
                <a:gd name="T12" fmla="*/ 165 w 380"/>
                <a:gd name="T13" fmla="*/ 292 h 343"/>
                <a:gd name="T14" fmla="*/ 152 w 380"/>
                <a:gd name="T15" fmla="*/ 279 h 343"/>
                <a:gd name="T16" fmla="*/ 127 w 380"/>
                <a:gd name="T17" fmla="*/ 267 h 343"/>
                <a:gd name="T18" fmla="*/ 101 w 380"/>
                <a:gd name="T19" fmla="*/ 279 h 343"/>
                <a:gd name="T20" fmla="*/ 63 w 380"/>
                <a:gd name="T21" fmla="*/ 267 h 343"/>
                <a:gd name="T22" fmla="*/ 51 w 380"/>
                <a:gd name="T23" fmla="*/ 279 h 343"/>
                <a:gd name="T24" fmla="*/ 25 w 380"/>
                <a:gd name="T25" fmla="*/ 279 h 343"/>
                <a:gd name="T26" fmla="*/ 13 w 380"/>
                <a:gd name="T27" fmla="*/ 254 h 343"/>
                <a:gd name="T28" fmla="*/ 0 w 380"/>
                <a:gd name="T29" fmla="*/ 241 h 343"/>
                <a:gd name="T30" fmla="*/ 25 w 380"/>
                <a:gd name="T31" fmla="*/ 229 h 343"/>
                <a:gd name="T32" fmla="*/ 51 w 380"/>
                <a:gd name="T33" fmla="*/ 203 h 343"/>
                <a:gd name="T34" fmla="*/ 76 w 380"/>
                <a:gd name="T35" fmla="*/ 203 h 343"/>
                <a:gd name="T36" fmla="*/ 89 w 380"/>
                <a:gd name="T37" fmla="*/ 127 h 343"/>
                <a:gd name="T38" fmla="*/ 76 w 380"/>
                <a:gd name="T39" fmla="*/ 102 h 343"/>
                <a:gd name="T40" fmla="*/ 101 w 380"/>
                <a:gd name="T41" fmla="*/ 76 h 343"/>
                <a:gd name="T42" fmla="*/ 127 w 380"/>
                <a:gd name="T43" fmla="*/ 89 h 343"/>
                <a:gd name="T44" fmla="*/ 140 w 380"/>
                <a:gd name="T45" fmla="*/ 76 h 343"/>
                <a:gd name="T46" fmla="*/ 165 w 380"/>
                <a:gd name="T47" fmla="*/ 114 h 343"/>
                <a:gd name="T48" fmla="*/ 178 w 380"/>
                <a:gd name="T49" fmla="*/ 178 h 343"/>
                <a:gd name="T50" fmla="*/ 203 w 380"/>
                <a:gd name="T51" fmla="*/ 153 h 343"/>
                <a:gd name="T52" fmla="*/ 228 w 380"/>
                <a:gd name="T53" fmla="*/ 140 h 343"/>
                <a:gd name="T54" fmla="*/ 254 w 380"/>
                <a:gd name="T55" fmla="*/ 165 h 343"/>
                <a:gd name="T56" fmla="*/ 279 w 380"/>
                <a:gd name="T57" fmla="*/ 127 h 343"/>
                <a:gd name="T58" fmla="*/ 266 w 380"/>
                <a:gd name="T59" fmla="*/ 64 h 343"/>
                <a:gd name="T60" fmla="*/ 241 w 380"/>
                <a:gd name="T61" fmla="*/ 89 h 343"/>
                <a:gd name="T62" fmla="*/ 216 w 380"/>
                <a:gd name="T63" fmla="*/ 102 h 343"/>
                <a:gd name="T64" fmla="*/ 190 w 380"/>
                <a:gd name="T65" fmla="*/ 102 h 343"/>
                <a:gd name="T66" fmla="*/ 203 w 380"/>
                <a:gd name="T67" fmla="*/ 13 h 343"/>
                <a:gd name="T68" fmla="*/ 228 w 380"/>
                <a:gd name="T69" fmla="*/ 13 h 343"/>
                <a:gd name="T70" fmla="*/ 254 w 380"/>
                <a:gd name="T71" fmla="*/ 26 h 343"/>
                <a:gd name="T72" fmla="*/ 292 w 380"/>
                <a:gd name="T73" fmla="*/ 38 h 343"/>
                <a:gd name="T74" fmla="*/ 317 w 380"/>
                <a:gd name="T75" fmla="*/ 76 h 343"/>
                <a:gd name="T76" fmla="*/ 330 w 380"/>
                <a:gd name="T77" fmla="*/ 216 h 343"/>
                <a:gd name="T78" fmla="*/ 355 w 380"/>
                <a:gd name="T79" fmla="*/ 241 h 343"/>
                <a:gd name="T80" fmla="*/ 380 w 380"/>
                <a:gd name="T81" fmla="*/ 279 h 343"/>
                <a:gd name="T82" fmla="*/ 368 w 380"/>
                <a:gd name="T83" fmla="*/ 292 h 343"/>
                <a:gd name="T84" fmla="*/ 355 w 380"/>
                <a:gd name="T85" fmla="*/ 305 h 343"/>
                <a:gd name="T86" fmla="*/ 342 w 380"/>
                <a:gd name="T87" fmla="*/ 305 h 343"/>
                <a:gd name="T88" fmla="*/ 317 w 380"/>
                <a:gd name="T89" fmla="*/ 317 h 343"/>
                <a:gd name="T90" fmla="*/ 292 w 380"/>
                <a:gd name="T91" fmla="*/ 317 h 343"/>
                <a:gd name="T92" fmla="*/ 279 w 380"/>
                <a:gd name="T93" fmla="*/ 330 h 343"/>
                <a:gd name="T94" fmla="*/ 228 w 380"/>
                <a:gd name="T95" fmla="*/ 330 h 3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0"/>
                <a:gd name="T145" fmla="*/ 0 h 343"/>
                <a:gd name="T146" fmla="*/ 380 w 380"/>
                <a:gd name="T147" fmla="*/ 343 h 3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0" h="343">
                  <a:moveTo>
                    <a:pt x="216" y="330"/>
                  </a:moveTo>
                  <a:lnTo>
                    <a:pt x="216" y="330"/>
                  </a:lnTo>
                  <a:lnTo>
                    <a:pt x="216" y="317"/>
                  </a:lnTo>
                  <a:lnTo>
                    <a:pt x="216" y="305"/>
                  </a:lnTo>
                  <a:lnTo>
                    <a:pt x="228" y="305"/>
                  </a:lnTo>
                  <a:lnTo>
                    <a:pt x="228" y="292"/>
                  </a:lnTo>
                  <a:lnTo>
                    <a:pt x="228" y="279"/>
                  </a:lnTo>
                  <a:lnTo>
                    <a:pt x="216" y="292"/>
                  </a:lnTo>
                  <a:lnTo>
                    <a:pt x="203" y="292"/>
                  </a:lnTo>
                  <a:lnTo>
                    <a:pt x="203" y="279"/>
                  </a:lnTo>
                  <a:lnTo>
                    <a:pt x="203" y="267"/>
                  </a:lnTo>
                  <a:lnTo>
                    <a:pt x="203" y="254"/>
                  </a:lnTo>
                  <a:lnTo>
                    <a:pt x="190" y="267"/>
                  </a:lnTo>
                  <a:lnTo>
                    <a:pt x="190" y="279"/>
                  </a:lnTo>
                  <a:lnTo>
                    <a:pt x="178" y="279"/>
                  </a:lnTo>
                  <a:lnTo>
                    <a:pt x="178" y="292"/>
                  </a:lnTo>
                  <a:lnTo>
                    <a:pt x="165" y="292"/>
                  </a:lnTo>
                  <a:lnTo>
                    <a:pt x="152" y="292"/>
                  </a:lnTo>
                  <a:lnTo>
                    <a:pt x="152" y="279"/>
                  </a:lnTo>
                  <a:lnTo>
                    <a:pt x="140" y="279"/>
                  </a:lnTo>
                  <a:lnTo>
                    <a:pt x="140" y="267"/>
                  </a:lnTo>
                  <a:lnTo>
                    <a:pt x="127" y="267"/>
                  </a:lnTo>
                  <a:lnTo>
                    <a:pt x="127" y="279"/>
                  </a:lnTo>
                  <a:lnTo>
                    <a:pt x="101" y="279"/>
                  </a:lnTo>
                  <a:lnTo>
                    <a:pt x="76" y="279"/>
                  </a:lnTo>
                  <a:lnTo>
                    <a:pt x="63" y="267"/>
                  </a:lnTo>
                  <a:lnTo>
                    <a:pt x="51" y="267"/>
                  </a:lnTo>
                  <a:lnTo>
                    <a:pt x="51" y="279"/>
                  </a:lnTo>
                  <a:lnTo>
                    <a:pt x="38" y="279"/>
                  </a:lnTo>
                  <a:lnTo>
                    <a:pt x="25" y="279"/>
                  </a:lnTo>
                  <a:lnTo>
                    <a:pt x="25" y="267"/>
                  </a:lnTo>
                  <a:lnTo>
                    <a:pt x="13" y="267"/>
                  </a:lnTo>
                  <a:lnTo>
                    <a:pt x="13" y="254"/>
                  </a:lnTo>
                  <a:lnTo>
                    <a:pt x="0" y="254"/>
                  </a:lnTo>
                  <a:lnTo>
                    <a:pt x="0" y="241"/>
                  </a:lnTo>
                  <a:lnTo>
                    <a:pt x="13" y="241"/>
                  </a:lnTo>
                  <a:lnTo>
                    <a:pt x="13" y="229"/>
                  </a:lnTo>
                  <a:lnTo>
                    <a:pt x="25" y="229"/>
                  </a:lnTo>
                  <a:lnTo>
                    <a:pt x="38" y="216"/>
                  </a:lnTo>
                  <a:lnTo>
                    <a:pt x="51" y="203"/>
                  </a:lnTo>
                  <a:lnTo>
                    <a:pt x="63" y="203"/>
                  </a:lnTo>
                  <a:lnTo>
                    <a:pt x="76" y="203"/>
                  </a:lnTo>
                  <a:lnTo>
                    <a:pt x="76" y="191"/>
                  </a:lnTo>
                  <a:lnTo>
                    <a:pt x="89" y="165"/>
                  </a:lnTo>
                  <a:lnTo>
                    <a:pt x="89" y="127"/>
                  </a:lnTo>
                  <a:lnTo>
                    <a:pt x="89" y="114"/>
                  </a:lnTo>
                  <a:lnTo>
                    <a:pt x="76" y="114"/>
                  </a:lnTo>
                  <a:lnTo>
                    <a:pt x="76" y="102"/>
                  </a:lnTo>
                  <a:lnTo>
                    <a:pt x="89" y="102"/>
                  </a:lnTo>
                  <a:lnTo>
                    <a:pt x="101" y="102"/>
                  </a:lnTo>
                  <a:lnTo>
                    <a:pt x="101" y="76"/>
                  </a:lnTo>
                  <a:lnTo>
                    <a:pt x="114" y="89"/>
                  </a:lnTo>
                  <a:lnTo>
                    <a:pt x="127" y="89"/>
                  </a:lnTo>
                  <a:lnTo>
                    <a:pt x="140" y="89"/>
                  </a:lnTo>
                  <a:lnTo>
                    <a:pt x="140" y="76"/>
                  </a:lnTo>
                  <a:lnTo>
                    <a:pt x="165" y="89"/>
                  </a:lnTo>
                  <a:lnTo>
                    <a:pt x="165" y="102"/>
                  </a:lnTo>
                  <a:lnTo>
                    <a:pt x="165" y="114"/>
                  </a:lnTo>
                  <a:lnTo>
                    <a:pt x="165" y="140"/>
                  </a:lnTo>
                  <a:lnTo>
                    <a:pt x="178" y="165"/>
                  </a:lnTo>
                  <a:lnTo>
                    <a:pt x="178" y="178"/>
                  </a:lnTo>
                  <a:lnTo>
                    <a:pt x="190" y="178"/>
                  </a:lnTo>
                  <a:lnTo>
                    <a:pt x="203" y="165"/>
                  </a:lnTo>
                  <a:lnTo>
                    <a:pt x="203" y="153"/>
                  </a:lnTo>
                  <a:lnTo>
                    <a:pt x="203" y="140"/>
                  </a:lnTo>
                  <a:lnTo>
                    <a:pt x="203" y="127"/>
                  </a:lnTo>
                  <a:lnTo>
                    <a:pt x="228" y="140"/>
                  </a:lnTo>
                  <a:lnTo>
                    <a:pt x="241" y="153"/>
                  </a:lnTo>
                  <a:lnTo>
                    <a:pt x="254" y="165"/>
                  </a:lnTo>
                  <a:lnTo>
                    <a:pt x="266" y="153"/>
                  </a:lnTo>
                  <a:lnTo>
                    <a:pt x="279" y="127"/>
                  </a:lnTo>
                  <a:lnTo>
                    <a:pt x="279" y="89"/>
                  </a:lnTo>
                  <a:lnTo>
                    <a:pt x="292" y="89"/>
                  </a:lnTo>
                  <a:lnTo>
                    <a:pt x="266" y="64"/>
                  </a:lnTo>
                  <a:lnTo>
                    <a:pt x="254" y="76"/>
                  </a:lnTo>
                  <a:lnTo>
                    <a:pt x="254" y="89"/>
                  </a:lnTo>
                  <a:lnTo>
                    <a:pt x="241" y="89"/>
                  </a:lnTo>
                  <a:lnTo>
                    <a:pt x="241" y="102"/>
                  </a:lnTo>
                  <a:lnTo>
                    <a:pt x="228" y="102"/>
                  </a:lnTo>
                  <a:lnTo>
                    <a:pt x="216" y="102"/>
                  </a:lnTo>
                  <a:lnTo>
                    <a:pt x="203" y="114"/>
                  </a:lnTo>
                  <a:lnTo>
                    <a:pt x="190" y="114"/>
                  </a:lnTo>
                  <a:lnTo>
                    <a:pt x="190" y="102"/>
                  </a:lnTo>
                  <a:lnTo>
                    <a:pt x="190" y="89"/>
                  </a:lnTo>
                  <a:lnTo>
                    <a:pt x="203" y="26"/>
                  </a:lnTo>
                  <a:lnTo>
                    <a:pt x="203" y="13"/>
                  </a:lnTo>
                  <a:lnTo>
                    <a:pt x="216" y="0"/>
                  </a:lnTo>
                  <a:lnTo>
                    <a:pt x="228" y="13"/>
                  </a:lnTo>
                  <a:lnTo>
                    <a:pt x="241" y="13"/>
                  </a:lnTo>
                  <a:lnTo>
                    <a:pt x="254" y="13"/>
                  </a:lnTo>
                  <a:lnTo>
                    <a:pt x="254" y="26"/>
                  </a:lnTo>
                  <a:lnTo>
                    <a:pt x="279" y="26"/>
                  </a:lnTo>
                  <a:lnTo>
                    <a:pt x="292" y="38"/>
                  </a:lnTo>
                  <a:lnTo>
                    <a:pt x="304" y="38"/>
                  </a:lnTo>
                  <a:lnTo>
                    <a:pt x="330" y="13"/>
                  </a:lnTo>
                  <a:lnTo>
                    <a:pt x="317" y="76"/>
                  </a:lnTo>
                  <a:lnTo>
                    <a:pt x="317" y="114"/>
                  </a:lnTo>
                  <a:lnTo>
                    <a:pt x="317" y="165"/>
                  </a:lnTo>
                  <a:lnTo>
                    <a:pt x="330" y="216"/>
                  </a:lnTo>
                  <a:lnTo>
                    <a:pt x="342" y="241"/>
                  </a:lnTo>
                  <a:lnTo>
                    <a:pt x="355" y="241"/>
                  </a:lnTo>
                  <a:lnTo>
                    <a:pt x="380" y="279"/>
                  </a:lnTo>
                  <a:lnTo>
                    <a:pt x="380" y="292"/>
                  </a:lnTo>
                  <a:lnTo>
                    <a:pt x="368" y="292"/>
                  </a:lnTo>
                  <a:lnTo>
                    <a:pt x="368" y="305"/>
                  </a:lnTo>
                  <a:lnTo>
                    <a:pt x="355" y="305"/>
                  </a:lnTo>
                  <a:lnTo>
                    <a:pt x="355" y="317"/>
                  </a:lnTo>
                  <a:lnTo>
                    <a:pt x="342" y="305"/>
                  </a:lnTo>
                  <a:lnTo>
                    <a:pt x="330" y="305"/>
                  </a:lnTo>
                  <a:lnTo>
                    <a:pt x="317" y="317"/>
                  </a:lnTo>
                  <a:lnTo>
                    <a:pt x="304" y="317"/>
                  </a:lnTo>
                  <a:lnTo>
                    <a:pt x="292" y="317"/>
                  </a:lnTo>
                  <a:lnTo>
                    <a:pt x="279" y="330"/>
                  </a:lnTo>
                  <a:lnTo>
                    <a:pt x="266" y="343"/>
                  </a:lnTo>
                  <a:lnTo>
                    <a:pt x="254" y="343"/>
                  </a:lnTo>
                  <a:lnTo>
                    <a:pt x="228" y="330"/>
                  </a:lnTo>
                  <a:lnTo>
                    <a:pt x="216" y="33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6" name="Freeform 11"/>
            <p:cNvSpPr>
              <a:spLocks/>
            </p:cNvSpPr>
            <p:nvPr/>
          </p:nvSpPr>
          <p:spPr bwMode="auto">
            <a:xfrm>
              <a:off x="5438775" y="2190750"/>
              <a:ext cx="333375" cy="495300"/>
            </a:xfrm>
            <a:custGeom>
              <a:avLst/>
              <a:gdLst>
                <a:gd name="T0" fmla="*/ 190 w 304"/>
                <a:gd name="T1" fmla="*/ 394 h 444"/>
                <a:gd name="T2" fmla="*/ 177 w 304"/>
                <a:gd name="T3" fmla="*/ 406 h 444"/>
                <a:gd name="T4" fmla="*/ 165 w 304"/>
                <a:gd name="T5" fmla="*/ 444 h 444"/>
                <a:gd name="T6" fmla="*/ 152 w 304"/>
                <a:gd name="T7" fmla="*/ 432 h 444"/>
                <a:gd name="T8" fmla="*/ 114 w 304"/>
                <a:gd name="T9" fmla="*/ 444 h 444"/>
                <a:gd name="T10" fmla="*/ 101 w 304"/>
                <a:gd name="T11" fmla="*/ 432 h 444"/>
                <a:gd name="T12" fmla="*/ 114 w 304"/>
                <a:gd name="T13" fmla="*/ 419 h 444"/>
                <a:gd name="T14" fmla="*/ 89 w 304"/>
                <a:gd name="T15" fmla="*/ 419 h 444"/>
                <a:gd name="T16" fmla="*/ 63 w 304"/>
                <a:gd name="T17" fmla="*/ 394 h 444"/>
                <a:gd name="T18" fmla="*/ 25 w 304"/>
                <a:gd name="T19" fmla="*/ 406 h 444"/>
                <a:gd name="T20" fmla="*/ 13 w 304"/>
                <a:gd name="T21" fmla="*/ 381 h 444"/>
                <a:gd name="T22" fmla="*/ 25 w 304"/>
                <a:gd name="T23" fmla="*/ 330 h 444"/>
                <a:gd name="T24" fmla="*/ 13 w 304"/>
                <a:gd name="T25" fmla="*/ 318 h 444"/>
                <a:gd name="T26" fmla="*/ 13 w 304"/>
                <a:gd name="T27" fmla="*/ 292 h 444"/>
                <a:gd name="T28" fmla="*/ 13 w 304"/>
                <a:gd name="T29" fmla="*/ 279 h 444"/>
                <a:gd name="T30" fmla="*/ 0 w 304"/>
                <a:gd name="T31" fmla="*/ 254 h 444"/>
                <a:gd name="T32" fmla="*/ 25 w 304"/>
                <a:gd name="T33" fmla="*/ 229 h 444"/>
                <a:gd name="T34" fmla="*/ 38 w 304"/>
                <a:gd name="T35" fmla="*/ 178 h 444"/>
                <a:gd name="T36" fmla="*/ 38 w 304"/>
                <a:gd name="T37" fmla="*/ 165 h 444"/>
                <a:gd name="T38" fmla="*/ 25 w 304"/>
                <a:gd name="T39" fmla="*/ 140 h 444"/>
                <a:gd name="T40" fmla="*/ 38 w 304"/>
                <a:gd name="T41" fmla="*/ 127 h 444"/>
                <a:gd name="T42" fmla="*/ 38 w 304"/>
                <a:gd name="T43" fmla="*/ 89 h 444"/>
                <a:gd name="T44" fmla="*/ 51 w 304"/>
                <a:gd name="T45" fmla="*/ 51 h 444"/>
                <a:gd name="T46" fmla="*/ 89 w 304"/>
                <a:gd name="T47" fmla="*/ 64 h 444"/>
                <a:gd name="T48" fmla="*/ 114 w 304"/>
                <a:gd name="T49" fmla="*/ 51 h 444"/>
                <a:gd name="T50" fmla="*/ 139 w 304"/>
                <a:gd name="T51" fmla="*/ 38 h 444"/>
                <a:gd name="T52" fmla="*/ 165 w 304"/>
                <a:gd name="T53" fmla="*/ 26 h 444"/>
                <a:gd name="T54" fmla="*/ 190 w 304"/>
                <a:gd name="T55" fmla="*/ 38 h 444"/>
                <a:gd name="T56" fmla="*/ 203 w 304"/>
                <a:gd name="T57" fmla="*/ 26 h 444"/>
                <a:gd name="T58" fmla="*/ 203 w 304"/>
                <a:gd name="T59" fmla="*/ 13 h 444"/>
                <a:gd name="T60" fmla="*/ 215 w 304"/>
                <a:gd name="T61" fmla="*/ 0 h 444"/>
                <a:gd name="T62" fmla="*/ 254 w 304"/>
                <a:gd name="T63" fmla="*/ 64 h 444"/>
                <a:gd name="T64" fmla="*/ 254 w 304"/>
                <a:gd name="T65" fmla="*/ 89 h 444"/>
                <a:gd name="T66" fmla="*/ 254 w 304"/>
                <a:gd name="T67" fmla="*/ 102 h 444"/>
                <a:gd name="T68" fmla="*/ 279 w 304"/>
                <a:gd name="T69" fmla="*/ 140 h 444"/>
                <a:gd name="T70" fmla="*/ 279 w 304"/>
                <a:gd name="T71" fmla="*/ 165 h 444"/>
                <a:gd name="T72" fmla="*/ 292 w 304"/>
                <a:gd name="T73" fmla="*/ 216 h 444"/>
                <a:gd name="T74" fmla="*/ 292 w 304"/>
                <a:gd name="T75" fmla="*/ 241 h 444"/>
                <a:gd name="T76" fmla="*/ 292 w 304"/>
                <a:gd name="T77" fmla="*/ 267 h 444"/>
                <a:gd name="T78" fmla="*/ 279 w 304"/>
                <a:gd name="T79" fmla="*/ 279 h 444"/>
                <a:gd name="T80" fmla="*/ 279 w 304"/>
                <a:gd name="T81" fmla="*/ 292 h 444"/>
                <a:gd name="T82" fmla="*/ 266 w 304"/>
                <a:gd name="T83" fmla="*/ 305 h 444"/>
                <a:gd name="T84" fmla="*/ 266 w 304"/>
                <a:gd name="T85" fmla="*/ 318 h 444"/>
                <a:gd name="T86" fmla="*/ 266 w 304"/>
                <a:gd name="T87" fmla="*/ 330 h 444"/>
                <a:gd name="T88" fmla="*/ 266 w 304"/>
                <a:gd name="T89" fmla="*/ 343 h 444"/>
                <a:gd name="T90" fmla="*/ 254 w 304"/>
                <a:gd name="T91" fmla="*/ 368 h 444"/>
                <a:gd name="T92" fmla="*/ 215 w 304"/>
                <a:gd name="T93" fmla="*/ 406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4"/>
                <a:gd name="T142" fmla="*/ 0 h 444"/>
                <a:gd name="T143" fmla="*/ 304 w 304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4" h="444">
                  <a:moveTo>
                    <a:pt x="215" y="406"/>
                  </a:moveTo>
                  <a:lnTo>
                    <a:pt x="215" y="406"/>
                  </a:lnTo>
                  <a:lnTo>
                    <a:pt x="190" y="394"/>
                  </a:lnTo>
                  <a:lnTo>
                    <a:pt x="177" y="394"/>
                  </a:lnTo>
                  <a:lnTo>
                    <a:pt x="177" y="406"/>
                  </a:lnTo>
                  <a:lnTo>
                    <a:pt x="177" y="432"/>
                  </a:lnTo>
                  <a:lnTo>
                    <a:pt x="165" y="444"/>
                  </a:lnTo>
                  <a:lnTo>
                    <a:pt x="165" y="432"/>
                  </a:lnTo>
                  <a:lnTo>
                    <a:pt x="152" y="432"/>
                  </a:lnTo>
                  <a:lnTo>
                    <a:pt x="152" y="444"/>
                  </a:lnTo>
                  <a:lnTo>
                    <a:pt x="127" y="444"/>
                  </a:lnTo>
                  <a:lnTo>
                    <a:pt x="114" y="444"/>
                  </a:lnTo>
                  <a:lnTo>
                    <a:pt x="101" y="444"/>
                  </a:lnTo>
                  <a:lnTo>
                    <a:pt x="101" y="432"/>
                  </a:lnTo>
                  <a:lnTo>
                    <a:pt x="114" y="419"/>
                  </a:lnTo>
                  <a:lnTo>
                    <a:pt x="101" y="419"/>
                  </a:lnTo>
                  <a:lnTo>
                    <a:pt x="89" y="419"/>
                  </a:lnTo>
                  <a:lnTo>
                    <a:pt x="76" y="406"/>
                  </a:lnTo>
                  <a:lnTo>
                    <a:pt x="63" y="394"/>
                  </a:lnTo>
                  <a:lnTo>
                    <a:pt x="38" y="406"/>
                  </a:lnTo>
                  <a:lnTo>
                    <a:pt x="25" y="406"/>
                  </a:lnTo>
                  <a:lnTo>
                    <a:pt x="0" y="394"/>
                  </a:lnTo>
                  <a:lnTo>
                    <a:pt x="13" y="381"/>
                  </a:lnTo>
                  <a:lnTo>
                    <a:pt x="13" y="368"/>
                  </a:lnTo>
                  <a:lnTo>
                    <a:pt x="25" y="356"/>
                  </a:lnTo>
                  <a:lnTo>
                    <a:pt x="25" y="330"/>
                  </a:lnTo>
                  <a:lnTo>
                    <a:pt x="13" y="330"/>
                  </a:lnTo>
                  <a:lnTo>
                    <a:pt x="13" y="318"/>
                  </a:lnTo>
                  <a:lnTo>
                    <a:pt x="13" y="305"/>
                  </a:lnTo>
                  <a:lnTo>
                    <a:pt x="25" y="305"/>
                  </a:lnTo>
                  <a:lnTo>
                    <a:pt x="13" y="292"/>
                  </a:lnTo>
                  <a:lnTo>
                    <a:pt x="13" y="279"/>
                  </a:lnTo>
                  <a:lnTo>
                    <a:pt x="13" y="267"/>
                  </a:lnTo>
                  <a:lnTo>
                    <a:pt x="0" y="267"/>
                  </a:lnTo>
                  <a:lnTo>
                    <a:pt x="0" y="254"/>
                  </a:lnTo>
                  <a:lnTo>
                    <a:pt x="13" y="254"/>
                  </a:lnTo>
                  <a:lnTo>
                    <a:pt x="13" y="241"/>
                  </a:lnTo>
                  <a:lnTo>
                    <a:pt x="25" y="229"/>
                  </a:lnTo>
                  <a:lnTo>
                    <a:pt x="25" y="216"/>
                  </a:lnTo>
                  <a:lnTo>
                    <a:pt x="38" y="203"/>
                  </a:lnTo>
                  <a:lnTo>
                    <a:pt x="38" y="178"/>
                  </a:lnTo>
                  <a:lnTo>
                    <a:pt x="25" y="178"/>
                  </a:lnTo>
                  <a:lnTo>
                    <a:pt x="25" y="165"/>
                  </a:lnTo>
                  <a:lnTo>
                    <a:pt x="38" y="165"/>
                  </a:lnTo>
                  <a:lnTo>
                    <a:pt x="38" y="153"/>
                  </a:lnTo>
                  <a:lnTo>
                    <a:pt x="38" y="140"/>
                  </a:lnTo>
                  <a:lnTo>
                    <a:pt x="25" y="140"/>
                  </a:lnTo>
                  <a:lnTo>
                    <a:pt x="38" y="140"/>
                  </a:lnTo>
                  <a:lnTo>
                    <a:pt x="38" y="127"/>
                  </a:lnTo>
                  <a:lnTo>
                    <a:pt x="51" y="127"/>
                  </a:lnTo>
                  <a:lnTo>
                    <a:pt x="51" y="102"/>
                  </a:lnTo>
                  <a:lnTo>
                    <a:pt x="38" y="89"/>
                  </a:lnTo>
                  <a:lnTo>
                    <a:pt x="38" y="77"/>
                  </a:lnTo>
                  <a:lnTo>
                    <a:pt x="51" y="64"/>
                  </a:lnTo>
                  <a:lnTo>
                    <a:pt x="51" y="51"/>
                  </a:lnTo>
                  <a:lnTo>
                    <a:pt x="63" y="51"/>
                  </a:lnTo>
                  <a:lnTo>
                    <a:pt x="89" y="64"/>
                  </a:lnTo>
                  <a:lnTo>
                    <a:pt x="101" y="64"/>
                  </a:lnTo>
                  <a:lnTo>
                    <a:pt x="114" y="51"/>
                  </a:lnTo>
                  <a:lnTo>
                    <a:pt x="127" y="38"/>
                  </a:lnTo>
                  <a:lnTo>
                    <a:pt x="139" y="38"/>
                  </a:lnTo>
                  <a:lnTo>
                    <a:pt x="152" y="38"/>
                  </a:lnTo>
                  <a:lnTo>
                    <a:pt x="165" y="26"/>
                  </a:lnTo>
                  <a:lnTo>
                    <a:pt x="177" y="26"/>
                  </a:lnTo>
                  <a:lnTo>
                    <a:pt x="190" y="38"/>
                  </a:lnTo>
                  <a:lnTo>
                    <a:pt x="190" y="26"/>
                  </a:lnTo>
                  <a:lnTo>
                    <a:pt x="203" y="26"/>
                  </a:lnTo>
                  <a:lnTo>
                    <a:pt x="203" y="13"/>
                  </a:lnTo>
                  <a:lnTo>
                    <a:pt x="215" y="13"/>
                  </a:lnTo>
                  <a:lnTo>
                    <a:pt x="215" y="0"/>
                  </a:lnTo>
                  <a:lnTo>
                    <a:pt x="228" y="13"/>
                  </a:lnTo>
                  <a:lnTo>
                    <a:pt x="241" y="38"/>
                  </a:lnTo>
                  <a:lnTo>
                    <a:pt x="254" y="64"/>
                  </a:lnTo>
                  <a:lnTo>
                    <a:pt x="254" y="77"/>
                  </a:lnTo>
                  <a:lnTo>
                    <a:pt x="254" y="89"/>
                  </a:lnTo>
                  <a:lnTo>
                    <a:pt x="254" y="102"/>
                  </a:lnTo>
                  <a:lnTo>
                    <a:pt x="279" y="115"/>
                  </a:lnTo>
                  <a:lnTo>
                    <a:pt x="279" y="127"/>
                  </a:lnTo>
                  <a:lnTo>
                    <a:pt x="279" y="140"/>
                  </a:lnTo>
                  <a:lnTo>
                    <a:pt x="279" y="153"/>
                  </a:lnTo>
                  <a:lnTo>
                    <a:pt x="279" y="165"/>
                  </a:lnTo>
                  <a:lnTo>
                    <a:pt x="279" y="203"/>
                  </a:lnTo>
                  <a:lnTo>
                    <a:pt x="292" y="203"/>
                  </a:lnTo>
                  <a:lnTo>
                    <a:pt x="292" y="216"/>
                  </a:lnTo>
                  <a:lnTo>
                    <a:pt x="304" y="229"/>
                  </a:lnTo>
                  <a:lnTo>
                    <a:pt x="292" y="241"/>
                  </a:lnTo>
                  <a:lnTo>
                    <a:pt x="292" y="254"/>
                  </a:lnTo>
                  <a:lnTo>
                    <a:pt x="292" y="267"/>
                  </a:lnTo>
                  <a:lnTo>
                    <a:pt x="279" y="267"/>
                  </a:lnTo>
                  <a:lnTo>
                    <a:pt x="279" y="279"/>
                  </a:lnTo>
                  <a:lnTo>
                    <a:pt x="292" y="279"/>
                  </a:lnTo>
                  <a:lnTo>
                    <a:pt x="279" y="292"/>
                  </a:lnTo>
                  <a:lnTo>
                    <a:pt x="266" y="292"/>
                  </a:lnTo>
                  <a:lnTo>
                    <a:pt x="266" y="305"/>
                  </a:lnTo>
                  <a:lnTo>
                    <a:pt x="279" y="305"/>
                  </a:lnTo>
                  <a:lnTo>
                    <a:pt x="279" y="318"/>
                  </a:lnTo>
                  <a:lnTo>
                    <a:pt x="266" y="318"/>
                  </a:lnTo>
                  <a:lnTo>
                    <a:pt x="266" y="330"/>
                  </a:lnTo>
                  <a:lnTo>
                    <a:pt x="266" y="343"/>
                  </a:lnTo>
                  <a:lnTo>
                    <a:pt x="254" y="368"/>
                  </a:lnTo>
                  <a:lnTo>
                    <a:pt x="241" y="368"/>
                  </a:lnTo>
                  <a:lnTo>
                    <a:pt x="228" y="394"/>
                  </a:lnTo>
                  <a:lnTo>
                    <a:pt x="215" y="406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7" name="Freeform 12"/>
            <p:cNvSpPr>
              <a:spLocks/>
            </p:cNvSpPr>
            <p:nvPr/>
          </p:nvSpPr>
          <p:spPr bwMode="auto">
            <a:xfrm>
              <a:off x="5229225" y="2162175"/>
              <a:ext cx="276225" cy="485775"/>
            </a:xfrm>
            <a:custGeom>
              <a:avLst/>
              <a:gdLst>
                <a:gd name="T0" fmla="*/ 139 w 253"/>
                <a:gd name="T1" fmla="*/ 431 h 431"/>
                <a:gd name="T2" fmla="*/ 139 w 253"/>
                <a:gd name="T3" fmla="*/ 419 h 431"/>
                <a:gd name="T4" fmla="*/ 126 w 253"/>
                <a:gd name="T5" fmla="*/ 406 h 431"/>
                <a:gd name="T6" fmla="*/ 114 w 253"/>
                <a:gd name="T7" fmla="*/ 406 h 431"/>
                <a:gd name="T8" fmla="*/ 88 w 253"/>
                <a:gd name="T9" fmla="*/ 393 h 431"/>
                <a:gd name="T10" fmla="*/ 63 w 253"/>
                <a:gd name="T11" fmla="*/ 368 h 431"/>
                <a:gd name="T12" fmla="*/ 38 w 253"/>
                <a:gd name="T13" fmla="*/ 381 h 431"/>
                <a:gd name="T14" fmla="*/ 38 w 253"/>
                <a:gd name="T15" fmla="*/ 343 h 431"/>
                <a:gd name="T16" fmla="*/ 50 w 253"/>
                <a:gd name="T17" fmla="*/ 330 h 431"/>
                <a:gd name="T18" fmla="*/ 63 w 253"/>
                <a:gd name="T19" fmla="*/ 279 h 431"/>
                <a:gd name="T20" fmla="*/ 63 w 253"/>
                <a:gd name="T21" fmla="*/ 216 h 431"/>
                <a:gd name="T22" fmla="*/ 50 w 253"/>
                <a:gd name="T23" fmla="*/ 190 h 431"/>
                <a:gd name="T24" fmla="*/ 38 w 253"/>
                <a:gd name="T25" fmla="*/ 178 h 431"/>
                <a:gd name="T26" fmla="*/ 25 w 253"/>
                <a:gd name="T27" fmla="*/ 190 h 431"/>
                <a:gd name="T28" fmla="*/ 0 w 253"/>
                <a:gd name="T29" fmla="*/ 190 h 431"/>
                <a:gd name="T30" fmla="*/ 0 w 253"/>
                <a:gd name="T31" fmla="*/ 152 h 431"/>
                <a:gd name="T32" fmla="*/ 25 w 253"/>
                <a:gd name="T33" fmla="*/ 165 h 431"/>
                <a:gd name="T34" fmla="*/ 38 w 253"/>
                <a:gd name="T35" fmla="*/ 152 h 431"/>
                <a:gd name="T36" fmla="*/ 63 w 253"/>
                <a:gd name="T37" fmla="*/ 102 h 431"/>
                <a:gd name="T38" fmla="*/ 63 w 253"/>
                <a:gd name="T39" fmla="*/ 63 h 431"/>
                <a:gd name="T40" fmla="*/ 50 w 253"/>
                <a:gd name="T41" fmla="*/ 51 h 431"/>
                <a:gd name="T42" fmla="*/ 50 w 253"/>
                <a:gd name="T43" fmla="*/ 25 h 431"/>
                <a:gd name="T44" fmla="*/ 63 w 253"/>
                <a:gd name="T45" fmla="*/ 25 h 431"/>
                <a:gd name="T46" fmla="*/ 76 w 253"/>
                <a:gd name="T47" fmla="*/ 25 h 431"/>
                <a:gd name="T48" fmla="*/ 88 w 253"/>
                <a:gd name="T49" fmla="*/ 13 h 431"/>
                <a:gd name="T50" fmla="*/ 126 w 253"/>
                <a:gd name="T51" fmla="*/ 25 h 431"/>
                <a:gd name="T52" fmla="*/ 152 w 253"/>
                <a:gd name="T53" fmla="*/ 25 h 431"/>
                <a:gd name="T54" fmla="*/ 152 w 253"/>
                <a:gd name="T55" fmla="*/ 13 h 431"/>
                <a:gd name="T56" fmla="*/ 165 w 253"/>
                <a:gd name="T57" fmla="*/ 25 h 431"/>
                <a:gd name="T58" fmla="*/ 177 w 253"/>
                <a:gd name="T59" fmla="*/ 38 h 431"/>
                <a:gd name="T60" fmla="*/ 190 w 253"/>
                <a:gd name="T61" fmla="*/ 38 h 431"/>
                <a:gd name="T62" fmla="*/ 203 w 253"/>
                <a:gd name="T63" fmla="*/ 38 h 431"/>
                <a:gd name="T64" fmla="*/ 215 w 253"/>
                <a:gd name="T65" fmla="*/ 25 h 431"/>
                <a:gd name="T66" fmla="*/ 228 w 253"/>
                <a:gd name="T67" fmla="*/ 0 h 431"/>
                <a:gd name="T68" fmla="*/ 228 w 253"/>
                <a:gd name="T69" fmla="*/ 0 h 431"/>
                <a:gd name="T70" fmla="*/ 228 w 253"/>
                <a:gd name="T71" fmla="*/ 25 h 431"/>
                <a:gd name="T72" fmla="*/ 228 w 253"/>
                <a:gd name="T73" fmla="*/ 38 h 431"/>
                <a:gd name="T74" fmla="*/ 253 w 253"/>
                <a:gd name="T75" fmla="*/ 25 h 431"/>
                <a:gd name="T76" fmla="*/ 253 w 253"/>
                <a:gd name="T77" fmla="*/ 51 h 431"/>
                <a:gd name="T78" fmla="*/ 241 w 253"/>
                <a:gd name="T79" fmla="*/ 63 h 431"/>
                <a:gd name="T80" fmla="*/ 241 w 253"/>
                <a:gd name="T81" fmla="*/ 76 h 431"/>
                <a:gd name="T82" fmla="*/ 228 w 253"/>
                <a:gd name="T83" fmla="*/ 102 h 431"/>
                <a:gd name="T84" fmla="*/ 241 w 253"/>
                <a:gd name="T85" fmla="*/ 127 h 431"/>
                <a:gd name="T86" fmla="*/ 228 w 253"/>
                <a:gd name="T87" fmla="*/ 152 h 431"/>
                <a:gd name="T88" fmla="*/ 228 w 253"/>
                <a:gd name="T89" fmla="*/ 165 h 431"/>
                <a:gd name="T90" fmla="*/ 228 w 253"/>
                <a:gd name="T91" fmla="*/ 165 h 431"/>
                <a:gd name="T92" fmla="*/ 228 w 253"/>
                <a:gd name="T93" fmla="*/ 190 h 431"/>
                <a:gd name="T94" fmla="*/ 215 w 253"/>
                <a:gd name="T95" fmla="*/ 203 h 431"/>
                <a:gd name="T96" fmla="*/ 228 w 253"/>
                <a:gd name="T97" fmla="*/ 228 h 431"/>
                <a:gd name="T98" fmla="*/ 215 w 253"/>
                <a:gd name="T99" fmla="*/ 254 h 431"/>
                <a:gd name="T100" fmla="*/ 203 w 253"/>
                <a:gd name="T101" fmla="*/ 279 h 431"/>
                <a:gd name="T102" fmla="*/ 190 w 253"/>
                <a:gd name="T103" fmla="*/ 292 h 431"/>
                <a:gd name="T104" fmla="*/ 203 w 253"/>
                <a:gd name="T105" fmla="*/ 304 h 431"/>
                <a:gd name="T106" fmla="*/ 203 w 253"/>
                <a:gd name="T107" fmla="*/ 317 h 431"/>
                <a:gd name="T108" fmla="*/ 215 w 253"/>
                <a:gd name="T109" fmla="*/ 330 h 431"/>
                <a:gd name="T110" fmla="*/ 203 w 253"/>
                <a:gd name="T111" fmla="*/ 343 h 431"/>
                <a:gd name="T112" fmla="*/ 215 w 253"/>
                <a:gd name="T113" fmla="*/ 355 h 431"/>
                <a:gd name="T114" fmla="*/ 215 w 253"/>
                <a:gd name="T115" fmla="*/ 381 h 431"/>
                <a:gd name="T116" fmla="*/ 203 w 253"/>
                <a:gd name="T117" fmla="*/ 406 h 431"/>
                <a:gd name="T118" fmla="*/ 190 w 253"/>
                <a:gd name="T119" fmla="*/ 419 h 431"/>
                <a:gd name="T120" fmla="*/ 177 w 253"/>
                <a:gd name="T121" fmla="*/ 419 h 431"/>
                <a:gd name="T122" fmla="*/ 165 w 253"/>
                <a:gd name="T123" fmla="*/ 431 h 43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431"/>
                <a:gd name="T188" fmla="*/ 253 w 253"/>
                <a:gd name="T189" fmla="*/ 431 h 43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431">
                  <a:moveTo>
                    <a:pt x="152" y="431"/>
                  </a:moveTo>
                  <a:lnTo>
                    <a:pt x="139" y="431"/>
                  </a:lnTo>
                  <a:lnTo>
                    <a:pt x="139" y="419"/>
                  </a:lnTo>
                  <a:lnTo>
                    <a:pt x="126" y="406"/>
                  </a:lnTo>
                  <a:lnTo>
                    <a:pt x="114" y="393"/>
                  </a:lnTo>
                  <a:lnTo>
                    <a:pt x="114" y="406"/>
                  </a:lnTo>
                  <a:lnTo>
                    <a:pt x="101" y="393"/>
                  </a:lnTo>
                  <a:lnTo>
                    <a:pt x="88" y="393"/>
                  </a:lnTo>
                  <a:lnTo>
                    <a:pt x="76" y="381"/>
                  </a:lnTo>
                  <a:lnTo>
                    <a:pt x="63" y="368"/>
                  </a:lnTo>
                  <a:lnTo>
                    <a:pt x="38" y="381"/>
                  </a:lnTo>
                  <a:lnTo>
                    <a:pt x="25" y="368"/>
                  </a:lnTo>
                  <a:lnTo>
                    <a:pt x="38" y="343"/>
                  </a:lnTo>
                  <a:lnTo>
                    <a:pt x="50" y="330"/>
                  </a:lnTo>
                  <a:lnTo>
                    <a:pt x="50" y="317"/>
                  </a:lnTo>
                  <a:lnTo>
                    <a:pt x="63" y="279"/>
                  </a:lnTo>
                  <a:lnTo>
                    <a:pt x="63" y="254"/>
                  </a:lnTo>
                  <a:lnTo>
                    <a:pt x="63" y="216"/>
                  </a:lnTo>
                  <a:lnTo>
                    <a:pt x="50" y="190"/>
                  </a:lnTo>
                  <a:lnTo>
                    <a:pt x="38" y="178"/>
                  </a:lnTo>
                  <a:lnTo>
                    <a:pt x="25" y="190"/>
                  </a:lnTo>
                  <a:lnTo>
                    <a:pt x="0" y="190"/>
                  </a:lnTo>
                  <a:lnTo>
                    <a:pt x="0" y="152"/>
                  </a:lnTo>
                  <a:lnTo>
                    <a:pt x="12" y="165"/>
                  </a:lnTo>
                  <a:lnTo>
                    <a:pt x="25" y="165"/>
                  </a:lnTo>
                  <a:lnTo>
                    <a:pt x="38" y="152"/>
                  </a:lnTo>
                  <a:lnTo>
                    <a:pt x="50" y="140"/>
                  </a:lnTo>
                  <a:lnTo>
                    <a:pt x="63" y="102"/>
                  </a:lnTo>
                  <a:lnTo>
                    <a:pt x="63" y="76"/>
                  </a:lnTo>
                  <a:lnTo>
                    <a:pt x="63" y="63"/>
                  </a:lnTo>
                  <a:lnTo>
                    <a:pt x="63" y="51"/>
                  </a:lnTo>
                  <a:lnTo>
                    <a:pt x="50" y="51"/>
                  </a:lnTo>
                  <a:lnTo>
                    <a:pt x="50" y="38"/>
                  </a:lnTo>
                  <a:lnTo>
                    <a:pt x="50" y="25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76" y="13"/>
                  </a:lnTo>
                  <a:lnTo>
                    <a:pt x="88" y="13"/>
                  </a:lnTo>
                  <a:lnTo>
                    <a:pt x="101" y="25"/>
                  </a:lnTo>
                  <a:lnTo>
                    <a:pt x="126" y="25"/>
                  </a:lnTo>
                  <a:lnTo>
                    <a:pt x="152" y="25"/>
                  </a:lnTo>
                  <a:lnTo>
                    <a:pt x="152" y="13"/>
                  </a:lnTo>
                  <a:lnTo>
                    <a:pt x="165" y="13"/>
                  </a:lnTo>
                  <a:lnTo>
                    <a:pt x="165" y="25"/>
                  </a:lnTo>
                  <a:lnTo>
                    <a:pt x="177" y="25"/>
                  </a:lnTo>
                  <a:lnTo>
                    <a:pt x="177" y="38"/>
                  </a:lnTo>
                  <a:lnTo>
                    <a:pt x="190" y="38"/>
                  </a:lnTo>
                  <a:lnTo>
                    <a:pt x="203" y="38"/>
                  </a:lnTo>
                  <a:lnTo>
                    <a:pt x="203" y="25"/>
                  </a:lnTo>
                  <a:lnTo>
                    <a:pt x="215" y="25"/>
                  </a:lnTo>
                  <a:lnTo>
                    <a:pt x="215" y="13"/>
                  </a:lnTo>
                  <a:lnTo>
                    <a:pt x="228" y="0"/>
                  </a:lnTo>
                  <a:lnTo>
                    <a:pt x="228" y="13"/>
                  </a:lnTo>
                  <a:lnTo>
                    <a:pt x="228" y="25"/>
                  </a:lnTo>
                  <a:lnTo>
                    <a:pt x="228" y="38"/>
                  </a:lnTo>
                  <a:lnTo>
                    <a:pt x="241" y="38"/>
                  </a:lnTo>
                  <a:lnTo>
                    <a:pt x="253" y="25"/>
                  </a:lnTo>
                  <a:lnTo>
                    <a:pt x="253" y="38"/>
                  </a:lnTo>
                  <a:lnTo>
                    <a:pt x="253" y="51"/>
                  </a:lnTo>
                  <a:lnTo>
                    <a:pt x="241" y="51"/>
                  </a:lnTo>
                  <a:lnTo>
                    <a:pt x="241" y="63"/>
                  </a:lnTo>
                  <a:lnTo>
                    <a:pt x="241" y="76"/>
                  </a:lnTo>
                  <a:lnTo>
                    <a:pt x="241" y="89"/>
                  </a:lnTo>
                  <a:lnTo>
                    <a:pt x="228" y="102"/>
                  </a:lnTo>
                  <a:lnTo>
                    <a:pt x="228" y="114"/>
                  </a:lnTo>
                  <a:lnTo>
                    <a:pt x="241" y="127"/>
                  </a:lnTo>
                  <a:lnTo>
                    <a:pt x="241" y="152"/>
                  </a:lnTo>
                  <a:lnTo>
                    <a:pt x="228" y="152"/>
                  </a:lnTo>
                  <a:lnTo>
                    <a:pt x="228" y="165"/>
                  </a:lnTo>
                  <a:lnTo>
                    <a:pt x="215" y="165"/>
                  </a:lnTo>
                  <a:lnTo>
                    <a:pt x="228" y="165"/>
                  </a:lnTo>
                  <a:lnTo>
                    <a:pt x="228" y="178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15" y="203"/>
                  </a:lnTo>
                  <a:lnTo>
                    <a:pt x="228" y="203"/>
                  </a:lnTo>
                  <a:lnTo>
                    <a:pt x="228" y="228"/>
                  </a:lnTo>
                  <a:lnTo>
                    <a:pt x="215" y="241"/>
                  </a:lnTo>
                  <a:lnTo>
                    <a:pt x="215" y="254"/>
                  </a:lnTo>
                  <a:lnTo>
                    <a:pt x="203" y="266"/>
                  </a:lnTo>
                  <a:lnTo>
                    <a:pt x="203" y="279"/>
                  </a:lnTo>
                  <a:lnTo>
                    <a:pt x="190" y="279"/>
                  </a:lnTo>
                  <a:lnTo>
                    <a:pt x="190" y="292"/>
                  </a:lnTo>
                  <a:lnTo>
                    <a:pt x="203" y="292"/>
                  </a:lnTo>
                  <a:lnTo>
                    <a:pt x="203" y="304"/>
                  </a:lnTo>
                  <a:lnTo>
                    <a:pt x="203" y="317"/>
                  </a:lnTo>
                  <a:lnTo>
                    <a:pt x="215" y="330"/>
                  </a:lnTo>
                  <a:lnTo>
                    <a:pt x="203" y="330"/>
                  </a:lnTo>
                  <a:lnTo>
                    <a:pt x="203" y="343"/>
                  </a:lnTo>
                  <a:lnTo>
                    <a:pt x="203" y="355"/>
                  </a:lnTo>
                  <a:lnTo>
                    <a:pt x="215" y="355"/>
                  </a:lnTo>
                  <a:lnTo>
                    <a:pt x="215" y="381"/>
                  </a:lnTo>
                  <a:lnTo>
                    <a:pt x="203" y="393"/>
                  </a:lnTo>
                  <a:lnTo>
                    <a:pt x="203" y="406"/>
                  </a:lnTo>
                  <a:lnTo>
                    <a:pt x="190" y="419"/>
                  </a:lnTo>
                  <a:lnTo>
                    <a:pt x="190" y="406"/>
                  </a:lnTo>
                  <a:lnTo>
                    <a:pt x="177" y="419"/>
                  </a:lnTo>
                  <a:lnTo>
                    <a:pt x="165" y="431"/>
                  </a:lnTo>
                  <a:lnTo>
                    <a:pt x="152" y="431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8" name="Freeform 13"/>
            <p:cNvSpPr>
              <a:spLocks/>
            </p:cNvSpPr>
            <p:nvPr/>
          </p:nvSpPr>
          <p:spPr bwMode="auto">
            <a:xfrm>
              <a:off x="4972050" y="3438525"/>
              <a:ext cx="285750" cy="152400"/>
            </a:xfrm>
            <a:custGeom>
              <a:avLst/>
              <a:gdLst>
                <a:gd name="T0" fmla="*/ 241 w 254"/>
                <a:gd name="T1" fmla="*/ 127 h 139"/>
                <a:gd name="T2" fmla="*/ 229 w 254"/>
                <a:gd name="T3" fmla="*/ 127 h 139"/>
                <a:gd name="T4" fmla="*/ 216 w 254"/>
                <a:gd name="T5" fmla="*/ 127 h 139"/>
                <a:gd name="T6" fmla="*/ 191 w 254"/>
                <a:gd name="T7" fmla="*/ 139 h 139"/>
                <a:gd name="T8" fmla="*/ 178 w 254"/>
                <a:gd name="T9" fmla="*/ 127 h 139"/>
                <a:gd name="T10" fmla="*/ 178 w 254"/>
                <a:gd name="T11" fmla="*/ 127 h 139"/>
                <a:gd name="T12" fmla="*/ 165 w 254"/>
                <a:gd name="T13" fmla="*/ 127 h 139"/>
                <a:gd name="T14" fmla="*/ 165 w 254"/>
                <a:gd name="T15" fmla="*/ 127 h 139"/>
                <a:gd name="T16" fmla="*/ 153 w 254"/>
                <a:gd name="T17" fmla="*/ 127 h 139"/>
                <a:gd name="T18" fmla="*/ 140 w 254"/>
                <a:gd name="T19" fmla="*/ 114 h 139"/>
                <a:gd name="T20" fmla="*/ 140 w 254"/>
                <a:gd name="T21" fmla="*/ 114 h 139"/>
                <a:gd name="T22" fmla="*/ 114 w 254"/>
                <a:gd name="T23" fmla="*/ 114 h 139"/>
                <a:gd name="T24" fmla="*/ 89 w 254"/>
                <a:gd name="T25" fmla="*/ 101 h 139"/>
                <a:gd name="T26" fmla="*/ 64 w 254"/>
                <a:gd name="T27" fmla="*/ 101 h 139"/>
                <a:gd name="T28" fmla="*/ 51 w 254"/>
                <a:gd name="T29" fmla="*/ 101 h 139"/>
                <a:gd name="T30" fmla="*/ 38 w 254"/>
                <a:gd name="T31" fmla="*/ 101 h 139"/>
                <a:gd name="T32" fmla="*/ 26 w 254"/>
                <a:gd name="T33" fmla="*/ 101 h 139"/>
                <a:gd name="T34" fmla="*/ 13 w 254"/>
                <a:gd name="T35" fmla="*/ 89 h 139"/>
                <a:gd name="T36" fmla="*/ 0 w 254"/>
                <a:gd name="T37" fmla="*/ 89 h 139"/>
                <a:gd name="T38" fmla="*/ 0 w 254"/>
                <a:gd name="T39" fmla="*/ 76 h 139"/>
                <a:gd name="T40" fmla="*/ 0 w 254"/>
                <a:gd name="T41" fmla="*/ 76 h 139"/>
                <a:gd name="T42" fmla="*/ 13 w 254"/>
                <a:gd name="T43" fmla="*/ 63 h 139"/>
                <a:gd name="T44" fmla="*/ 38 w 254"/>
                <a:gd name="T45" fmla="*/ 63 h 139"/>
                <a:gd name="T46" fmla="*/ 64 w 254"/>
                <a:gd name="T47" fmla="*/ 38 h 139"/>
                <a:gd name="T48" fmla="*/ 76 w 254"/>
                <a:gd name="T49" fmla="*/ 25 h 139"/>
                <a:gd name="T50" fmla="*/ 76 w 254"/>
                <a:gd name="T51" fmla="*/ 25 h 139"/>
                <a:gd name="T52" fmla="*/ 89 w 254"/>
                <a:gd name="T53" fmla="*/ 0 h 139"/>
                <a:gd name="T54" fmla="*/ 102 w 254"/>
                <a:gd name="T55" fmla="*/ 0 h 139"/>
                <a:gd name="T56" fmla="*/ 127 w 254"/>
                <a:gd name="T57" fmla="*/ 12 h 139"/>
                <a:gd name="T58" fmla="*/ 140 w 254"/>
                <a:gd name="T59" fmla="*/ 0 h 139"/>
                <a:gd name="T60" fmla="*/ 153 w 254"/>
                <a:gd name="T61" fmla="*/ 12 h 139"/>
                <a:gd name="T62" fmla="*/ 178 w 254"/>
                <a:gd name="T63" fmla="*/ 25 h 139"/>
                <a:gd name="T64" fmla="*/ 191 w 254"/>
                <a:gd name="T65" fmla="*/ 12 h 139"/>
                <a:gd name="T66" fmla="*/ 216 w 254"/>
                <a:gd name="T67" fmla="*/ 25 h 139"/>
                <a:gd name="T68" fmla="*/ 216 w 254"/>
                <a:gd name="T69" fmla="*/ 38 h 139"/>
                <a:gd name="T70" fmla="*/ 216 w 254"/>
                <a:gd name="T71" fmla="*/ 38 h 139"/>
                <a:gd name="T72" fmla="*/ 229 w 254"/>
                <a:gd name="T73" fmla="*/ 51 h 139"/>
                <a:gd name="T74" fmla="*/ 241 w 254"/>
                <a:gd name="T75" fmla="*/ 63 h 139"/>
                <a:gd name="T76" fmla="*/ 241 w 254"/>
                <a:gd name="T77" fmla="*/ 76 h 139"/>
                <a:gd name="T78" fmla="*/ 254 w 254"/>
                <a:gd name="T79" fmla="*/ 101 h 139"/>
                <a:gd name="T80" fmla="*/ 254 w 254"/>
                <a:gd name="T81" fmla="*/ 114 h 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4"/>
                <a:gd name="T124" fmla="*/ 0 h 139"/>
                <a:gd name="T125" fmla="*/ 254 w 254"/>
                <a:gd name="T126" fmla="*/ 139 h 1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4" h="139">
                  <a:moveTo>
                    <a:pt x="241" y="127"/>
                  </a:moveTo>
                  <a:lnTo>
                    <a:pt x="241" y="127"/>
                  </a:lnTo>
                  <a:lnTo>
                    <a:pt x="229" y="127"/>
                  </a:lnTo>
                  <a:lnTo>
                    <a:pt x="216" y="127"/>
                  </a:lnTo>
                  <a:lnTo>
                    <a:pt x="203" y="127"/>
                  </a:lnTo>
                  <a:lnTo>
                    <a:pt x="191" y="139"/>
                  </a:lnTo>
                  <a:lnTo>
                    <a:pt x="178" y="127"/>
                  </a:lnTo>
                  <a:lnTo>
                    <a:pt x="178" y="114"/>
                  </a:lnTo>
                  <a:lnTo>
                    <a:pt x="178" y="127"/>
                  </a:lnTo>
                  <a:lnTo>
                    <a:pt x="165" y="127"/>
                  </a:lnTo>
                  <a:lnTo>
                    <a:pt x="153" y="127"/>
                  </a:lnTo>
                  <a:lnTo>
                    <a:pt x="140" y="114"/>
                  </a:lnTo>
                  <a:lnTo>
                    <a:pt x="127" y="114"/>
                  </a:lnTo>
                  <a:lnTo>
                    <a:pt x="114" y="114"/>
                  </a:lnTo>
                  <a:lnTo>
                    <a:pt x="102" y="114"/>
                  </a:lnTo>
                  <a:lnTo>
                    <a:pt x="89" y="101"/>
                  </a:lnTo>
                  <a:lnTo>
                    <a:pt x="64" y="101"/>
                  </a:lnTo>
                  <a:lnTo>
                    <a:pt x="51" y="101"/>
                  </a:lnTo>
                  <a:lnTo>
                    <a:pt x="38" y="101"/>
                  </a:lnTo>
                  <a:lnTo>
                    <a:pt x="26" y="101"/>
                  </a:lnTo>
                  <a:lnTo>
                    <a:pt x="26" y="89"/>
                  </a:lnTo>
                  <a:lnTo>
                    <a:pt x="13" y="8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13" y="76"/>
                  </a:lnTo>
                  <a:lnTo>
                    <a:pt x="13" y="63"/>
                  </a:lnTo>
                  <a:lnTo>
                    <a:pt x="26" y="63"/>
                  </a:lnTo>
                  <a:lnTo>
                    <a:pt x="38" y="63"/>
                  </a:lnTo>
                  <a:lnTo>
                    <a:pt x="51" y="38"/>
                  </a:lnTo>
                  <a:lnTo>
                    <a:pt x="64" y="38"/>
                  </a:lnTo>
                  <a:lnTo>
                    <a:pt x="64" y="25"/>
                  </a:lnTo>
                  <a:lnTo>
                    <a:pt x="76" y="25"/>
                  </a:lnTo>
                  <a:lnTo>
                    <a:pt x="89" y="12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27" y="12"/>
                  </a:lnTo>
                  <a:lnTo>
                    <a:pt x="140" y="0"/>
                  </a:lnTo>
                  <a:lnTo>
                    <a:pt x="153" y="12"/>
                  </a:lnTo>
                  <a:lnTo>
                    <a:pt x="165" y="25"/>
                  </a:lnTo>
                  <a:lnTo>
                    <a:pt x="178" y="25"/>
                  </a:lnTo>
                  <a:lnTo>
                    <a:pt x="178" y="12"/>
                  </a:lnTo>
                  <a:lnTo>
                    <a:pt x="191" y="12"/>
                  </a:lnTo>
                  <a:lnTo>
                    <a:pt x="216" y="12"/>
                  </a:lnTo>
                  <a:lnTo>
                    <a:pt x="216" y="25"/>
                  </a:lnTo>
                  <a:lnTo>
                    <a:pt x="216" y="38"/>
                  </a:lnTo>
                  <a:lnTo>
                    <a:pt x="229" y="51"/>
                  </a:lnTo>
                  <a:lnTo>
                    <a:pt x="241" y="63"/>
                  </a:lnTo>
                  <a:lnTo>
                    <a:pt x="241" y="76"/>
                  </a:lnTo>
                  <a:lnTo>
                    <a:pt x="241" y="89"/>
                  </a:lnTo>
                  <a:lnTo>
                    <a:pt x="254" y="101"/>
                  </a:lnTo>
                  <a:lnTo>
                    <a:pt x="254" y="114"/>
                  </a:lnTo>
                  <a:lnTo>
                    <a:pt x="241" y="12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9" name="Freeform 14"/>
            <p:cNvSpPr>
              <a:spLocks/>
            </p:cNvSpPr>
            <p:nvPr/>
          </p:nvSpPr>
          <p:spPr bwMode="auto">
            <a:xfrm>
              <a:off x="5210175" y="3495675"/>
              <a:ext cx="285750" cy="352425"/>
            </a:xfrm>
            <a:custGeom>
              <a:avLst/>
              <a:gdLst>
                <a:gd name="T0" fmla="*/ 38 w 254"/>
                <a:gd name="T1" fmla="*/ 101 h 317"/>
                <a:gd name="T2" fmla="*/ 38 w 254"/>
                <a:gd name="T3" fmla="*/ 88 h 317"/>
                <a:gd name="T4" fmla="*/ 25 w 254"/>
                <a:gd name="T5" fmla="*/ 76 h 317"/>
                <a:gd name="T6" fmla="*/ 38 w 254"/>
                <a:gd name="T7" fmla="*/ 63 h 317"/>
                <a:gd name="T8" fmla="*/ 25 w 254"/>
                <a:gd name="T9" fmla="*/ 38 h 317"/>
                <a:gd name="T10" fmla="*/ 25 w 254"/>
                <a:gd name="T11" fmla="*/ 25 h 317"/>
                <a:gd name="T12" fmla="*/ 13 w 254"/>
                <a:gd name="T13" fmla="*/ 0 h 317"/>
                <a:gd name="T14" fmla="*/ 25 w 254"/>
                <a:gd name="T15" fmla="*/ 12 h 317"/>
                <a:gd name="T16" fmla="*/ 51 w 254"/>
                <a:gd name="T17" fmla="*/ 25 h 317"/>
                <a:gd name="T18" fmla="*/ 63 w 254"/>
                <a:gd name="T19" fmla="*/ 38 h 317"/>
                <a:gd name="T20" fmla="*/ 76 w 254"/>
                <a:gd name="T21" fmla="*/ 63 h 317"/>
                <a:gd name="T22" fmla="*/ 89 w 254"/>
                <a:gd name="T23" fmla="*/ 63 h 317"/>
                <a:gd name="T24" fmla="*/ 101 w 254"/>
                <a:gd name="T25" fmla="*/ 63 h 317"/>
                <a:gd name="T26" fmla="*/ 114 w 254"/>
                <a:gd name="T27" fmla="*/ 63 h 317"/>
                <a:gd name="T28" fmla="*/ 127 w 254"/>
                <a:gd name="T29" fmla="*/ 50 h 317"/>
                <a:gd name="T30" fmla="*/ 152 w 254"/>
                <a:gd name="T31" fmla="*/ 38 h 317"/>
                <a:gd name="T32" fmla="*/ 165 w 254"/>
                <a:gd name="T33" fmla="*/ 38 h 317"/>
                <a:gd name="T34" fmla="*/ 178 w 254"/>
                <a:gd name="T35" fmla="*/ 50 h 317"/>
                <a:gd name="T36" fmla="*/ 178 w 254"/>
                <a:gd name="T37" fmla="*/ 50 h 317"/>
                <a:gd name="T38" fmla="*/ 190 w 254"/>
                <a:gd name="T39" fmla="*/ 63 h 317"/>
                <a:gd name="T40" fmla="*/ 216 w 254"/>
                <a:gd name="T41" fmla="*/ 63 h 317"/>
                <a:gd name="T42" fmla="*/ 216 w 254"/>
                <a:gd name="T43" fmla="*/ 76 h 317"/>
                <a:gd name="T44" fmla="*/ 228 w 254"/>
                <a:gd name="T45" fmla="*/ 88 h 317"/>
                <a:gd name="T46" fmla="*/ 241 w 254"/>
                <a:gd name="T47" fmla="*/ 88 h 317"/>
                <a:gd name="T48" fmla="*/ 254 w 254"/>
                <a:gd name="T49" fmla="*/ 88 h 317"/>
                <a:gd name="T50" fmla="*/ 241 w 254"/>
                <a:gd name="T51" fmla="*/ 101 h 317"/>
                <a:gd name="T52" fmla="*/ 190 w 254"/>
                <a:gd name="T53" fmla="*/ 114 h 317"/>
                <a:gd name="T54" fmla="*/ 152 w 254"/>
                <a:gd name="T55" fmla="*/ 164 h 317"/>
                <a:gd name="T56" fmla="*/ 152 w 254"/>
                <a:gd name="T57" fmla="*/ 203 h 317"/>
                <a:gd name="T58" fmla="*/ 139 w 254"/>
                <a:gd name="T59" fmla="*/ 241 h 317"/>
                <a:gd name="T60" fmla="*/ 114 w 254"/>
                <a:gd name="T61" fmla="*/ 253 h 317"/>
                <a:gd name="T62" fmla="*/ 89 w 254"/>
                <a:gd name="T63" fmla="*/ 266 h 317"/>
                <a:gd name="T64" fmla="*/ 51 w 254"/>
                <a:gd name="T65" fmla="*/ 291 h 317"/>
                <a:gd name="T66" fmla="*/ 38 w 254"/>
                <a:gd name="T67" fmla="*/ 317 h 317"/>
                <a:gd name="T68" fmla="*/ 13 w 254"/>
                <a:gd name="T69" fmla="*/ 304 h 317"/>
                <a:gd name="T70" fmla="*/ 13 w 254"/>
                <a:gd name="T71" fmla="*/ 291 h 317"/>
                <a:gd name="T72" fmla="*/ 13 w 254"/>
                <a:gd name="T73" fmla="*/ 266 h 317"/>
                <a:gd name="T74" fmla="*/ 13 w 254"/>
                <a:gd name="T75" fmla="*/ 241 h 317"/>
                <a:gd name="T76" fmla="*/ 25 w 254"/>
                <a:gd name="T77" fmla="*/ 228 h 317"/>
                <a:gd name="T78" fmla="*/ 25 w 254"/>
                <a:gd name="T79" fmla="*/ 215 h 317"/>
                <a:gd name="T80" fmla="*/ 13 w 254"/>
                <a:gd name="T81" fmla="*/ 203 h 317"/>
                <a:gd name="T82" fmla="*/ 25 w 254"/>
                <a:gd name="T83" fmla="*/ 203 h 317"/>
                <a:gd name="T84" fmla="*/ 38 w 254"/>
                <a:gd name="T85" fmla="*/ 177 h 317"/>
                <a:gd name="T86" fmla="*/ 63 w 254"/>
                <a:gd name="T87" fmla="*/ 152 h 317"/>
                <a:gd name="T88" fmla="*/ 76 w 254"/>
                <a:gd name="T89" fmla="*/ 126 h 317"/>
                <a:gd name="T90" fmla="*/ 51 w 254"/>
                <a:gd name="T91" fmla="*/ 114 h 317"/>
                <a:gd name="T92" fmla="*/ 38 w 254"/>
                <a:gd name="T93" fmla="*/ 114 h 3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4"/>
                <a:gd name="T142" fmla="*/ 0 h 317"/>
                <a:gd name="T143" fmla="*/ 254 w 254"/>
                <a:gd name="T144" fmla="*/ 317 h 3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4" h="317">
                  <a:moveTo>
                    <a:pt x="38" y="114"/>
                  </a:moveTo>
                  <a:lnTo>
                    <a:pt x="38" y="101"/>
                  </a:lnTo>
                  <a:lnTo>
                    <a:pt x="38" y="88"/>
                  </a:lnTo>
                  <a:lnTo>
                    <a:pt x="25" y="76"/>
                  </a:lnTo>
                  <a:lnTo>
                    <a:pt x="38" y="63"/>
                  </a:lnTo>
                  <a:lnTo>
                    <a:pt x="38" y="50"/>
                  </a:lnTo>
                  <a:lnTo>
                    <a:pt x="25" y="38"/>
                  </a:lnTo>
                  <a:lnTo>
                    <a:pt x="25" y="25"/>
                  </a:lnTo>
                  <a:lnTo>
                    <a:pt x="25" y="12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51" y="25"/>
                  </a:lnTo>
                  <a:lnTo>
                    <a:pt x="51" y="38"/>
                  </a:lnTo>
                  <a:lnTo>
                    <a:pt x="63" y="38"/>
                  </a:lnTo>
                  <a:lnTo>
                    <a:pt x="63" y="50"/>
                  </a:lnTo>
                  <a:lnTo>
                    <a:pt x="76" y="63"/>
                  </a:lnTo>
                  <a:lnTo>
                    <a:pt x="89" y="63"/>
                  </a:lnTo>
                  <a:lnTo>
                    <a:pt x="101" y="63"/>
                  </a:lnTo>
                  <a:lnTo>
                    <a:pt x="114" y="63"/>
                  </a:lnTo>
                  <a:lnTo>
                    <a:pt x="114" y="50"/>
                  </a:lnTo>
                  <a:lnTo>
                    <a:pt x="127" y="50"/>
                  </a:lnTo>
                  <a:lnTo>
                    <a:pt x="139" y="38"/>
                  </a:lnTo>
                  <a:lnTo>
                    <a:pt x="152" y="38"/>
                  </a:lnTo>
                  <a:lnTo>
                    <a:pt x="152" y="50"/>
                  </a:lnTo>
                  <a:lnTo>
                    <a:pt x="165" y="38"/>
                  </a:lnTo>
                  <a:lnTo>
                    <a:pt x="178" y="38"/>
                  </a:lnTo>
                  <a:lnTo>
                    <a:pt x="178" y="50"/>
                  </a:lnTo>
                  <a:lnTo>
                    <a:pt x="190" y="63"/>
                  </a:lnTo>
                  <a:lnTo>
                    <a:pt x="216" y="63"/>
                  </a:lnTo>
                  <a:lnTo>
                    <a:pt x="216" y="76"/>
                  </a:lnTo>
                  <a:lnTo>
                    <a:pt x="228" y="88"/>
                  </a:lnTo>
                  <a:lnTo>
                    <a:pt x="241" y="88"/>
                  </a:lnTo>
                  <a:lnTo>
                    <a:pt x="254" y="88"/>
                  </a:lnTo>
                  <a:lnTo>
                    <a:pt x="241" y="101"/>
                  </a:lnTo>
                  <a:lnTo>
                    <a:pt x="203" y="101"/>
                  </a:lnTo>
                  <a:lnTo>
                    <a:pt x="190" y="114"/>
                  </a:lnTo>
                  <a:lnTo>
                    <a:pt x="178" y="126"/>
                  </a:lnTo>
                  <a:lnTo>
                    <a:pt x="152" y="164"/>
                  </a:lnTo>
                  <a:lnTo>
                    <a:pt x="139" y="177"/>
                  </a:lnTo>
                  <a:lnTo>
                    <a:pt x="152" y="203"/>
                  </a:lnTo>
                  <a:lnTo>
                    <a:pt x="139" y="228"/>
                  </a:lnTo>
                  <a:lnTo>
                    <a:pt x="139" y="241"/>
                  </a:lnTo>
                  <a:lnTo>
                    <a:pt x="127" y="253"/>
                  </a:lnTo>
                  <a:lnTo>
                    <a:pt x="114" y="253"/>
                  </a:lnTo>
                  <a:lnTo>
                    <a:pt x="89" y="266"/>
                  </a:lnTo>
                  <a:lnTo>
                    <a:pt x="51" y="291"/>
                  </a:lnTo>
                  <a:lnTo>
                    <a:pt x="51" y="317"/>
                  </a:lnTo>
                  <a:lnTo>
                    <a:pt x="38" y="317"/>
                  </a:lnTo>
                  <a:lnTo>
                    <a:pt x="25" y="317"/>
                  </a:lnTo>
                  <a:lnTo>
                    <a:pt x="13" y="304"/>
                  </a:lnTo>
                  <a:lnTo>
                    <a:pt x="0" y="291"/>
                  </a:lnTo>
                  <a:lnTo>
                    <a:pt x="13" y="291"/>
                  </a:lnTo>
                  <a:lnTo>
                    <a:pt x="13" y="279"/>
                  </a:lnTo>
                  <a:lnTo>
                    <a:pt x="13" y="266"/>
                  </a:lnTo>
                  <a:lnTo>
                    <a:pt x="13" y="253"/>
                  </a:lnTo>
                  <a:lnTo>
                    <a:pt x="13" y="241"/>
                  </a:lnTo>
                  <a:lnTo>
                    <a:pt x="25" y="228"/>
                  </a:lnTo>
                  <a:lnTo>
                    <a:pt x="25" y="215"/>
                  </a:lnTo>
                  <a:lnTo>
                    <a:pt x="13" y="203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38" y="177"/>
                  </a:lnTo>
                  <a:lnTo>
                    <a:pt x="51" y="164"/>
                  </a:lnTo>
                  <a:lnTo>
                    <a:pt x="63" y="152"/>
                  </a:lnTo>
                  <a:lnTo>
                    <a:pt x="76" y="139"/>
                  </a:lnTo>
                  <a:lnTo>
                    <a:pt x="76" y="126"/>
                  </a:lnTo>
                  <a:lnTo>
                    <a:pt x="51" y="114"/>
                  </a:lnTo>
                  <a:lnTo>
                    <a:pt x="38" y="114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5029200" y="3575150"/>
              <a:ext cx="209550" cy="781044"/>
              <a:chOff x="3057525" y="2943225"/>
              <a:chExt cx="190" cy="698"/>
            </a:xfrm>
            <a:grpFill/>
          </p:grpSpPr>
          <p:sp>
            <p:nvSpPr>
              <p:cNvPr id="526" name="Freeform 16"/>
              <p:cNvSpPr>
                <a:spLocks/>
              </p:cNvSpPr>
              <p:nvPr/>
            </p:nvSpPr>
            <p:spPr bwMode="auto">
              <a:xfrm>
                <a:off x="3057601" y="2943453"/>
                <a:ext cx="38" cy="38"/>
              </a:xfrm>
              <a:custGeom>
                <a:avLst/>
                <a:gdLst>
                  <a:gd name="T0" fmla="*/ 26 w 38"/>
                  <a:gd name="T1" fmla="*/ 13 h 38"/>
                  <a:gd name="T2" fmla="*/ 38 w 38"/>
                  <a:gd name="T3" fmla="*/ 13 h 38"/>
                  <a:gd name="T4" fmla="*/ 38 w 38"/>
                  <a:gd name="T5" fmla="*/ 13 h 38"/>
                  <a:gd name="T6" fmla="*/ 38 w 38"/>
                  <a:gd name="T7" fmla="*/ 13 h 38"/>
                  <a:gd name="T8" fmla="*/ 38 w 38"/>
                  <a:gd name="T9" fmla="*/ 13 h 38"/>
                  <a:gd name="T10" fmla="*/ 26 w 38"/>
                  <a:gd name="T11" fmla="*/ 26 h 38"/>
                  <a:gd name="T12" fmla="*/ 26 w 38"/>
                  <a:gd name="T13" fmla="*/ 26 h 38"/>
                  <a:gd name="T14" fmla="*/ 26 w 38"/>
                  <a:gd name="T15" fmla="*/ 26 h 38"/>
                  <a:gd name="T16" fmla="*/ 13 w 38"/>
                  <a:gd name="T17" fmla="*/ 38 h 38"/>
                  <a:gd name="T18" fmla="*/ 13 w 38"/>
                  <a:gd name="T19" fmla="*/ 38 h 38"/>
                  <a:gd name="T20" fmla="*/ 13 w 38"/>
                  <a:gd name="T21" fmla="*/ 38 h 38"/>
                  <a:gd name="T22" fmla="*/ 0 w 38"/>
                  <a:gd name="T23" fmla="*/ 26 h 38"/>
                  <a:gd name="T24" fmla="*/ 0 w 38"/>
                  <a:gd name="T25" fmla="*/ 26 h 38"/>
                  <a:gd name="T26" fmla="*/ 0 w 38"/>
                  <a:gd name="T27" fmla="*/ 26 h 38"/>
                  <a:gd name="T28" fmla="*/ 0 w 38"/>
                  <a:gd name="T29" fmla="*/ 13 h 38"/>
                  <a:gd name="T30" fmla="*/ 0 w 38"/>
                  <a:gd name="T31" fmla="*/ 13 h 38"/>
                  <a:gd name="T32" fmla="*/ 0 w 38"/>
                  <a:gd name="T33" fmla="*/ 13 h 38"/>
                  <a:gd name="T34" fmla="*/ 0 w 38"/>
                  <a:gd name="T35" fmla="*/ 0 h 38"/>
                  <a:gd name="T36" fmla="*/ 13 w 38"/>
                  <a:gd name="T37" fmla="*/ 0 h 38"/>
                  <a:gd name="T38" fmla="*/ 13 w 38"/>
                  <a:gd name="T39" fmla="*/ 0 h 38"/>
                  <a:gd name="T40" fmla="*/ 13 w 38"/>
                  <a:gd name="T41" fmla="*/ 0 h 38"/>
                  <a:gd name="T42" fmla="*/ 13 w 38"/>
                  <a:gd name="T43" fmla="*/ 0 h 38"/>
                  <a:gd name="T44" fmla="*/ 26 w 38"/>
                  <a:gd name="T45" fmla="*/ 0 h 38"/>
                  <a:gd name="T46" fmla="*/ 26 w 38"/>
                  <a:gd name="T47" fmla="*/ 13 h 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8"/>
                  <a:gd name="T73" fmla="*/ 0 h 38"/>
                  <a:gd name="T74" fmla="*/ 38 w 38"/>
                  <a:gd name="T75" fmla="*/ 38 h 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8" h="38">
                    <a:moveTo>
                      <a:pt x="26" y="13"/>
                    </a:moveTo>
                    <a:lnTo>
                      <a:pt x="38" y="13"/>
                    </a:lnTo>
                    <a:lnTo>
                      <a:pt x="26" y="26"/>
                    </a:lnTo>
                    <a:lnTo>
                      <a:pt x="13" y="38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26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7" name="Freeform 17"/>
              <p:cNvSpPr>
                <a:spLocks/>
              </p:cNvSpPr>
              <p:nvPr/>
            </p:nvSpPr>
            <p:spPr bwMode="auto">
              <a:xfrm>
                <a:off x="3057677" y="2943885"/>
                <a:ext cx="38" cy="38"/>
              </a:xfrm>
              <a:custGeom>
                <a:avLst/>
                <a:gdLst>
                  <a:gd name="T0" fmla="*/ 26 w 38"/>
                  <a:gd name="T1" fmla="*/ 12 h 38"/>
                  <a:gd name="T2" fmla="*/ 38 w 38"/>
                  <a:gd name="T3" fmla="*/ 12 h 38"/>
                  <a:gd name="T4" fmla="*/ 38 w 38"/>
                  <a:gd name="T5" fmla="*/ 25 h 38"/>
                  <a:gd name="T6" fmla="*/ 38 w 38"/>
                  <a:gd name="T7" fmla="*/ 25 h 38"/>
                  <a:gd name="T8" fmla="*/ 38 w 38"/>
                  <a:gd name="T9" fmla="*/ 25 h 38"/>
                  <a:gd name="T10" fmla="*/ 38 w 38"/>
                  <a:gd name="T11" fmla="*/ 25 h 38"/>
                  <a:gd name="T12" fmla="*/ 38 w 38"/>
                  <a:gd name="T13" fmla="*/ 38 h 38"/>
                  <a:gd name="T14" fmla="*/ 38 w 38"/>
                  <a:gd name="T15" fmla="*/ 38 h 38"/>
                  <a:gd name="T16" fmla="*/ 38 w 38"/>
                  <a:gd name="T17" fmla="*/ 38 h 38"/>
                  <a:gd name="T18" fmla="*/ 38 w 38"/>
                  <a:gd name="T19" fmla="*/ 38 h 38"/>
                  <a:gd name="T20" fmla="*/ 26 w 38"/>
                  <a:gd name="T21" fmla="*/ 38 h 38"/>
                  <a:gd name="T22" fmla="*/ 26 w 38"/>
                  <a:gd name="T23" fmla="*/ 38 h 38"/>
                  <a:gd name="T24" fmla="*/ 26 w 38"/>
                  <a:gd name="T25" fmla="*/ 38 h 38"/>
                  <a:gd name="T26" fmla="*/ 26 w 38"/>
                  <a:gd name="T27" fmla="*/ 38 h 38"/>
                  <a:gd name="T28" fmla="*/ 13 w 38"/>
                  <a:gd name="T29" fmla="*/ 38 h 38"/>
                  <a:gd name="T30" fmla="*/ 13 w 38"/>
                  <a:gd name="T31" fmla="*/ 25 h 38"/>
                  <a:gd name="T32" fmla="*/ 13 w 38"/>
                  <a:gd name="T33" fmla="*/ 25 h 38"/>
                  <a:gd name="T34" fmla="*/ 13 w 38"/>
                  <a:gd name="T35" fmla="*/ 25 h 38"/>
                  <a:gd name="T36" fmla="*/ 0 w 38"/>
                  <a:gd name="T37" fmla="*/ 25 h 38"/>
                  <a:gd name="T38" fmla="*/ 0 w 38"/>
                  <a:gd name="T39" fmla="*/ 12 h 38"/>
                  <a:gd name="T40" fmla="*/ 13 w 38"/>
                  <a:gd name="T41" fmla="*/ 12 h 38"/>
                  <a:gd name="T42" fmla="*/ 13 w 38"/>
                  <a:gd name="T43" fmla="*/ 12 h 38"/>
                  <a:gd name="T44" fmla="*/ 13 w 38"/>
                  <a:gd name="T45" fmla="*/ 12 h 38"/>
                  <a:gd name="T46" fmla="*/ 13 w 38"/>
                  <a:gd name="T47" fmla="*/ 12 h 38"/>
                  <a:gd name="T48" fmla="*/ 13 w 38"/>
                  <a:gd name="T49" fmla="*/ 12 h 38"/>
                  <a:gd name="T50" fmla="*/ 13 w 38"/>
                  <a:gd name="T51" fmla="*/ 0 h 38"/>
                  <a:gd name="T52" fmla="*/ 13 w 38"/>
                  <a:gd name="T53" fmla="*/ 0 h 38"/>
                  <a:gd name="T54" fmla="*/ 13 w 38"/>
                  <a:gd name="T55" fmla="*/ 0 h 38"/>
                  <a:gd name="T56" fmla="*/ 13 w 38"/>
                  <a:gd name="T57" fmla="*/ 0 h 38"/>
                  <a:gd name="T58" fmla="*/ 26 w 38"/>
                  <a:gd name="T59" fmla="*/ 0 h 38"/>
                  <a:gd name="T60" fmla="*/ 26 w 38"/>
                  <a:gd name="T61" fmla="*/ 12 h 38"/>
                  <a:gd name="T62" fmla="*/ 26 w 38"/>
                  <a:gd name="T63" fmla="*/ 12 h 38"/>
                  <a:gd name="T64" fmla="*/ 26 w 38"/>
                  <a:gd name="T65" fmla="*/ 12 h 38"/>
                  <a:gd name="T66" fmla="*/ 26 w 38"/>
                  <a:gd name="T67" fmla="*/ 12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"/>
                  <a:gd name="T103" fmla="*/ 0 h 38"/>
                  <a:gd name="T104" fmla="*/ 38 w 38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" h="38">
                    <a:moveTo>
                      <a:pt x="26" y="12"/>
                    </a:moveTo>
                    <a:lnTo>
                      <a:pt x="38" y="12"/>
                    </a:lnTo>
                    <a:lnTo>
                      <a:pt x="38" y="25"/>
                    </a:lnTo>
                    <a:lnTo>
                      <a:pt x="38" y="38"/>
                    </a:lnTo>
                    <a:lnTo>
                      <a:pt x="26" y="38"/>
                    </a:lnTo>
                    <a:lnTo>
                      <a:pt x="13" y="38"/>
                    </a:lnTo>
                    <a:lnTo>
                      <a:pt x="13" y="25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26" y="1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8" name="Freeform 18"/>
              <p:cNvSpPr>
                <a:spLocks/>
              </p:cNvSpPr>
              <p:nvPr/>
            </p:nvSpPr>
            <p:spPr bwMode="auto">
              <a:xfrm>
                <a:off x="3057627" y="2943631"/>
                <a:ext cx="38" cy="25"/>
              </a:xfrm>
              <a:custGeom>
                <a:avLst/>
                <a:gdLst>
                  <a:gd name="T0" fmla="*/ 25 w 38"/>
                  <a:gd name="T1" fmla="*/ 0 h 25"/>
                  <a:gd name="T2" fmla="*/ 12 w 38"/>
                  <a:gd name="T3" fmla="*/ 0 h 25"/>
                  <a:gd name="T4" fmla="*/ 12 w 38"/>
                  <a:gd name="T5" fmla="*/ 0 h 25"/>
                  <a:gd name="T6" fmla="*/ 12 w 38"/>
                  <a:gd name="T7" fmla="*/ 13 h 25"/>
                  <a:gd name="T8" fmla="*/ 12 w 38"/>
                  <a:gd name="T9" fmla="*/ 13 h 25"/>
                  <a:gd name="T10" fmla="*/ 0 w 38"/>
                  <a:gd name="T11" fmla="*/ 13 h 25"/>
                  <a:gd name="T12" fmla="*/ 0 w 38"/>
                  <a:gd name="T13" fmla="*/ 13 h 25"/>
                  <a:gd name="T14" fmla="*/ 0 w 38"/>
                  <a:gd name="T15" fmla="*/ 13 h 25"/>
                  <a:gd name="T16" fmla="*/ 0 w 38"/>
                  <a:gd name="T17" fmla="*/ 13 h 25"/>
                  <a:gd name="T18" fmla="*/ 0 w 38"/>
                  <a:gd name="T19" fmla="*/ 25 h 25"/>
                  <a:gd name="T20" fmla="*/ 12 w 38"/>
                  <a:gd name="T21" fmla="*/ 25 h 25"/>
                  <a:gd name="T22" fmla="*/ 12 w 38"/>
                  <a:gd name="T23" fmla="*/ 25 h 25"/>
                  <a:gd name="T24" fmla="*/ 12 w 38"/>
                  <a:gd name="T25" fmla="*/ 25 h 25"/>
                  <a:gd name="T26" fmla="*/ 12 w 38"/>
                  <a:gd name="T27" fmla="*/ 25 h 25"/>
                  <a:gd name="T28" fmla="*/ 12 w 38"/>
                  <a:gd name="T29" fmla="*/ 25 h 25"/>
                  <a:gd name="T30" fmla="*/ 25 w 38"/>
                  <a:gd name="T31" fmla="*/ 25 h 25"/>
                  <a:gd name="T32" fmla="*/ 25 w 38"/>
                  <a:gd name="T33" fmla="*/ 25 h 25"/>
                  <a:gd name="T34" fmla="*/ 25 w 38"/>
                  <a:gd name="T35" fmla="*/ 25 h 25"/>
                  <a:gd name="T36" fmla="*/ 38 w 38"/>
                  <a:gd name="T37" fmla="*/ 25 h 25"/>
                  <a:gd name="T38" fmla="*/ 38 w 38"/>
                  <a:gd name="T39" fmla="*/ 25 h 25"/>
                  <a:gd name="T40" fmla="*/ 38 w 38"/>
                  <a:gd name="T41" fmla="*/ 13 h 25"/>
                  <a:gd name="T42" fmla="*/ 38 w 38"/>
                  <a:gd name="T43" fmla="*/ 13 h 25"/>
                  <a:gd name="T44" fmla="*/ 38 w 38"/>
                  <a:gd name="T45" fmla="*/ 13 h 25"/>
                  <a:gd name="T46" fmla="*/ 38 w 38"/>
                  <a:gd name="T47" fmla="*/ 13 h 25"/>
                  <a:gd name="T48" fmla="*/ 25 w 38"/>
                  <a:gd name="T49" fmla="*/ 13 h 25"/>
                  <a:gd name="T50" fmla="*/ 25 w 38"/>
                  <a:gd name="T51" fmla="*/ 13 h 25"/>
                  <a:gd name="T52" fmla="*/ 25 w 38"/>
                  <a:gd name="T53" fmla="*/ 0 h 25"/>
                  <a:gd name="T54" fmla="*/ 25 w 38"/>
                  <a:gd name="T55" fmla="*/ 0 h 2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8"/>
                  <a:gd name="T85" fmla="*/ 0 h 25"/>
                  <a:gd name="T86" fmla="*/ 38 w 38"/>
                  <a:gd name="T87" fmla="*/ 25 h 2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8" h="25">
                    <a:moveTo>
                      <a:pt x="25" y="0"/>
                    </a:moveTo>
                    <a:lnTo>
                      <a:pt x="12" y="0"/>
                    </a:lnTo>
                    <a:lnTo>
                      <a:pt x="12" y="13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2" y="25"/>
                    </a:lnTo>
                    <a:lnTo>
                      <a:pt x="25" y="25"/>
                    </a:lnTo>
                    <a:lnTo>
                      <a:pt x="38" y="25"/>
                    </a:lnTo>
                    <a:lnTo>
                      <a:pt x="38" y="13"/>
                    </a:lnTo>
                    <a:lnTo>
                      <a:pt x="25" y="13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9" name="Freeform 19"/>
              <p:cNvSpPr>
                <a:spLocks/>
              </p:cNvSpPr>
              <p:nvPr/>
            </p:nvSpPr>
            <p:spPr bwMode="auto">
              <a:xfrm>
                <a:off x="3057525" y="2943225"/>
                <a:ext cx="178" cy="152"/>
              </a:xfrm>
              <a:custGeom>
                <a:avLst/>
                <a:gdLst>
                  <a:gd name="T0" fmla="*/ 38 w 178"/>
                  <a:gd name="T1" fmla="*/ 152 h 152"/>
                  <a:gd name="T2" fmla="*/ 25 w 178"/>
                  <a:gd name="T3" fmla="*/ 140 h 152"/>
                  <a:gd name="T4" fmla="*/ 13 w 178"/>
                  <a:gd name="T5" fmla="*/ 114 h 152"/>
                  <a:gd name="T6" fmla="*/ 13 w 178"/>
                  <a:gd name="T7" fmla="*/ 102 h 152"/>
                  <a:gd name="T8" fmla="*/ 25 w 178"/>
                  <a:gd name="T9" fmla="*/ 89 h 152"/>
                  <a:gd name="T10" fmla="*/ 13 w 178"/>
                  <a:gd name="T11" fmla="*/ 76 h 152"/>
                  <a:gd name="T12" fmla="*/ 0 w 178"/>
                  <a:gd name="T13" fmla="*/ 76 h 152"/>
                  <a:gd name="T14" fmla="*/ 13 w 178"/>
                  <a:gd name="T15" fmla="*/ 63 h 152"/>
                  <a:gd name="T16" fmla="*/ 25 w 178"/>
                  <a:gd name="T17" fmla="*/ 51 h 152"/>
                  <a:gd name="T18" fmla="*/ 38 w 178"/>
                  <a:gd name="T19" fmla="*/ 25 h 152"/>
                  <a:gd name="T20" fmla="*/ 38 w 178"/>
                  <a:gd name="T21" fmla="*/ 13 h 152"/>
                  <a:gd name="T22" fmla="*/ 38 w 178"/>
                  <a:gd name="T23" fmla="*/ 13 h 152"/>
                  <a:gd name="T24" fmla="*/ 51 w 178"/>
                  <a:gd name="T25" fmla="*/ 13 h 152"/>
                  <a:gd name="T26" fmla="*/ 63 w 178"/>
                  <a:gd name="T27" fmla="*/ 13 h 152"/>
                  <a:gd name="T28" fmla="*/ 76 w 178"/>
                  <a:gd name="T29" fmla="*/ 25 h 152"/>
                  <a:gd name="T30" fmla="*/ 76 w 178"/>
                  <a:gd name="T31" fmla="*/ 13 h 152"/>
                  <a:gd name="T32" fmla="*/ 89 w 178"/>
                  <a:gd name="T33" fmla="*/ 25 h 152"/>
                  <a:gd name="T34" fmla="*/ 102 w 178"/>
                  <a:gd name="T35" fmla="*/ 38 h 152"/>
                  <a:gd name="T36" fmla="*/ 102 w 178"/>
                  <a:gd name="T37" fmla="*/ 51 h 152"/>
                  <a:gd name="T38" fmla="*/ 114 w 178"/>
                  <a:gd name="T39" fmla="*/ 38 h 152"/>
                  <a:gd name="T40" fmla="*/ 102 w 178"/>
                  <a:gd name="T41" fmla="*/ 25 h 152"/>
                  <a:gd name="T42" fmla="*/ 102 w 178"/>
                  <a:gd name="T43" fmla="*/ 25 h 152"/>
                  <a:gd name="T44" fmla="*/ 114 w 178"/>
                  <a:gd name="T45" fmla="*/ 25 h 152"/>
                  <a:gd name="T46" fmla="*/ 127 w 178"/>
                  <a:gd name="T47" fmla="*/ 13 h 152"/>
                  <a:gd name="T48" fmla="*/ 127 w 178"/>
                  <a:gd name="T49" fmla="*/ 13 h 152"/>
                  <a:gd name="T50" fmla="*/ 140 w 178"/>
                  <a:gd name="T51" fmla="*/ 25 h 152"/>
                  <a:gd name="T52" fmla="*/ 152 w 178"/>
                  <a:gd name="T53" fmla="*/ 25 h 152"/>
                  <a:gd name="T54" fmla="*/ 178 w 178"/>
                  <a:gd name="T55" fmla="*/ 38 h 152"/>
                  <a:gd name="T56" fmla="*/ 165 w 178"/>
                  <a:gd name="T57" fmla="*/ 51 h 152"/>
                  <a:gd name="T58" fmla="*/ 152 w 178"/>
                  <a:gd name="T59" fmla="*/ 89 h 152"/>
                  <a:gd name="T60" fmla="*/ 152 w 178"/>
                  <a:gd name="T61" fmla="*/ 102 h 152"/>
                  <a:gd name="T62" fmla="*/ 165 w 178"/>
                  <a:gd name="T63" fmla="*/ 114 h 152"/>
                  <a:gd name="T64" fmla="*/ 165 w 178"/>
                  <a:gd name="T65" fmla="*/ 127 h 152"/>
                  <a:gd name="T66" fmla="*/ 152 w 178"/>
                  <a:gd name="T67" fmla="*/ 152 h 152"/>
                  <a:gd name="T68" fmla="*/ 140 w 178"/>
                  <a:gd name="T69" fmla="*/ 152 h 152"/>
                  <a:gd name="T70" fmla="*/ 140 w 178"/>
                  <a:gd name="T71" fmla="*/ 127 h 152"/>
                  <a:gd name="T72" fmla="*/ 127 w 178"/>
                  <a:gd name="T73" fmla="*/ 114 h 152"/>
                  <a:gd name="T74" fmla="*/ 51 w 178"/>
                  <a:gd name="T75" fmla="*/ 127 h 152"/>
                  <a:gd name="T76" fmla="*/ 38 w 178"/>
                  <a:gd name="T77" fmla="*/ 152 h 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8"/>
                  <a:gd name="T118" fmla="*/ 0 h 152"/>
                  <a:gd name="T119" fmla="*/ 178 w 178"/>
                  <a:gd name="T120" fmla="*/ 152 h 15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8" h="152">
                    <a:moveTo>
                      <a:pt x="38" y="152"/>
                    </a:moveTo>
                    <a:lnTo>
                      <a:pt x="38" y="152"/>
                    </a:lnTo>
                    <a:lnTo>
                      <a:pt x="25" y="152"/>
                    </a:lnTo>
                    <a:lnTo>
                      <a:pt x="25" y="140"/>
                    </a:lnTo>
                    <a:lnTo>
                      <a:pt x="13" y="127"/>
                    </a:lnTo>
                    <a:lnTo>
                      <a:pt x="13" y="114"/>
                    </a:lnTo>
                    <a:lnTo>
                      <a:pt x="13" y="102"/>
                    </a:lnTo>
                    <a:lnTo>
                      <a:pt x="25" y="102"/>
                    </a:lnTo>
                    <a:lnTo>
                      <a:pt x="25" y="89"/>
                    </a:lnTo>
                    <a:lnTo>
                      <a:pt x="13" y="76"/>
                    </a:lnTo>
                    <a:lnTo>
                      <a:pt x="0" y="76"/>
                    </a:lnTo>
                    <a:lnTo>
                      <a:pt x="13" y="63"/>
                    </a:lnTo>
                    <a:lnTo>
                      <a:pt x="25" y="51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3"/>
                    </a:lnTo>
                    <a:lnTo>
                      <a:pt x="38" y="0"/>
                    </a:lnTo>
                    <a:lnTo>
                      <a:pt x="38" y="13"/>
                    </a:lnTo>
                    <a:lnTo>
                      <a:pt x="51" y="13"/>
                    </a:lnTo>
                    <a:lnTo>
                      <a:pt x="63" y="13"/>
                    </a:lnTo>
                    <a:lnTo>
                      <a:pt x="76" y="25"/>
                    </a:lnTo>
                    <a:lnTo>
                      <a:pt x="76" y="13"/>
                    </a:lnTo>
                    <a:lnTo>
                      <a:pt x="89" y="25"/>
                    </a:lnTo>
                    <a:lnTo>
                      <a:pt x="102" y="38"/>
                    </a:lnTo>
                    <a:lnTo>
                      <a:pt x="102" y="51"/>
                    </a:lnTo>
                    <a:lnTo>
                      <a:pt x="114" y="38"/>
                    </a:lnTo>
                    <a:lnTo>
                      <a:pt x="102" y="25"/>
                    </a:lnTo>
                    <a:lnTo>
                      <a:pt x="114" y="25"/>
                    </a:lnTo>
                    <a:lnTo>
                      <a:pt x="114" y="13"/>
                    </a:lnTo>
                    <a:lnTo>
                      <a:pt x="127" y="13"/>
                    </a:lnTo>
                    <a:lnTo>
                      <a:pt x="140" y="25"/>
                    </a:lnTo>
                    <a:lnTo>
                      <a:pt x="152" y="13"/>
                    </a:lnTo>
                    <a:lnTo>
                      <a:pt x="152" y="25"/>
                    </a:lnTo>
                    <a:lnTo>
                      <a:pt x="165" y="38"/>
                    </a:lnTo>
                    <a:lnTo>
                      <a:pt x="178" y="38"/>
                    </a:lnTo>
                    <a:lnTo>
                      <a:pt x="165" y="38"/>
                    </a:lnTo>
                    <a:lnTo>
                      <a:pt x="165" y="51"/>
                    </a:lnTo>
                    <a:lnTo>
                      <a:pt x="152" y="76"/>
                    </a:lnTo>
                    <a:lnTo>
                      <a:pt x="152" y="89"/>
                    </a:lnTo>
                    <a:lnTo>
                      <a:pt x="152" y="102"/>
                    </a:lnTo>
                    <a:lnTo>
                      <a:pt x="165" y="114"/>
                    </a:lnTo>
                    <a:lnTo>
                      <a:pt x="165" y="127"/>
                    </a:lnTo>
                    <a:lnTo>
                      <a:pt x="152" y="152"/>
                    </a:lnTo>
                    <a:lnTo>
                      <a:pt x="140" y="152"/>
                    </a:lnTo>
                    <a:lnTo>
                      <a:pt x="140" y="127"/>
                    </a:lnTo>
                    <a:lnTo>
                      <a:pt x="127" y="114"/>
                    </a:lnTo>
                    <a:lnTo>
                      <a:pt x="114" y="114"/>
                    </a:lnTo>
                    <a:lnTo>
                      <a:pt x="51" y="127"/>
                    </a:lnTo>
                    <a:lnTo>
                      <a:pt x="51" y="140"/>
                    </a:lnTo>
                    <a:lnTo>
                      <a:pt x="38" y="15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61" name="Freeform 20"/>
            <p:cNvSpPr>
              <a:spLocks/>
            </p:cNvSpPr>
            <p:nvPr/>
          </p:nvSpPr>
          <p:spPr bwMode="auto">
            <a:xfrm>
              <a:off x="4857750" y="3514725"/>
              <a:ext cx="209550" cy="238125"/>
            </a:xfrm>
            <a:custGeom>
              <a:avLst/>
              <a:gdLst>
                <a:gd name="T0" fmla="*/ 152 w 190"/>
                <a:gd name="T1" fmla="*/ 152 h 216"/>
                <a:gd name="T2" fmla="*/ 139 w 190"/>
                <a:gd name="T3" fmla="*/ 152 h 216"/>
                <a:gd name="T4" fmla="*/ 127 w 190"/>
                <a:gd name="T5" fmla="*/ 165 h 216"/>
                <a:gd name="T6" fmla="*/ 114 w 190"/>
                <a:gd name="T7" fmla="*/ 165 h 216"/>
                <a:gd name="T8" fmla="*/ 101 w 190"/>
                <a:gd name="T9" fmla="*/ 165 h 216"/>
                <a:gd name="T10" fmla="*/ 89 w 190"/>
                <a:gd name="T11" fmla="*/ 165 h 216"/>
                <a:gd name="T12" fmla="*/ 89 w 190"/>
                <a:gd name="T13" fmla="*/ 152 h 216"/>
                <a:gd name="T14" fmla="*/ 89 w 190"/>
                <a:gd name="T15" fmla="*/ 152 h 216"/>
                <a:gd name="T16" fmla="*/ 76 w 190"/>
                <a:gd name="T17" fmla="*/ 139 h 216"/>
                <a:gd name="T18" fmla="*/ 76 w 190"/>
                <a:gd name="T19" fmla="*/ 139 h 216"/>
                <a:gd name="T20" fmla="*/ 63 w 190"/>
                <a:gd name="T21" fmla="*/ 152 h 216"/>
                <a:gd name="T22" fmla="*/ 63 w 190"/>
                <a:gd name="T23" fmla="*/ 178 h 216"/>
                <a:gd name="T24" fmla="*/ 63 w 190"/>
                <a:gd name="T25" fmla="*/ 190 h 216"/>
                <a:gd name="T26" fmla="*/ 51 w 190"/>
                <a:gd name="T27" fmla="*/ 216 h 216"/>
                <a:gd name="T28" fmla="*/ 38 w 190"/>
                <a:gd name="T29" fmla="*/ 203 h 216"/>
                <a:gd name="T30" fmla="*/ 38 w 190"/>
                <a:gd name="T31" fmla="*/ 190 h 216"/>
                <a:gd name="T32" fmla="*/ 25 w 190"/>
                <a:gd name="T33" fmla="*/ 178 h 216"/>
                <a:gd name="T34" fmla="*/ 13 w 190"/>
                <a:gd name="T35" fmla="*/ 165 h 216"/>
                <a:gd name="T36" fmla="*/ 13 w 190"/>
                <a:gd name="T37" fmla="*/ 139 h 216"/>
                <a:gd name="T38" fmla="*/ 25 w 190"/>
                <a:gd name="T39" fmla="*/ 127 h 216"/>
                <a:gd name="T40" fmla="*/ 13 w 190"/>
                <a:gd name="T41" fmla="*/ 101 h 216"/>
                <a:gd name="T42" fmla="*/ 13 w 190"/>
                <a:gd name="T43" fmla="*/ 76 h 216"/>
                <a:gd name="T44" fmla="*/ 0 w 190"/>
                <a:gd name="T45" fmla="*/ 76 h 216"/>
                <a:gd name="T46" fmla="*/ 0 w 190"/>
                <a:gd name="T47" fmla="*/ 63 h 216"/>
                <a:gd name="T48" fmla="*/ 0 w 190"/>
                <a:gd name="T49" fmla="*/ 51 h 216"/>
                <a:gd name="T50" fmla="*/ 13 w 190"/>
                <a:gd name="T51" fmla="*/ 13 h 216"/>
                <a:gd name="T52" fmla="*/ 25 w 190"/>
                <a:gd name="T53" fmla="*/ 13 h 216"/>
                <a:gd name="T54" fmla="*/ 38 w 190"/>
                <a:gd name="T55" fmla="*/ 0 h 216"/>
                <a:gd name="T56" fmla="*/ 51 w 190"/>
                <a:gd name="T57" fmla="*/ 13 h 216"/>
                <a:gd name="T58" fmla="*/ 76 w 190"/>
                <a:gd name="T59" fmla="*/ 13 h 216"/>
                <a:gd name="T60" fmla="*/ 76 w 190"/>
                <a:gd name="T61" fmla="*/ 25 h 216"/>
                <a:gd name="T62" fmla="*/ 89 w 190"/>
                <a:gd name="T63" fmla="*/ 13 h 216"/>
                <a:gd name="T64" fmla="*/ 101 w 190"/>
                <a:gd name="T65" fmla="*/ 13 h 216"/>
                <a:gd name="T66" fmla="*/ 114 w 190"/>
                <a:gd name="T67" fmla="*/ 13 h 216"/>
                <a:gd name="T68" fmla="*/ 127 w 190"/>
                <a:gd name="T69" fmla="*/ 13 h 216"/>
                <a:gd name="T70" fmla="*/ 127 w 190"/>
                <a:gd name="T71" fmla="*/ 25 h 216"/>
                <a:gd name="T72" fmla="*/ 139 w 190"/>
                <a:gd name="T73" fmla="*/ 25 h 216"/>
                <a:gd name="T74" fmla="*/ 152 w 190"/>
                <a:gd name="T75" fmla="*/ 25 h 216"/>
                <a:gd name="T76" fmla="*/ 165 w 190"/>
                <a:gd name="T77" fmla="*/ 63 h 216"/>
                <a:gd name="T78" fmla="*/ 190 w 190"/>
                <a:gd name="T79" fmla="*/ 76 h 216"/>
                <a:gd name="T80" fmla="*/ 190 w 190"/>
                <a:gd name="T81" fmla="*/ 101 h 216"/>
                <a:gd name="T82" fmla="*/ 190 w 190"/>
                <a:gd name="T83" fmla="*/ 114 h 216"/>
                <a:gd name="T84" fmla="*/ 177 w 190"/>
                <a:gd name="T85" fmla="*/ 127 h 216"/>
                <a:gd name="T86" fmla="*/ 165 w 190"/>
                <a:gd name="T87" fmla="*/ 139 h 2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0"/>
                <a:gd name="T133" fmla="*/ 0 h 216"/>
                <a:gd name="T134" fmla="*/ 190 w 190"/>
                <a:gd name="T135" fmla="*/ 216 h 2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0" h="216">
                  <a:moveTo>
                    <a:pt x="152" y="152"/>
                  </a:moveTo>
                  <a:lnTo>
                    <a:pt x="152" y="152"/>
                  </a:lnTo>
                  <a:lnTo>
                    <a:pt x="139" y="152"/>
                  </a:lnTo>
                  <a:lnTo>
                    <a:pt x="127" y="165"/>
                  </a:lnTo>
                  <a:lnTo>
                    <a:pt x="114" y="165"/>
                  </a:lnTo>
                  <a:lnTo>
                    <a:pt x="101" y="165"/>
                  </a:lnTo>
                  <a:lnTo>
                    <a:pt x="89" y="165"/>
                  </a:lnTo>
                  <a:lnTo>
                    <a:pt x="89" y="152"/>
                  </a:lnTo>
                  <a:lnTo>
                    <a:pt x="76" y="152"/>
                  </a:lnTo>
                  <a:lnTo>
                    <a:pt x="76" y="139"/>
                  </a:lnTo>
                  <a:lnTo>
                    <a:pt x="76" y="152"/>
                  </a:lnTo>
                  <a:lnTo>
                    <a:pt x="63" y="152"/>
                  </a:lnTo>
                  <a:lnTo>
                    <a:pt x="63" y="165"/>
                  </a:lnTo>
                  <a:lnTo>
                    <a:pt x="63" y="178"/>
                  </a:lnTo>
                  <a:lnTo>
                    <a:pt x="63" y="190"/>
                  </a:lnTo>
                  <a:lnTo>
                    <a:pt x="51" y="216"/>
                  </a:lnTo>
                  <a:lnTo>
                    <a:pt x="38" y="216"/>
                  </a:lnTo>
                  <a:lnTo>
                    <a:pt x="38" y="203"/>
                  </a:lnTo>
                  <a:lnTo>
                    <a:pt x="38" y="190"/>
                  </a:lnTo>
                  <a:lnTo>
                    <a:pt x="25" y="178"/>
                  </a:lnTo>
                  <a:lnTo>
                    <a:pt x="13" y="165"/>
                  </a:lnTo>
                  <a:lnTo>
                    <a:pt x="13" y="152"/>
                  </a:lnTo>
                  <a:lnTo>
                    <a:pt x="13" y="139"/>
                  </a:lnTo>
                  <a:lnTo>
                    <a:pt x="25" y="127"/>
                  </a:lnTo>
                  <a:lnTo>
                    <a:pt x="13" y="101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13" y="13"/>
                  </a:lnTo>
                  <a:lnTo>
                    <a:pt x="25" y="13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13"/>
                  </a:lnTo>
                  <a:lnTo>
                    <a:pt x="63" y="13"/>
                  </a:lnTo>
                  <a:lnTo>
                    <a:pt x="76" y="13"/>
                  </a:lnTo>
                  <a:lnTo>
                    <a:pt x="76" y="25"/>
                  </a:lnTo>
                  <a:lnTo>
                    <a:pt x="89" y="25"/>
                  </a:lnTo>
                  <a:lnTo>
                    <a:pt x="89" y="13"/>
                  </a:lnTo>
                  <a:lnTo>
                    <a:pt x="101" y="13"/>
                  </a:lnTo>
                  <a:lnTo>
                    <a:pt x="114" y="13"/>
                  </a:lnTo>
                  <a:lnTo>
                    <a:pt x="127" y="13"/>
                  </a:lnTo>
                  <a:lnTo>
                    <a:pt x="127" y="25"/>
                  </a:lnTo>
                  <a:lnTo>
                    <a:pt x="139" y="25"/>
                  </a:lnTo>
                  <a:lnTo>
                    <a:pt x="152" y="25"/>
                  </a:lnTo>
                  <a:lnTo>
                    <a:pt x="165" y="38"/>
                  </a:lnTo>
                  <a:lnTo>
                    <a:pt x="165" y="63"/>
                  </a:lnTo>
                  <a:lnTo>
                    <a:pt x="177" y="76"/>
                  </a:lnTo>
                  <a:lnTo>
                    <a:pt x="190" y="76"/>
                  </a:lnTo>
                  <a:lnTo>
                    <a:pt x="190" y="89"/>
                  </a:lnTo>
                  <a:lnTo>
                    <a:pt x="190" y="101"/>
                  </a:lnTo>
                  <a:lnTo>
                    <a:pt x="190" y="114"/>
                  </a:lnTo>
                  <a:lnTo>
                    <a:pt x="177" y="127"/>
                  </a:lnTo>
                  <a:lnTo>
                    <a:pt x="165" y="139"/>
                  </a:lnTo>
                  <a:lnTo>
                    <a:pt x="152" y="15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2" name="Freeform 21"/>
            <p:cNvSpPr>
              <a:spLocks/>
            </p:cNvSpPr>
            <p:nvPr/>
          </p:nvSpPr>
          <p:spPr bwMode="auto">
            <a:xfrm>
              <a:off x="4676775" y="3600450"/>
              <a:ext cx="390525" cy="333375"/>
            </a:xfrm>
            <a:custGeom>
              <a:avLst/>
              <a:gdLst>
                <a:gd name="T0" fmla="*/ 0 w 355"/>
                <a:gd name="T1" fmla="*/ 241 h 292"/>
                <a:gd name="T2" fmla="*/ 13 w 355"/>
                <a:gd name="T3" fmla="*/ 216 h 292"/>
                <a:gd name="T4" fmla="*/ 25 w 355"/>
                <a:gd name="T5" fmla="*/ 203 h 292"/>
                <a:gd name="T6" fmla="*/ 38 w 355"/>
                <a:gd name="T7" fmla="*/ 178 h 292"/>
                <a:gd name="T8" fmla="*/ 63 w 355"/>
                <a:gd name="T9" fmla="*/ 165 h 292"/>
                <a:gd name="T10" fmla="*/ 63 w 355"/>
                <a:gd name="T11" fmla="*/ 140 h 292"/>
                <a:gd name="T12" fmla="*/ 76 w 355"/>
                <a:gd name="T13" fmla="*/ 127 h 292"/>
                <a:gd name="T14" fmla="*/ 89 w 355"/>
                <a:gd name="T15" fmla="*/ 114 h 292"/>
                <a:gd name="T16" fmla="*/ 101 w 355"/>
                <a:gd name="T17" fmla="*/ 114 h 292"/>
                <a:gd name="T18" fmla="*/ 127 w 355"/>
                <a:gd name="T19" fmla="*/ 89 h 292"/>
                <a:gd name="T20" fmla="*/ 152 w 355"/>
                <a:gd name="T21" fmla="*/ 76 h 292"/>
                <a:gd name="T22" fmla="*/ 152 w 355"/>
                <a:gd name="T23" fmla="*/ 63 h 292"/>
                <a:gd name="T24" fmla="*/ 165 w 355"/>
                <a:gd name="T25" fmla="*/ 38 h 292"/>
                <a:gd name="T26" fmla="*/ 178 w 355"/>
                <a:gd name="T27" fmla="*/ 13 h 292"/>
                <a:gd name="T28" fmla="*/ 178 w 355"/>
                <a:gd name="T29" fmla="*/ 25 h 292"/>
                <a:gd name="T30" fmla="*/ 178 w 355"/>
                <a:gd name="T31" fmla="*/ 63 h 292"/>
                <a:gd name="T32" fmla="*/ 178 w 355"/>
                <a:gd name="T33" fmla="*/ 89 h 292"/>
                <a:gd name="T34" fmla="*/ 190 w 355"/>
                <a:gd name="T35" fmla="*/ 102 h 292"/>
                <a:gd name="T36" fmla="*/ 203 w 355"/>
                <a:gd name="T37" fmla="*/ 127 h 292"/>
                <a:gd name="T38" fmla="*/ 216 w 355"/>
                <a:gd name="T39" fmla="*/ 140 h 292"/>
                <a:gd name="T40" fmla="*/ 228 w 355"/>
                <a:gd name="T41" fmla="*/ 102 h 292"/>
                <a:gd name="T42" fmla="*/ 241 w 355"/>
                <a:gd name="T43" fmla="*/ 76 h 292"/>
                <a:gd name="T44" fmla="*/ 241 w 355"/>
                <a:gd name="T45" fmla="*/ 63 h 292"/>
                <a:gd name="T46" fmla="*/ 254 w 355"/>
                <a:gd name="T47" fmla="*/ 76 h 292"/>
                <a:gd name="T48" fmla="*/ 254 w 355"/>
                <a:gd name="T49" fmla="*/ 89 h 292"/>
                <a:gd name="T50" fmla="*/ 279 w 355"/>
                <a:gd name="T51" fmla="*/ 89 h 292"/>
                <a:gd name="T52" fmla="*/ 292 w 355"/>
                <a:gd name="T53" fmla="*/ 89 h 292"/>
                <a:gd name="T54" fmla="*/ 317 w 355"/>
                <a:gd name="T55" fmla="*/ 76 h 292"/>
                <a:gd name="T56" fmla="*/ 330 w 355"/>
                <a:gd name="T57" fmla="*/ 76 h 292"/>
                <a:gd name="T58" fmla="*/ 342 w 355"/>
                <a:gd name="T59" fmla="*/ 89 h 292"/>
                <a:gd name="T60" fmla="*/ 330 w 355"/>
                <a:gd name="T61" fmla="*/ 114 h 292"/>
                <a:gd name="T62" fmla="*/ 342 w 355"/>
                <a:gd name="T63" fmla="*/ 140 h 292"/>
                <a:gd name="T64" fmla="*/ 355 w 355"/>
                <a:gd name="T65" fmla="*/ 152 h 292"/>
                <a:gd name="T66" fmla="*/ 342 w 355"/>
                <a:gd name="T67" fmla="*/ 178 h 292"/>
                <a:gd name="T68" fmla="*/ 355 w 355"/>
                <a:gd name="T69" fmla="*/ 203 h 292"/>
                <a:gd name="T70" fmla="*/ 292 w 355"/>
                <a:gd name="T71" fmla="*/ 279 h 292"/>
                <a:gd name="T72" fmla="*/ 266 w 355"/>
                <a:gd name="T73" fmla="*/ 254 h 292"/>
                <a:gd name="T74" fmla="*/ 279 w 355"/>
                <a:gd name="T75" fmla="*/ 165 h 292"/>
                <a:gd name="T76" fmla="*/ 279 w 355"/>
                <a:gd name="T77" fmla="*/ 152 h 292"/>
                <a:gd name="T78" fmla="*/ 228 w 355"/>
                <a:gd name="T79" fmla="*/ 178 h 292"/>
                <a:gd name="T80" fmla="*/ 216 w 355"/>
                <a:gd name="T81" fmla="*/ 190 h 292"/>
                <a:gd name="T82" fmla="*/ 178 w 355"/>
                <a:gd name="T83" fmla="*/ 216 h 292"/>
                <a:gd name="T84" fmla="*/ 165 w 355"/>
                <a:gd name="T85" fmla="*/ 254 h 292"/>
                <a:gd name="T86" fmla="*/ 152 w 355"/>
                <a:gd name="T87" fmla="*/ 292 h 292"/>
                <a:gd name="T88" fmla="*/ 89 w 355"/>
                <a:gd name="T89" fmla="*/ 266 h 292"/>
                <a:gd name="T90" fmla="*/ 51 w 355"/>
                <a:gd name="T91" fmla="*/ 279 h 292"/>
                <a:gd name="T92" fmla="*/ 13 w 355"/>
                <a:gd name="T93" fmla="*/ 266 h 29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5"/>
                <a:gd name="T142" fmla="*/ 0 h 292"/>
                <a:gd name="T143" fmla="*/ 355 w 355"/>
                <a:gd name="T144" fmla="*/ 292 h 29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5" h="292">
                  <a:moveTo>
                    <a:pt x="0" y="266"/>
                  </a:moveTo>
                  <a:lnTo>
                    <a:pt x="0" y="254"/>
                  </a:lnTo>
                  <a:lnTo>
                    <a:pt x="0" y="241"/>
                  </a:lnTo>
                  <a:lnTo>
                    <a:pt x="0" y="228"/>
                  </a:lnTo>
                  <a:lnTo>
                    <a:pt x="13" y="216"/>
                  </a:lnTo>
                  <a:lnTo>
                    <a:pt x="25" y="216"/>
                  </a:lnTo>
                  <a:lnTo>
                    <a:pt x="25" y="203"/>
                  </a:lnTo>
                  <a:lnTo>
                    <a:pt x="38" y="190"/>
                  </a:lnTo>
                  <a:lnTo>
                    <a:pt x="38" y="178"/>
                  </a:lnTo>
                  <a:lnTo>
                    <a:pt x="51" y="165"/>
                  </a:lnTo>
                  <a:lnTo>
                    <a:pt x="63" y="165"/>
                  </a:lnTo>
                  <a:lnTo>
                    <a:pt x="63" y="152"/>
                  </a:lnTo>
                  <a:lnTo>
                    <a:pt x="63" y="140"/>
                  </a:lnTo>
                  <a:lnTo>
                    <a:pt x="76" y="140"/>
                  </a:lnTo>
                  <a:lnTo>
                    <a:pt x="76" y="127"/>
                  </a:lnTo>
                  <a:lnTo>
                    <a:pt x="76" y="114"/>
                  </a:lnTo>
                  <a:lnTo>
                    <a:pt x="89" y="114"/>
                  </a:lnTo>
                  <a:lnTo>
                    <a:pt x="101" y="114"/>
                  </a:lnTo>
                  <a:lnTo>
                    <a:pt x="114" y="114"/>
                  </a:lnTo>
                  <a:lnTo>
                    <a:pt x="114" y="102"/>
                  </a:lnTo>
                  <a:lnTo>
                    <a:pt x="127" y="89"/>
                  </a:lnTo>
                  <a:lnTo>
                    <a:pt x="140" y="89"/>
                  </a:lnTo>
                  <a:lnTo>
                    <a:pt x="152" y="89"/>
                  </a:lnTo>
                  <a:lnTo>
                    <a:pt x="152" y="76"/>
                  </a:lnTo>
                  <a:lnTo>
                    <a:pt x="152" y="63"/>
                  </a:lnTo>
                  <a:lnTo>
                    <a:pt x="165" y="51"/>
                  </a:lnTo>
                  <a:lnTo>
                    <a:pt x="165" y="38"/>
                  </a:lnTo>
                  <a:lnTo>
                    <a:pt x="165" y="25"/>
                  </a:lnTo>
                  <a:lnTo>
                    <a:pt x="178" y="13"/>
                  </a:lnTo>
                  <a:lnTo>
                    <a:pt x="178" y="0"/>
                  </a:lnTo>
                  <a:lnTo>
                    <a:pt x="178" y="13"/>
                  </a:lnTo>
                  <a:lnTo>
                    <a:pt x="178" y="25"/>
                  </a:lnTo>
                  <a:lnTo>
                    <a:pt x="190" y="51"/>
                  </a:lnTo>
                  <a:lnTo>
                    <a:pt x="178" y="63"/>
                  </a:lnTo>
                  <a:lnTo>
                    <a:pt x="178" y="76"/>
                  </a:lnTo>
                  <a:lnTo>
                    <a:pt x="178" y="89"/>
                  </a:lnTo>
                  <a:lnTo>
                    <a:pt x="190" y="102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203" y="140"/>
                  </a:lnTo>
                  <a:lnTo>
                    <a:pt x="216" y="140"/>
                  </a:lnTo>
                  <a:lnTo>
                    <a:pt x="228" y="114"/>
                  </a:lnTo>
                  <a:lnTo>
                    <a:pt x="228" y="102"/>
                  </a:lnTo>
                  <a:lnTo>
                    <a:pt x="228" y="89"/>
                  </a:lnTo>
                  <a:lnTo>
                    <a:pt x="228" y="76"/>
                  </a:lnTo>
                  <a:lnTo>
                    <a:pt x="241" y="76"/>
                  </a:lnTo>
                  <a:lnTo>
                    <a:pt x="241" y="63"/>
                  </a:lnTo>
                  <a:lnTo>
                    <a:pt x="241" y="76"/>
                  </a:lnTo>
                  <a:lnTo>
                    <a:pt x="254" y="76"/>
                  </a:lnTo>
                  <a:lnTo>
                    <a:pt x="254" y="89"/>
                  </a:lnTo>
                  <a:lnTo>
                    <a:pt x="266" y="89"/>
                  </a:lnTo>
                  <a:lnTo>
                    <a:pt x="279" y="89"/>
                  </a:lnTo>
                  <a:lnTo>
                    <a:pt x="292" y="89"/>
                  </a:lnTo>
                  <a:lnTo>
                    <a:pt x="304" y="76"/>
                  </a:lnTo>
                  <a:lnTo>
                    <a:pt x="317" y="76"/>
                  </a:lnTo>
                  <a:lnTo>
                    <a:pt x="330" y="76"/>
                  </a:lnTo>
                  <a:lnTo>
                    <a:pt x="342" y="89"/>
                  </a:lnTo>
                  <a:lnTo>
                    <a:pt x="342" y="102"/>
                  </a:lnTo>
                  <a:lnTo>
                    <a:pt x="330" y="102"/>
                  </a:lnTo>
                  <a:lnTo>
                    <a:pt x="330" y="114"/>
                  </a:lnTo>
                  <a:lnTo>
                    <a:pt x="330" y="127"/>
                  </a:lnTo>
                  <a:lnTo>
                    <a:pt x="342" y="140"/>
                  </a:lnTo>
                  <a:lnTo>
                    <a:pt x="342" y="152"/>
                  </a:lnTo>
                  <a:lnTo>
                    <a:pt x="355" y="152"/>
                  </a:lnTo>
                  <a:lnTo>
                    <a:pt x="342" y="178"/>
                  </a:lnTo>
                  <a:lnTo>
                    <a:pt x="355" y="190"/>
                  </a:lnTo>
                  <a:lnTo>
                    <a:pt x="355" y="203"/>
                  </a:lnTo>
                  <a:lnTo>
                    <a:pt x="342" y="241"/>
                  </a:lnTo>
                  <a:lnTo>
                    <a:pt x="317" y="266"/>
                  </a:lnTo>
                  <a:lnTo>
                    <a:pt x="292" y="279"/>
                  </a:lnTo>
                  <a:lnTo>
                    <a:pt x="279" y="279"/>
                  </a:lnTo>
                  <a:lnTo>
                    <a:pt x="266" y="279"/>
                  </a:lnTo>
                  <a:lnTo>
                    <a:pt x="266" y="254"/>
                  </a:lnTo>
                  <a:lnTo>
                    <a:pt x="266" y="228"/>
                  </a:lnTo>
                  <a:lnTo>
                    <a:pt x="266" y="178"/>
                  </a:lnTo>
                  <a:lnTo>
                    <a:pt x="279" y="165"/>
                  </a:lnTo>
                  <a:lnTo>
                    <a:pt x="279" y="152"/>
                  </a:lnTo>
                  <a:lnTo>
                    <a:pt x="228" y="152"/>
                  </a:lnTo>
                  <a:lnTo>
                    <a:pt x="228" y="165"/>
                  </a:lnTo>
                  <a:lnTo>
                    <a:pt x="228" y="178"/>
                  </a:lnTo>
                  <a:lnTo>
                    <a:pt x="228" y="190"/>
                  </a:lnTo>
                  <a:lnTo>
                    <a:pt x="216" y="190"/>
                  </a:lnTo>
                  <a:lnTo>
                    <a:pt x="203" y="203"/>
                  </a:lnTo>
                  <a:lnTo>
                    <a:pt x="178" y="216"/>
                  </a:lnTo>
                  <a:lnTo>
                    <a:pt x="178" y="228"/>
                  </a:lnTo>
                  <a:lnTo>
                    <a:pt x="165" y="254"/>
                  </a:lnTo>
                  <a:lnTo>
                    <a:pt x="152" y="266"/>
                  </a:lnTo>
                  <a:lnTo>
                    <a:pt x="152" y="292"/>
                  </a:lnTo>
                  <a:lnTo>
                    <a:pt x="140" y="279"/>
                  </a:lnTo>
                  <a:lnTo>
                    <a:pt x="101" y="266"/>
                  </a:lnTo>
                  <a:lnTo>
                    <a:pt x="89" y="266"/>
                  </a:lnTo>
                  <a:lnTo>
                    <a:pt x="76" y="266"/>
                  </a:lnTo>
                  <a:lnTo>
                    <a:pt x="63" y="279"/>
                  </a:lnTo>
                  <a:lnTo>
                    <a:pt x="51" y="279"/>
                  </a:lnTo>
                  <a:lnTo>
                    <a:pt x="38" y="266"/>
                  </a:lnTo>
                  <a:lnTo>
                    <a:pt x="13" y="266"/>
                  </a:lnTo>
                  <a:lnTo>
                    <a:pt x="0" y="266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3" name="Freeform 22"/>
            <p:cNvSpPr>
              <a:spLocks/>
            </p:cNvSpPr>
            <p:nvPr/>
          </p:nvSpPr>
          <p:spPr bwMode="auto">
            <a:xfrm>
              <a:off x="4391025" y="3057525"/>
              <a:ext cx="266700" cy="409575"/>
            </a:xfrm>
            <a:custGeom>
              <a:avLst/>
              <a:gdLst>
                <a:gd name="T0" fmla="*/ 89 w 241"/>
                <a:gd name="T1" fmla="*/ 368 h 368"/>
                <a:gd name="T2" fmla="*/ 76 w 241"/>
                <a:gd name="T3" fmla="*/ 368 h 368"/>
                <a:gd name="T4" fmla="*/ 64 w 241"/>
                <a:gd name="T5" fmla="*/ 368 h 368"/>
                <a:gd name="T6" fmla="*/ 64 w 241"/>
                <a:gd name="T7" fmla="*/ 355 h 368"/>
                <a:gd name="T8" fmla="*/ 38 w 241"/>
                <a:gd name="T9" fmla="*/ 343 h 368"/>
                <a:gd name="T10" fmla="*/ 26 w 241"/>
                <a:gd name="T11" fmla="*/ 343 h 368"/>
                <a:gd name="T12" fmla="*/ 26 w 241"/>
                <a:gd name="T13" fmla="*/ 330 h 368"/>
                <a:gd name="T14" fmla="*/ 13 w 241"/>
                <a:gd name="T15" fmla="*/ 330 h 368"/>
                <a:gd name="T16" fmla="*/ 0 w 241"/>
                <a:gd name="T17" fmla="*/ 317 h 368"/>
                <a:gd name="T18" fmla="*/ 0 w 241"/>
                <a:gd name="T19" fmla="*/ 305 h 368"/>
                <a:gd name="T20" fmla="*/ 38 w 241"/>
                <a:gd name="T21" fmla="*/ 279 h 368"/>
                <a:gd name="T22" fmla="*/ 64 w 241"/>
                <a:gd name="T23" fmla="*/ 241 h 368"/>
                <a:gd name="T24" fmla="*/ 89 w 241"/>
                <a:gd name="T25" fmla="*/ 203 h 368"/>
                <a:gd name="T26" fmla="*/ 102 w 241"/>
                <a:gd name="T27" fmla="*/ 178 h 368"/>
                <a:gd name="T28" fmla="*/ 115 w 241"/>
                <a:gd name="T29" fmla="*/ 127 h 368"/>
                <a:gd name="T30" fmla="*/ 102 w 241"/>
                <a:gd name="T31" fmla="*/ 89 h 368"/>
                <a:gd name="T32" fmla="*/ 102 w 241"/>
                <a:gd name="T33" fmla="*/ 76 h 368"/>
                <a:gd name="T34" fmla="*/ 115 w 241"/>
                <a:gd name="T35" fmla="*/ 38 h 368"/>
                <a:gd name="T36" fmla="*/ 153 w 241"/>
                <a:gd name="T37" fmla="*/ 26 h 368"/>
                <a:gd name="T38" fmla="*/ 191 w 241"/>
                <a:gd name="T39" fmla="*/ 0 h 368"/>
                <a:gd name="T40" fmla="*/ 203 w 241"/>
                <a:gd name="T41" fmla="*/ 0 h 368"/>
                <a:gd name="T42" fmla="*/ 241 w 241"/>
                <a:gd name="T43" fmla="*/ 0 h 368"/>
                <a:gd name="T44" fmla="*/ 229 w 241"/>
                <a:gd name="T45" fmla="*/ 26 h 368"/>
                <a:gd name="T46" fmla="*/ 229 w 241"/>
                <a:gd name="T47" fmla="*/ 51 h 368"/>
                <a:gd name="T48" fmla="*/ 216 w 241"/>
                <a:gd name="T49" fmla="*/ 64 h 368"/>
                <a:gd name="T50" fmla="*/ 178 w 241"/>
                <a:gd name="T51" fmla="*/ 76 h 368"/>
                <a:gd name="T52" fmla="*/ 153 w 241"/>
                <a:gd name="T53" fmla="*/ 76 h 368"/>
                <a:gd name="T54" fmla="*/ 140 w 241"/>
                <a:gd name="T55" fmla="*/ 102 h 368"/>
                <a:gd name="T56" fmla="*/ 165 w 241"/>
                <a:gd name="T57" fmla="*/ 114 h 368"/>
                <a:gd name="T58" fmla="*/ 178 w 241"/>
                <a:gd name="T59" fmla="*/ 114 h 368"/>
                <a:gd name="T60" fmla="*/ 178 w 241"/>
                <a:gd name="T61" fmla="*/ 140 h 368"/>
                <a:gd name="T62" fmla="*/ 165 w 241"/>
                <a:gd name="T63" fmla="*/ 140 h 368"/>
                <a:gd name="T64" fmla="*/ 153 w 241"/>
                <a:gd name="T65" fmla="*/ 153 h 368"/>
                <a:gd name="T66" fmla="*/ 140 w 241"/>
                <a:gd name="T67" fmla="*/ 165 h 368"/>
                <a:gd name="T68" fmla="*/ 127 w 241"/>
                <a:gd name="T69" fmla="*/ 178 h 368"/>
                <a:gd name="T70" fmla="*/ 127 w 241"/>
                <a:gd name="T71" fmla="*/ 191 h 368"/>
                <a:gd name="T72" fmla="*/ 127 w 241"/>
                <a:gd name="T73" fmla="*/ 203 h 368"/>
                <a:gd name="T74" fmla="*/ 127 w 241"/>
                <a:gd name="T75" fmla="*/ 229 h 368"/>
                <a:gd name="T76" fmla="*/ 115 w 241"/>
                <a:gd name="T77" fmla="*/ 241 h 368"/>
                <a:gd name="T78" fmla="*/ 115 w 241"/>
                <a:gd name="T79" fmla="*/ 254 h 368"/>
                <a:gd name="T80" fmla="*/ 115 w 241"/>
                <a:gd name="T81" fmla="*/ 267 h 368"/>
                <a:gd name="T82" fmla="*/ 102 w 241"/>
                <a:gd name="T83" fmla="*/ 292 h 368"/>
                <a:gd name="T84" fmla="*/ 102 w 241"/>
                <a:gd name="T85" fmla="*/ 317 h 368"/>
                <a:gd name="T86" fmla="*/ 102 w 241"/>
                <a:gd name="T87" fmla="*/ 317 h 368"/>
                <a:gd name="T88" fmla="*/ 115 w 241"/>
                <a:gd name="T89" fmla="*/ 330 h 368"/>
                <a:gd name="T90" fmla="*/ 115 w 241"/>
                <a:gd name="T91" fmla="*/ 343 h 368"/>
                <a:gd name="T92" fmla="*/ 102 w 241"/>
                <a:gd name="T93" fmla="*/ 355 h 368"/>
                <a:gd name="T94" fmla="*/ 89 w 241"/>
                <a:gd name="T95" fmla="*/ 368 h 3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1"/>
                <a:gd name="T145" fmla="*/ 0 h 368"/>
                <a:gd name="T146" fmla="*/ 241 w 241"/>
                <a:gd name="T147" fmla="*/ 368 h 3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1" h="368">
                  <a:moveTo>
                    <a:pt x="89" y="368"/>
                  </a:moveTo>
                  <a:lnTo>
                    <a:pt x="89" y="368"/>
                  </a:lnTo>
                  <a:lnTo>
                    <a:pt x="76" y="368"/>
                  </a:lnTo>
                  <a:lnTo>
                    <a:pt x="64" y="368"/>
                  </a:lnTo>
                  <a:lnTo>
                    <a:pt x="64" y="355"/>
                  </a:lnTo>
                  <a:lnTo>
                    <a:pt x="51" y="343"/>
                  </a:lnTo>
                  <a:lnTo>
                    <a:pt x="38" y="343"/>
                  </a:lnTo>
                  <a:lnTo>
                    <a:pt x="26" y="343"/>
                  </a:lnTo>
                  <a:lnTo>
                    <a:pt x="26" y="330"/>
                  </a:lnTo>
                  <a:lnTo>
                    <a:pt x="13" y="330"/>
                  </a:lnTo>
                  <a:lnTo>
                    <a:pt x="0" y="317"/>
                  </a:lnTo>
                  <a:lnTo>
                    <a:pt x="0" y="305"/>
                  </a:lnTo>
                  <a:lnTo>
                    <a:pt x="13" y="292"/>
                  </a:lnTo>
                  <a:lnTo>
                    <a:pt x="38" y="279"/>
                  </a:lnTo>
                  <a:lnTo>
                    <a:pt x="51" y="267"/>
                  </a:lnTo>
                  <a:lnTo>
                    <a:pt x="64" y="241"/>
                  </a:lnTo>
                  <a:lnTo>
                    <a:pt x="76" y="216"/>
                  </a:lnTo>
                  <a:lnTo>
                    <a:pt x="89" y="203"/>
                  </a:lnTo>
                  <a:lnTo>
                    <a:pt x="102" y="191"/>
                  </a:lnTo>
                  <a:lnTo>
                    <a:pt x="102" y="178"/>
                  </a:lnTo>
                  <a:lnTo>
                    <a:pt x="115" y="153"/>
                  </a:lnTo>
                  <a:lnTo>
                    <a:pt x="115" y="127"/>
                  </a:lnTo>
                  <a:lnTo>
                    <a:pt x="102" y="89"/>
                  </a:lnTo>
                  <a:lnTo>
                    <a:pt x="102" y="76"/>
                  </a:lnTo>
                  <a:lnTo>
                    <a:pt x="115" y="64"/>
                  </a:lnTo>
                  <a:lnTo>
                    <a:pt x="115" y="38"/>
                  </a:lnTo>
                  <a:lnTo>
                    <a:pt x="140" y="26"/>
                  </a:lnTo>
                  <a:lnTo>
                    <a:pt x="153" y="26"/>
                  </a:lnTo>
                  <a:lnTo>
                    <a:pt x="178" y="13"/>
                  </a:lnTo>
                  <a:lnTo>
                    <a:pt x="191" y="0"/>
                  </a:lnTo>
                  <a:lnTo>
                    <a:pt x="203" y="0"/>
                  </a:lnTo>
                  <a:lnTo>
                    <a:pt x="229" y="0"/>
                  </a:lnTo>
                  <a:lnTo>
                    <a:pt x="241" y="0"/>
                  </a:lnTo>
                  <a:lnTo>
                    <a:pt x="241" y="13"/>
                  </a:lnTo>
                  <a:lnTo>
                    <a:pt x="229" y="26"/>
                  </a:lnTo>
                  <a:lnTo>
                    <a:pt x="229" y="38"/>
                  </a:lnTo>
                  <a:lnTo>
                    <a:pt x="229" y="51"/>
                  </a:lnTo>
                  <a:lnTo>
                    <a:pt x="216" y="51"/>
                  </a:lnTo>
                  <a:lnTo>
                    <a:pt x="216" y="64"/>
                  </a:lnTo>
                  <a:lnTo>
                    <a:pt x="191" y="64"/>
                  </a:lnTo>
                  <a:lnTo>
                    <a:pt x="178" y="76"/>
                  </a:lnTo>
                  <a:lnTo>
                    <a:pt x="178" y="89"/>
                  </a:lnTo>
                  <a:lnTo>
                    <a:pt x="153" y="76"/>
                  </a:lnTo>
                  <a:lnTo>
                    <a:pt x="140" y="89"/>
                  </a:lnTo>
                  <a:lnTo>
                    <a:pt x="140" y="102"/>
                  </a:lnTo>
                  <a:lnTo>
                    <a:pt x="153" y="102"/>
                  </a:lnTo>
                  <a:lnTo>
                    <a:pt x="165" y="114"/>
                  </a:lnTo>
                  <a:lnTo>
                    <a:pt x="178" y="114"/>
                  </a:lnTo>
                  <a:lnTo>
                    <a:pt x="178" y="140"/>
                  </a:lnTo>
                  <a:lnTo>
                    <a:pt x="165" y="140"/>
                  </a:lnTo>
                  <a:lnTo>
                    <a:pt x="153" y="140"/>
                  </a:lnTo>
                  <a:lnTo>
                    <a:pt x="153" y="153"/>
                  </a:lnTo>
                  <a:lnTo>
                    <a:pt x="140" y="165"/>
                  </a:lnTo>
                  <a:lnTo>
                    <a:pt x="127" y="178"/>
                  </a:lnTo>
                  <a:lnTo>
                    <a:pt x="127" y="191"/>
                  </a:lnTo>
                  <a:lnTo>
                    <a:pt x="127" y="203"/>
                  </a:lnTo>
                  <a:lnTo>
                    <a:pt x="127" y="216"/>
                  </a:lnTo>
                  <a:lnTo>
                    <a:pt x="127" y="229"/>
                  </a:lnTo>
                  <a:lnTo>
                    <a:pt x="115" y="241"/>
                  </a:lnTo>
                  <a:lnTo>
                    <a:pt x="115" y="254"/>
                  </a:lnTo>
                  <a:lnTo>
                    <a:pt x="115" y="267"/>
                  </a:lnTo>
                  <a:lnTo>
                    <a:pt x="115" y="279"/>
                  </a:lnTo>
                  <a:lnTo>
                    <a:pt x="102" y="292"/>
                  </a:lnTo>
                  <a:lnTo>
                    <a:pt x="102" y="305"/>
                  </a:lnTo>
                  <a:lnTo>
                    <a:pt x="102" y="317"/>
                  </a:lnTo>
                  <a:lnTo>
                    <a:pt x="115" y="330"/>
                  </a:lnTo>
                  <a:lnTo>
                    <a:pt x="115" y="343"/>
                  </a:lnTo>
                  <a:lnTo>
                    <a:pt x="102" y="355"/>
                  </a:lnTo>
                  <a:lnTo>
                    <a:pt x="89" y="36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4" name="Freeform 23"/>
            <p:cNvSpPr>
              <a:spLocks/>
            </p:cNvSpPr>
            <p:nvPr/>
          </p:nvSpPr>
          <p:spPr bwMode="auto">
            <a:xfrm>
              <a:off x="5353050" y="2619375"/>
              <a:ext cx="323850" cy="361950"/>
            </a:xfrm>
            <a:custGeom>
              <a:avLst/>
              <a:gdLst>
                <a:gd name="T0" fmla="*/ 127 w 291"/>
                <a:gd name="T1" fmla="*/ 292 h 330"/>
                <a:gd name="T2" fmla="*/ 114 w 291"/>
                <a:gd name="T3" fmla="*/ 304 h 330"/>
                <a:gd name="T4" fmla="*/ 101 w 291"/>
                <a:gd name="T5" fmla="*/ 317 h 330"/>
                <a:gd name="T6" fmla="*/ 89 w 291"/>
                <a:gd name="T7" fmla="*/ 330 h 330"/>
                <a:gd name="T8" fmla="*/ 76 w 291"/>
                <a:gd name="T9" fmla="*/ 292 h 330"/>
                <a:gd name="T10" fmla="*/ 63 w 291"/>
                <a:gd name="T11" fmla="*/ 292 h 330"/>
                <a:gd name="T12" fmla="*/ 38 w 291"/>
                <a:gd name="T13" fmla="*/ 292 h 330"/>
                <a:gd name="T14" fmla="*/ 25 w 291"/>
                <a:gd name="T15" fmla="*/ 279 h 330"/>
                <a:gd name="T16" fmla="*/ 12 w 291"/>
                <a:gd name="T17" fmla="*/ 279 h 330"/>
                <a:gd name="T18" fmla="*/ 0 w 291"/>
                <a:gd name="T19" fmla="*/ 266 h 330"/>
                <a:gd name="T20" fmla="*/ 0 w 291"/>
                <a:gd name="T21" fmla="*/ 254 h 330"/>
                <a:gd name="T22" fmla="*/ 12 w 291"/>
                <a:gd name="T23" fmla="*/ 254 h 330"/>
                <a:gd name="T24" fmla="*/ 25 w 291"/>
                <a:gd name="T25" fmla="*/ 241 h 330"/>
                <a:gd name="T26" fmla="*/ 25 w 291"/>
                <a:gd name="T27" fmla="*/ 228 h 330"/>
                <a:gd name="T28" fmla="*/ 38 w 291"/>
                <a:gd name="T29" fmla="*/ 216 h 330"/>
                <a:gd name="T30" fmla="*/ 38 w 291"/>
                <a:gd name="T31" fmla="*/ 190 h 330"/>
                <a:gd name="T32" fmla="*/ 38 w 291"/>
                <a:gd name="T33" fmla="*/ 165 h 330"/>
                <a:gd name="T34" fmla="*/ 51 w 291"/>
                <a:gd name="T35" fmla="*/ 140 h 330"/>
                <a:gd name="T36" fmla="*/ 38 w 291"/>
                <a:gd name="T37" fmla="*/ 114 h 330"/>
                <a:gd name="T38" fmla="*/ 38 w 291"/>
                <a:gd name="T39" fmla="*/ 89 h 330"/>
                <a:gd name="T40" fmla="*/ 51 w 291"/>
                <a:gd name="T41" fmla="*/ 89 h 330"/>
                <a:gd name="T42" fmla="*/ 51 w 291"/>
                <a:gd name="T43" fmla="*/ 76 h 330"/>
                <a:gd name="T44" fmla="*/ 51 w 291"/>
                <a:gd name="T45" fmla="*/ 51 h 330"/>
                <a:gd name="T46" fmla="*/ 38 w 291"/>
                <a:gd name="T47" fmla="*/ 38 h 330"/>
                <a:gd name="T48" fmla="*/ 51 w 291"/>
                <a:gd name="T49" fmla="*/ 25 h 330"/>
                <a:gd name="T50" fmla="*/ 63 w 291"/>
                <a:gd name="T51" fmla="*/ 13 h 330"/>
                <a:gd name="T52" fmla="*/ 76 w 291"/>
                <a:gd name="T53" fmla="*/ 13 h 330"/>
                <a:gd name="T54" fmla="*/ 114 w 291"/>
                <a:gd name="T55" fmla="*/ 25 h 330"/>
                <a:gd name="T56" fmla="*/ 139 w 291"/>
                <a:gd name="T57" fmla="*/ 13 h 330"/>
                <a:gd name="T58" fmla="*/ 152 w 291"/>
                <a:gd name="T59" fmla="*/ 25 h 330"/>
                <a:gd name="T60" fmla="*/ 177 w 291"/>
                <a:gd name="T61" fmla="*/ 38 h 330"/>
                <a:gd name="T62" fmla="*/ 190 w 291"/>
                <a:gd name="T63" fmla="*/ 38 h 330"/>
                <a:gd name="T64" fmla="*/ 177 w 291"/>
                <a:gd name="T65" fmla="*/ 51 h 330"/>
                <a:gd name="T66" fmla="*/ 177 w 291"/>
                <a:gd name="T67" fmla="*/ 51 h 330"/>
                <a:gd name="T68" fmla="*/ 190 w 291"/>
                <a:gd name="T69" fmla="*/ 63 h 330"/>
                <a:gd name="T70" fmla="*/ 228 w 291"/>
                <a:gd name="T71" fmla="*/ 63 h 330"/>
                <a:gd name="T72" fmla="*/ 241 w 291"/>
                <a:gd name="T73" fmla="*/ 51 h 330"/>
                <a:gd name="T74" fmla="*/ 241 w 291"/>
                <a:gd name="T75" fmla="*/ 63 h 330"/>
                <a:gd name="T76" fmla="*/ 253 w 291"/>
                <a:gd name="T77" fmla="*/ 51 h 330"/>
                <a:gd name="T78" fmla="*/ 253 w 291"/>
                <a:gd name="T79" fmla="*/ 13 h 330"/>
                <a:gd name="T80" fmla="*/ 266 w 291"/>
                <a:gd name="T81" fmla="*/ 13 h 330"/>
                <a:gd name="T82" fmla="*/ 291 w 291"/>
                <a:gd name="T83" fmla="*/ 25 h 330"/>
                <a:gd name="T84" fmla="*/ 291 w 291"/>
                <a:gd name="T85" fmla="*/ 38 h 330"/>
                <a:gd name="T86" fmla="*/ 279 w 291"/>
                <a:gd name="T87" fmla="*/ 63 h 330"/>
                <a:gd name="T88" fmla="*/ 266 w 291"/>
                <a:gd name="T89" fmla="*/ 63 h 330"/>
                <a:gd name="T90" fmla="*/ 266 w 291"/>
                <a:gd name="T91" fmla="*/ 76 h 330"/>
                <a:gd name="T92" fmla="*/ 266 w 291"/>
                <a:gd name="T93" fmla="*/ 89 h 330"/>
                <a:gd name="T94" fmla="*/ 266 w 291"/>
                <a:gd name="T95" fmla="*/ 89 h 330"/>
                <a:gd name="T96" fmla="*/ 253 w 291"/>
                <a:gd name="T97" fmla="*/ 114 h 330"/>
                <a:gd name="T98" fmla="*/ 266 w 291"/>
                <a:gd name="T99" fmla="*/ 114 h 330"/>
                <a:gd name="T100" fmla="*/ 266 w 291"/>
                <a:gd name="T101" fmla="*/ 140 h 330"/>
                <a:gd name="T102" fmla="*/ 253 w 291"/>
                <a:gd name="T103" fmla="*/ 203 h 330"/>
                <a:gd name="T104" fmla="*/ 228 w 291"/>
                <a:gd name="T105" fmla="*/ 190 h 330"/>
                <a:gd name="T106" fmla="*/ 228 w 291"/>
                <a:gd name="T107" fmla="*/ 178 h 330"/>
                <a:gd name="T108" fmla="*/ 190 w 291"/>
                <a:gd name="T109" fmla="*/ 165 h 330"/>
                <a:gd name="T110" fmla="*/ 190 w 291"/>
                <a:gd name="T111" fmla="*/ 178 h 330"/>
                <a:gd name="T112" fmla="*/ 177 w 291"/>
                <a:gd name="T113" fmla="*/ 190 h 330"/>
                <a:gd name="T114" fmla="*/ 165 w 291"/>
                <a:gd name="T115" fmla="*/ 178 h 330"/>
                <a:gd name="T116" fmla="*/ 165 w 291"/>
                <a:gd name="T117" fmla="*/ 190 h 330"/>
                <a:gd name="T118" fmla="*/ 165 w 291"/>
                <a:gd name="T119" fmla="*/ 203 h 330"/>
                <a:gd name="T120" fmla="*/ 165 w 291"/>
                <a:gd name="T121" fmla="*/ 203 h 330"/>
                <a:gd name="T122" fmla="*/ 139 w 291"/>
                <a:gd name="T123" fmla="*/ 241 h 330"/>
                <a:gd name="T124" fmla="*/ 127 w 291"/>
                <a:gd name="T125" fmla="*/ 292 h 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1"/>
                <a:gd name="T190" fmla="*/ 0 h 330"/>
                <a:gd name="T191" fmla="*/ 291 w 291"/>
                <a:gd name="T192" fmla="*/ 330 h 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1" h="330">
                  <a:moveTo>
                    <a:pt x="127" y="292"/>
                  </a:moveTo>
                  <a:lnTo>
                    <a:pt x="127" y="292"/>
                  </a:lnTo>
                  <a:lnTo>
                    <a:pt x="114" y="304"/>
                  </a:lnTo>
                  <a:lnTo>
                    <a:pt x="114" y="317"/>
                  </a:lnTo>
                  <a:lnTo>
                    <a:pt x="101" y="317"/>
                  </a:lnTo>
                  <a:lnTo>
                    <a:pt x="101" y="330"/>
                  </a:lnTo>
                  <a:lnTo>
                    <a:pt x="89" y="330"/>
                  </a:lnTo>
                  <a:lnTo>
                    <a:pt x="89" y="304"/>
                  </a:lnTo>
                  <a:lnTo>
                    <a:pt x="76" y="292"/>
                  </a:lnTo>
                  <a:lnTo>
                    <a:pt x="63" y="292"/>
                  </a:lnTo>
                  <a:lnTo>
                    <a:pt x="51" y="292"/>
                  </a:lnTo>
                  <a:lnTo>
                    <a:pt x="38" y="292"/>
                  </a:lnTo>
                  <a:lnTo>
                    <a:pt x="25" y="292"/>
                  </a:lnTo>
                  <a:lnTo>
                    <a:pt x="25" y="279"/>
                  </a:lnTo>
                  <a:lnTo>
                    <a:pt x="12" y="279"/>
                  </a:lnTo>
                  <a:lnTo>
                    <a:pt x="0" y="266"/>
                  </a:lnTo>
                  <a:lnTo>
                    <a:pt x="0" y="254"/>
                  </a:lnTo>
                  <a:lnTo>
                    <a:pt x="12" y="254"/>
                  </a:lnTo>
                  <a:lnTo>
                    <a:pt x="25" y="254"/>
                  </a:lnTo>
                  <a:lnTo>
                    <a:pt x="25" y="241"/>
                  </a:lnTo>
                  <a:lnTo>
                    <a:pt x="12" y="228"/>
                  </a:lnTo>
                  <a:lnTo>
                    <a:pt x="25" y="228"/>
                  </a:lnTo>
                  <a:lnTo>
                    <a:pt x="38" y="216"/>
                  </a:lnTo>
                  <a:lnTo>
                    <a:pt x="38" y="203"/>
                  </a:lnTo>
                  <a:lnTo>
                    <a:pt x="38" y="190"/>
                  </a:lnTo>
                  <a:lnTo>
                    <a:pt x="38" y="165"/>
                  </a:lnTo>
                  <a:lnTo>
                    <a:pt x="51" y="140"/>
                  </a:lnTo>
                  <a:lnTo>
                    <a:pt x="51" y="127"/>
                  </a:lnTo>
                  <a:lnTo>
                    <a:pt x="38" y="114"/>
                  </a:lnTo>
                  <a:lnTo>
                    <a:pt x="38" y="101"/>
                  </a:lnTo>
                  <a:lnTo>
                    <a:pt x="38" y="89"/>
                  </a:lnTo>
                  <a:lnTo>
                    <a:pt x="51" y="89"/>
                  </a:lnTo>
                  <a:lnTo>
                    <a:pt x="51" y="76"/>
                  </a:lnTo>
                  <a:lnTo>
                    <a:pt x="51" y="63"/>
                  </a:lnTo>
                  <a:lnTo>
                    <a:pt x="51" y="51"/>
                  </a:lnTo>
                  <a:lnTo>
                    <a:pt x="51" y="38"/>
                  </a:lnTo>
                  <a:lnTo>
                    <a:pt x="38" y="38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63" y="13"/>
                  </a:lnTo>
                  <a:lnTo>
                    <a:pt x="76" y="0"/>
                  </a:lnTo>
                  <a:lnTo>
                    <a:pt x="76" y="13"/>
                  </a:lnTo>
                  <a:lnTo>
                    <a:pt x="101" y="25"/>
                  </a:lnTo>
                  <a:lnTo>
                    <a:pt x="114" y="25"/>
                  </a:lnTo>
                  <a:lnTo>
                    <a:pt x="139" y="13"/>
                  </a:lnTo>
                  <a:lnTo>
                    <a:pt x="152" y="25"/>
                  </a:lnTo>
                  <a:lnTo>
                    <a:pt x="165" y="38"/>
                  </a:lnTo>
                  <a:lnTo>
                    <a:pt x="177" y="38"/>
                  </a:lnTo>
                  <a:lnTo>
                    <a:pt x="190" y="38"/>
                  </a:lnTo>
                  <a:lnTo>
                    <a:pt x="177" y="51"/>
                  </a:lnTo>
                  <a:lnTo>
                    <a:pt x="177" y="63"/>
                  </a:lnTo>
                  <a:lnTo>
                    <a:pt x="190" y="63"/>
                  </a:lnTo>
                  <a:lnTo>
                    <a:pt x="203" y="63"/>
                  </a:lnTo>
                  <a:lnTo>
                    <a:pt x="228" y="63"/>
                  </a:lnTo>
                  <a:lnTo>
                    <a:pt x="228" y="51"/>
                  </a:lnTo>
                  <a:lnTo>
                    <a:pt x="241" y="51"/>
                  </a:lnTo>
                  <a:lnTo>
                    <a:pt x="241" y="63"/>
                  </a:lnTo>
                  <a:lnTo>
                    <a:pt x="253" y="51"/>
                  </a:lnTo>
                  <a:lnTo>
                    <a:pt x="253" y="25"/>
                  </a:lnTo>
                  <a:lnTo>
                    <a:pt x="253" y="13"/>
                  </a:lnTo>
                  <a:lnTo>
                    <a:pt x="266" y="13"/>
                  </a:lnTo>
                  <a:lnTo>
                    <a:pt x="291" y="25"/>
                  </a:lnTo>
                  <a:lnTo>
                    <a:pt x="291" y="38"/>
                  </a:lnTo>
                  <a:lnTo>
                    <a:pt x="279" y="51"/>
                  </a:lnTo>
                  <a:lnTo>
                    <a:pt x="279" y="63"/>
                  </a:lnTo>
                  <a:lnTo>
                    <a:pt x="266" y="63"/>
                  </a:lnTo>
                  <a:lnTo>
                    <a:pt x="266" y="76"/>
                  </a:lnTo>
                  <a:lnTo>
                    <a:pt x="266" y="89"/>
                  </a:lnTo>
                  <a:lnTo>
                    <a:pt x="253" y="101"/>
                  </a:lnTo>
                  <a:lnTo>
                    <a:pt x="253" y="114"/>
                  </a:lnTo>
                  <a:lnTo>
                    <a:pt x="253" y="127"/>
                  </a:lnTo>
                  <a:lnTo>
                    <a:pt x="266" y="114"/>
                  </a:lnTo>
                  <a:lnTo>
                    <a:pt x="266" y="127"/>
                  </a:lnTo>
                  <a:lnTo>
                    <a:pt x="266" y="140"/>
                  </a:lnTo>
                  <a:lnTo>
                    <a:pt x="266" y="190"/>
                  </a:lnTo>
                  <a:lnTo>
                    <a:pt x="253" y="203"/>
                  </a:lnTo>
                  <a:lnTo>
                    <a:pt x="241" y="203"/>
                  </a:lnTo>
                  <a:lnTo>
                    <a:pt x="228" y="190"/>
                  </a:lnTo>
                  <a:lnTo>
                    <a:pt x="228" y="178"/>
                  </a:lnTo>
                  <a:lnTo>
                    <a:pt x="228" y="165"/>
                  </a:lnTo>
                  <a:lnTo>
                    <a:pt x="190" y="165"/>
                  </a:lnTo>
                  <a:lnTo>
                    <a:pt x="190" y="178"/>
                  </a:lnTo>
                  <a:lnTo>
                    <a:pt x="190" y="190"/>
                  </a:lnTo>
                  <a:lnTo>
                    <a:pt x="177" y="190"/>
                  </a:lnTo>
                  <a:lnTo>
                    <a:pt x="177" y="178"/>
                  </a:lnTo>
                  <a:lnTo>
                    <a:pt x="165" y="178"/>
                  </a:lnTo>
                  <a:lnTo>
                    <a:pt x="165" y="190"/>
                  </a:lnTo>
                  <a:lnTo>
                    <a:pt x="165" y="203"/>
                  </a:lnTo>
                  <a:lnTo>
                    <a:pt x="152" y="203"/>
                  </a:lnTo>
                  <a:lnTo>
                    <a:pt x="139" y="241"/>
                  </a:lnTo>
                  <a:lnTo>
                    <a:pt x="127" y="266"/>
                  </a:lnTo>
                  <a:lnTo>
                    <a:pt x="127" y="29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5" name="Freeform 24"/>
            <p:cNvSpPr>
              <a:spLocks/>
            </p:cNvSpPr>
            <p:nvPr/>
          </p:nvSpPr>
          <p:spPr bwMode="auto">
            <a:xfrm>
              <a:off x="5181600" y="2571750"/>
              <a:ext cx="228600" cy="428625"/>
            </a:xfrm>
            <a:custGeom>
              <a:avLst/>
              <a:gdLst>
                <a:gd name="T0" fmla="*/ 25 w 203"/>
                <a:gd name="T1" fmla="*/ 355 h 381"/>
                <a:gd name="T2" fmla="*/ 0 w 203"/>
                <a:gd name="T3" fmla="*/ 342 h 381"/>
                <a:gd name="T4" fmla="*/ 12 w 203"/>
                <a:gd name="T5" fmla="*/ 317 h 381"/>
                <a:gd name="T6" fmla="*/ 12 w 203"/>
                <a:gd name="T7" fmla="*/ 292 h 381"/>
                <a:gd name="T8" fmla="*/ 12 w 203"/>
                <a:gd name="T9" fmla="*/ 292 h 381"/>
                <a:gd name="T10" fmla="*/ 25 w 203"/>
                <a:gd name="T11" fmla="*/ 279 h 381"/>
                <a:gd name="T12" fmla="*/ 25 w 203"/>
                <a:gd name="T13" fmla="*/ 266 h 381"/>
                <a:gd name="T14" fmla="*/ 38 w 203"/>
                <a:gd name="T15" fmla="*/ 254 h 381"/>
                <a:gd name="T16" fmla="*/ 63 w 203"/>
                <a:gd name="T17" fmla="*/ 241 h 381"/>
                <a:gd name="T18" fmla="*/ 50 w 203"/>
                <a:gd name="T19" fmla="*/ 228 h 381"/>
                <a:gd name="T20" fmla="*/ 38 w 203"/>
                <a:gd name="T21" fmla="*/ 216 h 381"/>
                <a:gd name="T22" fmla="*/ 38 w 203"/>
                <a:gd name="T23" fmla="*/ 203 h 381"/>
                <a:gd name="T24" fmla="*/ 25 w 203"/>
                <a:gd name="T25" fmla="*/ 190 h 381"/>
                <a:gd name="T26" fmla="*/ 38 w 203"/>
                <a:gd name="T27" fmla="*/ 178 h 381"/>
                <a:gd name="T28" fmla="*/ 25 w 203"/>
                <a:gd name="T29" fmla="*/ 165 h 381"/>
                <a:gd name="T30" fmla="*/ 0 w 203"/>
                <a:gd name="T31" fmla="*/ 152 h 381"/>
                <a:gd name="T32" fmla="*/ 12 w 203"/>
                <a:gd name="T33" fmla="*/ 127 h 381"/>
                <a:gd name="T34" fmla="*/ 50 w 203"/>
                <a:gd name="T35" fmla="*/ 63 h 381"/>
                <a:gd name="T36" fmla="*/ 63 w 203"/>
                <a:gd name="T37" fmla="*/ 0 h 381"/>
                <a:gd name="T38" fmla="*/ 101 w 203"/>
                <a:gd name="T39" fmla="*/ 0 h 381"/>
                <a:gd name="T40" fmla="*/ 114 w 203"/>
                <a:gd name="T41" fmla="*/ 13 h 381"/>
                <a:gd name="T42" fmla="*/ 139 w 203"/>
                <a:gd name="T43" fmla="*/ 25 h 381"/>
                <a:gd name="T44" fmla="*/ 152 w 203"/>
                <a:gd name="T45" fmla="*/ 25 h 381"/>
                <a:gd name="T46" fmla="*/ 164 w 203"/>
                <a:gd name="T47" fmla="*/ 38 h 381"/>
                <a:gd name="T48" fmla="*/ 177 w 203"/>
                <a:gd name="T49" fmla="*/ 63 h 381"/>
                <a:gd name="T50" fmla="*/ 190 w 203"/>
                <a:gd name="T51" fmla="*/ 63 h 381"/>
                <a:gd name="T52" fmla="*/ 203 w 203"/>
                <a:gd name="T53" fmla="*/ 76 h 381"/>
                <a:gd name="T54" fmla="*/ 203 w 203"/>
                <a:gd name="T55" fmla="*/ 101 h 381"/>
                <a:gd name="T56" fmla="*/ 203 w 203"/>
                <a:gd name="T57" fmla="*/ 114 h 381"/>
                <a:gd name="T58" fmla="*/ 190 w 203"/>
                <a:gd name="T59" fmla="*/ 127 h 381"/>
                <a:gd name="T60" fmla="*/ 190 w 203"/>
                <a:gd name="T61" fmla="*/ 139 h 381"/>
                <a:gd name="T62" fmla="*/ 203 w 203"/>
                <a:gd name="T63" fmla="*/ 165 h 381"/>
                <a:gd name="T64" fmla="*/ 203 w 203"/>
                <a:gd name="T65" fmla="*/ 178 h 381"/>
                <a:gd name="T66" fmla="*/ 190 w 203"/>
                <a:gd name="T67" fmla="*/ 228 h 381"/>
                <a:gd name="T68" fmla="*/ 190 w 203"/>
                <a:gd name="T69" fmla="*/ 241 h 381"/>
                <a:gd name="T70" fmla="*/ 177 w 203"/>
                <a:gd name="T71" fmla="*/ 266 h 381"/>
                <a:gd name="T72" fmla="*/ 164 w 203"/>
                <a:gd name="T73" fmla="*/ 266 h 381"/>
                <a:gd name="T74" fmla="*/ 177 w 203"/>
                <a:gd name="T75" fmla="*/ 292 h 381"/>
                <a:gd name="T76" fmla="*/ 164 w 203"/>
                <a:gd name="T77" fmla="*/ 292 h 381"/>
                <a:gd name="T78" fmla="*/ 152 w 203"/>
                <a:gd name="T79" fmla="*/ 292 h 381"/>
                <a:gd name="T80" fmla="*/ 139 w 203"/>
                <a:gd name="T81" fmla="*/ 317 h 381"/>
                <a:gd name="T82" fmla="*/ 139 w 203"/>
                <a:gd name="T83" fmla="*/ 342 h 381"/>
                <a:gd name="T84" fmla="*/ 139 w 203"/>
                <a:gd name="T85" fmla="*/ 368 h 381"/>
                <a:gd name="T86" fmla="*/ 126 w 203"/>
                <a:gd name="T87" fmla="*/ 368 h 381"/>
                <a:gd name="T88" fmla="*/ 101 w 203"/>
                <a:gd name="T89" fmla="*/ 381 h 381"/>
                <a:gd name="T90" fmla="*/ 88 w 203"/>
                <a:gd name="T91" fmla="*/ 368 h 381"/>
                <a:gd name="T92" fmla="*/ 88 w 203"/>
                <a:gd name="T93" fmla="*/ 355 h 381"/>
                <a:gd name="T94" fmla="*/ 63 w 203"/>
                <a:gd name="T95" fmla="*/ 355 h 381"/>
                <a:gd name="T96" fmla="*/ 38 w 203"/>
                <a:gd name="T97" fmla="*/ 355 h 381"/>
                <a:gd name="T98" fmla="*/ 25 w 203"/>
                <a:gd name="T99" fmla="*/ 355 h 3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3"/>
                <a:gd name="T151" fmla="*/ 0 h 381"/>
                <a:gd name="T152" fmla="*/ 203 w 203"/>
                <a:gd name="T153" fmla="*/ 381 h 3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3" h="381">
                  <a:moveTo>
                    <a:pt x="25" y="368"/>
                  </a:moveTo>
                  <a:lnTo>
                    <a:pt x="25" y="355"/>
                  </a:lnTo>
                  <a:lnTo>
                    <a:pt x="12" y="355"/>
                  </a:lnTo>
                  <a:lnTo>
                    <a:pt x="0" y="342"/>
                  </a:lnTo>
                  <a:lnTo>
                    <a:pt x="12" y="317"/>
                  </a:lnTo>
                  <a:lnTo>
                    <a:pt x="12" y="292"/>
                  </a:lnTo>
                  <a:lnTo>
                    <a:pt x="25" y="292"/>
                  </a:lnTo>
                  <a:lnTo>
                    <a:pt x="12" y="292"/>
                  </a:lnTo>
                  <a:lnTo>
                    <a:pt x="12" y="279"/>
                  </a:lnTo>
                  <a:lnTo>
                    <a:pt x="25" y="279"/>
                  </a:lnTo>
                  <a:lnTo>
                    <a:pt x="25" y="266"/>
                  </a:lnTo>
                  <a:lnTo>
                    <a:pt x="25" y="254"/>
                  </a:lnTo>
                  <a:lnTo>
                    <a:pt x="38" y="254"/>
                  </a:lnTo>
                  <a:lnTo>
                    <a:pt x="50" y="254"/>
                  </a:lnTo>
                  <a:lnTo>
                    <a:pt x="63" y="241"/>
                  </a:lnTo>
                  <a:lnTo>
                    <a:pt x="63" y="228"/>
                  </a:lnTo>
                  <a:lnTo>
                    <a:pt x="50" y="228"/>
                  </a:lnTo>
                  <a:lnTo>
                    <a:pt x="50" y="216"/>
                  </a:lnTo>
                  <a:lnTo>
                    <a:pt x="38" y="216"/>
                  </a:lnTo>
                  <a:lnTo>
                    <a:pt x="38" y="203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38" y="178"/>
                  </a:lnTo>
                  <a:lnTo>
                    <a:pt x="38" y="165"/>
                  </a:lnTo>
                  <a:lnTo>
                    <a:pt x="25" y="165"/>
                  </a:lnTo>
                  <a:lnTo>
                    <a:pt x="12" y="165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12" y="127"/>
                  </a:lnTo>
                  <a:lnTo>
                    <a:pt x="50" y="89"/>
                  </a:lnTo>
                  <a:lnTo>
                    <a:pt x="50" y="63"/>
                  </a:lnTo>
                  <a:lnTo>
                    <a:pt x="63" y="25"/>
                  </a:lnTo>
                  <a:lnTo>
                    <a:pt x="63" y="0"/>
                  </a:lnTo>
                  <a:lnTo>
                    <a:pt x="76" y="13"/>
                  </a:lnTo>
                  <a:lnTo>
                    <a:pt x="101" y="0"/>
                  </a:lnTo>
                  <a:lnTo>
                    <a:pt x="114" y="13"/>
                  </a:lnTo>
                  <a:lnTo>
                    <a:pt x="126" y="25"/>
                  </a:lnTo>
                  <a:lnTo>
                    <a:pt x="139" y="25"/>
                  </a:lnTo>
                  <a:lnTo>
                    <a:pt x="152" y="38"/>
                  </a:lnTo>
                  <a:lnTo>
                    <a:pt x="152" y="25"/>
                  </a:lnTo>
                  <a:lnTo>
                    <a:pt x="164" y="38"/>
                  </a:lnTo>
                  <a:lnTo>
                    <a:pt x="177" y="51"/>
                  </a:lnTo>
                  <a:lnTo>
                    <a:pt x="177" y="63"/>
                  </a:lnTo>
                  <a:lnTo>
                    <a:pt x="190" y="63"/>
                  </a:lnTo>
                  <a:lnTo>
                    <a:pt x="190" y="76"/>
                  </a:lnTo>
                  <a:lnTo>
                    <a:pt x="203" y="76"/>
                  </a:lnTo>
                  <a:lnTo>
                    <a:pt x="203" y="89"/>
                  </a:lnTo>
                  <a:lnTo>
                    <a:pt x="203" y="101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190" y="152"/>
                  </a:lnTo>
                  <a:lnTo>
                    <a:pt x="203" y="165"/>
                  </a:lnTo>
                  <a:lnTo>
                    <a:pt x="203" y="178"/>
                  </a:lnTo>
                  <a:lnTo>
                    <a:pt x="190" y="203"/>
                  </a:lnTo>
                  <a:lnTo>
                    <a:pt x="190" y="228"/>
                  </a:lnTo>
                  <a:lnTo>
                    <a:pt x="190" y="241"/>
                  </a:lnTo>
                  <a:lnTo>
                    <a:pt x="190" y="254"/>
                  </a:lnTo>
                  <a:lnTo>
                    <a:pt x="177" y="266"/>
                  </a:lnTo>
                  <a:lnTo>
                    <a:pt x="164" y="266"/>
                  </a:lnTo>
                  <a:lnTo>
                    <a:pt x="177" y="279"/>
                  </a:lnTo>
                  <a:lnTo>
                    <a:pt x="177" y="292"/>
                  </a:lnTo>
                  <a:lnTo>
                    <a:pt x="164" y="292"/>
                  </a:lnTo>
                  <a:lnTo>
                    <a:pt x="152" y="292"/>
                  </a:lnTo>
                  <a:lnTo>
                    <a:pt x="152" y="304"/>
                  </a:lnTo>
                  <a:lnTo>
                    <a:pt x="139" y="317"/>
                  </a:lnTo>
                  <a:lnTo>
                    <a:pt x="139" y="330"/>
                  </a:lnTo>
                  <a:lnTo>
                    <a:pt x="139" y="342"/>
                  </a:lnTo>
                  <a:lnTo>
                    <a:pt x="152" y="355"/>
                  </a:lnTo>
                  <a:lnTo>
                    <a:pt x="139" y="368"/>
                  </a:lnTo>
                  <a:lnTo>
                    <a:pt x="139" y="381"/>
                  </a:lnTo>
                  <a:lnTo>
                    <a:pt x="126" y="368"/>
                  </a:lnTo>
                  <a:lnTo>
                    <a:pt x="114" y="368"/>
                  </a:lnTo>
                  <a:lnTo>
                    <a:pt x="101" y="381"/>
                  </a:lnTo>
                  <a:lnTo>
                    <a:pt x="88" y="381"/>
                  </a:lnTo>
                  <a:lnTo>
                    <a:pt x="88" y="368"/>
                  </a:lnTo>
                  <a:lnTo>
                    <a:pt x="88" y="355"/>
                  </a:lnTo>
                  <a:lnTo>
                    <a:pt x="76" y="355"/>
                  </a:lnTo>
                  <a:lnTo>
                    <a:pt x="63" y="355"/>
                  </a:lnTo>
                  <a:lnTo>
                    <a:pt x="50" y="355"/>
                  </a:lnTo>
                  <a:lnTo>
                    <a:pt x="38" y="355"/>
                  </a:lnTo>
                  <a:lnTo>
                    <a:pt x="25" y="355"/>
                  </a:lnTo>
                  <a:lnTo>
                    <a:pt x="25" y="36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6" name="Freeform 25"/>
            <p:cNvSpPr>
              <a:spLocks/>
            </p:cNvSpPr>
            <p:nvPr/>
          </p:nvSpPr>
          <p:spPr bwMode="auto">
            <a:xfrm>
              <a:off x="5086350" y="2914650"/>
              <a:ext cx="438150" cy="381000"/>
            </a:xfrm>
            <a:custGeom>
              <a:avLst/>
              <a:gdLst>
                <a:gd name="T0" fmla="*/ 342 w 393"/>
                <a:gd name="T1" fmla="*/ 318 h 343"/>
                <a:gd name="T2" fmla="*/ 330 w 393"/>
                <a:gd name="T3" fmla="*/ 305 h 343"/>
                <a:gd name="T4" fmla="*/ 317 w 393"/>
                <a:gd name="T5" fmla="*/ 305 h 343"/>
                <a:gd name="T6" fmla="*/ 304 w 393"/>
                <a:gd name="T7" fmla="*/ 305 h 343"/>
                <a:gd name="T8" fmla="*/ 304 w 393"/>
                <a:gd name="T9" fmla="*/ 318 h 343"/>
                <a:gd name="T10" fmla="*/ 292 w 393"/>
                <a:gd name="T11" fmla="*/ 330 h 343"/>
                <a:gd name="T12" fmla="*/ 279 w 393"/>
                <a:gd name="T13" fmla="*/ 343 h 343"/>
                <a:gd name="T14" fmla="*/ 279 w 393"/>
                <a:gd name="T15" fmla="*/ 330 h 343"/>
                <a:gd name="T16" fmla="*/ 253 w 393"/>
                <a:gd name="T17" fmla="*/ 318 h 343"/>
                <a:gd name="T18" fmla="*/ 241 w 393"/>
                <a:gd name="T19" fmla="*/ 305 h 343"/>
                <a:gd name="T20" fmla="*/ 228 w 393"/>
                <a:gd name="T21" fmla="*/ 280 h 343"/>
                <a:gd name="T22" fmla="*/ 203 w 393"/>
                <a:gd name="T23" fmla="*/ 241 h 343"/>
                <a:gd name="T24" fmla="*/ 177 w 393"/>
                <a:gd name="T25" fmla="*/ 229 h 343"/>
                <a:gd name="T26" fmla="*/ 152 w 393"/>
                <a:gd name="T27" fmla="*/ 229 h 343"/>
                <a:gd name="T28" fmla="*/ 139 w 393"/>
                <a:gd name="T29" fmla="*/ 254 h 343"/>
                <a:gd name="T30" fmla="*/ 127 w 393"/>
                <a:gd name="T31" fmla="*/ 254 h 343"/>
                <a:gd name="T32" fmla="*/ 114 w 393"/>
                <a:gd name="T33" fmla="*/ 267 h 343"/>
                <a:gd name="T34" fmla="*/ 89 w 393"/>
                <a:gd name="T35" fmla="*/ 280 h 343"/>
                <a:gd name="T36" fmla="*/ 76 w 393"/>
                <a:gd name="T37" fmla="*/ 292 h 343"/>
                <a:gd name="T38" fmla="*/ 38 w 393"/>
                <a:gd name="T39" fmla="*/ 292 h 343"/>
                <a:gd name="T40" fmla="*/ 12 w 393"/>
                <a:gd name="T41" fmla="*/ 305 h 343"/>
                <a:gd name="T42" fmla="*/ 0 w 393"/>
                <a:gd name="T43" fmla="*/ 280 h 343"/>
                <a:gd name="T44" fmla="*/ 0 w 393"/>
                <a:gd name="T45" fmla="*/ 254 h 343"/>
                <a:gd name="T46" fmla="*/ 0 w 393"/>
                <a:gd name="T47" fmla="*/ 216 h 343"/>
                <a:gd name="T48" fmla="*/ 12 w 393"/>
                <a:gd name="T49" fmla="*/ 191 h 343"/>
                <a:gd name="T50" fmla="*/ 12 w 393"/>
                <a:gd name="T51" fmla="*/ 165 h 343"/>
                <a:gd name="T52" fmla="*/ 12 w 393"/>
                <a:gd name="T53" fmla="*/ 165 h 343"/>
                <a:gd name="T54" fmla="*/ 12 w 393"/>
                <a:gd name="T55" fmla="*/ 153 h 343"/>
                <a:gd name="T56" fmla="*/ 38 w 393"/>
                <a:gd name="T57" fmla="*/ 153 h 343"/>
                <a:gd name="T58" fmla="*/ 51 w 393"/>
                <a:gd name="T59" fmla="*/ 140 h 343"/>
                <a:gd name="T60" fmla="*/ 63 w 393"/>
                <a:gd name="T61" fmla="*/ 153 h 343"/>
                <a:gd name="T62" fmla="*/ 76 w 393"/>
                <a:gd name="T63" fmla="*/ 140 h 343"/>
                <a:gd name="T64" fmla="*/ 76 w 393"/>
                <a:gd name="T65" fmla="*/ 102 h 343"/>
                <a:gd name="T66" fmla="*/ 89 w 393"/>
                <a:gd name="T67" fmla="*/ 89 h 343"/>
                <a:gd name="T68" fmla="*/ 114 w 393"/>
                <a:gd name="T69" fmla="*/ 64 h 343"/>
                <a:gd name="T70" fmla="*/ 114 w 393"/>
                <a:gd name="T71" fmla="*/ 51 h 343"/>
                <a:gd name="T72" fmla="*/ 127 w 393"/>
                <a:gd name="T73" fmla="*/ 51 h 343"/>
                <a:gd name="T74" fmla="*/ 152 w 393"/>
                <a:gd name="T75" fmla="*/ 51 h 343"/>
                <a:gd name="T76" fmla="*/ 177 w 393"/>
                <a:gd name="T77" fmla="*/ 51 h 343"/>
                <a:gd name="T78" fmla="*/ 177 w 393"/>
                <a:gd name="T79" fmla="*/ 64 h 343"/>
                <a:gd name="T80" fmla="*/ 190 w 393"/>
                <a:gd name="T81" fmla="*/ 77 h 343"/>
                <a:gd name="T82" fmla="*/ 215 w 393"/>
                <a:gd name="T83" fmla="*/ 64 h 343"/>
                <a:gd name="T84" fmla="*/ 228 w 393"/>
                <a:gd name="T85" fmla="*/ 64 h 343"/>
                <a:gd name="T86" fmla="*/ 228 w 393"/>
                <a:gd name="T87" fmla="*/ 38 h 343"/>
                <a:gd name="T88" fmla="*/ 228 w 393"/>
                <a:gd name="T89" fmla="*/ 13 h 343"/>
                <a:gd name="T90" fmla="*/ 241 w 393"/>
                <a:gd name="T91" fmla="*/ 0 h 343"/>
                <a:gd name="T92" fmla="*/ 253 w 393"/>
                <a:gd name="T93" fmla="*/ 13 h 343"/>
                <a:gd name="T94" fmla="*/ 266 w 393"/>
                <a:gd name="T95" fmla="*/ 26 h 343"/>
                <a:gd name="T96" fmla="*/ 292 w 393"/>
                <a:gd name="T97" fmla="*/ 26 h 343"/>
                <a:gd name="T98" fmla="*/ 304 w 393"/>
                <a:gd name="T99" fmla="*/ 26 h 343"/>
                <a:gd name="T100" fmla="*/ 330 w 393"/>
                <a:gd name="T101" fmla="*/ 38 h 343"/>
                <a:gd name="T102" fmla="*/ 342 w 393"/>
                <a:gd name="T103" fmla="*/ 64 h 343"/>
                <a:gd name="T104" fmla="*/ 355 w 393"/>
                <a:gd name="T105" fmla="*/ 51 h 343"/>
                <a:gd name="T106" fmla="*/ 368 w 393"/>
                <a:gd name="T107" fmla="*/ 26 h 343"/>
                <a:gd name="T108" fmla="*/ 368 w 393"/>
                <a:gd name="T109" fmla="*/ 26 h 343"/>
                <a:gd name="T110" fmla="*/ 380 w 393"/>
                <a:gd name="T111" fmla="*/ 77 h 343"/>
                <a:gd name="T112" fmla="*/ 393 w 393"/>
                <a:gd name="T113" fmla="*/ 165 h 343"/>
                <a:gd name="T114" fmla="*/ 380 w 393"/>
                <a:gd name="T115" fmla="*/ 267 h 343"/>
                <a:gd name="T116" fmla="*/ 368 w 393"/>
                <a:gd name="T117" fmla="*/ 292 h 343"/>
                <a:gd name="T118" fmla="*/ 368 w 393"/>
                <a:gd name="T119" fmla="*/ 292 h 343"/>
                <a:gd name="T120" fmla="*/ 355 w 393"/>
                <a:gd name="T121" fmla="*/ 305 h 343"/>
                <a:gd name="T122" fmla="*/ 342 w 393"/>
                <a:gd name="T123" fmla="*/ 318 h 34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3"/>
                <a:gd name="T187" fmla="*/ 0 h 343"/>
                <a:gd name="T188" fmla="*/ 393 w 393"/>
                <a:gd name="T189" fmla="*/ 343 h 34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3" h="343">
                  <a:moveTo>
                    <a:pt x="342" y="318"/>
                  </a:moveTo>
                  <a:lnTo>
                    <a:pt x="342" y="318"/>
                  </a:lnTo>
                  <a:lnTo>
                    <a:pt x="330" y="318"/>
                  </a:lnTo>
                  <a:lnTo>
                    <a:pt x="330" y="305"/>
                  </a:lnTo>
                  <a:lnTo>
                    <a:pt x="317" y="305"/>
                  </a:lnTo>
                  <a:lnTo>
                    <a:pt x="304" y="305"/>
                  </a:lnTo>
                  <a:lnTo>
                    <a:pt x="304" y="318"/>
                  </a:lnTo>
                  <a:lnTo>
                    <a:pt x="292" y="330"/>
                  </a:lnTo>
                  <a:lnTo>
                    <a:pt x="279" y="343"/>
                  </a:lnTo>
                  <a:lnTo>
                    <a:pt x="279" y="330"/>
                  </a:lnTo>
                  <a:lnTo>
                    <a:pt x="266" y="330"/>
                  </a:lnTo>
                  <a:lnTo>
                    <a:pt x="253" y="318"/>
                  </a:lnTo>
                  <a:lnTo>
                    <a:pt x="253" y="305"/>
                  </a:lnTo>
                  <a:lnTo>
                    <a:pt x="241" y="305"/>
                  </a:lnTo>
                  <a:lnTo>
                    <a:pt x="228" y="292"/>
                  </a:lnTo>
                  <a:lnTo>
                    <a:pt x="228" y="280"/>
                  </a:lnTo>
                  <a:lnTo>
                    <a:pt x="228" y="267"/>
                  </a:lnTo>
                  <a:lnTo>
                    <a:pt x="203" y="241"/>
                  </a:lnTo>
                  <a:lnTo>
                    <a:pt x="190" y="229"/>
                  </a:lnTo>
                  <a:lnTo>
                    <a:pt x="177" y="229"/>
                  </a:lnTo>
                  <a:lnTo>
                    <a:pt x="165" y="229"/>
                  </a:lnTo>
                  <a:lnTo>
                    <a:pt x="152" y="229"/>
                  </a:lnTo>
                  <a:lnTo>
                    <a:pt x="152" y="241"/>
                  </a:lnTo>
                  <a:lnTo>
                    <a:pt x="139" y="254"/>
                  </a:lnTo>
                  <a:lnTo>
                    <a:pt x="127" y="254"/>
                  </a:lnTo>
                  <a:lnTo>
                    <a:pt x="114" y="254"/>
                  </a:lnTo>
                  <a:lnTo>
                    <a:pt x="114" y="267"/>
                  </a:lnTo>
                  <a:lnTo>
                    <a:pt x="101" y="267"/>
                  </a:lnTo>
                  <a:lnTo>
                    <a:pt x="89" y="280"/>
                  </a:lnTo>
                  <a:lnTo>
                    <a:pt x="76" y="292"/>
                  </a:lnTo>
                  <a:lnTo>
                    <a:pt x="63" y="292"/>
                  </a:lnTo>
                  <a:lnTo>
                    <a:pt x="38" y="292"/>
                  </a:lnTo>
                  <a:lnTo>
                    <a:pt x="25" y="292"/>
                  </a:lnTo>
                  <a:lnTo>
                    <a:pt x="12" y="305"/>
                  </a:lnTo>
                  <a:lnTo>
                    <a:pt x="0" y="292"/>
                  </a:lnTo>
                  <a:lnTo>
                    <a:pt x="0" y="280"/>
                  </a:lnTo>
                  <a:lnTo>
                    <a:pt x="12" y="267"/>
                  </a:lnTo>
                  <a:lnTo>
                    <a:pt x="0" y="254"/>
                  </a:lnTo>
                  <a:lnTo>
                    <a:pt x="12" y="229"/>
                  </a:lnTo>
                  <a:lnTo>
                    <a:pt x="0" y="216"/>
                  </a:lnTo>
                  <a:lnTo>
                    <a:pt x="12" y="191"/>
                  </a:lnTo>
                  <a:lnTo>
                    <a:pt x="12" y="178"/>
                  </a:lnTo>
                  <a:lnTo>
                    <a:pt x="12" y="165"/>
                  </a:lnTo>
                  <a:lnTo>
                    <a:pt x="12" y="153"/>
                  </a:lnTo>
                  <a:lnTo>
                    <a:pt x="38" y="153"/>
                  </a:lnTo>
                  <a:lnTo>
                    <a:pt x="51" y="153"/>
                  </a:lnTo>
                  <a:lnTo>
                    <a:pt x="51" y="140"/>
                  </a:lnTo>
                  <a:lnTo>
                    <a:pt x="63" y="153"/>
                  </a:lnTo>
                  <a:lnTo>
                    <a:pt x="76" y="140"/>
                  </a:lnTo>
                  <a:lnTo>
                    <a:pt x="76" y="115"/>
                  </a:lnTo>
                  <a:lnTo>
                    <a:pt x="76" y="102"/>
                  </a:lnTo>
                  <a:lnTo>
                    <a:pt x="89" y="102"/>
                  </a:lnTo>
                  <a:lnTo>
                    <a:pt x="89" y="89"/>
                  </a:lnTo>
                  <a:lnTo>
                    <a:pt x="114" y="64"/>
                  </a:lnTo>
                  <a:lnTo>
                    <a:pt x="114" y="51"/>
                  </a:lnTo>
                  <a:lnTo>
                    <a:pt x="127" y="51"/>
                  </a:lnTo>
                  <a:lnTo>
                    <a:pt x="139" y="51"/>
                  </a:lnTo>
                  <a:lnTo>
                    <a:pt x="152" y="51"/>
                  </a:lnTo>
                  <a:lnTo>
                    <a:pt x="165" y="51"/>
                  </a:lnTo>
                  <a:lnTo>
                    <a:pt x="177" y="51"/>
                  </a:lnTo>
                  <a:lnTo>
                    <a:pt x="177" y="64"/>
                  </a:lnTo>
                  <a:lnTo>
                    <a:pt x="177" y="77"/>
                  </a:lnTo>
                  <a:lnTo>
                    <a:pt x="190" y="77"/>
                  </a:lnTo>
                  <a:lnTo>
                    <a:pt x="203" y="64"/>
                  </a:lnTo>
                  <a:lnTo>
                    <a:pt x="215" y="64"/>
                  </a:lnTo>
                  <a:lnTo>
                    <a:pt x="228" y="77"/>
                  </a:lnTo>
                  <a:lnTo>
                    <a:pt x="228" y="64"/>
                  </a:lnTo>
                  <a:lnTo>
                    <a:pt x="241" y="51"/>
                  </a:lnTo>
                  <a:lnTo>
                    <a:pt x="228" y="38"/>
                  </a:lnTo>
                  <a:lnTo>
                    <a:pt x="228" y="26"/>
                  </a:lnTo>
                  <a:lnTo>
                    <a:pt x="228" y="13"/>
                  </a:lnTo>
                  <a:lnTo>
                    <a:pt x="241" y="0"/>
                  </a:lnTo>
                  <a:lnTo>
                    <a:pt x="253" y="13"/>
                  </a:lnTo>
                  <a:lnTo>
                    <a:pt x="266" y="13"/>
                  </a:lnTo>
                  <a:lnTo>
                    <a:pt x="266" y="26"/>
                  </a:lnTo>
                  <a:lnTo>
                    <a:pt x="279" y="26"/>
                  </a:lnTo>
                  <a:lnTo>
                    <a:pt x="292" y="26"/>
                  </a:lnTo>
                  <a:lnTo>
                    <a:pt x="304" y="26"/>
                  </a:lnTo>
                  <a:lnTo>
                    <a:pt x="317" y="26"/>
                  </a:lnTo>
                  <a:lnTo>
                    <a:pt x="330" y="38"/>
                  </a:lnTo>
                  <a:lnTo>
                    <a:pt x="330" y="64"/>
                  </a:lnTo>
                  <a:lnTo>
                    <a:pt x="342" y="64"/>
                  </a:lnTo>
                  <a:lnTo>
                    <a:pt x="342" y="51"/>
                  </a:lnTo>
                  <a:lnTo>
                    <a:pt x="355" y="51"/>
                  </a:lnTo>
                  <a:lnTo>
                    <a:pt x="355" y="38"/>
                  </a:lnTo>
                  <a:lnTo>
                    <a:pt x="368" y="26"/>
                  </a:lnTo>
                  <a:lnTo>
                    <a:pt x="380" y="77"/>
                  </a:lnTo>
                  <a:lnTo>
                    <a:pt x="393" y="115"/>
                  </a:lnTo>
                  <a:lnTo>
                    <a:pt x="393" y="165"/>
                  </a:lnTo>
                  <a:lnTo>
                    <a:pt x="393" y="216"/>
                  </a:lnTo>
                  <a:lnTo>
                    <a:pt x="380" y="267"/>
                  </a:lnTo>
                  <a:lnTo>
                    <a:pt x="380" y="292"/>
                  </a:lnTo>
                  <a:lnTo>
                    <a:pt x="368" y="292"/>
                  </a:lnTo>
                  <a:lnTo>
                    <a:pt x="355" y="305"/>
                  </a:lnTo>
                  <a:lnTo>
                    <a:pt x="342" y="305"/>
                  </a:lnTo>
                  <a:lnTo>
                    <a:pt x="342" y="3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7" name="Freeform 26"/>
            <p:cNvSpPr>
              <a:spLocks/>
            </p:cNvSpPr>
            <p:nvPr/>
          </p:nvSpPr>
          <p:spPr bwMode="auto">
            <a:xfrm>
              <a:off x="5210175" y="3219450"/>
              <a:ext cx="266700" cy="371475"/>
            </a:xfrm>
            <a:custGeom>
              <a:avLst/>
              <a:gdLst>
                <a:gd name="T0" fmla="*/ 241 w 241"/>
                <a:gd name="T1" fmla="*/ 329 h 329"/>
                <a:gd name="T2" fmla="*/ 228 w 241"/>
                <a:gd name="T3" fmla="*/ 329 h 329"/>
                <a:gd name="T4" fmla="*/ 216 w 241"/>
                <a:gd name="T5" fmla="*/ 317 h 329"/>
                <a:gd name="T6" fmla="*/ 216 w 241"/>
                <a:gd name="T7" fmla="*/ 304 h 329"/>
                <a:gd name="T8" fmla="*/ 190 w 241"/>
                <a:gd name="T9" fmla="*/ 304 h 329"/>
                <a:gd name="T10" fmla="*/ 178 w 241"/>
                <a:gd name="T11" fmla="*/ 291 h 329"/>
                <a:gd name="T12" fmla="*/ 178 w 241"/>
                <a:gd name="T13" fmla="*/ 291 h 329"/>
                <a:gd name="T14" fmla="*/ 165 w 241"/>
                <a:gd name="T15" fmla="*/ 279 h 329"/>
                <a:gd name="T16" fmla="*/ 152 w 241"/>
                <a:gd name="T17" fmla="*/ 279 h 329"/>
                <a:gd name="T18" fmla="*/ 127 w 241"/>
                <a:gd name="T19" fmla="*/ 291 h 329"/>
                <a:gd name="T20" fmla="*/ 114 w 241"/>
                <a:gd name="T21" fmla="*/ 304 h 329"/>
                <a:gd name="T22" fmla="*/ 101 w 241"/>
                <a:gd name="T23" fmla="*/ 304 h 329"/>
                <a:gd name="T24" fmla="*/ 89 w 241"/>
                <a:gd name="T25" fmla="*/ 304 h 329"/>
                <a:gd name="T26" fmla="*/ 76 w 241"/>
                <a:gd name="T27" fmla="*/ 304 h 329"/>
                <a:gd name="T28" fmla="*/ 63 w 241"/>
                <a:gd name="T29" fmla="*/ 279 h 329"/>
                <a:gd name="T30" fmla="*/ 51 w 241"/>
                <a:gd name="T31" fmla="*/ 266 h 329"/>
                <a:gd name="T32" fmla="*/ 25 w 241"/>
                <a:gd name="T33" fmla="*/ 253 h 329"/>
                <a:gd name="T34" fmla="*/ 13 w 241"/>
                <a:gd name="T35" fmla="*/ 241 h 329"/>
                <a:gd name="T36" fmla="*/ 0 w 241"/>
                <a:gd name="T37" fmla="*/ 228 h 329"/>
                <a:gd name="T38" fmla="*/ 0 w 241"/>
                <a:gd name="T39" fmla="*/ 228 h 329"/>
                <a:gd name="T40" fmla="*/ 0 w 241"/>
                <a:gd name="T41" fmla="*/ 215 h 329"/>
                <a:gd name="T42" fmla="*/ 0 w 241"/>
                <a:gd name="T43" fmla="*/ 202 h 329"/>
                <a:gd name="T44" fmla="*/ 13 w 241"/>
                <a:gd name="T45" fmla="*/ 202 h 329"/>
                <a:gd name="T46" fmla="*/ 25 w 241"/>
                <a:gd name="T47" fmla="*/ 177 h 329"/>
                <a:gd name="T48" fmla="*/ 38 w 241"/>
                <a:gd name="T49" fmla="*/ 177 h 329"/>
                <a:gd name="T50" fmla="*/ 51 w 241"/>
                <a:gd name="T51" fmla="*/ 177 h 329"/>
                <a:gd name="T52" fmla="*/ 63 w 241"/>
                <a:gd name="T53" fmla="*/ 164 h 329"/>
                <a:gd name="T54" fmla="*/ 63 w 241"/>
                <a:gd name="T55" fmla="*/ 164 h 329"/>
                <a:gd name="T56" fmla="*/ 76 w 241"/>
                <a:gd name="T57" fmla="*/ 152 h 329"/>
                <a:gd name="T58" fmla="*/ 89 w 241"/>
                <a:gd name="T59" fmla="*/ 152 h 329"/>
                <a:gd name="T60" fmla="*/ 101 w 241"/>
                <a:gd name="T61" fmla="*/ 152 h 329"/>
                <a:gd name="T62" fmla="*/ 101 w 241"/>
                <a:gd name="T63" fmla="*/ 126 h 329"/>
                <a:gd name="T64" fmla="*/ 114 w 241"/>
                <a:gd name="T65" fmla="*/ 126 h 329"/>
                <a:gd name="T66" fmla="*/ 101 w 241"/>
                <a:gd name="T67" fmla="*/ 88 h 329"/>
                <a:gd name="T68" fmla="*/ 114 w 241"/>
                <a:gd name="T69" fmla="*/ 76 h 329"/>
                <a:gd name="T70" fmla="*/ 114 w 241"/>
                <a:gd name="T71" fmla="*/ 63 h 329"/>
                <a:gd name="T72" fmla="*/ 114 w 241"/>
                <a:gd name="T73" fmla="*/ 38 h 329"/>
                <a:gd name="T74" fmla="*/ 114 w 241"/>
                <a:gd name="T75" fmla="*/ 12 h 329"/>
                <a:gd name="T76" fmla="*/ 114 w 241"/>
                <a:gd name="T77" fmla="*/ 12 h 329"/>
                <a:gd name="T78" fmla="*/ 139 w 241"/>
                <a:gd name="T79" fmla="*/ 25 h 329"/>
                <a:gd name="T80" fmla="*/ 152 w 241"/>
                <a:gd name="T81" fmla="*/ 50 h 329"/>
                <a:gd name="T82" fmla="*/ 165 w 241"/>
                <a:gd name="T83" fmla="*/ 50 h 329"/>
                <a:gd name="T84" fmla="*/ 178 w 241"/>
                <a:gd name="T85" fmla="*/ 50 h 329"/>
                <a:gd name="T86" fmla="*/ 190 w 241"/>
                <a:gd name="T87" fmla="*/ 38 h 329"/>
                <a:gd name="T88" fmla="*/ 190 w 241"/>
                <a:gd name="T89" fmla="*/ 25 h 329"/>
                <a:gd name="T90" fmla="*/ 190 w 241"/>
                <a:gd name="T91" fmla="*/ 25 h 329"/>
                <a:gd name="T92" fmla="*/ 203 w 241"/>
                <a:gd name="T93" fmla="*/ 25 h 329"/>
                <a:gd name="T94" fmla="*/ 216 w 241"/>
                <a:gd name="T95" fmla="*/ 38 h 329"/>
                <a:gd name="T96" fmla="*/ 228 w 241"/>
                <a:gd name="T97" fmla="*/ 38 h 329"/>
                <a:gd name="T98" fmla="*/ 216 w 241"/>
                <a:gd name="T99" fmla="*/ 63 h 329"/>
                <a:gd name="T100" fmla="*/ 203 w 241"/>
                <a:gd name="T101" fmla="*/ 101 h 329"/>
                <a:gd name="T102" fmla="*/ 190 w 241"/>
                <a:gd name="T103" fmla="*/ 139 h 329"/>
                <a:gd name="T104" fmla="*/ 190 w 241"/>
                <a:gd name="T105" fmla="*/ 177 h 329"/>
                <a:gd name="T106" fmla="*/ 178 w 241"/>
                <a:gd name="T107" fmla="*/ 190 h 329"/>
                <a:gd name="T108" fmla="*/ 190 w 241"/>
                <a:gd name="T109" fmla="*/ 228 h 329"/>
                <a:gd name="T110" fmla="*/ 228 w 241"/>
                <a:gd name="T111" fmla="*/ 304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1"/>
                <a:gd name="T169" fmla="*/ 0 h 329"/>
                <a:gd name="T170" fmla="*/ 241 w 241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1" h="329">
                  <a:moveTo>
                    <a:pt x="241" y="329"/>
                  </a:moveTo>
                  <a:lnTo>
                    <a:pt x="241" y="329"/>
                  </a:lnTo>
                  <a:lnTo>
                    <a:pt x="228" y="329"/>
                  </a:lnTo>
                  <a:lnTo>
                    <a:pt x="216" y="317"/>
                  </a:lnTo>
                  <a:lnTo>
                    <a:pt x="216" y="304"/>
                  </a:lnTo>
                  <a:lnTo>
                    <a:pt x="190" y="304"/>
                  </a:lnTo>
                  <a:lnTo>
                    <a:pt x="178" y="291"/>
                  </a:lnTo>
                  <a:lnTo>
                    <a:pt x="178" y="279"/>
                  </a:lnTo>
                  <a:lnTo>
                    <a:pt x="165" y="279"/>
                  </a:lnTo>
                  <a:lnTo>
                    <a:pt x="152" y="291"/>
                  </a:lnTo>
                  <a:lnTo>
                    <a:pt x="152" y="279"/>
                  </a:lnTo>
                  <a:lnTo>
                    <a:pt x="139" y="279"/>
                  </a:lnTo>
                  <a:lnTo>
                    <a:pt x="127" y="291"/>
                  </a:lnTo>
                  <a:lnTo>
                    <a:pt x="114" y="291"/>
                  </a:lnTo>
                  <a:lnTo>
                    <a:pt x="114" y="304"/>
                  </a:lnTo>
                  <a:lnTo>
                    <a:pt x="101" y="304"/>
                  </a:lnTo>
                  <a:lnTo>
                    <a:pt x="89" y="304"/>
                  </a:lnTo>
                  <a:lnTo>
                    <a:pt x="76" y="304"/>
                  </a:lnTo>
                  <a:lnTo>
                    <a:pt x="63" y="291"/>
                  </a:lnTo>
                  <a:lnTo>
                    <a:pt x="63" y="279"/>
                  </a:lnTo>
                  <a:lnTo>
                    <a:pt x="51" y="279"/>
                  </a:lnTo>
                  <a:lnTo>
                    <a:pt x="51" y="266"/>
                  </a:lnTo>
                  <a:lnTo>
                    <a:pt x="38" y="253"/>
                  </a:lnTo>
                  <a:lnTo>
                    <a:pt x="25" y="253"/>
                  </a:lnTo>
                  <a:lnTo>
                    <a:pt x="25" y="241"/>
                  </a:lnTo>
                  <a:lnTo>
                    <a:pt x="13" y="241"/>
                  </a:lnTo>
                  <a:lnTo>
                    <a:pt x="0" y="228"/>
                  </a:lnTo>
                  <a:lnTo>
                    <a:pt x="0" y="215"/>
                  </a:lnTo>
                  <a:lnTo>
                    <a:pt x="0" y="202"/>
                  </a:lnTo>
                  <a:lnTo>
                    <a:pt x="13" y="202"/>
                  </a:lnTo>
                  <a:lnTo>
                    <a:pt x="25" y="190"/>
                  </a:lnTo>
                  <a:lnTo>
                    <a:pt x="25" y="177"/>
                  </a:lnTo>
                  <a:lnTo>
                    <a:pt x="38" y="177"/>
                  </a:lnTo>
                  <a:lnTo>
                    <a:pt x="51" y="177"/>
                  </a:lnTo>
                  <a:lnTo>
                    <a:pt x="63" y="164"/>
                  </a:lnTo>
                  <a:lnTo>
                    <a:pt x="76" y="152"/>
                  </a:lnTo>
                  <a:lnTo>
                    <a:pt x="89" y="152"/>
                  </a:lnTo>
                  <a:lnTo>
                    <a:pt x="101" y="152"/>
                  </a:lnTo>
                  <a:lnTo>
                    <a:pt x="101" y="139"/>
                  </a:lnTo>
                  <a:lnTo>
                    <a:pt x="101" y="126"/>
                  </a:lnTo>
                  <a:lnTo>
                    <a:pt x="114" y="126"/>
                  </a:lnTo>
                  <a:lnTo>
                    <a:pt x="114" y="114"/>
                  </a:lnTo>
                  <a:lnTo>
                    <a:pt x="101" y="88"/>
                  </a:lnTo>
                  <a:lnTo>
                    <a:pt x="101" y="76"/>
                  </a:lnTo>
                  <a:lnTo>
                    <a:pt x="114" y="76"/>
                  </a:lnTo>
                  <a:lnTo>
                    <a:pt x="114" y="63"/>
                  </a:lnTo>
                  <a:lnTo>
                    <a:pt x="114" y="50"/>
                  </a:lnTo>
                  <a:lnTo>
                    <a:pt x="114" y="38"/>
                  </a:lnTo>
                  <a:lnTo>
                    <a:pt x="114" y="25"/>
                  </a:lnTo>
                  <a:lnTo>
                    <a:pt x="114" y="12"/>
                  </a:lnTo>
                  <a:lnTo>
                    <a:pt x="114" y="0"/>
                  </a:lnTo>
                  <a:lnTo>
                    <a:pt x="114" y="12"/>
                  </a:lnTo>
                  <a:lnTo>
                    <a:pt x="127" y="25"/>
                  </a:lnTo>
                  <a:lnTo>
                    <a:pt x="139" y="25"/>
                  </a:lnTo>
                  <a:lnTo>
                    <a:pt x="139" y="38"/>
                  </a:lnTo>
                  <a:lnTo>
                    <a:pt x="152" y="50"/>
                  </a:lnTo>
                  <a:lnTo>
                    <a:pt x="165" y="50"/>
                  </a:lnTo>
                  <a:lnTo>
                    <a:pt x="165" y="63"/>
                  </a:lnTo>
                  <a:lnTo>
                    <a:pt x="178" y="50"/>
                  </a:lnTo>
                  <a:lnTo>
                    <a:pt x="190" y="38"/>
                  </a:lnTo>
                  <a:lnTo>
                    <a:pt x="190" y="25"/>
                  </a:lnTo>
                  <a:lnTo>
                    <a:pt x="203" y="25"/>
                  </a:lnTo>
                  <a:lnTo>
                    <a:pt x="216" y="25"/>
                  </a:lnTo>
                  <a:lnTo>
                    <a:pt x="216" y="38"/>
                  </a:lnTo>
                  <a:lnTo>
                    <a:pt x="228" y="38"/>
                  </a:lnTo>
                  <a:lnTo>
                    <a:pt x="216" y="63"/>
                  </a:lnTo>
                  <a:lnTo>
                    <a:pt x="216" y="76"/>
                  </a:lnTo>
                  <a:lnTo>
                    <a:pt x="203" y="101"/>
                  </a:lnTo>
                  <a:lnTo>
                    <a:pt x="190" y="139"/>
                  </a:lnTo>
                  <a:lnTo>
                    <a:pt x="190" y="164"/>
                  </a:lnTo>
                  <a:lnTo>
                    <a:pt x="190" y="177"/>
                  </a:lnTo>
                  <a:lnTo>
                    <a:pt x="178" y="190"/>
                  </a:lnTo>
                  <a:lnTo>
                    <a:pt x="190" y="228"/>
                  </a:lnTo>
                  <a:lnTo>
                    <a:pt x="203" y="266"/>
                  </a:lnTo>
                  <a:lnTo>
                    <a:pt x="228" y="304"/>
                  </a:lnTo>
                  <a:lnTo>
                    <a:pt x="241" y="32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8" name="Freeform 27"/>
            <p:cNvSpPr>
              <a:spLocks/>
            </p:cNvSpPr>
            <p:nvPr/>
          </p:nvSpPr>
          <p:spPr bwMode="auto">
            <a:xfrm>
              <a:off x="5114925" y="3162300"/>
              <a:ext cx="228600" cy="285750"/>
            </a:xfrm>
            <a:custGeom>
              <a:avLst/>
              <a:gdLst>
                <a:gd name="T0" fmla="*/ 76 w 203"/>
                <a:gd name="T1" fmla="*/ 253 h 253"/>
                <a:gd name="T2" fmla="*/ 64 w 203"/>
                <a:gd name="T3" fmla="*/ 241 h 253"/>
                <a:gd name="T4" fmla="*/ 38 w 203"/>
                <a:gd name="T5" fmla="*/ 228 h 253"/>
                <a:gd name="T6" fmla="*/ 26 w 203"/>
                <a:gd name="T7" fmla="*/ 215 h 253"/>
                <a:gd name="T8" fmla="*/ 13 w 203"/>
                <a:gd name="T9" fmla="*/ 203 h 253"/>
                <a:gd name="T10" fmla="*/ 13 w 203"/>
                <a:gd name="T11" fmla="*/ 177 h 253"/>
                <a:gd name="T12" fmla="*/ 26 w 203"/>
                <a:gd name="T13" fmla="*/ 165 h 253"/>
                <a:gd name="T14" fmla="*/ 0 w 203"/>
                <a:gd name="T15" fmla="*/ 139 h 253"/>
                <a:gd name="T16" fmla="*/ 13 w 203"/>
                <a:gd name="T17" fmla="*/ 114 h 253"/>
                <a:gd name="T18" fmla="*/ 13 w 203"/>
                <a:gd name="T19" fmla="*/ 89 h 253"/>
                <a:gd name="T20" fmla="*/ 0 w 203"/>
                <a:gd name="T21" fmla="*/ 76 h 253"/>
                <a:gd name="T22" fmla="*/ 0 w 203"/>
                <a:gd name="T23" fmla="*/ 63 h 253"/>
                <a:gd name="T24" fmla="*/ 38 w 203"/>
                <a:gd name="T25" fmla="*/ 63 h 253"/>
                <a:gd name="T26" fmla="*/ 64 w 203"/>
                <a:gd name="T27" fmla="*/ 51 h 253"/>
                <a:gd name="T28" fmla="*/ 76 w 203"/>
                <a:gd name="T29" fmla="*/ 38 h 253"/>
                <a:gd name="T30" fmla="*/ 89 w 203"/>
                <a:gd name="T31" fmla="*/ 25 h 253"/>
                <a:gd name="T32" fmla="*/ 114 w 203"/>
                <a:gd name="T33" fmla="*/ 25 h 253"/>
                <a:gd name="T34" fmla="*/ 127 w 203"/>
                <a:gd name="T35" fmla="*/ 12 h 253"/>
                <a:gd name="T36" fmla="*/ 140 w 203"/>
                <a:gd name="T37" fmla="*/ 0 h 253"/>
                <a:gd name="T38" fmla="*/ 165 w 203"/>
                <a:gd name="T39" fmla="*/ 0 h 253"/>
                <a:gd name="T40" fmla="*/ 203 w 203"/>
                <a:gd name="T41" fmla="*/ 38 h 253"/>
                <a:gd name="T42" fmla="*/ 203 w 203"/>
                <a:gd name="T43" fmla="*/ 63 h 253"/>
                <a:gd name="T44" fmla="*/ 203 w 203"/>
                <a:gd name="T45" fmla="*/ 89 h 253"/>
                <a:gd name="T46" fmla="*/ 203 w 203"/>
                <a:gd name="T47" fmla="*/ 114 h 253"/>
                <a:gd name="T48" fmla="*/ 203 w 203"/>
                <a:gd name="T49" fmla="*/ 127 h 253"/>
                <a:gd name="T50" fmla="*/ 190 w 203"/>
                <a:gd name="T51" fmla="*/ 139 h 253"/>
                <a:gd name="T52" fmla="*/ 203 w 203"/>
                <a:gd name="T53" fmla="*/ 177 h 253"/>
                <a:gd name="T54" fmla="*/ 190 w 203"/>
                <a:gd name="T55" fmla="*/ 177 h 253"/>
                <a:gd name="T56" fmla="*/ 190 w 203"/>
                <a:gd name="T57" fmla="*/ 203 h 253"/>
                <a:gd name="T58" fmla="*/ 178 w 203"/>
                <a:gd name="T59" fmla="*/ 203 h 253"/>
                <a:gd name="T60" fmla="*/ 165 w 203"/>
                <a:gd name="T61" fmla="*/ 203 h 253"/>
                <a:gd name="T62" fmla="*/ 152 w 203"/>
                <a:gd name="T63" fmla="*/ 215 h 253"/>
                <a:gd name="T64" fmla="*/ 152 w 203"/>
                <a:gd name="T65" fmla="*/ 215 h 253"/>
                <a:gd name="T66" fmla="*/ 140 w 203"/>
                <a:gd name="T67" fmla="*/ 228 h 253"/>
                <a:gd name="T68" fmla="*/ 127 w 203"/>
                <a:gd name="T69" fmla="*/ 228 h 253"/>
                <a:gd name="T70" fmla="*/ 114 w 203"/>
                <a:gd name="T71" fmla="*/ 228 h 253"/>
                <a:gd name="T72" fmla="*/ 102 w 203"/>
                <a:gd name="T73" fmla="*/ 253 h 253"/>
                <a:gd name="T74" fmla="*/ 89 w 203"/>
                <a:gd name="T75" fmla="*/ 253 h 2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3"/>
                <a:gd name="T115" fmla="*/ 0 h 253"/>
                <a:gd name="T116" fmla="*/ 203 w 203"/>
                <a:gd name="T117" fmla="*/ 253 h 25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3" h="253">
                  <a:moveTo>
                    <a:pt x="89" y="253"/>
                  </a:moveTo>
                  <a:lnTo>
                    <a:pt x="76" y="253"/>
                  </a:lnTo>
                  <a:lnTo>
                    <a:pt x="64" y="241"/>
                  </a:lnTo>
                  <a:lnTo>
                    <a:pt x="51" y="228"/>
                  </a:lnTo>
                  <a:lnTo>
                    <a:pt x="38" y="228"/>
                  </a:lnTo>
                  <a:lnTo>
                    <a:pt x="26" y="228"/>
                  </a:lnTo>
                  <a:lnTo>
                    <a:pt x="26" y="215"/>
                  </a:lnTo>
                  <a:lnTo>
                    <a:pt x="13" y="203"/>
                  </a:lnTo>
                  <a:lnTo>
                    <a:pt x="26" y="190"/>
                  </a:lnTo>
                  <a:lnTo>
                    <a:pt x="13" y="177"/>
                  </a:lnTo>
                  <a:lnTo>
                    <a:pt x="26" y="165"/>
                  </a:lnTo>
                  <a:lnTo>
                    <a:pt x="26" y="152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13" y="114"/>
                  </a:lnTo>
                  <a:lnTo>
                    <a:pt x="0" y="101"/>
                  </a:lnTo>
                  <a:lnTo>
                    <a:pt x="13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13" y="63"/>
                  </a:lnTo>
                  <a:lnTo>
                    <a:pt x="38" y="63"/>
                  </a:lnTo>
                  <a:lnTo>
                    <a:pt x="51" y="63"/>
                  </a:lnTo>
                  <a:lnTo>
                    <a:pt x="64" y="51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89" y="25"/>
                  </a:lnTo>
                  <a:lnTo>
                    <a:pt x="102" y="25"/>
                  </a:lnTo>
                  <a:lnTo>
                    <a:pt x="114" y="25"/>
                  </a:lnTo>
                  <a:lnTo>
                    <a:pt x="127" y="1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12"/>
                  </a:lnTo>
                  <a:lnTo>
                    <a:pt x="203" y="38"/>
                  </a:lnTo>
                  <a:lnTo>
                    <a:pt x="203" y="51"/>
                  </a:lnTo>
                  <a:lnTo>
                    <a:pt x="203" y="63"/>
                  </a:lnTo>
                  <a:lnTo>
                    <a:pt x="203" y="76"/>
                  </a:lnTo>
                  <a:lnTo>
                    <a:pt x="203" y="89"/>
                  </a:lnTo>
                  <a:lnTo>
                    <a:pt x="203" y="101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203" y="165"/>
                  </a:lnTo>
                  <a:lnTo>
                    <a:pt x="203" y="177"/>
                  </a:lnTo>
                  <a:lnTo>
                    <a:pt x="190" y="177"/>
                  </a:lnTo>
                  <a:lnTo>
                    <a:pt x="190" y="190"/>
                  </a:lnTo>
                  <a:lnTo>
                    <a:pt x="190" y="203"/>
                  </a:lnTo>
                  <a:lnTo>
                    <a:pt x="178" y="203"/>
                  </a:lnTo>
                  <a:lnTo>
                    <a:pt x="165" y="203"/>
                  </a:lnTo>
                  <a:lnTo>
                    <a:pt x="152" y="215"/>
                  </a:lnTo>
                  <a:lnTo>
                    <a:pt x="140" y="228"/>
                  </a:lnTo>
                  <a:lnTo>
                    <a:pt x="127" y="228"/>
                  </a:lnTo>
                  <a:lnTo>
                    <a:pt x="114" y="228"/>
                  </a:lnTo>
                  <a:lnTo>
                    <a:pt x="114" y="241"/>
                  </a:lnTo>
                  <a:lnTo>
                    <a:pt x="102" y="253"/>
                  </a:lnTo>
                  <a:lnTo>
                    <a:pt x="89" y="25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9" name="Freeform 28"/>
            <p:cNvSpPr>
              <a:spLocks/>
            </p:cNvSpPr>
            <p:nvPr/>
          </p:nvSpPr>
          <p:spPr bwMode="auto">
            <a:xfrm>
              <a:off x="4914900" y="3209925"/>
              <a:ext cx="295275" cy="314325"/>
            </a:xfrm>
            <a:custGeom>
              <a:avLst/>
              <a:gdLst>
                <a:gd name="T0" fmla="*/ 50 w 266"/>
                <a:gd name="T1" fmla="*/ 266 h 279"/>
                <a:gd name="T2" fmla="*/ 38 w 266"/>
                <a:gd name="T3" fmla="*/ 254 h 279"/>
                <a:gd name="T4" fmla="*/ 38 w 266"/>
                <a:gd name="T5" fmla="*/ 241 h 279"/>
                <a:gd name="T6" fmla="*/ 25 w 266"/>
                <a:gd name="T7" fmla="*/ 215 h 279"/>
                <a:gd name="T8" fmla="*/ 38 w 266"/>
                <a:gd name="T9" fmla="*/ 215 h 279"/>
                <a:gd name="T10" fmla="*/ 38 w 266"/>
                <a:gd name="T11" fmla="*/ 190 h 279"/>
                <a:gd name="T12" fmla="*/ 38 w 266"/>
                <a:gd name="T13" fmla="*/ 190 h 279"/>
                <a:gd name="T14" fmla="*/ 38 w 266"/>
                <a:gd name="T15" fmla="*/ 152 h 279"/>
                <a:gd name="T16" fmla="*/ 25 w 266"/>
                <a:gd name="T17" fmla="*/ 152 h 279"/>
                <a:gd name="T18" fmla="*/ 25 w 266"/>
                <a:gd name="T19" fmla="*/ 152 h 279"/>
                <a:gd name="T20" fmla="*/ 12 w 266"/>
                <a:gd name="T21" fmla="*/ 152 h 279"/>
                <a:gd name="T22" fmla="*/ 0 w 266"/>
                <a:gd name="T23" fmla="*/ 152 h 279"/>
                <a:gd name="T24" fmla="*/ 0 w 266"/>
                <a:gd name="T25" fmla="*/ 114 h 279"/>
                <a:gd name="T26" fmla="*/ 12 w 266"/>
                <a:gd name="T27" fmla="*/ 89 h 279"/>
                <a:gd name="T28" fmla="*/ 25 w 266"/>
                <a:gd name="T29" fmla="*/ 76 h 279"/>
                <a:gd name="T30" fmla="*/ 38 w 266"/>
                <a:gd name="T31" fmla="*/ 63 h 279"/>
                <a:gd name="T32" fmla="*/ 63 w 266"/>
                <a:gd name="T33" fmla="*/ 63 h 279"/>
                <a:gd name="T34" fmla="*/ 76 w 266"/>
                <a:gd name="T35" fmla="*/ 63 h 279"/>
                <a:gd name="T36" fmla="*/ 101 w 266"/>
                <a:gd name="T37" fmla="*/ 51 h 279"/>
                <a:gd name="T38" fmla="*/ 101 w 266"/>
                <a:gd name="T39" fmla="*/ 38 h 279"/>
                <a:gd name="T40" fmla="*/ 101 w 266"/>
                <a:gd name="T41" fmla="*/ 25 h 279"/>
                <a:gd name="T42" fmla="*/ 101 w 266"/>
                <a:gd name="T43" fmla="*/ 13 h 279"/>
                <a:gd name="T44" fmla="*/ 126 w 266"/>
                <a:gd name="T45" fmla="*/ 13 h 279"/>
                <a:gd name="T46" fmla="*/ 139 w 266"/>
                <a:gd name="T47" fmla="*/ 13 h 279"/>
                <a:gd name="T48" fmla="*/ 152 w 266"/>
                <a:gd name="T49" fmla="*/ 25 h 279"/>
                <a:gd name="T50" fmla="*/ 177 w 266"/>
                <a:gd name="T51" fmla="*/ 25 h 279"/>
                <a:gd name="T52" fmla="*/ 177 w 266"/>
                <a:gd name="T53" fmla="*/ 38 h 279"/>
                <a:gd name="T54" fmla="*/ 190 w 266"/>
                <a:gd name="T55" fmla="*/ 51 h 279"/>
                <a:gd name="T56" fmla="*/ 190 w 266"/>
                <a:gd name="T57" fmla="*/ 76 h 279"/>
                <a:gd name="T58" fmla="*/ 177 w 266"/>
                <a:gd name="T59" fmla="*/ 101 h 279"/>
                <a:gd name="T60" fmla="*/ 203 w 266"/>
                <a:gd name="T61" fmla="*/ 127 h 279"/>
                <a:gd name="T62" fmla="*/ 190 w 266"/>
                <a:gd name="T63" fmla="*/ 139 h 279"/>
                <a:gd name="T64" fmla="*/ 190 w 266"/>
                <a:gd name="T65" fmla="*/ 165 h 279"/>
                <a:gd name="T66" fmla="*/ 203 w 266"/>
                <a:gd name="T67" fmla="*/ 177 h 279"/>
                <a:gd name="T68" fmla="*/ 215 w 266"/>
                <a:gd name="T69" fmla="*/ 190 h 279"/>
                <a:gd name="T70" fmla="*/ 241 w 266"/>
                <a:gd name="T71" fmla="*/ 203 h 279"/>
                <a:gd name="T72" fmla="*/ 253 w 266"/>
                <a:gd name="T73" fmla="*/ 215 h 279"/>
                <a:gd name="T74" fmla="*/ 241 w 266"/>
                <a:gd name="T75" fmla="*/ 215 h 279"/>
                <a:gd name="T76" fmla="*/ 228 w 266"/>
                <a:gd name="T77" fmla="*/ 228 h 279"/>
                <a:gd name="T78" fmla="*/ 203 w 266"/>
                <a:gd name="T79" fmla="*/ 215 h 279"/>
                <a:gd name="T80" fmla="*/ 190 w 266"/>
                <a:gd name="T81" fmla="*/ 203 h 279"/>
                <a:gd name="T82" fmla="*/ 177 w 266"/>
                <a:gd name="T83" fmla="*/ 215 h 279"/>
                <a:gd name="T84" fmla="*/ 152 w 266"/>
                <a:gd name="T85" fmla="*/ 203 h 279"/>
                <a:gd name="T86" fmla="*/ 139 w 266"/>
                <a:gd name="T87" fmla="*/ 203 h 279"/>
                <a:gd name="T88" fmla="*/ 126 w 266"/>
                <a:gd name="T89" fmla="*/ 228 h 279"/>
                <a:gd name="T90" fmla="*/ 126 w 266"/>
                <a:gd name="T91" fmla="*/ 228 h 279"/>
                <a:gd name="T92" fmla="*/ 114 w 266"/>
                <a:gd name="T93" fmla="*/ 241 h 279"/>
                <a:gd name="T94" fmla="*/ 88 w 266"/>
                <a:gd name="T95" fmla="*/ 266 h 279"/>
                <a:gd name="T96" fmla="*/ 63 w 266"/>
                <a:gd name="T97" fmla="*/ 266 h 279"/>
                <a:gd name="T98" fmla="*/ 50 w 266"/>
                <a:gd name="T99" fmla="*/ 279 h 2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6"/>
                <a:gd name="T151" fmla="*/ 0 h 279"/>
                <a:gd name="T152" fmla="*/ 266 w 266"/>
                <a:gd name="T153" fmla="*/ 279 h 2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6" h="279">
                  <a:moveTo>
                    <a:pt x="50" y="279"/>
                  </a:moveTo>
                  <a:lnTo>
                    <a:pt x="50" y="266"/>
                  </a:lnTo>
                  <a:lnTo>
                    <a:pt x="38" y="266"/>
                  </a:lnTo>
                  <a:lnTo>
                    <a:pt x="38" y="254"/>
                  </a:lnTo>
                  <a:lnTo>
                    <a:pt x="38" y="241"/>
                  </a:lnTo>
                  <a:lnTo>
                    <a:pt x="38" y="228"/>
                  </a:lnTo>
                  <a:lnTo>
                    <a:pt x="25" y="215"/>
                  </a:lnTo>
                  <a:lnTo>
                    <a:pt x="38" y="215"/>
                  </a:lnTo>
                  <a:lnTo>
                    <a:pt x="38" y="203"/>
                  </a:lnTo>
                  <a:lnTo>
                    <a:pt x="38" y="190"/>
                  </a:lnTo>
                  <a:lnTo>
                    <a:pt x="50" y="165"/>
                  </a:lnTo>
                  <a:lnTo>
                    <a:pt x="38" y="152"/>
                  </a:lnTo>
                  <a:lnTo>
                    <a:pt x="25" y="152"/>
                  </a:lnTo>
                  <a:lnTo>
                    <a:pt x="12" y="152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0" y="114"/>
                  </a:lnTo>
                  <a:lnTo>
                    <a:pt x="12" y="101"/>
                  </a:lnTo>
                  <a:lnTo>
                    <a:pt x="12" y="89"/>
                  </a:lnTo>
                  <a:lnTo>
                    <a:pt x="25" y="89"/>
                  </a:lnTo>
                  <a:lnTo>
                    <a:pt x="25" y="76"/>
                  </a:lnTo>
                  <a:lnTo>
                    <a:pt x="38" y="63"/>
                  </a:lnTo>
                  <a:lnTo>
                    <a:pt x="50" y="63"/>
                  </a:lnTo>
                  <a:lnTo>
                    <a:pt x="63" y="63"/>
                  </a:lnTo>
                  <a:lnTo>
                    <a:pt x="76" y="63"/>
                  </a:lnTo>
                  <a:lnTo>
                    <a:pt x="76" y="51"/>
                  </a:lnTo>
                  <a:lnTo>
                    <a:pt x="101" y="51"/>
                  </a:lnTo>
                  <a:lnTo>
                    <a:pt x="101" y="38"/>
                  </a:lnTo>
                  <a:lnTo>
                    <a:pt x="101" y="25"/>
                  </a:lnTo>
                  <a:lnTo>
                    <a:pt x="101" y="13"/>
                  </a:lnTo>
                  <a:lnTo>
                    <a:pt x="126" y="13"/>
                  </a:lnTo>
                  <a:lnTo>
                    <a:pt x="139" y="0"/>
                  </a:lnTo>
                  <a:lnTo>
                    <a:pt x="139" y="13"/>
                  </a:lnTo>
                  <a:lnTo>
                    <a:pt x="152" y="25"/>
                  </a:lnTo>
                  <a:lnTo>
                    <a:pt x="164" y="38"/>
                  </a:lnTo>
                  <a:lnTo>
                    <a:pt x="177" y="25"/>
                  </a:lnTo>
                  <a:lnTo>
                    <a:pt x="177" y="38"/>
                  </a:lnTo>
                  <a:lnTo>
                    <a:pt x="190" y="51"/>
                  </a:lnTo>
                  <a:lnTo>
                    <a:pt x="177" y="63"/>
                  </a:lnTo>
                  <a:lnTo>
                    <a:pt x="190" y="76"/>
                  </a:lnTo>
                  <a:lnTo>
                    <a:pt x="177" y="89"/>
                  </a:lnTo>
                  <a:lnTo>
                    <a:pt x="177" y="101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190" y="139"/>
                  </a:lnTo>
                  <a:lnTo>
                    <a:pt x="203" y="152"/>
                  </a:lnTo>
                  <a:lnTo>
                    <a:pt x="190" y="165"/>
                  </a:lnTo>
                  <a:lnTo>
                    <a:pt x="203" y="177"/>
                  </a:lnTo>
                  <a:lnTo>
                    <a:pt x="203" y="190"/>
                  </a:lnTo>
                  <a:lnTo>
                    <a:pt x="215" y="190"/>
                  </a:lnTo>
                  <a:lnTo>
                    <a:pt x="228" y="190"/>
                  </a:lnTo>
                  <a:lnTo>
                    <a:pt x="241" y="203"/>
                  </a:lnTo>
                  <a:lnTo>
                    <a:pt x="253" y="215"/>
                  </a:lnTo>
                  <a:lnTo>
                    <a:pt x="266" y="215"/>
                  </a:lnTo>
                  <a:lnTo>
                    <a:pt x="241" y="215"/>
                  </a:lnTo>
                  <a:lnTo>
                    <a:pt x="228" y="215"/>
                  </a:lnTo>
                  <a:lnTo>
                    <a:pt x="228" y="228"/>
                  </a:lnTo>
                  <a:lnTo>
                    <a:pt x="215" y="228"/>
                  </a:lnTo>
                  <a:lnTo>
                    <a:pt x="203" y="215"/>
                  </a:lnTo>
                  <a:lnTo>
                    <a:pt x="190" y="203"/>
                  </a:lnTo>
                  <a:lnTo>
                    <a:pt x="177" y="215"/>
                  </a:lnTo>
                  <a:lnTo>
                    <a:pt x="164" y="203"/>
                  </a:lnTo>
                  <a:lnTo>
                    <a:pt x="152" y="203"/>
                  </a:lnTo>
                  <a:lnTo>
                    <a:pt x="139" y="203"/>
                  </a:lnTo>
                  <a:lnTo>
                    <a:pt x="139" y="215"/>
                  </a:lnTo>
                  <a:lnTo>
                    <a:pt x="126" y="228"/>
                  </a:lnTo>
                  <a:lnTo>
                    <a:pt x="114" y="228"/>
                  </a:lnTo>
                  <a:lnTo>
                    <a:pt x="114" y="241"/>
                  </a:lnTo>
                  <a:lnTo>
                    <a:pt x="101" y="241"/>
                  </a:lnTo>
                  <a:lnTo>
                    <a:pt x="88" y="266"/>
                  </a:lnTo>
                  <a:lnTo>
                    <a:pt x="76" y="266"/>
                  </a:lnTo>
                  <a:lnTo>
                    <a:pt x="63" y="266"/>
                  </a:lnTo>
                  <a:lnTo>
                    <a:pt x="63" y="279"/>
                  </a:lnTo>
                  <a:lnTo>
                    <a:pt x="50" y="27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0" name="Freeform 29"/>
            <p:cNvSpPr>
              <a:spLocks/>
            </p:cNvSpPr>
            <p:nvPr/>
          </p:nvSpPr>
          <p:spPr bwMode="auto">
            <a:xfrm>
              <a:off x="4733925" y="2743200"/>
              <a:ext cx="523875" cy="533400"/>
            </a:xfrm>
            <a:custGeom>
              <a:avLst/>
              <a:gdLst>
                <a:gd name="T0" fmla="*/ 63 w 469"/>
                <a:gd name="T1" fmla="*/ 457 h 482"/>
                <a:gd name="T2" fmla="*/ 76 w 469"/>
                <a:gd name="T3" fmla="*/ 419 h 482"/>
                <a:gd name="T4" fmla="*/ 101 w 469"/>
                <a:gd name="T5" fmla="*/ 432 h 482"/>
                <a:gd name="T6" fmla="*/ 101 w 469"/>
                <a:gd name="T7" fmla="*/ 457 h 482"/>
                <a:gd name="T8" fmla="*/ 114 w 469"/>
                <a:gd name="T9" fmla="*/ 457 h 482"/>
                <a:gd name="T10" fmla="*/ 127 w 469"/>
                <a:gd name="T11" fmla="*/ 444 h 482"/>
                <a:gd name="T12" fmla="*/ 139 w 469"/>
                <a:gd name="T13" fmla="*/ 457 h 482"/>
                <a:gd name="T14" fmla="*/ 152 w 469"/>
                <a:gd name="T15" fmla="*/ 444 h 482"/>
                <a:gd name="T16" fmla="*/ 152 w 469"/>
                <a:gd name="T17" fmla="*/ 432 h 482"/>
                <a:gd name="T18" fmla="*/ 165 w 469"/>
                <a:gd name="T19" fmla="*/ 419 h 482"/>
                <a:gd name="T20" fmla="*/ 190 w 469"/>
                <a:gd name="T21" fmla="*/ 406 h 482"/>
                <a:gd name="T22" fmla="*/ 203 w 469"/>
                <a:gd name="T23" fmla="*/ 419 h 482"/>
                <a:gd name="T24" fmla="*/ 203 w 469"/>
                <a:gd name="T25" fmla="*/ 432 h 482"/>
                <a:gd name="T26" fmla="*/ 215 w 469"/>
                <a:gd name="T27" fmla="*/ 432 h 482"/>
                <a:gd name="T28" fmla="*/ 228 w 469"/>
                <a:gd name="T29" fmla="*/ 444 h 482"/>
                <a:gd name="T30" fmla="*/ 215 w 469"/>
                <a:gd name="T31" fmla="*/ 470 h 482"/>
                <a:gd name="T32" fmla="*/ 228 w 469"/>
                <a:gd name="T33" fmla="*/ 482 h 482"/>
                <a:gd name="T34" fmla="*/ 241 w 469"/>
                <a:gd name="T35" fmla="*/ 470 h 482"/>
                <a:gd name="T36" fmla="*/ 266 w 469"/>
                <a:gd name="T37" fmla="*/ 457 h 482"/>
                <a:gd name="T38" fmla="*/ 266 w 469"/>
                <a:gd name="T39" fmla="*/ 444 h 482"/>
                <a:gd name="T40" fmla="*/ 291 w 469"/>
                <a:gd name="T41" fmla="*/ 432 h 482"/>
                <a:gd name="T42" fmla="*/ 317 w 469"/>
                <a:gd name="T43" fmla="*/ 444 h 482"/>
                <a:gd name="T44" fmla="*/ 329 w 469"/>
                <a:gd name="T45" fmla="*/ 419 h 482"/>
                <a:gd name="T46" fmla="*/ 317 w 469"/>
                <a:gd name="T47" fmla="*/ 368 h 482"/>
                <a:gd name="T48" fmla="*/ 329 w 469"/>
                <a:gd name="T49" fmla="*/ 330 h 482"/>
                <a:gd name="T50" fmla="*/ 329 w 469"/>
                <a:gd name="T51" fmla="*/ 317 h 482"/>
                <a:gd name="T52" fmla="*/ 355 w 469"/>
                <a:gd name="T53" fmla="*/ 305 h 482"/>
                <a:gd name="T54" fmla="*/ 368 w 469"/>
                <a:gd name="T55" fmla="*/ 292 h 482"/>
                <a:gd name="T56" fmla="*/ 393 w 469"/>
                <a:gd name="T57" fmla="*/ 292 h 482"/>
                <a:gd name="T58" fmla="*/ 393 w 469"/>
                <a:gd name="T59" fmla="*/ 254 h 482"/>
                <a:gd name="T60" fmla="*/ 406 w 469"/>
                <a:gd name="T61" fmla="*/ 241 h 482"/>
                <a:gd name="T62" fmla="*/ 431 w 469"/>
                <a:gd name="T63" fmla="*/ 203 h 482"/>
                <a:gd name="T64" fmla="*/ 406 w 469"/>
                <a:gd name="T65" fmla="*/ 190 h 482"/>
                <a:gd name="T66" fmla="*/ 418 w 469"/>
                <a:gd name="T67" fmla="*/ 140 h 482"/>
                <a:gd name="T68" fmla="*/ 418 w 469"/>
                <a:gd name="T69" fmla="*/ 127 h 482"/>
                <a:gd name="T70" fmla="*/ 431 w 469"/>
                <a:gd name="T71" fmla="*/ 114 h 482"/>
                <a:gd name="T72" fmla="*/ 456 w 469"/>
                <a:gd name="T73" fmla="*/ 102 h 482"/>
                <a:gd name="T74" fmla="*/ 456 w 469"/>
                <a:gd name="T75" fmla="*/ 76 h 482"/>
                <a:gd name="T76" fmla="*/ 444 w 469"/>
                <a:gd name="T77" fmla="*/ 51 h 482"/>
                <a:gd name="T78" fmla="*/ 431 w 469"/>
                <a:gd name="T79" fmla="*/ 38 h 482"/>
                <a:gd name="T80" fmla="*/ 444 w 469"/>
                <a:gd name="T81" fmla="*/ 13 h 482"/>
                <a:gd name="T82" fmla="*/ 406 w 469"/>
                <a:gd name="T83" fmla="*/ 0 h 482"/>
                <a:gd name="T84" fmla="*/ 380 w 469"/>
                <a:gd name="T85" fmla="*/ 51 h 482"/>
                <a:gd name="T86" fmla="*/ 355 w 469"/>
                <a:gd name="T87" fmla="*/ 140 h 482"/>
                <a:gd name="T88" fmla="*/ 304 w 469"/>
                <a:gd name="T89" fmla="*/ 178 h 482"/>
                <a:gd name="T90" fmla="*/ 266 w 469"/>
                <a:gd name="T91" fmla="*/ 190 h 482"/>
                <a:gd name="T92" fmla="*/ 228 w 469"/>
                <a:gd name="T93" fmla="*/ 254 h 482"/>
                <a:gd name="T94" fmla="*/ 177 w 469"/>
                <a:gd name="T95" fmla="*/ 317 h 482"/>
                <a:gd name="T96" fmla="*/ 114 w 469"/>
                <a:gd name="T97" fmla="*/ 368 h 482"/>
                <a:gd name="T98" fmla="*/ 38 w 469"/>
                <a:gd name="T99" fmla="*/ 393 h 482"/>
                <a:gd name="T100" fmla="*/ 0 w 469"/>
                <a:gd name="T101" fmla="*/ 419 h 482"/>
                <a:gd name="T102" fmla="*/ 0 w 469"/>
                <a:gd name="T103" fmla="*/ 432 h 482"/>
                <a:gd name="T104" fmla="*/ 0 w 469"/>
                <a:gd name="T105" fmla="*/ 444 h 482"/>
                <a:gd name="T106" fmla="*/ 0 w 469"/>
                <a:gd name="T107" fmla="*/ 470 h 4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9"/>
                <a:gd name="T163" fmla="*/ 0 h 482"/>
                <a:gd name="T164" fmla="*/ 469 w 469"/>
                <a:gd name="T165" fmla="*/ 482 h 4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9" h="482">
                  <a:moveTo>
                    <a:pt x="0" y="482"/>
                  </a:moveTo>
                  <a:lnTo>
                    <a:pt x="50" y="470"/>
                  </a:lnTo>
                  <a:lnTo>
                    <a:pt x="63" y="457"/>
                  </a:lnTo>
                  <a:lnTo>
                    <a:pt x="76" y="444"/>
                  </a:lnTo>
                  <a:lnTo>
                    <a:pt x="76" y="432"/>
                  </a:lnTo>
                  <a:lnTo>
                    <a:pt x="76" y="419"/>
                  </a:lnTo>
                  <a:lnTo>
                    <a:pt x="89" y="419"/>
                  </a:lnTo>
                  <a:lnTo>
                    <a:pt x="101" y="419"/>
                  </a:lnTo>
                  <a:lnTo>
                    <a:pt x="101" y="432"/>
                  </a:lnTo>
                  <a:lnTo>
                    <a:pt x="101" y="444"/>
                  </a:lnTo>
                  <a:lnTo>
                    <a:pt x="101" y="457"/>
                  </a:lnTo>
                  <a:lnTo>
                    <a:pt x="114" y="470"/>
                  </a:lnTo>
                  <a:lnTo>
                    <a:pt x="114" y="457"/>
                  </a:lnTo>
                  <a:lnTo>
                    <a:pt x="127" y="457"/>
                  </a:lnTo>
                  <a:lnTo>
                    <a:pt x="127" y="444"/>
                  </a:lnTo>
                  <a:lnTo>
                    <a:pt x="139" y="444"/>
                  </a:lnTo>
                  <a:lnTo>
                    <a:pt x="139" y="457"/>
                  </a:lnTo>
                  <a:lnTo>
                    <a:pt x="139" y="444"/>
                  </a:lnTo>
                  <a:lnTo>
                    <a:pt x="152" y="444"/>
                  </a:lnTo>
                  <a:lnTo>
                    <a:pt x="152" y="432"/>
                  </a:lnTo>
                  <a:lnTo>
                    <a:pt x="152" y="419"/>
                  </a:lnTo>
                  <a:lnTo>
                    <a:pt x="165" y="419"/>
                  </a:lnTo>
                  <a:lnTo>
                    <a:pt x="165" y="406"/>
                  </a:lnTo>
                  <a:lnTo>
                    <a:pt x="177" y="406"/>
                  </a:lnTo>
                  <a:lnTo>
                    <a:pt x="190" y="406"/>
                  </a:lnTo>
                  <a:lnTo>
                    <a:pt x="203" y="406"/>
                  </a:lnTo>
                  <a:lnTo>
                    <a:pt x="203" y="419"/>
                  </a:lnTo>
                  <a:lnTo>
                    <a:pt x="203" y="432"/>
                  </a:lnTo>
                  <a:lnTo>
                    <a:pt x="215" y="432"/>
                  </a:lnTo>
                  <a:lnTo>
                    <a:pt x="215" y="444"/>
                  </a:lnTo>
                  <a:lnTo>
                    <a:pt x="228" y="444"/>
                  </a:lnTo>
                  <a:lnTo>
                    <a:pt x="228" y="457"/>
                  </a:lnTo>
                  <a:lnTo>
                    <a:pt x="215" y="470"/>
                  </a:lnTo>
                  <a:lnTo>
                    <a:pt x="228" y="482"/>
                  </a:lnTo>
                  <a:lnTo>
                    <a:pt x="241" y="482"/>
                  </a:lnTo>
                  <a:lnTo>
                    <a:pt x="241" y="470"/>
                  </a:lnTo>
                  <a:lnTo>
                    <a:pt x="266" y="470"/>
                  </a:lnTo>
                  <a:lnTo>
                    <a:pt x="266" y="457"/>
                  </a:lnTo>
                  <a:lnTo>
                    <a:pt x="266" y="444"/>
                  </a:lnTo>
                  <a:lnTo>
                    <a:pt x="266" y="432"/>
                  </a:lnTo>
                  <a:lnTo>
                    <a:pt x="291" y="432"/>
                  </a:lnTo>
                  <a:lnTo>
                    <a:pt x="304" y="419"/>
                  </a:lnTo>
                  <a:lnTo>
                    <a:pt x="304" y="432"/>
                  </a:lnTo>
                  <a:lnTo>
                    <a:pt x="317" y="444"/>
                  </a:lnTo>
                  <a:lnTo>
                    <a:pt x="317" y="432"/>
                  </a:lnTo>
                  <a:lnTo>
                    <a:pt x="329" y="419"/>
                  </a:lnTo>
                  <a:lnTo>
                    <a:pt x="317" y="406"/>
                  </a:lnTo>
                  <a:lnTo>
                    <a:pt x="329" y="381"/>
                  </a:lnTo>
                  <a:lnTo>
                    <a:pt x="317" y="368"/>
                  </a:lnTo>
                  <a:lnTo>
                    <a:pt x="329" y="343"/>
                  </a:lnTo>
                  <a:lnTo>
                    <a:pt x="329" y="330"/>
                  </a:lnTo>
                  <a:lnTo>
                    <a:pt x="329" y="317"/>
                  </a:lnTo>
                  <a:lnTo>
                    <a:pt x="329" y="305"/>
                  </a:lnTo>
                  <a:lnTo>
                    <a:pt x="355" y="305"/>
                  </a:lnTo>
                  <a:lnTo>
                    <a:pt x="368" y="305"/>
                  </a:lnTo>
                  <a:lnTo>
                    <a:pt x="368" y="292"/>
                  </a:lnTo>
                  <a:lnTo>
                    <a:pt x="380" y="305"/>
                  </a:lnTo>
                  <a:lnTo>
                    <a:pt x="393" y="292"/>
                  </a:lnTo>
                  <a:lnTo>
                    <a:pt x="393" y="267"/>
                  </a:lnTo>
                  <a:lnTo>
                    <a:pt x="393" y="254"/>
                  </a:lnTo>
                  <a:lnTo>
                    <a:pt x="406" y="254"/>
                  </a:lnTo>
                  <a:lnTo>
                    <a:pt x="406" y="241"/>
                  </a:lnTo>
                  <a:lnTo>
                    <a:pt x="431" y="216"/>
                  </a:lnTo>
                  <a:lnTo>
                    <a:pt x="431" y="203"/>
                  </a:lnTo>
                  <a:lnTo>
                    <a:pt x="418" y="203"/>
                  </a:lnTo>
                  <a:lnTo>
                    <a:pt x="406" y="190"/>
                  </a:lnTo>
                  <a:lnTo>
                    <a:pt x="418" y="165"/>
                  </a:lnTo>
                  <a:lnTo>
                    <a:pt x="418" y="140"/>
                  </a:lnTo>
                  <a:lnTo>
                    <a:pt x="431" y="140"/>
                  </a:lnTo>
                  <a:lnTo>
                    <a:pt x="418" y="140"/>
                  </a:lnTo>
                  <a:lnTo>
                    <a:pt x="418" y="127"/>
                  </a:lnTo>
                  <a:lnTo>
                    <a:pt x="431" y="127"/>
                  </a:lnTo>
                  <a:lnTo>
                    <a:pt x="431" y="114"/>
                  </a:lnTo>
                  <a:lnTo>
                    <a:pt x="431" y="102"/>
                  </a:lnTo>
                  <a:lnTo>
                    <a:pt x="444" y="102"/>
                  </a:lnTo>
                  <a:lnTo>
                    <a:pt x="456" y="102"/>
                  </a:lnTo>
                  <a:lnTo>
                    <a:pt x="469" y="89"/>
                  </a:lnTo>
                  <a:lnTo>
                    <a:pt x="469" y="76"/>
                  </a:lnTo>
                  <a:lnTo>
                    <a:pt x="456" y="76"/>
                  </a:lnTo>
                  <a:lnTo>
                    <a:pt x="456" y="64"/>
                  </a:lnTo>
                  <a:lnTo>
                    <a:pt x="444" y="64"/>
                  </a:lnTo>
                  <a:lnTo>
                    <a:pt x="444" y="51"/>
                  </a:lnTo>
                  <a:lnTo>
                    <a:pt x="431" y="51"/>
                  </a:lnTo>
                  <a:lnTo>
                    <a:pt x="431" y="38"/>
                  </a:lnTo>
                  <a:lnTo>
                    <a:pt x="444" y="26"/>
                  </a:lnTo>
                  <a:lnTo>
                    <a:pt x="444" y="13"/>
                  </a:lnTo>
                  <a:lnTo>
                    <a:pt x="431" y="13"/>
                  </a:lnTo>
                  <a:lnTo>
                    <a:pt x="418" y="13"/>
                  </a:lnTo>
                  <a:lnTo>
                    <a:pt x="406" y="0"/>
                  </a:lnTo>
                  <a:lnTo>
                    <a:pt x="406" y="13"/>
                  </a:lnTo>
                  <a:lnTo>
                    <a:pt x="393" y="38"/>
                  </a:lnTo>
                  <a:lnTo>
                    <a:pt x="380" y="51"/>
                  </a:lnTo>
                  <a:lnTo>
                    <a:pt x="380" y="64"/>
                  </a:lnTo>
                  <a:lnTo>
                    <a:pt x="368" y="114"/>
                  </a:lnTo>
                  <a:lnTo>
                    <a:pt x="355" y="140"/>
                  </a:lnTo>
                  <a:lnTo>
                    <a:pt x="342" y="165"/>
                  </a:lnTo>
                  <a:lnTo>
                    <a:pt x="317" y="165"/>
                  </a:lnTo>
                  <a:lnTo>
                    <a:pt x="304" y="178"/>
                  </a:lnTo>
                  <a:lnTo>
                    <a:pt x="291" y="178"/>
                  </a:lnTo>
                  <a:lnTo>
                    <a:pt x="266" y="190"/>
                  </a:lnTo>
                  <a:lnTo>
                    <a:pt x="253" y="216"/>
                  </a:lnTo>
                  <a:lnTo>
                    <a:pt x="241" y="241"/>
                  </a:lnTo>
                  <a:lnTo>
                    <a:pt x="228" y="254"/>
                  </a:lnTo>
                  <a:lnTo>
                    <a:pt x="215" y="279"/>
                  </a:lnTo>
                  <a:lnTo>
                    <a:pt x="203" y="305"/>
                  </a:lnTo>
                  <a:lnTo>
                    <a:pt x="177" y="317"/>
                  </a:lnTo>
                  <a:lnTo>
                    <a:pt x="152" y="343"/>
                  </a:lnTo>
                  <a:lnTo>
                    <a:pt x="127" y="355"/>
                  </a:lnTo>
                  <a:lnTo>
                    <a:pt x="114" y="368"/>
                  </a:lnTo>
                  <a:lnTo>
                    <a:pt x="89" y="368"/>
                  </a:lnTo>
                  <a:lnTo>
                    <a:pt x="63" y="381"/>
                  </a:lnTo>
                  <a:lnTo>
                    <a:pt x="38" y="393"/>
                  </a:lnTo>
                  <a:lnTo>
                    <a:pt x="0" y="419"/>
                  </a:lnTo>
                  <a:lnTo>
                    <a:pt x="0" y="432"/>
                  </a:lnTo>
                  <a:lnTo>
                    <a:pt x="0" y="444"/>
                  </a:lnTo>
                  <a:lnTo>
                    <a:pt x="0" y="457"/>
                  </a:lnTo>
                  <a:lnTo>
                    <a:pt x="0" y="470"/>
                  </a:lnTo>
                  <a:lnTo>
                    <a:pt x="0" y="48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1" name="Freeform 30"/>
            <p:cNvSpPr>
              <a:spLocks/>
            </p:cNvSpPr>
            <p:nvPr/>
          </p:nvSpPr>
          <p:spPr bwMode="auto">
            <a:xfrm>
              <a:off x="4505325" y="3209925"/>
              <a:ext cx="228600" cy="209550"/>
            </a:xfrm>
            <a:custGeom>
              <a:avLst/>
              <a:gdLst>
                <a:gd name="T0" fmla="*/ 0 w 203"/>
                <a:gd name="T1" fmla="*/ 177 h 190"/>
                <a:gd name="T2" fmla="*/ 0 w 203"/>
                <a:gd name="T3" fmla="*/ 177 h 190"/>
                <a:gd name="T4" fmla="*/ 0 w 203"/>
                <a:gd name="T5" fmla="*/ 152 h 190"/>
                <a:gd name="T6" fmla="*/ 13 w 203"/>
                <a:gd name="T7" fmla="*/ 127 h 190"/>
                <a:gd name="T8" fmla="*/ 13 w 203"/>
                <a:gd name="T9" fmla="*/ 114 h 190"/>
                <a:gd name="T10" fmla="*/ 13 w 203"/>
                <a:gd name="T11" fmla="*/ 101 h 190"/>
                <a:gd name="T12" fmla="*/ 25 w 203"/>
                <a:gd name="T13" fmla="*/ 89 h 190"/>
                <a:gd name="T14" fmla="*/ 25 w 203"/>
                <a:gd name="T15" fmla="*/ 63 h 190"/>
                <a:gd name="T16" fmla="*/ 25 w 203"/>
                <a:gd name="T17" fmla="*/ 51 h 190"/>
                <a:gd name="T18" fmla="*/ 25 w 203"/>
                <a:gd name="T19" fmla="*/ 38 h 190"/>
                <a:gd name="T20" fmla="*/ 38 w 203"/>
                <a:gd name="T21" fmla="*/ 25 h 190"/>
                <a:gd name="T22" fmla="*/ 51 w 203"/>
                <a:gd name="T23" fmla="*/ 13 h 190"/>
                <a:gd name="T24" fmla="*/ 63 w 203"/>
                <a:gd name="T25" fmla="*/ 0 h 190"/>
                <a:gd name="T26" fmla="*/ 76 w 203"/>
                <a:gd name="T27" fmla="*/ 0 h 190"/>
                <a:gd name="T28" fmla="*/ 76 w 203"/>
                <a:gd name="T29" fmla="*/ 13 h 190"/>
                <a:gd name="T30" fmla="*/ 76 w 203"/>
                <a:gd name="T31" fmla="*/ 25 h 190"/>
                <a:gd name="T32" fmla="*/ 101 w 203"/>
                <a:gd name="T33" fmla="*/ 51 h 190"/>
                <a:gd name="T34" fmla="*/ 139 w 203"/>
                <a:gd name="T35" fmla="*/ 38 h 190"/>
                <a:gd name="T36" fmla="*/ 152 w 203"/>
                <a:gd name="T37" fmla="*/ 13 h 190"/>
                <a:gd name="T38" fmla="*/ 177 w 203"/>
                <a:gd name="T39" fmla="*/ 0 h 190"/>
                <a:gd name="T40" fmla="*/ 203 w 203"/>
                <a:gd name="T41" fmla="*/ 0 h 190"/>
                <a:gd name="T42" fmla="*/ 203 w 203"/>
                <a:gd name="T43" fmla="*/ 13 h 190"/>
                <a:gd name="T44" fmla="*/ 203 w 203"/>
                <a:gd name="T45" fmla="*/ 13 h 190"/>
                <a:gd name="T46" fmla="*/ 203 w 203"/>
                <a:gd name="T47" fmla="*/ 25 h 190"/>
                <a:gd name="T48" fmla="*/ 203 w 203"/>
                <a:gd name="T49" fmla="*/ 38 h 190"/>
                <a:gd name="T50" fmla="*/ 203 w 203"/>
                <a:gd name="T51" fmla="*/ 63 h 190"/>
                <a:gd name="T52" fmla="*/ 203 w 203"/>
                <a:gd name="T53" fmla="*/ 76 h 190"/>
                <a:gd name="T54" fmla="*/ 203 w 203"/>
                <a:gd name="T55" fmla="*/ 89 h 190"/>
                <a:gd name="T56" fmla="*/ 203 w 203"/>
                <a:gd name="T57" fmla="*/ 101 h 190"/>
                <a:gd name="T58" fmla="*/ 190 w 203"/>
                <a:gd name="T59" fmla="*/ 114 h 190"/>
                <a:gd name="T60" fmla="*/ 190 w 203"/>
                <a:gd name="T61" fmla="*/ 127 h 190"/>
                <a:gd name="T62" fmla="*/ 177 w 203"/>
                <a:gd name="T63" fmla="*/ 139 h 190"/>
                <a:gd name="T64" fmla="*/ 177 w 203"/>
                <a:gd name="T65" fmla="*/ 152 h 190"/>
                <a:gd name="T66" fmla="*/ 165 w 203"/>
                <a:gd name="T67" fmla="*/ 165 h 190"/>
                <a:gd name="T68" fmla="*/ 165 w 203"/>
                <a:gd name="T69" fmla="*/ 165 h 190"/>
                <a:gd name="T70" fmla="*/ 165 w 203"/>
                <a:gd name="T71" fmla="*/ 152 h 190"/>
                <a:gd name="T72" fmla="*/ 152 w 203"/>
                <a:gd name="T73" fmla="*/ 152 h 190"/>
                <a:gd name="T74" fmla="*/ 139 w 203"/>
                <a:gd name="T75" fmla="*/ 152 h 190"/>
                <a:gd name="T76" fmla="*/ 139 w 203"/>
                <a:gd name="T77" fmla="*/ 139 h 190"/>
                <a:gd name="T78" fmla="*/ 127 w 203"/>
                <a:gd name="T79" fmla="*/ 152 h 190"/>
                <a:gd name="T80" fmla="*/ 114 w 203"/>
                <a:gd name="T81" fmla="*/ 139 h 190"/>
                <a:gd name="T82" fmla="*/ 101 w 203"/>
                <a:gd name="T83" fmla="*/ 139 h 190"/>
                <a:gd name="T84" fmla="*/ 89 w 203"/>
                <a:gd name="T85" fmla="*/ 139 h 190"/>
                <a:gd name="T86" fmla="*/ 89 w 203"/>
                <a:gd name="T87" fmla="*/ 139 h 190"/>
                <a:gd name="T88" fmla="*/ 76 w 203"/>
                <a:gd name="T89" fmla="*/ 152 h 190"/>
                <a:gd name="T90" fmla="*/ 63 w 203"/>
                <a:gd name="T91" fmla="*/ 165 h 190"/>
                <a:gd name="T92" fmla="*/ 63 w 203"/>
                <a:gd name="T93" fmla="*/ 177 h 190"/>
                <a:gd name="T94" fmla="*/ 51 w 203"/>
                <a:gd name="T95" fmla="*/ 177 h 190"/>
                <a:gd name="T96" fmla="*/ 51 w 203"/>
                <a:gd name="T97" fmla="*/ 165 h 190"/>
                <a:gd name="T98" fmla="*/ 38 w 203"/>
                <a:gd name="T99" fmla="*/ 165 h 190"/>
                <a:gd name="T100" fmla="*/ 25 w 203"/>
                <a:gd name="T101" fmla="*/ 165 h 190"/>
                <a:gd name="T102" fmla="*/ 13 w 203"/>
                <a:gd name="T103" fmla="*/ 177 h 190"/>
                <a:gd name="T104" fmla="*/ 13 w 203"/>
                <a:gd name="T105" fmla="*/ 190 h 19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3"/>
                <a:gd name="T160" fmla="*/ 0 h 190"/>
                <a:gd name="T161" fmla="*/ 203 w 203"/>
                <a:gd name="T162" fmla="*/ 190 h 19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3" h="190">
                  <a:moveTo>
                    <a:pt x="13" y="190"/>
                  </a:moveTo>
                  <a:lnTo>
                    <a:pt x="0" y="177"/>
                  </a:lnTo>
                  <a:lnTo>
                    <a:pt x="0" y="165"/>
                  </a:lnTo>
                  <a:lnTo>
                    <a:pt x="0" y="152"/>
                  </a:lnTo>
                  <a:lnTo>
                    <a:pt x="13" y="139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13" y="101"/>
                  </a:lnTo>
                  <a:lnTo>
                    <a:pt x="25" y="89"/>
                  </a:lnTo>
                  <a:lnTo>
                    <a:pt x="25" y="76"/>
                  </a:lnTo>
                  <a:lnTo>
                    <a:pt x="25" y="63"/>
                  </a:lnTo>
                  <a:lnTo>
                    <a:pt x="25" y="51"/>
                  </a:lnTo>
                  <a:lnTo>
                    <a:pt x="25" y="38"/>
                  </a:lnTo>
                  <a:lnTo>
                    <a:pt x="38" y="25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13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89" y="38"/>
                  </a:lnTo>
                  <a:lnTo>
                    <a:pt x="101" y="51"/>
                  </a:lnTo>
                  <a:lnTo>
                    <a:pt x="127" y="51"/>
                  </a:lnTo>
                  <a:lnTo>
                    <a:pt x="139" y="38"/>
                  </a:lnTo>
                  <a:lnTo>
                    <a:pt x="152" y="25"/>
                  </a:lnTo>
                  <a:lnTo>
                    <a:pt x="152" y="13"/>
                  </a:lnTo>
                  <a:lnTo>
                    <a:pt x="177" y="0"/>
                  </a:lnTo>
                  <a:lnTo>
                    <a:pt x="203" y="0"/>
                  </a:lnTo>
                  <a:lnTo>
                    <a:pt x="203" y="13"/>
                  </a:lnTo>
                  <a:lnTo>
                    <a:pt x="203" y="25"/>
                  </a:lnTo>
                  <a:lnTo>
                    <a:pt x="203" y="38"/>
                  </a:lnTo>
                  <a:lnTo>
                    <a:pt x="203" y="51"/>
                  </a:lnTo>
                  <a:lnTo>
                    <a:pt x="203" y="63"/>
                  </a:lnTo>
                  <a:lnTo>
                    <a:pt x="203" y="76"/>
                  </a:lnTo>
                  <a:lnTo>
                    <a:pt x="203" y="89"/>
                  </a:lnTo>
                  <a:lnTo>
                    <a:pt x="203" y="101"/>
                  </a:lnTo>
                  <a:lnTo>
                    <a:pt x="190" y="114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177" y="139"/>
                  </a:lnTo>
                  <a:lnTo>
                    <a:pt x="177" y="152"/>
                  </a:lnTo>
                  <a:lnTo>
                    <a:pt x="177" y="165"/>
                  </a:lnTo>
                  <a:lnTo>
                    <a:pt x="165" y="165"/>
                  </a:lnTo>
                  <a:lnTo>
                    <a:pt x="165" y="152"/>
                  </a:lnTo>
                  <a:lnTo>
                    <a:pt x="152" y="152"/>
                  </a:lnTo>
                  <a:lnTo>
                    <a:pt x="139" y="152"/>
                  </a:lnTo>
                  <a:lnTo>
                    <a:pt x="139" y="139"/>
                  </a:lnTo>
                  <a:lnTo>
                    <a:pt x="127" y="139"/>
                  </a:lnTo>
                  <a:lnTo>
                    <a:pt x="127" y="152"/>
                  </a:lnTo>
                  <a:lnTo>
                    <a:pt x="114" y="139"/>
                  </a:lnTo>
                  <a:lnTo>
                    <a:pt x="101" y="139"/>
                  </a:lnTo>
                  <a:lnTo>
                    <a:pt x="89" y="139"/>
                  </a:lnTo>
                  <a:lnTo>
                    <a:pt x="76" y="152"/>
                  </a:lnTo>
                  <a:lnTo>
                    <a:pt x="63" y="152"/>
                  </a:lnTo>
                  <a:lnTo>
                    <a:pt x="63" y="165"/>
                  </a:lnTo>
                  <a:lnTo>
                    <a:pt x="63" y="177"/>
                  </a:lnTo>
                  <a:lnTo>
                    <a:pt x="51" y="177"/>
                  </a:lnTo>
                  <a:lnTo>
                    <a:pt x="51" y="165"/>
                  </a:lnTo>
                  <a:lnTo>
                    <a:pt x="38" y="165"/>
                  </a:lnTo>
                  <a:lnTo>
                    <a:pt x="25" y="165"/>
                  </a:lnTo>
                  <a:lnTo>
                    <a:pt x="13" y="177"/>
                  </a:lnTo>
                  <a:lnTo>
                    <a:pt x="13" y="19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2" name="Freeform 31"/>
            <p:cNvSpPr>
              <a:spLocks/>
            </p:cNvSpPr>
            <p:nvPr/>
          </p:nvSpPr>
          <p:spPr bwMode="auto">
            <a:xfrm>
              <a:off x="4200525" y="3390900"/>
              <a:ext cx="295275" cy="285750"/>
            </a:xfrm>
            <a:custGeom>
              <a:avLst/>
              <a:gdLst>
                <a:gd name="T0" fmla="*/ 51 w 266"/>
                <a:gd name="T1" fmla="*/ 253 h 253"/>
                <a:gd name="T2" fmla="*/ 38 w 266"/>
                <a:gd name="T3" fmla="*/ 253 h 253"/>
                <a:gd name="T4" fmla="*/ 25 w 266"/>
                <a:gd name="T5" fmla="*/ 253 h 253"/>
                <a:gd name="T6" fmla="*/ 12 w 266"/>
                <a:gd name="T7" fmla="*/ 241 h 253"/>
                <a:gd name="T8" fmla="*/ 0 w 266"/>
                <a:gd name="T9" fmla="*/ 228 h 253"/>
                <a:gd name="T10" fmla="*/ 0 w 266"/>
                <a:gd name="T11" fmla="*/ 203 h 253"/>
                <a:gd name="T12" fmla="*/ 0 w 266"/>
                <a:gd name="T13" fmla="*/ 190 h 253"/>
                <a:gd name="T14" fmla="*/ 12 w 266"/>
                <a:gd name="T15" fmla="*/ 203 h 253"/>
                <a:gd name="T16" fmla="*/ 25 w 266"/>
                <a:gd name="T17" fmla="*/ 190 h 253"/>
                <a:gd name="T18" fmla="*/ 38 w 266"/>
                <a:gd name="T19" fmla="*/ 203 h 253"/>
                <a:gd name="T20" fmla="*/ 51 w 266"/>
                <a:gd name="T21" fmla="*/ 190 h 253"/>
                <a:gd name="T22" fmla="*/ 38 w 266"/>
                <a:gd name="T23" fmla="*/ 190 h 253"/>
                <a:gd name="T24" fmla="*/ 63 w 266"/>
                <a:gd name="T25" fmla="*/ 190 h 253"/>
                <a:gd name="T26" fmla="*/ 76 w 266"/>
                <a:gd name="T27" fmla="*/ 165 h 253"/>
                <a:gd name="T28" fmla="*/ 101 w 266"/>
                <a:gd name="T29" fmla="*/ 165 h 253"/>
                <a:gd name="T30" fmla="*/ 114 w 266"/>
                <a:gd name="T31" fmla="*/ 139 h 253"/>
                <a:gd name="T32" fmla="*/ 114 w 266"/>
                <a:gd name="T33" fmla="*/ 152 h 253"/>
                <a:gd name="T34" fmla="*/ 127 w 266"/>
                <a:gd name="T35" fmla="*/ 165 h 253"/>
                <a:gd name="T36" fmla="*/ 127 w 266"/>
                <a:gd name="T37" fmla="*/ 127 h 253"/>
                <a:gd name="T38" fmla="*/ 101 w 266"/>
                <a:gd name="T39" fmla="*/ 76 h 253"/>
                <a:gd name="T40" fmla="*/ 139 w 266"/>
                <a:gd name="T41" fmla="*/ 38 h 253"/>
                <a:gd name="T42" fmla="*/ 177 w 266"/>
                <a:gd name="T43" fmla="*/ 0 h 253"/>
                <a:gd name="T44" fmla="*/ 177 w 266"/>
                <a:gd name="T45" fmla="*/ 12 h 253"/>
                <a:gd name="T46" fmla="*/ 190 w 266"/>
                <a:gd name="T47" fmla="*/ 25 h 253"/>
                <a:gd name="T48" fmla="*/ 203 w 266"/>
                <a:gd name="T49" fmla="*/ 25 h 253"/>
                <a:gd name="T50" fmla="*/ 203 w 266"/>
                <a:gd name="T51" fmla="*/ 38 h 253"/>
                <a:gd name="T52" fmla="*/ 215 w 266"/>
                <a:gd name="T53" fmla="*/ 38 h 253"/>
                <a:gd name="T54" fmla="*/ 241 w 266"/>
                <a:gd name="T55" fmla="*/ 50 h 253"/>
                <a:gd name="T56" fmla="*/ 241 w 266"/>
                <a:gd name="T57" fmla="*/ 63 h 253"/>
                <a:gd name="T58" fmla="*/ 253 w 266"/>
                <a:gd name="T59" fmla="*/ 63 h 253"/>
                <a:gd name="T60" fmla="*/ 266 w 266"/>
                <a:gd name="T61" fmla="*/ 63 h 253"/>
                <a:gd name="T62" fmla="*/ 266 w 266"/>
                <a:gd name="T63" fmla="*/ 63 h 253"/>
                <a:gd name="T64" fmla="*/ 266 w 266"/>
                <a:gd name="T65" fmla="*/ 63 h 253"/>
                <a:gd name="T66" fmla="*/ 253 w 266"/>
                <a:gd name="T67" fmla="*/ 76 h 253"/>
                <a:gd name="T68" fmla="*/ 253 w 266"/>
                <a:gd name="T69" fmla="*/ 101 h 253"/>
                <a:gd name="T70" fmla="*/ 253 w 266"/>
                <a:gd name="T71" fmla="*/ 101 h 253"/>
                <a:gd name="T72" fmla="*/ 266 w 266"/>
                <a:gd name="T73" fmla="*/ 101 h 253"/>
                <a:gd name="T74" fmla="*/ 266 w 266"/>
                <a:gd name="T75" fmla="*/ 114 h 253"/>
                <a:gd name="T76" fmla="*/ 266 w 266"/>
                <a:gd name="T77" fmla="*/ 127 h 253"/>
                <a:gd name="T78" fmla="*/ 253 w 266"/>
                <a:gd name="T79" fmla="*/ 139 h 253"/>
                <a:gd name="T80" fmla="*/ 241 w 266"/>
                <a:gd name="T81" fmla="*/ 139 h 253"/>
                <a:gd name="T82" fmla="*/ 241 w 266"/>
                <a:gd name="T83" fmla="*/ 139 h 253"/>
                <a:gd name="T84" fmla="*/ 228 w 266"/>
                <a:gd name="T85" fmla="*/ 139 h 253"/>
                <a:gd name="T86" fmla="*/ 215 w 266"/>
                <a:gd name="T87" fmla="*/ 152 h 253"/>
                <a:gd name="T88" fmla="*/ 190 w 266"/>
                <a:gd name="T89" fmla="*/ 139 h 253"/>
                <a:gd name="T90" fmla="*/ 177 w 266"/>
                <a:gd name="T91" fmla="*/ 139 h 253"/>
                <a:gd name="T92" fmla="*/ 177 w 266"/>
                <a:gd name="T93" fmla="*/ 152 h 253"/>
                <a:gd name="T94" fmla="*/ 165 w 266"/>
                <a:gd name="T95" fmla="*/ 177 h 253"/>
                <a:gd name="T96" fmla="*/ 152 w 266"/>
                <a:gd name="T97" fmla="*/ 165 h 253"/>
                <a:gd name="T98" fmla="*/ 152 w 266"/>
                <a:gd name="T99" fmla="*/ 177 h 253"/>
                <a:gd name="T100" fmla="*/ 152 w 266"/>
                <a:gd name="T101" fmla="*/ 203 h 253"/>
                <a:gd name="T102" fmla="*/ 139 w 266"/>
                <a:gd name="T103" fmla="*/ 203 h 253"/>
                <a:gd name="T104" fmla="*/ 139 w 266"/>
                <a:gd name="T105" fmla="*/ 203 h 253"/>
                <a:gd name="T106" fmla="*/ 127 w 266"/>
                <a:gd name="T107" fmla="*/ 215 h 253"/>
                <a:gd name="T108" fmla="*/ 114 w 266"/>
                <a:gd name="T109" fmla="*/ 215 h 253"/>
                <a:gd name="T110" fmla="*/ 114 w 266"/>
                <a:gd name="T111" fmla="*/ 215 h 253"/>
                <a:gd name="T112" fmla="*/ 101 w 266"/>
                <a:gd name="T113" fmla="*/ 215 h 253"/>
                <a:gd name="T114" fmla="*/ 101 w 266"/>
                <a:gd name="T115" fmla="*/ 228 h 253"/>
                <a:gd name="T116" fmla="*/ 89 w 266"/>
                <a:gd name="T117" fmla="*/ 241 h 253"/>
                <a:gd name="T118" fmla="*/ 76 w 266"/>
                <a:gd name="T119" fmla="*/ 241 h 253"/>
                <a:gd name="T120" fmla="*/ 63 w 266"/>
                <a:gd name="T121" fmla="*/ 241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6"/>
                <a:gd name="T184" fmla="*/ 0 h 253"/>
                <a:gd name="T185" fmla="*/ 266 w 266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6" h="253">
                  <a:moveTo>
                    <a:pt x="63" y="253"/>
                  </a:moveTo>
                  <a:lnTo>
                    <a:pt x="51" y="253"/>
                  </a:lnTo>
                  <a:lnTo>
                    <a:pt x="38" y="253"/>
                  </a:lnTo>
                  <a:lnTo>
                    <a:pt x="25" y="253"/>
                  </a:lnTo>
                  <a:lnTo>
                    <a:pt x="12" y="241"/>
                  </a:lnTo>
                  <a:lnTo>
                    <a:pt x="0" y="228"/>
                  </a:lnTo>
                  <a:lnTo>
                    <a:pt x="0" y="215"/>
                  </a:lnTo>
                  <a:lnTo>
                    <a:pt x="0" y="203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12" y="203"/>
                  </a:lnTo>
                  <a:lnTo>
                    <a:pt x="25" y="190"/>
                  </a:lnTo>
                  <a:lnTo>
                    <a:pt x="25" y="203"/>
                  </a:lnTo>
                  <a:lnTo>
                    <a:pt x="38" y="203"/>
                  </a:lnTo>
                  <a:lnTo>
                    <a:pt x="51" y="203"/>
                  </a:lnTo>
                  <a:lnTo>
                    <a:pt x="51" y="190"/>
                  </a:lnTo>
                  <a:lnTo>
                    <a:pt x="38" y="190"/>
                  </a:lnTo>
                  <a:lnTo>
                    <a:pt x="51" y="190"/>
                  </a:lnTo>
                  <a:lnTo>
                    <a:pt x="63" y="190"/>
                  </a:lnTo>
                  <a:lnTo>
                    <a:pt x="76" y="177"/>
                  </a:lnTo>
                  <a:lnTo>
                    <a:pt x="76" y="165"/>
                  </a:lnTo>
                  <a:lnTo>
                    <a:pt x="101" y="165"/>
                  </a:lnTo>
                  <a:lnTo>
                    <a:pt x="101" y="152"/>
                  </a:lnTo>
                  <a:lnTo>
                    <a:pt x="114" y="139"/>
                  </a:lnTo>
                  <a:lnTo>
                    <a:pt x="114" y="152"/>
                  </a:lnTo>
                  <a:lnTo>
                    <a:pt x="127" y="165"/>
                  </a:lnTo>
                  <a:lnTo>
                    <a:pt x="139" y="139"/>
                  </a:lnTo>
                  <a:lnTo>
                    <a:pt x="127" y="127"/>
                  </a:lnTo>
                  <a:lnTo>
                    <a:pt x="114" y="114"/>
                  </a:lnTo>
                  <a:lnTo>
                    <a:pt x="101" y="76"/>
                  </a:lnTo>
                  <a:lnTo>
                    <a:pt x="127" y="50"/>
                  </a:lnTo>
                  <a:lnTo>
                    <a:pt x="139" y="38"/>
                  </a:lnTo>
                  <a:lnTo>
                    <a:pt x="165" y="12"/>
                  </a:lnTo>
                  <a:lnTo>
                    <a:pt x="177" y="0"/>
                  </a:lnTo>
                  <a:lnTo>
                    <a:pt x="177" y="12"/>
                  </a:lnTo>
                  <a:lnTo>
                    <a:pt x="190" y="25"/>
                  </a:lnTo>
                  <a:lnTo>
                    <a:pt x="203" y="25"/>
                  </a:lnTo>
                  <a:lnTo>
                    <a:pt x="203" y="38"/>
                  </a:lnTo>
                  <a:lnTo>
                    <a:pt x="215" y="38"/>
                  </a:lnTo>
                  <a:lnTo>
                    <a:pt x="228" y="38"/>
                  </a:lnTo>
                  <a:lnTo>
                    <a:pt x="241" y="50"/>
                  </a:lnTo>
                  <a:lnTo>
                    <a:pt x="241" y="63"/>
                  </a:lnTo>
                  <a:lnTo>
                    <a:pt x="253" y="63"/>
                  </a:lnTo>
                  <a:lnTo>
                    <a:pt x="266" y="63"/>
                  </a:lnTo>
                  <a:lnTo>
                    <a:pt x="253" y="76"/>
                  </a:lnTo>
                  <a:lnTo>
                    <a:pt x="253" y="101"/>
                  </a:lnTo>
                  <a:lnTo>
                    <a:pt x="266" y="101"/>
                  </a:lnTo>
                  <a:lnTo>
                    <a:pt x="266" y="114"/>
                  </a:lnTo>
                  <a:lnTo>
                    <a:pt x="266" y="127"/>
                  </a:lnTo>
                  <a:lnTo>
                    <a:pt x="266" y="139"/>
                  </a:lnTo>
                  <a:lnTo>
                    <a:pt x="253" y="139"/>
                  </a:lnTo>
                  <a:lnTo>
                    <a:pt x="241" y="139"/>
                  </a:lnTo>
                  <a:lnTo>
                    <a:pt x="228" y="139"/>
                  </a:lnTo>
                  <a:lnTo>
                    <a:pt x="215" y="139"/>
                  </a:lnTo>
                  <a:lnTo>
                    <a:pt x="215" y="152"/>
                  </a:lnTo>
                  <a:lnTo>
                    <a:pt x="203" y="139"/>
                  </a:lnTo>
                  <a:lnTo>
                    <a:pt x="190" y="139"/>
                  </a:lnTo>
                  <a:lnTo>
                    <a:pt x="177" y="139"/>
                  </a:lnTo>
                  <a:lnTo>
                    <a:pt x="177" y="152"/>
                  </a:lnTo>
                  <a:lnTo>
                    <a:pt x="177" y="177"/>
                  </a:lnTo>
                  <a:lnTo>
                    <a:pt x="165" y="177"/>
                  </a:lnTo>
                  <a:lnTo>
                    <a:pt x="165" y="165"/>
                  </a:lnTo>
                  <a:lnTo>
                    <a:pt x="152" y="165"/>
                  </a:lnTo>
                  <a:lnTo>
                    <a:pt x="152" y="177"/>
                  </a:lnTo>
                  <a:lnTo>
                    <a:pt x="152" y="190"/>
                  </a:lnTo>
                  <a:lnTo>
                    <a:pt x="152" y="203"/>
                  </a:lnTo>
                  <a:lnTo>
                    <a:pt x="139" y="203"/>
                  </a:lnTo>
                  <a:lnTo>
                    <a:pt x="127" y="215"/>
                  </a:lnTo>
                  <a:lnTo>
                    <a:pt x="114" y="215"/>
                  </a:lnTo>
                  <a:lnTo>
                    <a:pt x="101" y="215"/>
                  </a:lnTo>
                  <a:lnTo>
                    <a:pt x="101" y="228"/>
                  </a:lnTo>
                  <a:lnTo>
                    <a:pt x="89" y="241"/>
                  </a:lnTo>
                  <a:lnTo>
                    <a:pt x="76" y="241"/>
                  </a:lnTo>
                  <a:lnTo>
                    <a:pt x="63" y="241"/>
                  </a:lnTo>
                  <a:lnTo>
                    <a:pt x="63" y="25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3" name="Freeform 32"/>
            <p:cNvSpPr>
              <a:spLocks/>
            </p:cNvSpPr>
            <p:nvPr/>
          </p:nvSpPr>
          <p:spPr bwMode="auto">
            <a:xfrm>
              <a:off x="4648200" y="3190875"/>
              <a:ext cx="342900" cy="542925"/>
            </a:xfrm>
            <a:custGeom>
              <a:avLst/>
              <a:gdLst>
                <a:gd name="T0" fmla="*/ 76 w 304"/>
                <a:gd name="T1" fmla="*/ 482 h 482"/>
                <a:gd name="T2" fmla="*/ 50 w 304"/>
                <a:gd name="T3" fmla="*/ 482 h 482"/>
                <a:gd name="T4" fmla="*/ 38 w 304"/>
                <a:gd name="T5" fmla="*/ 470 h 482"/>
                <a:gd name="T6" fmla="*/ 50 w 304"/>
                <a:gd name="T7" fmla="*/ 457 h 482"/>
                <a:gd name="T8" fmla="*/ 50 w 304"/>
                <a:gd name="T9" fmla="*/ 444 h 482"/>
                <a:gd name="T10" fmla="*/ 63 w 304"/>
                <a:gd name="T11" fmla="*/ 419 h 482"/>
                <a:gd name="T12" fmla="*/ 38 w 304"/>
                <a:gd name="T13" fmla="*/ 406 h 482"/>
                <a:gd name="T14" fmla="*/ 38 w 304"/>
                <a:gd name="T15" fmla="*/ 381 h 482"/>
                <a:gd name="T16" fmla="*/ 25 w 304"/>
                <a:gd name="T17" fmla="*/ 355 h 482"/>
                <a:gd name="T18" fmla="*/ 0 w 304"/>
                <a:gd name="T19" fmla="*/ 330 h 482"/>
                <a:gd name="T20" fmla="*/ 12 w 304"/>
                <a:gd name="T21" fmla="*/ 317 h 482"/>
                <a:gd name="T22" fmla="*/ 25 w 304"/>
                <a:gd name="T23" fmla="*/ 305 h 482"/>
                <a:gd name="T24" fmla="*/ 38 w 304"/>
                <a:gd name="T25" fmla="*/ 292 h 482"/>
                <a:gd name="T26" fmla="*/ 50 w 304"/>
                <a:gd name="T27" fmla="*/ 267 h 482"/>
                <a:gd name="T28" fmla="*/ 38 w 304"/>
                <a:gd name="T29" fmla="*/ 254 h 482"/>
                <a:gd name="T30" fmla="*/ 50 w 304"/>
                <a:gd name="T31" fmla="*/ 228 h 482"/>
                <a:gd name="T32" fmla="*/ 63 w 304"/>
                <a:gd name="T33" fmla="*/ 203 h 482"/>
                <a:gd name="T34" fmla="*/ 38 w 304"/>
                <a:gd name="T35" fmla="*/ 178 h 482"/>
                <a:gd name="T36" fmla="*/ 50 w 304"/>
                <a:gd name="T37" fmla="*/ 165 h 482"/>
                <a:gd name="T38" fmla="*/ 63 w 304"/>
                <a:gd name="T39" fmla="*/ 140 h 482"/>
                <a:gd name="T40" fmla="*/ 76 w 304"/>
                <a:gd name="T41" fmla="*/ 114 h 482"/>
                <a:gd name="T42" fmla="*/ 76 w 304"/>
                <a:gd name="T43" fmla="*/ 76 h 482"/>
                <a:gd name="T44" fmla="*/ 152 w 304"/>
                <a:gd name="T45" fmla="*/ 38 h 482"/>
                <a:gd name="T46" fmla="*/ 177 w 304"/>
                <a:gd name="T47" fmla="*/ 13 h 482"/>
                <a:gd name="T48" fmla="*/ 177 w 304"/>
                <a:gd name="T49" fmla="*/ 51 h 482"/>
                <a:gd name="T50" fmla="*/ 203 w 304"/>
                <a:gd name="T51" fmla="*/ 51 h 482"/>
                <a:gd name="T52" fmla="*/ 215 w 304"/>
                <a:gd name="T53" fmla="*/ 38 h 482"/>
                <a:gd name="T54" fmla="*/ 228 w 304"/>
                <a:gd name="T55" fmla="*/ 38 h 482"/>
                <a:gd name="T56" fmla="*/ 228 w 304"/>
                <a:gd name="T57" fmla="*/ 26 h 482"/>
                <a:gd name="T58" fmla="*/ 253 w 304"/>
                <a:gd name="T59" fmla="*/ 0 h 482"/>
                <a:gd name="T60" fmla="*/ 279 w 304"/>
                <a:gd name="T61" fmla="*/ 13 h 482"/>
                <a:gd name="T62" fmla="*/ 279 w 304"/>
                <a:gd name="T63" fmla="*/ 26 h 482"/>
                <a:gd name="T64" fmla="*/ 304 w 304"/>
                <a:gd name="T65" fmla="*/ 38 h 482"/>
                <a:gd name="T66" fmla="*/ 291 w 304"/>
                <a:gd name="T67" fmla="*/ 64 h 482"/>
                <a:gd name="T68" fmla="*/ 291 w 304"/>
                <a:gd name="T69" fmla="*/ 76 h 482"/>
                <a:gd name="T70" fmla="*/ 266 w 304"/>
                <a:gd name="T71" fmla="*/ 102 h 482"/>
                <a:gd name="T72" fmla="*/ 241 w 304"/>
                <a:gd name="T73" fmla="*/ 152 h 482"/>
                <a:gd name="T74" fmla="*/ 266 w 304"/>
                <a:gd name="T75" fmla="*/ 165 h 482"/>
                <a:gd name="T76" fmla="*/ 279 w 304"/>
                <a:gd name="T77" fmla="*/ 165 h 482"/>
                <a:gd name="T78" fmla="*/ 279 w 304"/>
                <a:gd name="T79" fmla="*/ 203 h 482"/>
                <a:gd name="T80" fmla="*/ 279 w 304"/>
                <a:gd name="T81" fmla="*/ 228 h 482"/>
                <a:gd name="T82" fmla="*/ 279 w 304"/>
                <a:gd name="T83" fmla="*/ 254 h 482"/>
                <a:gd name="T84" fmla="*/ 291 w 304"/>
                <a:gd name="T85" fmla="*/ 292 h 482"/>
                <a:gd name="T86" fmla="*/ 279 w 304"/>
                <a:gd name="T87" fmla="*/ 305 h 482"/>
                <a:gd name="T88" fmla="*/ 266 w 304"/>
                <a:gd name="T89" fmla="*/ 305 h 482"/>
                <a:gd name="T90" fmla="*/ 228 w 304"/>
                <a:gd name="T91" fmla="*/ 292 h 482"/>
                <a:gd name="T92" fmla="*/ 203 w 304"/>
                <a:gd name="T93" fmla="*/ 305 h 482"/>
                <a:gd name="T94" fmla="*/ 190 w 304"/>
                <a:gd name="T95" fmla="*/ 355 h 482"/>
                <a:gd name="T96" fmla="*/ 203 w 304"/>
                <a:gd name="T97" fmla="*/ 368 h 482"/>
                <a:gd name="T98" fmla="*/ 190 w 304"/>
                <a:gd name="T99" fmla="*/ 406 h 482"/>
                <a:gd name="T100" fmla="*/ 177 w 304"/>
                <a:gd name="T101" fmla="*/ 431 h 482"/>
                <a:gd name="T102" fmla="*/ 165 w 304"/>
                <a:gd name="T103" fmla="*/ 457 h 482"/>
                <a:gd name="T104" fmla="*/ 126 w 304"/>
                <a:gd name="T105" fmla="*/ 482 h 482"/>
                <a:gd name="T106" fmla="*/ 101 w 304"/>
                <a:gd name="T107" fmla="*/ 482 h 4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4"/>
                <a:gd name="T163" fmla="*/ 0 h 482"/>
                <a:gd name="T164" fmla="*/ 304 w 304"/>
                <a:gd name="T165" fmla="*/ 482 h 4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4" h="482">
                  <a:moveTo>
                    <a:pt x="101" y="482"/>
                  </a:moveTo>
                  <a:lnTo>
                    <a:pt x="88" y="482"/>
                  </a:lnTo>
                  <a:lnTo>
                    <a:pt x="76" y="482"/>
                  </a:lnTo>
                  <a:lnTo>
                    <a:pt x="63" y="482"/>
                  </a:lnTo>
                  <a:lnTo>
                    <a:pt x="50" y="482"/>
                  </a:lnTo>
                  <a:lnTo>
                    <a:pt x="38" y="482"/>
                  </a:lnTo>
                  <a:lnTo>
                    <a:pt x="38" y="470"/>
                  </a:lnTo>
                  <a:lnTo>
                    <a:pt x="50" y="457"/>
                  </a:lnTo>
                  <a:lnTo>
                    <a:pt x="50" y="444"/>
                  </a:lnTo>
                  <a:lnTo>
                    <a:pt x="50" y="431"/>
                  </a:lnTo>
                  <a:lnTo>
                    <a:pt x="63" y="419"/>
                  </a:lnTo>
                  <a:lnTo>
                    <a:pt x="50" y="419"/>
                  </a:lnTo>
                  <a:lnTo>
                    <a:pt x="50" y="406"/>
                  </a:lnTo>
                  <a:lnTo>
                    <a:pt x="38" y="406"/>
                  </a:lnTo>
                  <a:lnTo>
                    <a:pt x="38" y="393"/>
                  </a:lnTo>
                  <a:lnTo>
                    <a:pt x="38" y="381"/>
                  </a:lnTo>
                  <a:lnTo>
                    <a:pt x="38" y="368"/>
                  </a:lnTo>
                  <a:lnTo>
                    <a:pt x="25" y="355"/>
                  </a:lnTo>
                  <a:lnTo>
                    <a:pt x="12" y="343"/>
                  </a:lnTo>
                  <a:lnTo>
                    <a:pt x="12" y="330"/>
                  </a:lnTo>
                  <a:lnTo>
                    <a:pt x="0" y="330"/>
                  </a:lnTo>
                  <a:lnTo>
                    <a:pt x="12" y="317"/>
                  </a:lnTo>
                  <a:lnTo>
                    <a:pt x="25" y="305"/>
                  </a:lnTo>
                  <a:lnTo>
                    <a:pt x="38" y="305"/>
                  </a:lnTo>
                  <a:lnTo>
                    <a:pt x="38" y="292"/>
                  </a:lnTo>
                  <a:lnTo>
                    <a:pt x="38" y="279"/>
                  </a:lnTo>
                  <a:lnTo>
                    <a:pt x="50" y="279"/>
                  </a:lnTo>
                  <a:lnTo>
                    <a:pt x="50" y="267"/>
                  </a:lnTo>
                  <a:lnTo>
                    <a:pt x="38" y="267"/>
                  </a:lnTo>
                  <a:lnTo>
                    <a:pt x="38" y="254"/>
                  </a:lnTo>
                  <a:lnTo>
                    <a:pt x="38" y="241"/>
                  </a:lnTo>
                  <a:lnTo>
                    <a:pt x="50" y="241"/>
                  </a:lnTo>
                  <a:lnTo>
                    <a:pt x="50" y="228"/>
                  </a:lnTo>
                  <a:lnTo>
                    <a:pt x="50" y="216"/>
                  </a:lnTo>
                  <a:lnTo>
                    <a:pt x="50" y="203"/>
                  </a:lnTo>
                  <a:lnTo>
                    <a:pt x="63" y="203"/>
                  </a:lnTo>
                  <a:lnTo>
                    <a:pt x="50" y="190"/>
                  </a:lnTo>
                  <a:lnTo>
                    <a:pt x="38" y="178"/>
                  </a:lnTo>
                  <a:lnTo>
                    <a:pt x="50" y="178"/>
                  </a:lnTo>
                  <a:lnTo>
                    <a:pt x="50" y="165"/>
                  </a:lnTo>
                  <a:lnTo>
                    <a:pt x="50" y="152"/>
                  </a:lnTo>
                  <a:lnTo>
                    <a:pt x="63" y="152"/>
                  </a:lnTo>
                  <a:lnTo>
                    <a:pt x="63" y="140"/>
                  </a:lnTo>
                  <a:lnTo>
                    <a:pt x="63" y="127"/>
                  </a:lnTo>
                  <a:lnTo>
                    <a:pt x="76" y="114"/>
                  </a:lnTo>
                  <a:lnTo>
                    <a:pt x="76" y="102"/>
                  </a:lnTo>
                  <a:lnTo>
                    <a:pt x="76" y="89"/>
                  </a:lnTo>
                  <a:lnTo>
                    <a:pt x="76" y="76"/>
                  </a:lnTo>
                  <a:lnTo>
                    <a:pt x="126" y="64"/>
                  </a:lnTo>
                  <a:lnTo>
                    <a:pt x="139" y="51"/>
                  </a:lnTo>
                  <a:lnTo>
                    <a:pt x="152" y="38"/>
                  </a:lnTo>
                  <a:lnTo>
                    <a:pt x="152" y="26"/>
                  </a:lnTo>
                  <a:lnTo>
                    <a:pt x="152" y="13"/>
                  </a:lnTo>
                  <a:lnTo>
                    <a:pt x="165" y="13"/>
                  </a:lnTo>
                  <a:lnTo>
                    <a:pt x="177" y="13"/>
                  </a:lnTo>
                  <a:lnTo>
                    <a:pt x="177" y="26"/>
                  </a:lnTo>
                  <a:lnTo>
                    <a:pt x="177" y="38"/>
                  </a:lnTo>
                  <a:lnTo>
                    <a:pt x="177" y="51"/>
                  </a:lnTo>
                  <a:lnTo>
                    <a:pt x="190" y="64"/>
                  </a:lnTo>
                  <a:lnTo>
                    <a:pt x="190" y="51"/>
                  </a:lnTo>
                  <a:lnTo>
                    <a:pt x="203" y="51"/>
                  </a:lnTo>
                  <a:lnTo>
                    <a:pt x="203" y="38"/>
                  </a:lnTo>
                  <a:lnTo>
                    <a:pt x="215" y="38"/>
                  </a:lnTo>
                  <a:lnTo>
                    <a:pt x="215" y="51"/>
                  </a:lnTo>
                  <a:lnTo>
                    <a:pt x="215" y="38"/>
                  </a:lnTo>
                  <a:lnTo>
                    <a:pt x="228" y="38"/>
                  </a:lnTo>
                  <a:lnTo>
                    <a:pt x="228" y="26"/>
                  </a:lnTo>
                  <a:lnTo>
                    <a:pt x="228" y="13"/>
                  </a:lnTo>
                  <a:lnTo>
                    <a:pt x="241" y="13"/>
                  </a:lnTo>
                  <a:lnTo>
                    <a:pt x="241" y="0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0"/>
                  </a:lnTo>
                  <a:lnTo>
                    <a:pt x="279" y="13"/>
                  </a:lnTo>
                  <a:lnTo>
                    <a:pt x="279" y="26"/>
                  </a:lnTo>
                  <a:lnTo>
                    <a:pt x="291" y="26"/>
                  </a:lnTo>
                  <a:lnTo>
                    <a:pt x="291" y="38"/>
                  </a:lnTo>
                  <a:lnTo>
                    <a:pt x="304" y="38"/>
                  </a:lnTo>
                  <a:lnTo>
                    <a:pt x="304" y="51"/>
                  </a:lnTo>
                  <a:lnTo>
                    <a:pt x="291" y="64"/>
                  </a:lnTo>
                  <a:lnTo>
                    <a:pt x="304" y="76"/>
                  </a:lnTo>
                  <a:lnTo>
                    <a:pt x="291" y="76"/>
                  </a:lnTo>
                  <a:lnTo>
                    <a:pt x="279" y="76"/>
                  </a:lnTo>
                  <a:lnTo>
                    <a:pt x="266" y="89"/>
                  </a:lnTo>
                  <a:lnTo>
                    <a:pt x="266" y="102"/>
                  </a:lnTo>
                  <a:lnTo>
                    <a:pt x="253" y="102"/>
                  </a:lnTo>
                  <a:lnTo>
                    <a:pt x="253" y="114"/>
                  </a:lnTo>
                  <a:lnTo>
                    <a:pt x="241" y="127"/>
                  </a:lnTo>
                  <a:lnTo>
                    <a:pt x="241" y="152"/>
                  </a:lnTo>
                  <a:lnTo>
                    <a:pt x="241" y="165"/>
                  </a:lnTo>
                  <a:lnTo>
                    <a:pt x="253" y="165"/>
                  </a:lnTo>
                  <a:lnTo>
                    <a:pt x="266" y="165"/>
                  </a:lnTo>
                  <a:lnTo>
                    <a:pt x="279" y="165"/>
                  </a:lnTo>
                  <a:lnTo>
                    <a:pt x="291" y="178"/>
                  </a:lnTo>
                  <a:lnTo>
                    <a:pt x="279" y="203"/>
                  </a:lnTo>
                  <a:lnTo>
                    <a:pt x="279" y="216"/>
                  </a:lnTo>
                  <a:lnTo>
                    <a:pt x="279" y="228"/>
                  </a:lnTo>
                  <a:lnTo>
                    <a:pt x="266" y="228"/>
                  </a:lnTo>
                  <a:lnTo>
                    <a:pt x="279" y="241"/>
                  </a:lnTo>
                  <a:lnTo>
                    <a:pt x="279" y="254"/>
                  </a:lnTo>
                  <a:lnTo>
                    <a:pt x="279" y="267"/>
                  </a:lnTo>
                  <a:lnTo>
                    <a:pt x="279" y="279"/>
                  </a:lnTo>
                  <a:lnTo>
                    <a:pt x="291" y="279"/>
                  </a:lnTo>
                  <a:lnTo>
                    <a:pt x="291" y="292"/>
                  </a:lnTo>
                  <a:lnTo>
                    <a:pt x="291" y="305"/>
                  </a:lnTo>
                  <a:lnTo>
                    <a:pt x="279" y="305"/>
                  </a:lnTo>
                  <a:lnTo>
                    <a:pt x="279" y="317"/>
                  </a:lnTo>
                  <a:lnTo>
                    <a:pt x="266" y="317"/>
                  </a:lnTo>
                  <a:lnTo>
                    <a:pt x="266" y="305"/>
                  </a:lnTo>
                  <a:lnTo>
                    <a:pt x="253" y="305"/>
                  </a:lnTo>
                  <a:lnTo>
                    <a:pt x="241" y="305"/>
                  </a:lnTo>
                  <a:lnTo>
                    <a:pt x="241" y="292"/>
                  </a:lnTo>
                  <a:lnTo>
                    <a:pt x="228" y="292"/>
                  </a:lnTo>
                  <a:lnTo>
                    <a:pt x="215" y="305"/>
                  </a:lnTo>
                  <a:lnTo>
                    <a:pt x="203" y="305"/>
                  </a:lnTo>
                  <a:lnTo>
                    <a:pt x="190" y="330"/>
                  </a:lnTo>
                  <a:lnTo>
                    <a:pt x="190" y="343"/>
                  </a:lnTo>
                  <a:lnTo>
                    <a:pt x="190" y="355"/>
                  </a:lnTo>
                  <a:lnTo>
                    <a:pt x="190" y="368"/>
                  </a:lnTo>
                  <a:lnTo>
                    <a:pt x="203" y="368"/>
                  </a:lnTo>
                  <a:lnTo>
                    <a:pt x="203" y="381"/>
                  </a:lnTo>
                  <a:lnTo>
                    <a:pt x="190" y="393"/>
                  </a:lnTo>
                  <a:lnTo>
                    <a:pt x="190" y="406"/>
                  </a:lnTo>
                  <a:lnTo>
                    <a:pt x="190" y="419"/>
                  </a:lnTo>
                  <a:lnTo>
                    <a:pt x="177" y="431"/>
                  </a:lnTo>
                  <a:lnTo>
                    <a:pt x="177" y="444"/>
                  </a:lnTo>
                  <a:lnTo>
                    <a:pt x="177" y="457"/>
                  </a:lnTo>
                  <a:lnTo>
                    <a:pt x="165" y="457"/>
                  </a:lnTo>
                  <a:lnTo>
                    <a:pt x="152" y="457"/>
                  </a:lnTo>
                  <a:lnTo>
                    <a:pt x="139" y="470"/>
                  </a:lnTo>
                  <a:lnTo>
                    <a:pt x="139" y="482"/>
                  </a:lnTo>
                  <a:lnTo>
                    <a:pt x="126" y="482"/>
                  </a:lnTo>
                  <a:lnTo>
                    <a:pt x="114" y="482"/>
                  </a:lnTo>
                  <a:lnTo>
                    <a:pt x="101" y="48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4" name="Freeform 33"/>
            <p:cNvSpPr>
              <a:spLocks/>
            </p:cNvSpPr>
            <p:nvPr/>
          </p:nvSpPr>
          <p:spPr bwMode="auto">
            <a:xfrm>
              <a:off x="4391025" y="3362325"/>
              <a:ext cx="323850" cy="381000"/>
            </a:xfrm>
            <a:custGeom>
              <a:avLst/>
              <a:gdLst>
                <a:gd name="T0" fmla="*/ 64 w 292"/>
                <a:gd name="T1" fmla="*/ 343 h 343"/>
                <a:gd name="T2" fmla="*/ 51 w 292"/>
                <a:gd name="T3" fmla="*/ 318 h 343"/>
                <a:gd name="T4" fmla="*/ 26 w 292"/>
                <a:gd name="T5" fmla="*/ 330 h 343"/>
                <a:gd name="T6" fmla="*/ 13 w 292"/>
                <a:gd name="T7" fmla="*/ 305 h 343"/>
                <a:gd name="T8" fmla="*/ 26 w 292"/>
                <a:gd name="T9" fmla="*/ 279 h 343"/>
                <a:gd name="T10" fmla="*/ 13 w 292"/>
                <a:gd name="T11" fmla="*/ 254 h 343"/>
                <a:gd name="T12" fmla="*/ 13 w 292"/>
                <a:gd name="T13" fmla="*/ 229 h 343"/>
                <a:gd name="T14" fmla="*/ 0 w 292"/>
                <a:gd name="T15" fmla="*/ 216 h 343"/>
                <a:gd name="T16" fmla="*/ 0 w 292"/>
                <a:gd name="T17" fmla="*/ 178 h 343"/>
                <a:gd name="T18" fmla="*/ 13 w 292"/>
                <a:gd name="T19" fmla="*/ 165 h 343"/>
                <a:gd name="T20" fmla="*/ 51 w 292"/>
                <a:gd name="T21" fmla="*/ 165 h 343"/>
                <a:gd name="T22" fmla="*/ 64 w 292"/>
                <a:gd name="T23" fmla="*/ 165 h 343"/>
                <a:gd name="T24" fmla="*/ 89 w 292"/>
                <a:gd name="T25" fmla="*/ 153 h 343"/>
                <a:gd name="T26" fmla="*/ 89 w 292"/>
                <a:gd name="T27" fmla="*/ 127 h 343"/>
                <a:gd name="T28" fmla="*/ 76 w 292"/>
                <a:gd name="T29" fmla="*/ 127 h 343"/>
                <a:gd name="T30" fmla="*/ 89 w 292"/>
                <a:gd name="T31" fmla="*/ 89 h 343"/>
                <a:gd name="T32" fmla="*/ 89 w 292"/>
                <a:gd name="T33" fmla="*/ 89 h 343"/>
                <a:gd name="T34" fmla="*/ 115 w 292"/>
                <a:gd name="T35" fmla="*/ 64 h 343"/>
                <a:gd name="T36" fmla="*/ 115 w 292"/>
                <a:gd name="T37" fmla="*/ 38 h 343"/>
                <a:gd name="T38" fmla="*/ 140 w 292"/>
                <a:gd name="T39" fmla="*/ 26 h 343"/>
                <a:gd name="T40" fmla="*/ 153 w 292"/>
                <a:gd name="T41" fmla="*/ 38 h 343"/>
                <a:gd name="T42" fmla="*/ 165 w 292"/>
                <a:gd name="T43" fmla="*/ 26 h 343"/>
                <a:gd name="T44" fmla="*/ 191 w 292"/>
                <a:gd name="T45" fmla="*/ 0 h 343"/>
                <a:gd name="T46" fmla="*/ 203 w 292"/>
                <a:gd name="T47" fmla="*/ 0 h 343"/>
                <a:gd name="T48" fmla="*/ 229 w 292"/>
                <a:gd name="T49" fmla="*/ 13 h 343"/>
                <a:gd name="T50" fmla="*/ 241 w 292"/>
                <a:gd name="T51" fmla="*/ 13 h 343"/>
                <a:gd name="T52" fmla="*/ 267 w 292"/>
                <a:gd name="T53" fmla="*/ 13 h 343"/>
                <a:gd name="T54" fmla="*/ 279 w 292"/>
                <a:gd name="T55" fmla="*/ 38 h 343"/>
                <a:gd name="T56" fmla="*/ 279 w 292"/>
                <a:gd name="T57" fmla="*/ 51 h 343"/>
                <a:gd name="T58" fmla="*/ 279 w 292"/>
                <a:gd name="T59" fmla="*/ 89 h 343"/>
                <a:gd name="T60" fmla="*/ 267 w 292"/>
                <a:gd name="T61" fmla="*/ 102 h 343"/>
                <a:gd name="T62" fmla="*/ 279 w 292"/>
                <a:gd name="T63" fmla="*/ 127 h 343"/>
                <a:gd name="T64" fmla="*/ 267 w 292"/>
                <a:gd name="T65" fmla="*/ 140 h 343"/>
                <a:gd name="T66" fmla="*/ 254 w 292"/>
                <a:gd name="T67" fmla="*/ 153 h 343"/>
                <a:gd name="T68" fmla="*/ 241 w 292"/>
                <a:gd name="T69" fmla="*/ 165 h 343"/>
                <a:gd name="T70" fmla="*/ 241 w 292"/>
                <a:gd name="T71" fmla="*/ 178 h 343"/>
                <a:gd name="T72" fmla="*/ 254 w 292"/>
                <a:gd name="T73" fmla="*/ 203 h 343"/>
                <a:gd name="T74" fmla="*/ 267 w 292"/>
                <a:gd name="T75" fmla="*/ 241 h 343"/>
                <a:gd name="T76" fmla="*/ 279 w 292"/>
                <a:gd name="T77" fmla="*/ 254 h 343"/>
                <a:gd name="T78" fmla="*/ 292 w 292"/>
                <a:gd name="T79" fmla="*/ 267 h 343"/>
                <a:gd name="T80" fmla="*/ 279 w 292"/>
                <a:gd name="T81" fmla="*/ 292 h 343"/>
                <a:gd name="T82" fmla="*/ 267 w 292"/>
                <a:gd name="T83" fmla="*/ 318 h 343"/>
                <a:gd name="T84" fmla="*/ 254 w 292"/>
                <a:gd name="T85" fmla="*/ 318 h 343"/>
                <a:gd name="T86" fmla="*/ 241 w 292"/>
                <a:gd name="T87" fmla="*/ 343 h 343"/>
                <a:gd name="T88" fmla="*/ 229 w 292"/>
                <a:gd name="T89" fmla="*/ 318 h 343"/>
                <a:gd name="T90" fmla="*/ 216 w 292"/>
                <a:gd name="T91" fmla="*/ 318 h 343"/>
                <a:gd name="T92" fmla="*/ 191 w 292"/>
                <a:gd name="T93" fmla="*/ 318 h 343"/>
                <a:gd name="T94" fmla="*/ 178 w 292"/>
                <a:gd name="T95" fmla="*/ 305 h 343"/>
                <a:gd name="T96" fmla="*/ 165 w 292"/>
                <a:gd name="T97" fmla="*/ 279 h 343"/>
                <a:gd name="T98" fmla="*/ 140 w 292"/>
                <a:gd name="T99" fmla="*/ 279 h 343"/>
                <a:gd name="T100" fmla="*/ 115 w 292"/>
                <a:gd name="T101" fmla="*/ 279 h 343"/>
                <a:gd name="T102" fmla="*/ 102 w 292"/>
                <a:gd name="T103" fmla="*/ 292 h 343"/>
                <a:gd name="T104" fmla="*/ 89 w 292"/>
                <a:gd name="T105" fmla="*/ 305 h 343"/>
                <a:gd name="T106" fmla="*/ 76 w 292"/>
                <a:gd name="T107" fmla="*/ 330 h 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2"/>
                <a:gd name="T163" fmla="*/ 0 h 343"/>
                <a:gd name="T164" fmla="*/ 292 w 292"/>
                <a:gd name="T165" fmla="*/ 343 h 34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2" h="343">
                  <a:moveTo>
                    <a:pt x="76" y="330"/>
                  </a:moveTo>
                  <a:lnTo>
                    <a:pt x="64" y="343"/>
                  </a:lnTo>
                  <a:lnTo>
                    <a:pt x="51" y="343"/>
                  </a:lnTo>
                  <a:lnTo>
                    <a:pt x="51" y="330"/>
                  </a:lnTo>
                  <a:lnTo>
                    <a:pt x="51" y="318"/>
                  </a:lnTo>
                  <a:lnTo>
                    <a:pt x="38" y="318"/>
                  </a:lnTo>
                  <a:lnTo>
                    <a:pt x="38" y="330"/>
                  </a:lnTo>
                  <a:lnTo>
                    <a:pt x="26" y="330"/>
                  </a:lnTo>
                  <a:lnTo>
                    <a:pt x="13" y="330"/>
                  </a:lnTo>
                  <a:lnTo>
                    <a:pt x="13" y="318"/>
                  </a:lnTo>
                  <a:lnTo>
                    <a:pt x="13" y="305"/>
                  </a:lnTo>
                  <a:lnTo>
                    <a:pt x="13" y="292"/>
                  </a:lnTo>
                  <a:lnTo>
                    <a:pt x="26" y="292"/>
                  </a:lnTo>
                  <a:lnTo>
                    <a:pt x="26" y="279"/>
                  </a:lnTo>
                  <a:lnTo>
                    <a:pt x="26" y="267"/>
                  </a:lnTo>
                  <a:lnTo>
                    <a:pt x="13" y="254"/>
                  </a:lnTo>
                  <a:lnTo>
                    <a:pt x="13" y="241"/>
                  </a:lnTo>
                  <a:lnTo>
                    <a:pt x="13" y="229"/>
                  </a:lnTo>
                  <a:lnTo>
                    <a:pt x="13" y="216"/>
                  </a:lnTo>
                  <a:lnTo>
                    <a:pt x="0" y="216"/>
                  </a:lnTo>
                  <a:lnTo>
                    <a:pt x="0" y="203"/>
                  </a:lnTo>
                  <a:lnTo>
                    <a:pt x="0" y="178"/>
                  </a:lnTo>
                  <a:lnTo>
                    <a:pt x="0" y="165"/>
                  </a:lnTo>
                  <a:lnTo>
                    <a:pt x="13" y="165"/>
                  </a:lnTo>
                  <a:lnTo>
                    <a:pt x="26" y="165"/>
                  </a:lnTo>
                  <a:lnTo>
                    <a:pt x="38" y="178"/>
                  </a:lnTo>
                  <a:lnTo>
                    <a:pt x="38" y="165"/>
                  </a:lnTo>
                  <a:lnTo>
                    <a:pt x="51" y="165"/>
                  </a:lnTo>
                  <a:lnTo>
                    <a:pt x="64" y="165"/>
                  </a:lnTo>
                  <a:lnTo>
                    <a:pt x="76" y="165"/>
                  </a:lnTo>
                  <a:lnTo>
                    <a:pt x="89" y="165"/>
                  </a:lnTo>
                  <a:lnTo>
                    <a:pt x="89" y="153"/>
                  </a:lnTo>
                  <a:lnTo>
                    <a:pt x="89" y="140"/>
                  </a:lnTo>
                  <a:lnTo>
                    <a:pt x="89" y="127"/>
                  </a:lnTo>
                  <a:lnTo>
                    <a:pt x="76" y="127"/>
                  </a:lnTo>
                  <a:lnTo>
                    <a:pt x="76" y="102"/>
                  </a:lnTo>
                  <a:lnTo>
                    <a:pt x="89" y="89"/>
                  </a:lnTo>
                  <a:lnTo>
                    <a:pt x="102" y="76"/>
                  </a:lnTo>
                  <a:lnTo>
                    <a:pt x="115" y="64"/>
                  </a:lnTo>
                  <a:lnTo>
                    <a:pt x="115" y="51"/>
                  </a:lnTo>
                  <a:lnTo>
                    <a:pt x="115" y="38"/>
                  </a:lnTo>
                  <a:lnTo>
                    <a:pt x="127" y="26"/>
                  </a:lnTo>
                  <a:lnTo>
                    <a:pt x="140" y="26"/>
                  </a:lnTo>
                  <a:lnTo>
                    <a:pt x="153" y="26"/>
                  </a:lnTo>
                  <a:lnTo>
                    <a:pt x="153" y="38"/>
                  </a:lnTo>
                  <a:lnTo>
                    <a:pt x="165" y="38"/>
                  </a:lnTo>
                  <a:lnTo>
                    <a:pt x="165" y="26"/>
                  </a:lnTo>
                  <a:lnTo>
                    <a:pt x="165" y="13"/>
                  </a:lnTo>
                  <a:lnTo>
                    <a:pt x="178" y="13"/>
                  </a:lnTo>
                  <a:lnTo>
                    <a:pt x="191" y="0"/>
                  </a:lnTo>
                  <a:lnTo>
                    <a:pt x="203" y="0"/>
                  </a:lnTo>
                  <a:lnTo>
                    <a:pt x="216" y="0"/>
                  </a:lnTo>
                  <a:lnTo>
                    <a:pt x="229" y="13"/>
                  </a:lnTo>
                  <a:lnTo>
                    <a:pt x="229" y="0"/>
                  </a:lnTo>
                  <a:lnTo>
                    <a:pt x="241" y="0"/>
                  </a:lnTo>
                  <a:lnTo>
                    <a:pt x="241" y="13"/>
                  </a:lnTo>
                  <a:lnTo>
                    <a:pt x="254" y="13"/>
                  </a:lnTo>
                  <a:lnTo>
                    <a:pt x="267" y="13"/>
                  </a:lnTo>
                  <a:lnTo>
                    <a:pt x="267" y="26"/>
                  </a:lnTo>
                  <a:lnTo>
                    <a:pt x="279" y="38"/>
                  </a:lnTo>
                  <a:lnTo>
                    <a:pt x="292" y="51"/>
                  </a:lnTo>
                  <a:lnTo>
                    <a:pt x="279" y="51"/>
                  </a:lnTo>
                  <a:lnTo>
                    <a:pt x="279" y="64"/>
                  </a:lnTo>
                  <a:lnTo>
                    <a:pt x="279" y="76"/>
                  </a:lnTo>
                  <a:lnTo>
                    <a:pt x="279" y="89"/>
                  </a:lnTo>
                  <a:lnTo>
                    <a:pt x="267" y="89"/>
                  </a:lnTo>
                  <a:lnTo>
                    <a:pt x="267" y="102"/>
                  </a:lnTo>
                  <a:lnTo>
                    <a:pt x="267" y="115"/>
                  </a:lnTo>
                  <a:lnTo>
                    <a:pt x="279" y="115"/>
                  </a:lnTo>
                  <a:lnTo>
                    <a:pt x="279" y="127"/>
                  </a:lnTo>
                  <a:lnTo>
                    <a:pt x="267" y="127"/>
                  </a:lnTo>
                  <a:lnTo>
                    <a:pt x="267" y="140"/>
                  </a:lnTo>
                  <a:lnTo>
                    <a:pt x="267" y="153"/>
                  </a:lnTo>
                  <a:lnTo>
                    <a:pt x="254" y="153"/>
                  </a:lnTo>
                  <a:lnTo>
                    <a:pt x="241" y="165"/>
                  </a:lnTo>
                  <a:lnTo>
                    <a:pt x="229" y="178"/>
                  </a:lnTo>
                  <a:lnTo>
                    <a:pt x="241" y="178"/>
                  </a:lnTo>
                  <a:lnTo>
                    <a:pt x="241" y="191"/>
                  </a:lnTo>
                  <a:lnTo>
                    <a:pt x="254" y="203"/>
                  </a:lnTo>
                  <a:lnTo>
                    <a:pt x="267" y="216"/>
                  </a:lnTo>
                  <a:lnTo>
                    <a:pt x="267" y="229"/>
                  </a:lnTo>
                  <a:lnTo>
                    <a:pt x="267" y="241"/>
                  </a:lnTo>
                  <a:lnTo>
                    <a:pt x="267" y="254"/>
                  </a:lnTo>
                  <a:lnTo>
                    <a:pt x="279" y="254"/>
                  </a:lnTo>
                  <a:lnTo>
                    <a:pt x="279" y="267"/>
                  </a:lnTo>
                  <a:lnTo>
                    <a:pt x="292" y="267"/>
                  </a:lnTo>
                  <a:lnTo>
                    <a:pt x="279" y="279"/>
                  </a:lnTo>
                  <a:lnTo>
                    <a:pt x="279" y="292"/>
                  </a:lnTo>
                  <a:lnTo>
                    <a:pt x="279" y="305"/>
                  </a:lnTo>
                  <a:lnTo>
                    <a:pt x="267" y="318"/>
                  </a:lnTo>
                  <a:lnTo>
                    <a:pt x="254" y="318"/>
                  </a:lnTo>
                  <a:lnTo>
                    <a:pt x="254" y="330"/>
                  </a:lnTo>
                  <a:lnTo>
                    <a:pt x="241" y="330"/>
                  </a:lnTo>
                  <a:lnTo>
                    <a:pt x="241" y="343"/>
                  </a:lnTo>
                  <a:lnTo>
                    <a:pt x="241" y="330"/>
                  </a:lnTo>
                  <a:lnTo>
                    <a:pt x="229" y="330"/>
                  </a:lnTo>
                  <a:lnTo>
                    <a:pt x="229" y="318"/>
                  </a:lnTo>
                  <a:lnTo>
                    <a:pt x="216" y="318"/>
                  </a:lnTo>
                  <a:lnTo>
                    <a:pt x="203" y="318"/>
                  </a:lnTo>
                  <a:lnTo>
                    <a:pt x="191" y="318"/>
                  </a:lnTo>
                  <a:lnTo>
                    <a:pt x="178" y="318"/>
                  </a:lnTo>
                  <a:lnTo>
                    <a:pt x="178" y="305"/>
                  </a:lnTo>
                  <a:lnTo>
                    <a:pt x="165" y="292"/>
                  </a:lnTo>
                  <a:lnTo>
                    <a:pt x="165" y="279"/>
                  </a:lnTo>
                  <a:lnTo>
                    <a:pt x="153" y="279"/>
                  </a:lnTo>
                  <a:lnTo>
                    <a:pt x="140" y="279"/>
                  </a:lnTo>
                  <a:lnTo>
                    <a:pt x="127" y="279"/>
                  </a:lnTo>
                  <a:lnTo>
                    <a:pt x="115" y="279"/>
                  </a:lnTo>
                  <a:lnTo>
                    <a:pt x="115" y="292"/>
                  </a:lnTo>
                  <a:lnTo>
                    <a:pt x="102" y="292"/>
                  </a:lnTo>
                  <a:lnTo>
                    <a:pt x="89" y="305"/>
                  </a:lnTo>
                  <a:lnTo>
                    <a:pt x="76" y="318"/>
                  </a:lnTo>
                  <a:lnTo>
                    <a:pt x="76" y="33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5" name="Freeform 34"/>
            <p:cNvSpPr>
              <a:spLocks/>
            </p:cNvSpPr>
            <p:nvPr/>
          </p:nvSpPr>
          <p:spPr bwMode="auto">
            <a:xfrm>
              <a:off x="4200525" y="3848100"/>
              <a:ext cx="152400" cy="247650"/>
            </a:xfrm>
            <a:custGeom>
              <a:avLst/>
              <a:gdLst>
                <a:gd name="T0" fmla="*/ 51 w 139"/>
                <a:gd name="T1" fmla="*/ 228 h 228"/>
                <a:gd name="T2" fmla="*/ 38 w 139"/>
                <a:gd name="T3" fmla="*/ 228 h 228"/>
                <a:gd name="T4" fmla="*/ 25 w 139"/>
                <a:gd name="T5" fmla="*/ 228 h 228"/>
                <a:gd name="T6" fmla="*/ 25 w 139"/>
                <a:gd name="T7" fmla="*/ 228 h 228"/>
                <a:gd name="T8" fmla="*/ 12 w 139"/>
                <a:gd name="T9" fmla="*/ 215 h 228"/>
                <a:gd name="T10" fmla="*/ 12 w 139"/>
                <a:gd name="T11" fmla="*/ 203 h 228"/>
                <a:gd name="T12" fmla="*/ 12 w 139"/>
                <a:gd name="T13" fmla="*/ 203 h 228"/>
                <a:gd name="T14" fmla="*/ 12 w 139"/>
                <a:gd name="T15" fmla="*/ 190 h 228"/>
                <a:gd name="T16" fmla="*/ 0 w 139"/>
                <a:gd name="T17" fmla="*/ 177 h 228"/>
                <a:gd name="T18" fmla="*/ 12 w 139"/>
                <a:gd name="T19" fmla="*/ 165 h 228"/>
                <a:gd name="T20" fmla="*/ 12 w 139"/>
                <a:gd name="T21" fmla="*/ 152 h 228"/>
                <a:gd name="T22" fmla="*/ 25 w 139"/>
                <a:gd name="T23" fmla="*/ 139 h 228"/>
                <a:gd name="T24" fmla="*/ 38 w 139"/>
                <a:gd name="T25" fmla="*/ 127 h 228"/>
                <a:gd name="T26" fmla="*/ 38 w 139"/>
                <a:gd name="T27" fmla="*/ 127 h 228"/>
                <a:gd name="T28" fmla="*/ 25 w 139"/>
                <a:gd name="T29" fmla="*/ 101 h 228"/>
                <a:gd name="T30" fmla="*/ 25 w 139"/>
                <a:gd name="T31" fmla="*/ 89 h 228"/>
                <a:gd name="T32" fmla="*/ 25 w 139"/>
                <a:gd name="T33" fmla="*/ 76 h 228"/>
                <a:gd name="T34" fmla="*/ 25 w 139"/>
                <a:gd name="T35" fmla="*/ 50 h 228"/>
                <a:gd name="T36" fmla="*/ 25 w 139"/>
                <a:gd name="T37" fmla="*/ 38 h 228"/>
                <a:gd name="T38" fmla="*/ 25 w 139"/>
                <a:gd name="T39" fmla="*/ 25 h 228"/>
                <a:gd name="T40" fmla="*/ 38 w 139"/>
                <a:gd name="T41" fmla="*/ 12 h 228"/>
                <a:gd name="T42" fmla="*/ 38 w 139"/>
                <a:gd name="T43" fmla="*/ 0 h 228"/>
                <a:gd name="T44" fmla="*/ 51 w 139"/>
                <a:gd name="T45" fmla="*/ 12 h 228"/>
                <a:gd name="T46" fmla="*/ 63 w 139"/>
                <a:gd name="T47" fmla="*/ 12 h 228"/>
                <a:gd name="T48" fmla="*/ 76 w 139"/>
                <a:gd name="T49" fmla="*/ 25 h 228"/>
                <a:gd name="T50" fmla="*/ 89 w 139"/>
                <a:gd name="T51" fmla="*/ 12 h 228"/>
                <a:gd name="T52" fmla="*/ 101 w 139"/>
                <a:gd name="T53" fmla="*/ 12 h 228"/>
                <a:gd name="T54" fmla="*/ 114 w 139"/>
                <a:gd name="T55" fmla="*/ 12 h 228"/>
                <a:gd name="T56" fmla="*/ 114 w 139"/>
                <a:gd name="T57" fmla="*/ 12 h 228"/>
                <a:gd name="T58" fmla="*/ 127 w 139"/>
                <a:gd name="T59" fmla="*/ 12 h 228"/>
                <a:gd name="T60" fmla="*/ 114 w 139"/>
                <a:gd name="T61" fmla="*/ 25 h 228"/>
                <a:gd name="T62" fmla="*/ 114 w 139"/>
                <a:gd name="T63" fmla="*/ 50 h 228"/>
                <a:gd name="T64" fmla="*/ 127 w 139"/>
                <a:gd name="T65" fmla="*/ 63 h 228"/>
                <a:gd name="T66" fmla="*/ 139 w 139"/>
                <a:gd name="T67" fmla="*/ 63 h 228"/>
                <a:gd name="T68" fmla="*/ 139 w 139"/>
                <a:gd name="T69" fmla="*/ 76 h 228"/>
                <a:gd name="T70" fmla="*/ 139 w 139"/>
                <a:gd name="T71" fmla="*/ 89 h 228"/>
                <a:gd name="T72" fmla="*/ 127 w 139"/>
                <a:gd name="T73" fmla="*/ 89 h 228"/>
                <a:gd name="T74" fmla="*/ 114 w 139"/>
                <a:gd name="T75" fmla="*/ 89 h 228"/>
                <a:gd name="T76" fmla="*/ 114 w 139"/>
                <a:gd name="T77" fmla="*/ 114 h 228"/>
                <a:gd name="T78" fmla="*/ 114 w 139"/>
                <a:gd name="T79" fmla="*/ 127 h 228"/>
                <a:gd name="T80" fmla="*/ 114 w 139"/>
                <a:gd name="T81" fmla="*/ 139 h 228"/>
                <a:gd name="T82" fmla="*/ 114 w 139"/>
                <a:gd name="T83" fmla="*/ 165 h 228"/>
                <a:gd name="T84" fmla="*/ 114 w 139"/>
                <a:gd name="T85" fmla="*/ 190 h 228"/>
                <a:gd name="T86" fmla="*/ 114 w 139"/>
                <a:gd name="T87" fmla="*/ 203 h 228"/>
                <a:gd name="T88" fmla="*/ 101 w 139"/>
                <a:gd name="T89" fmla="*/ 203 h 228"/>
                <a:gd name="T90" fmla="*/ 76 w 139"/>
                <a:gd name="T91" fmla="*/ 215 h 228"/>
                <a:gd name="T92" fmla="*/ 76 w 139"/>
                <a:gd name="T93" fmla="*/ 228 h 228"/>
                <a:gd name="T94" fmla="*/ 63 w 139"/>
                <a:gd name="T95" fmla="*/ 228 h 228"/>
                <a:gd name="T96" fmla="*/ 63 w 139"/>
                <a:gd name="T97" fmla="*/ 228 h 2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9"/>
                <a:gd name="T148" fmla="*/ 0 h 228"/>
                <a:gd name="T149" fmla="*/ 139 w 139"/>
                <a:gd name="T150" fmla="*/ 228 h 2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9" h="228">
                  <a:moveTo>
                    <a:pt x="63" y="228"/>
                  </a:moveTo>
                  <a:lnTo>
                    <a:pt x="51" y="228"/>
                  </a:lnTo>
                  <a:lnTo>
                    <a:pt x="38" y="228"/>
                  </a:lnTo>
                  <a:lnTo>
                    <a:pt x="25" y="228"/>
                  </a:lnTo>
                  <a:lnTo>
                    <a:pt x="12" y="228"/>
                  </a:lnTo>
                  <a:lnTo>
                    <a:pt x="12" y="215"/>
                  </a:lnTo>
                  <a:lnTo>
                    <a:pt x="12" y="203"/>
                  </a:lnTo>
                  <a:lnTo>
                    <a:pt x="12" y="190"/>
                  </a:lnTo>
                  <a:lnTo>
                    <a:pt x="0" y="177"/>
                  </a:lnTo>
                  <a:lnTo>
                    <a:pt x="0" y="165"/>
                  </a:lnTo>
                  <a:lnTo>
                    <a:pt x="12" y="165"/>
                  </a:lnTo>
                  <a:lnTo>
                    <a:pt x="12" y="152"/>
                  </a:lnTo>
                  <a:lnTo>
                    <a:pt x="25" y="139"/>
                  </a:lnTo>
                  <a:lnTo>
                    <a:pt x="38" y="127"/>
                  </a:lnTo>
                  <a:lnTo>
                    <a:pt x="25" y="114"/>
                  </a:lnTo>
                  <a:lnTo>
                    <a:pt x="25" y="101"/>
                  </a:lnTo>
                  <a:lnTo>
                    <a:pt x="25" y="89"/>
                  </a:lnTo>
                  <a:lnTo>
                    <a:pt x="25" y="76"/>
                  </a:lnTo>
                  <a:lnTo>
                    <a:pt x="25" y="63"/>
                  </a:lnTo>
                  <a:lnTo>
                    <a:pt x="25" y="50"/>
                  </a:lnTo>
                  <a:lnTo>
                    <a:pt x="25" y="38"/>
                  </a:lnTo>
                  <a:lnTo>
                    <a:pt x="25" y="25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51" y="12"/>
                  </a:lnTo>
                  <a:lnTo>
                    <a:pt x="63" y="12"/>
                  </a:lnTo>
                  <a:lnTo>
                    <a:pt x="76" y="25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14" y="12"/>
                  </a:lnTo>
                  <a:lnTo>
                    <a:pt x="127" y="12"/>
                  </a:lnTo>
                  <a:lnTo>
                    <a:pt x="127" y="25"/>
                  </a:lnTo>
                  <a:lnTo>
                    <a:pt x="114" y="25"/>
                  </a:lnTo>
                  <a:lnTo>
                    <a:pt x="114" y="38"/>
                  </a:lnTo>
                  <a:lnTo>
                    <a:pt x="114" y="50"/>
                  </a:lnTo>
                  <a:lnTo>
                    <a:pt x="127" y="63"/>
                  </a:lnTo>
                  <a:lnTo>
                    <a:pt x="139" y="63"/>
                  </a:lnTo>
                  <a:lnTo>
                    <a:pt x="139" y="76"/>
                  </a:lnTo>
                  <a:lnTo>
                    <a:pt x="139" y="89"/>
                  </a:lnTo>
                  <a:lnTo>
                    <a:pt x="127" y="89"/>
                  </a:lnTo>
                  <a:lnTo>
                    <a:pt x="114" y="89"/>
                  </a:lnTo>
                  <a:lnTo>
                    <a:pt x="114" y="101"/>
                  </a:lnTo>
                  <a:lnTo>
                    <a:pt x="114" y="114"/>
                  </a:lnTo>
                  <a:lnTo>
                    <a:pt x="127" y="114"/>
                  </a:lnTo>
                  <a:lnTo>
                    <a:pt x="114" y="127"/>
                  </a:lnTo>
                  <a:lnTo>
                    <a:pt x="114" y="139"/>
                  </a:lnTo>
                  <a:lnTo>
                    <a:pt x="114" y="152"/>
                  </a:lnTo>
                  <a:lnTo>
                    <a:pt x="114" y="165"/>
                  </a:lnTo>
                  <a:lnTo>
                    <a:pt x="114" y="177"/>
                  </a:lnTo>
                  <a:lnTo>
                    <a:pt x="114" y="190"/>
                  </a:lnTo>
                  <a:lnTo>
                    <a:pt x="114" y="203"/>
                  </a:lnTo>
                  <a:lnTo>
                    <a:pt x="101" y="203"/>
                  </a:lnTo>
                  <a:lnTo>
                    <a:pt x="89" y="215"/>
                  </a:lnTo>
                  <a:lnTo>
                    <a:pt x="76" y="215"/>
                  </a:lnTo>
                  <a:lnTo>
                    <a:pt x="76" y="228"/>
                  </a:lnTo>
                  <a:lnTo>
                    <a:pt x="63" y="22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6" name="Freeform 35"/>
            <p:cNvSpPr>
              <a:spLocks/>
            </p:cNvSpPr>
            <p:nvPr/>
          </p:nvSpPr>
          <p:spPr bwMode="auto">
            <a:xfrm>
              <a:off x="4476750" y="3676650"/>
              <a:ext cx="285750" cy="257175"/>
            </a:xfrm>
            <a:custGeom>
              <a:avLst/>
              <a:gdLst>
                <a:gd name="T0" fmla="*/ 165 w 254"/>
                <a:gd name="T1" fmla="*/ 203 h 229"/>
                <a:gd name="T2" fmla="*/ 77 w 254"/>
                <a:gd name="T3" fmla="*/ 229 h 229"/>
                <a:gd name="T4" fmla="*/ 89 w 254"/>
                <a:gd name="T5" fmla="*/ 191 h 229"/>
                <a:gd name="T6" fmla="*/ 127 w 254"/>
                <a:gd name="T7" fmla="*/ 191 h 229"/>
                <a:gd name="T8" fmla="*/ 140 w 254"/>
                <a:gd name="T9" fmla="*/ 178 h 229"/>
                <a:gd name="T10" fmla="*/ 115 w 254"/>
                <a:gd name="T11" fmla="*/ 165 h 229"/>
                <a:gd name="T12" fmla="*/ 102 w 254"/>
                <a:gd name="T13" fmla="*/ 178 h 229"/>
                <a:gd name="T14" fmla="*/ 77 w 254"/>
                <a:gd name="T15" fmla="*/ 165 h 229"/>
                <a:gd name="T16" fmla="*/ 64 w 254"/>
                <a:gd name="T17" fmla="*/ 140 h 229"/>
                <a:gd name="T18" fmla="*/ 51 w 254"/>
                <a:gd name="T19" fmla="*/ 140 h 229"/>
                <a:gd name="T20" fmla="*/ 64 w 254"/>
                <a:gd name="T21" fmla="*/ 178 h 229"/>
                <a:gd name="T22" fmla="*/ 64 w 254"/>
                <a:gd name="T23" fmla="*/ 191 h 229"/>
                <a:gd name="T24" fmla="*/ 39 w 254"/>
                <a:gd name="T25" fmla="*/ 178 h 229"/>
                <a:gd name="T26" fmla="*/ 39 w 254"/>
                <a:gd name="T27" fmla="*/ 165 h 229"/>
                <a:gd name="T28" fmla="*/ 26 w 254"/>
                <a:gd name="T29" fmla="*/ 140 h 229"/>
                <a:gd name="T30" fmla="*/ 26 w 254"/>
                <a:gd name="T31" fmla="*/ 115 h 229"/>
                <a:gd name="T32" fmla="*/ 39 w 254"/>
                <a:gd name="T33" fmla="*/ 102 h 229"/>
                <a:gd name="T34" fmla="*/ 26 w 254"/>
                <a:gd name="T35" fmla="*/ 102 h 229"/>
                <a:gd name="T36" fmla="*/ 26 w 254"/>
                <a:gd name="T37" fmla="*/ 89 h 229"/>
                <a:gd name="T38" fmla="*/ 13 w 254"/>
                <a:gd name="T39" fmla="*/ 77 h 229"/>
                <a:gd name="T40" fmla="*/ 13 w 254"/>
                <a:gd name="T41" fmla="*/ 77 h 229"/>
                <a:gd name="T42" fmla="*/ 0 w 254"/>
                <a:gd name="T43" fmla="*/ 64 h 229"/>
                <a:gd name="T44" fmla="*/ 0 w 254"/>
                <a:gd name="T45" fmla="*/ 51 h 229"/>
                <a:gd name="T46" fmla="*/ 0 w 254"/>
                <a:gd name="T47" fmla="*/ 39 h 229"/>
                <a:gd name="T48" fmla="*/ 13 w 254"/>
                <a:gd name="T49" fmla="*/ 26 h 229"/>
                <a:gd name="T50" fmla="*/ 26 w 254"/>
                <a:gd name="T51" fmla="*/ 13 h 229"/>
                <a:gd name="T52" fmla="*/ 26 w 254"/>
                <a:gd name="T53" fmla="*/ 13 h 229"/>
                <a:gd name="T54" fmla="*/ 39 w 254"/>
                <a:gd name="T55" fmla="*/ 13 h 229"/>
                <a:gd name="T56" fmla="*/ 39 w 254"/>
                <a:gd name="T57" fmla="*/ 0 h 229"/>
                <a:gd name="T58" fmla="*/ 51 w 254"/>
                <a:gd name="T59" fmla="*/ 0 h 229"/>
                <a:gd name="T60" fmla="*/ 64 w 254"/>
                <a:gd name="T61" fmla="*/ 0 h 229"/>
                <a:gd name="T62" fmla="*/ 77 w 254"/>
                <a:gd name="T63" fmla="*/ 0 h 229"/>
                <a:gd name="T64" fmla="*/ 89 w 254"/>
                <a:gd name="T65" fmla="*/ 0 h 229"/>
                <a:gd name="T66" fmla="*/ 89 w 254"/>
                <a:gd name="T67" fmla="*/ 13 h 229"/>
                <a:gd name="T68" fmla="*/ 102 w 254"/>
                <a:gd name="T69" fmla="*/ 26 h 229"/>
                <a:gd name="T70" fmla="*/ 102 w 254"/>
                <a:gd name="T71" fmla="*/ 39 h 229"/>
                <a:gd name="T72" fmla="*/ 115 w 254"/>
                <a:gd name="T73" fmla="*/ 39 h 229"/>
                <a:gd name="T74" fmla="*/ 127 w 254"/>
                <a:gd name="T75" fmla="*/ 39 h 229"/>
                <a:gd name="T76" fmla="*/ 140 w 254"/>
                <a:gd name="T77" fmla="*/ 39 h 229"/>
                <a:gd name="T78" fmla="*/ 153 w 254"/>
                <a:gd name="T79" fmla="*/ 39 h 229"/>
                <a:gd name="T80" fmla="*/ 153 w 254"/>
                <a:gd name="T81" fmla="*/ 39 h 229"/>
                <a:gd name="T82" fmla="*/ 153 w 254"/>
                <a:gd name="T83" fmla="*/ 51 h 229"/>
                <a:gd name="T84" fmla="*/ 165 w 254"/>
                <a:gd name="T85" fmla="*/ 64 h 229"/>
                <a:gd name="T86" fmla="*/ 178 w 254"/>
                <a:gd name="T87" fmla="*/ 51 h 229"/>
                <a:gd name="T88" fmla="*/ 178 w 254"/>
                <a:gd name="T89" fmla="*/ 39 h 229"/>
                <a:gd name="T90" fmla="*/ 191 w 254"/>
                <a:gd name="T91" fmla="*/ 39 h 229"/>
                <a:gd name="T92" fmla="*/ 191 w 254"/>
                <a:gd name="T93" fmla="*/ 51 h 229"/>
                <a:gd name="T94" fmla="*/ 203 w 254"/>
                <a:gd name="T95" fmla="*/ 51 h 229"/>
                <a:gd name="T96" fmla="*/ 216 w 254"/>
                <a:gd name="T97" fmla="*/ 51 h 229"/>
                <a:gd name="T98" fmla="*/ 229 w 254"/>
                <a:gd name="T99" fmla="*/ 51 h 229"/>
                <a:gd name="T100" fmla="*/ 254 w 254"/>
                <a:gd name="T101" fmla="*/ 51 h 229"/>
                <a:gd name="T102" fmla="*/ 254 w 254"/>
                <a:gd name="T103" fmla="*/ 64 h 229"/>
                <a:gd name="T104" fmla="*/ 254 w 254"/>
                <a:gd name="T105" fmla="*/ 77 h 229"/>
                <a:gd name="T106" fmla="*/ 241 w 254"/>
                <a:gd name="T107" fmla="*/ 89 h 229"/>
                <a:gd name="T108" fmla="*/ 241 w 254"/>
                <a:gd name="T109" fmla="*/ 102 h 229"/>
                <a:gd name="T110" fmla="*/ 229 w 254"/>
                <a:gd name="T111" fmla="*/ 102 h 229"/>
                <a:gd name="T112" fmla="*/ 216 w 254"/>
                <a:gd name="T113" fmla="*/ 127 h 229"/>
                <a:gd name="T114" fmla="*/ 203 w 254"/>
                <a:gd name="T115" fmla="*/ 140 h 229"/>
                <a:gd name="T116" fmla="*/ 191 w 254"/>
                <a:gd name="T117" fmla="*/ 153 h 229"/>
                <a:gd name="T118" fmla="*/ 178 w 254"/>
                <a:gd name="T119" fmla="*/ 165 h 229"/>
                <a:gd name="T120" fmla="*/ 178 w 254"/>
                <a:gd name="T121" fmla="*/ 178 h 229"/>
                <a:gd name="T122" fmla="*/ 178 w 254"/>
                <a:gd name="T123" fmla="*/ 203 h 2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4"/>
                <a:gd name="T187" fmla="*/ 0 h 229"/>
                <a:gd name="T188" fmla="*/ 254 w 254"/>
                <a:gd name="T189" fmla="*/ 229 h 2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4" h="229">
                  <a:moveTo>
                    <a:pt x="178" y="203"/>
                  </a:moveTo>
                  <a:lnTo>
                    <a:pt x="165" y="203"/>
                  </a:lnTo>
                  <a:lnTo>
                    <a:pt x="127" y="203"/>
                  </a:lnTo>
                  <a:lnTo>
                    <a:pt x="77" y="229"/>
                  </a:lnTo>
                  <a:lnTo>
                    <a:pt x="64" y="216"/>
                  </a:lnTo>
                  <a:lnTo>
                    <a:pt x="89" y="191"/>
                  </a:lnTo>
                  <a:lnTo>
                    <a:pt x="102" y="203"/>
                  </a:lnTo>
                  <a:lnTo>
                    <a:pt x="127" y="191"/>
                  </a:lnTo>
                  <a:lnTo>
                    <a:pt x="140" y="178"/>
                  </a:lnTo>
                  <a:lnTo>
                    <a:pt x="140" y="165"/>
                  </a:lnTo>
                  <a:lnTo>
                    <a:pt x="115" y="165"/>
                  </a:lnTo>
                  <a:lnTo>
                    <a:pt x="102" y="178"/>
                  </a:lnTo>
                  <a:lnTo>
                    <a:pt x="77" y="165"/>
                  </a:lnTo>
                  <a:lnTo>
                    <a:pt x="64" y="153"/>
                  </a:lnTo>
                  <a:lnTo>
                    <a:pt x="64" y="140"/>
                  </a:lnTo>
                  <a:lnTo>
                    <a:pt x="51" y="140"/>
                  </a:lnTo>
                  <a:lnTo>
                    <a:pt x="51" y="165"/>
                  </a:lnTo>
                  <a:lnTo>
                    <a:pt x="64" y="178"/>
                  </a:lnTo>
                  <a:lnTo>
                    <a:pt x="64" y="191"/>
                  </a:lnTo>
                  <a:lnTo>
                    <a:pt x="39" y="178"/>
                  </a:lnTo>
                  <a:lnTo>
                    <a:pt x="39" y="165"/>
                  </a:lnTo>
                  <a:lnTo>
                    <a:pt x="39" y="153"/>
                  </a:lnTo>
                  <a:lnTo>
                    <a:pt x="26" y="140"/>
                  </a:lnTo>
                  <a:lnTo>
                    <a:pt x="26" y="127"/>
                  </a:lnTo>
                  <a:lnTo>
                    <a:pt x="26" y="115"/>
                  </a:lnTo>
                  <a:lnTo>
                    <a:pt x="39" y="102"/>
                  </a:lnTo>
                  <a:lnTo>
                    <a:pt x="39" y="89"/>
                  </a:lnTo>
                  <a:lnTo>
                    <a:pt x="26" y="102"/>
                  </a:lnTo>
                  <a:lnTo>
                    <a:pt x="26" y="89"/>
                  </a:lnTo>
                  <a:lnTo>
                    <a:pt x="13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13" y="26"/>
                  </a:lnTo>
                  <a:lnTo>
                    <a:pt x="26" y="13"/>
                  </a:lnTo>
                  <a:lnTo>
                    <a:pt x="39" y="13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89" y="0"/>
                  </a:lnTo>
                  <a:lnTo>
                    <a:pt x="89" y="13"/>
                  </a:lnTo>
                  <a:lnTo>
                    <a:pt x="102" y="26"/>
                  </a:lnTo>
                  <a:lnTo>
                    <a:pt x="102" y="39"/>
                  </a:lnTo>
                  <a:lnTo>
                    <a:pt x="115" y="39"/>
                  </a:lnTo>
                  <a:lnTo>
                    <a:pt x="127" y="39"/>
                  </a:lnTo>
                  <a:lnTo>
                    <a:pt x="140" y="39"/>
                  </a:lnTo>
                  <a:lnTo>
                    <a:pt x="153" y="39"/>
                  </a:lnTo>
                  <a:lnTo>
                    <a:pt x="153" y="51"/>
                  </a:lnTo>
                  <a:lnTo>
                    <a:pt x="165" y="51"/>
                  </a:lnTo>
                  <a:lnTo>
                    <a:pt x="165" y="64"/>
                  </a:lnTo>
                  <a:lnTo>
                    <a:pt x="165" y="51"/>
                  </a:lnTo>
                  <a:lnTo>
                    <a:pt x="178" y="51"/>
                  </a:lnTo>
                  <a:lnTo>
                    <a:pt x="178" y="39"/>
                  </a:lnTo>
                  <a:lnTo>
                    <a:pt x="191" y="39"/>
                  </a:lnTo>
                  <a:lnTo>
                    <a:pt x="191" y="51"/>
                  </a:lnTo>
                  <a:lnTo>
                    <a:pt x="203" y="51"/>
                  </a:lnTo>
                  <a:lnTo>
                    <a:pt x="216" y="51"/>
                  </a:lnTo>
                  <a:lnTo>
                    <a:pt x="229" y="51"/>
                  </a:lnTo>
                  <a:lnTo>
                    <a:pt x="241" y="51"/>
                  </a:lnTo>
                  <a:lnTo>
                    <a:pt x="254" y="51"/>
                  </a:lnTo>
                  <a:lnTo>
                    <a:pt x="254" y="64"/>
                  </a:lnTo>
                  <a:lnTo>
                    <a:pt x="254" y="77"/>
                  </a:lnTo>
                  <a:lnTo>
                    <a:pt x="241" y="77"/>
                  </a:lnTo>
                  <a:lnTo>
                    <a:pt x="241" y="89"/>
                  </a:lnTo>
                  <a:lnTo>
                    <a:pt x="241" y="102"/>
                  </a:lnTo>
                  <a:lnTo>
                    <a:pt x="229" y="102"/>
                  </a:lnTo>
                  <a:lnTo>
                    <a:pt x="216" y="115"/>
                  </a:lnTo>
                  <a:lnTo>
                    <a:pt x="216" y="127"/>
                  </a:lnTo>
                  <a:lnTo>
                    <a:pt x="203" y="140"/>
                  </a:lnTo>
                  <a:lnTo>
                    <a:pt x="203" y="153"/>
                  </a:lnTo>
                  <a:lnTo>
                    <a:pt x="191" y="153"/>
                  </a:lnTo>
                  <a:lnTo>
                    <a:pt x="178" y="165"/>
                  </a:lnTo>
                  <a:lnTo>
                    <a:pt x="178" y="178"/>
                  </a:lnTo>
                  <a:lnTo>
                    <a:pt x="178" y="191"/>
                  </a:lnTo>
                  <a:lnTo>
                    <a:pt x="178" y="20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7" name="Freeform 36"/>
            <p:cNvSpPr>
              <a:spLocks/>
            </p:cNvSpPr>
            <p:nvPr/>
          </p:nvSpPr>
          <p:spPr bwMode="auto">
            <a:xfrm>
              <a:off x="4267200" y="3714750"/>
              <a:ext cx="266700" cy="438150"/>
            </a:xfrm>
            <a:custGeom>
              <a:avLst/>
              <a:gdLst>
                <a:gd name="T0" fmla="*/ 26 w 241"/>
                <a:gd name="T1" fmla="*/ 393 h 393"/>
                <a:gd name="T2" fmla="*/ 26 w 241"/>
                <a:gd name="T3" fmla="*/ 393 h 393"/>
                <a:gd name="T4" fmla="*/ 13 w 241"/>
                <a:gd name="T5" fmla="*/ 367 h 393"/>
                <a:gd name="T6" fmla="*/ 0 w 241"/>
                <a:gd name="T7" fmla="*/ 355 h 393"/>
                <a:gd name="T8" fmla="*/ 0 w 241"/>
                <a:gd name="T9" fmla="*/ 342 h 393"/>
                <a:gd name="T10" fmla="*/ 0 w 241"/>
                <a:gd name="T11" fmla="*/ 342 h 393"/>
                <a:gd name="T12" fmla="*/ 13 w 241"/>
                <a:gd name="T13" fmla="*/ 342 h 393"/>
                <a:gd name="T14" fmla="*/ 13 w 241"/>
                <a:gd name="T15" fmla="*/ 329 h 393"/>
                <a:gd name="T16" fmla="*/ 38 w 241"/>
                <a:gd name="T17" fmla="*/ 317 h 393"/>
                <a:gd name="T18" fmla="*/ 51 w 241"/>
                <a:gd name="T19" fmla="*/ 317 h 393"/>
                <a:gd name="T20" fmla="*/ 51 w 241"/>
                <a:gd name="T21" fmla="*/ 304 h 393"/>
                <a:gd name="T22" fmla="*/ 51 w 241"/>
                <a:gd name="T23" fmla="*/ 279 h 393"/>
                <a:gd name="T24" fmla="*/ 51 w 241"/>
                <a:gd name="T25" fmla="*/ 253 h 393"/>
                <a:gd name="T26" fmla="*/ 51 w 241"/>
                <a:gd name="T27" fmla="*/ 241 h 393"/>
                <a:gd name="T28" fmla="*/ 51 w 241"/>
                <a:gd name="T29" fmla="*/ 228 h 393"/>
                <a:gd name="T30" fmla="*/ 51 w 241"/>
                <a:gd name="T31" fmla="*/ 203 h 393"/>
                <a:gd name="T32" fmla="*/ 64 w 241"/>
                <a:gd name="T33" fmla="*/ 203 h 393"/>
                <a:gd name="T34" fmla="*/ 76 w 241"/>
                <a:gd name="T35" fmla="*/ 203 h 393"/>
                <a:gd name="T36" fmla="*/ 76 w 241"/>
                <a:gd name="T37" fmla="*/ 190 h 393"/>
                <a:gd name="T38" fmla="*/ 76 w 241"/>
                <a:gd name="T39" fmla="*/ 177 h 393"/>
                <a:gd name="T40" fmla="*/ 64 w 241"/>
                <a:gd name="T41" fmla="*/ 177 h 393"/>
                <a:gd name="T42" fmla="*/ 51 w 241"/>
                <a:gd name="T43" fmla="*/ 164 h 393"/>
                <a:gd name="T44" fmla="*/ 51 w 241"/>
                <a:gd name="T45" fmla="*/ 139 h 393"/>
                <a:gd name="T46" fmla="*/ 64 w 241"/>
                <a:gd name="T47" fmla="*/ 126 h 393"/>
                <a:gd name="T48" fmla="*/ 51 w 241"/>
                <a:gd name="T49" fmla="*/ 126 h 393"/>
                <a:gd name="T50" fmla="*/ 51 w 241"/>
                <a:gd name="T51" fmla="*/ 114 h 393"/>
                <a:gd name="T52" fmla="*/ 64 w 241"/>
                <a:gd name="T53" fmla="*/ 101 h 393"/>
                <a:gd name="T54" fmla="*/ 64 w 241"/>
                <a:gd name="T55" fmla="*/ 88 h 393"/>
                <a:gd name="T56" fmla="*/ 76 w 241"/>
                <a:gd name="T57" fmla="*/ 88 h 393"/>
                <a:gd name="T58" fmla="*/ 76 w 241"/>
                <a:gd name="T59" fmla="*/ 88 h 393"/>
                <a:gd name="T60" fmla="*/ 89 w 241"/>
                <a:gd name="T61" fmla="*/ 101 h 393"/>
                <a:gd name="T62" fmla="*/ 114 w 241"/>
                <a:gd name="T63" fmla="*/ 88 h 393"/>
                <a:gd name="T64" fmla="*/ 114 w 241"/>
                <a:gd name="T65" fmla="*/ 76 h 393"/>
                <a:gd name="T66" fmla="*/ 127 w 241"/>
                <a:gd name="T67" fmla="*/ 63 h 393"/>
                <a:gd name="T68" fmla="*/ 127 w 241"/>
                <a:gd name="T69" fmla="*/ 25 h 393"/>
                <a:gd name="T70" fmla="*/ 127 w 241"/>
                <a:gd name="T71" fmla="*/ 12 h 393"/>
                <a:gd name="T72" fmla="*/ 140 w 241"/>
                <a:gd name="T73" fmla="*/ 12 h 393"/>
                <a:gd name="T74" fmla="*/ 152 w 241"/>
                <a:gd name="T75" fmla="*/ 0 h 393"/>
                <a:gd name="T76" fmla="*/ 165 w 241"/>
                <a:gd name="T77" fmla="*/ 12 h 393"/>
                <a:gd name="T78" fmla="*/ 165 w 241"/>
                <a:gd name="T79" fmla="*/ 25 h 393"/>
                <a:gd name="T80" fmla="*/ 178 w 241"/>
                <a:gd name="T81" fmla="*/ 25 h 393"/>
                <a:gd name="T82" fmla="*/ 190 w 241"/>
                <a:gd name="T83" fmla="*/ 12 h 393"/>
                <a:gd name="T84" fmla="*/ 190 w 241"/>
                <a:gd name="T85" fmla="*/ 25 h 393"/>
                <a:gd name="T86" fmla="*/ 203 w 241"/>
                <a:gd name="T87" fmla="*/ 38 h 393"/>
                <a:gd name="T88" fmla="*/ 216 w 241"/>
                <a:gd name="T89" fmla="*/ 50 h 393"/>
                <a:gd name="T90" fmla="*/ 216 w 241"/>
                <a:gd name="T91" fmla="*/ 63 h 393"/>
                <a:gd name="T92" fmla="*/ 190 w 241"/>
                <a:gd name="T93" fmla="*/ 76 h 393"/>
                <a:gd name="T94" fmla="*/ 178 w 241"/>
                <a:gd name="T95" fmla="*/ 101 h 393"/>
                <a:gd name="T96" fmla="*/ 165 w 241"/>
                <a:gd name="T97" fmla="*/ 126 h 393"/>
                <a:gd name="T98" fmla="*/ 165 w 241"/>
                <a:gd name="T99" fmla="*/ 139 h 393"/>
                <a:gd name="T100" fmla="*/ 165 w 241"/>
                <a:gd name="T101" fmla="*/ 164 h 393"/>
                <a:gd name="T102" fmla="*/ 190 w 241"/>
                <a:gd name="T103" fmla="*/ 177 h 393"/>
                <a:gd name="T104" fmla="*/ 216 w 241"/>
                <a:gd name="T105" fmla="*/ 190 h 393"/>
                <a:gd name="T106" fmla="*/ 229 w 241"/>
                <a:gd name="T107" fmla="*/ 190 h 393"/>
                <a:gd name="T108" fmla="*/ 229 w 241"/>
                <a:gd name="T109" fmla="*/ 266 h 393"/>
                <a:gd name="T110" fmla="*/ 203 w 241"/>
                <a:gd name="T111" fmla="*/ 266 h 393"/>
                <a:gd name="T112" fmla="*/ 165 w 241"/>
                <a:gd name="T113" fmla="*/ 266 h 393"/>
                <a:gd name="T114" fmla="*/ 114 w 241"/>
                <a:gd name="T115" fmla="*/ 279 h 393"/>
                <a:gd name="T116" fmla="*/ 89 w 241"/>
                <a:gd name="T117" fmla="*/ 304 h 393"/>
                <a:gd name="T118" fmla="*/ 89 w 241"/>
                <a:gd name="T119" fmla="*/ 304 h 393"/>
                <a:gd name="T120" fmla="*/ 76 w 241"/>
                <a:gd name="T121" fmla="*/ 329 h 393"/>
                <a:gd name="T122" fmla="*/ 51 w 241"/>
                <a:gd name="T123" fmla="*/ 355 h 393"/>
                <a:gd name="T124" fmla="*/ 38 w 241"/>
                <a:gd name="T125" fmla="*/ 393 h 3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1"/>
                <a:gd name="T190" fmla="*/ 0 h 393"/>
                <a:gd name="T191" fmla="*/ 241 w 241"/>
                <a:gd name="T192" fmla="*/ 393 h 3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1" h="393">
                  <a:moveTo>
                    <a:pt x="26" y="393"/>
                  </a:moveTo>
                  <a:lnTo>
                    <a:pt x="26" y="393"/>
                  </a:lnTo>
                  <a:lnTo>
                    <a:pt x="13" y="380"/>
                  </a:lnTo>
                  <a:lnTo>
                    <a:pt x="13" y="367"/>
                  </a:lnTo>
                  <a:lnTo>
                    <a:pt x="0" y="367"/>
                  </a:lnTo>
                  <a:lnTo>
                    <a:pt x="0" y="355"/>
                  </a:lnTo>
                  <a:lnTo>
                    <a:pt x="0" y="342"/>
                  </a:lnTo>
                  <a:lnTo>
                    <a:pt x="13" y="342"/>
                  </a:lnTo>
                  <a:lnTo>
                    <a:pt x="13" y="329"/>
                  </a:lnTo>
                  <a:lnTo>
                    <a:pt x="26" y="329"/>
                  </a:lnTo>
                  <a:lnTo>
                    <a:pt x="38" y="317"/>
                  </a:lnTo>
                  <a:lnTo>
                    <a:pt x="51" y="317"/>
                  </a:lnTo>
                  <a:lnTo>
                    <a:pt x="51" y="304"/>
                  </a:lnTo>
                  <a:lnTo>
                    <a:pt x="51" y="291"/>
                  </a:lnTo>
                  <a:lnTo>
                    <a:pt x="51" y="279"/>
                  </a:lnTo>
                  <a:lnTo>
                    <a:pt x="51" y="266"/>
                  </a:lnTo>
                  <a:lnTo>
                    <a:pt x="51" y="253"/>
                  </a:lnTo>
                  <a:lnTo>
                    <a:pt x="51" y="241"/>
                  </a:lnTo>
                  <a:lnTo>
                    <a:pt x="64" y="228"/>
                  </a:lnTo>
                  <a:lnTo>
                    <a:pt x="51" y="228"/>
                  </a:lnTo>
                  <a:lnTo>
                    <a:pt x="51" y="215"/>
                  </a:lnTo>
                  <a:lnTo>
                    <a:pt x="51" y="203"/>
                  </a:lnTo>
                  <a:lnTo>
                    <a:pt x="64" y="203"/>
                  </a:lnTo>
                  <a:lnTo>
                    <a:pt x="76" y="203"/>
                  </a:lnTo>
                  <a:lnTo>
                    <a:pt x="76" y="190"/>
                  </a:lnTo>
                  <a:lnTo>
                    <a:pt x="76" y="177"/>
                  </a:lnTo>
                  <a:lnTo>
                    <a:pt x="64" y="177"/>
                  </a:lnTo>
                  <a:lnTo>
                    <a:pt x="51" y="164"/>
                  </a:lnTo>
                  <a:lnTo>
                    <a:pt x="51" y="152"/>
                  </a:lnTo>
                  <a:lnTo>
                    <a:pt x="51" y="139"/>
                  </a:lnTo>
                  <a:lnTo>
                    <a:pt x="64" y="139"/>
                  </a:lnTo>
                  <a:lnTo>
                    <a:pt x="64" y="126"/>
                  </a:lnTo>
                  <a:lnTo>
                    <a:pt x="51" y="126"/>
                  </a:lnTo>
                  <a:lnTo>
                    <a:pt x="51" y="114"/>
                  </a:lnTo>
                  <a:lnTo>
                    <a:pt x="64" y="101"/>
                  </a:lnTo>
                  <a:lnTo>
                    <a:pt x="64" y="88"/>
                  </a:lnTo>
                  <a:lnTo>
                    <a:pt x="76" y="88"/>
                  </a:lnTo>
                  <a:lnTo>
                    <a:pt x="89" y="88"/>
                  </a:lnTo>
                  <a:lnTo>
                    <a:pt x="89" y="101"/>
                  </a:lnTo>
                  <a:lnTo>
                    <a:pt x="102" y="101"/>
                  </a:lnTo>
                  <a:lnTo>
                    <a:pt x="114" y="88"/>
                  </a:lnTo>
                  <a:lnTo>
                    <a:pt x="114" y="76"/>
                  </a:lnTo>
                  <a:lnTo>
                    <a:pt x="127" y="63"/>
                  </a:lnTo>
                  <a:lnTo>
                    <a:pt x="127" y="50"/>
                  </a:lnTo>
                  <a:lnTo>
                    <a:pt x="127" y="25"/>
                  </a:lnTo>
                  <a:lnTo>
                    <a:pt x="127" y="12"/>
                  </a:lnTo>
                  <a:lnTo>
                    <a:pt x="140" y="12"/>
                  </a:lnTo>
                  <a:lnTo>
                    <a:pt x="152" y="12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65" y="12"/>
                  </a:lnTo>
                  <a:lnTo>
                    <a:pt x="165" y="25"/>
                  </a:lnTo>
                  <a:lnTo>
                    <a:pt x="178" y="25"/>
                  </a:lnTo>
                  <a:lnTo>
                    <a:pt x="190" y="12"/>
                  </a:lnTo>
                  <a:lnTo>
                    <a:pt x="190" y="25"/>
                  </a:lnTo>
                  <a:lnTo>
                    <a:pt x="203" y="38"/>
                  </a:lnTo>
                  <a:lnTo>
                    <a:pt x="216" y="50"/>
                  </a:lnTo>
                  <a:lnTo>
                    <a:pt x="216" y="63"/>
                  </a:lnTo>
                  <a:lnTo>
                    <a:pt x="203" y="63"/>
                  </a:lnTo>
                  <a:lnTo>
                    <a:pt x="190" y="76"/>
                  </a:lnTo>
                  <a:lnTo>
                    <a:pt x="178" y="88"/>
                  </a:lnTo>
                  <a:lnTo>
                    <a:pt x="178" y="101"/>
                  </a:lnTo>
                  <a:lnTo>
                    <a:pt x="178" y="114"/>
                  </a:lnTo>
                  <a:lnTo>
                    <a:pt x="165" y="126"/>
                  </a:lnTo>
                  <a:lnTo>
                    <a:pt x="165" y="139"/>
                  </a:lnTo>
                  <a:lnTo>
                    <a:pt x="165" y="152"/>
                  </a:lnTo>
                  <a:lnTo>
                    <a:pt x="165" y="164"/>
                  </a:lnTo>
                  <a:lnTo>
                    <a:pt x="178" y="177"/>
                  </a:lnTo>
                  <a:lnTo>
                    <a:pt x="190" y="177"/>
                  </a:lnTo>
                  <a:lnTo>
                    <a:pt x="203" y="190"/>
                  </a:lnTo>
                  <a:lnTo>
                    <a:pt x="216" y="190"/>
                  </a:lnTo>
                  <a:lnTo>
                    <a:pt x="229" y="190"/>
                  </a:lnTo>
                  <a:lnTo>
                    <a:pt x="241" y="215"/>
                  </a:lnTo>
                  <a:lnTo>
                    <a:pt x="229" y="266"/>
                  </a:lnTo>
                  <a:lnTo>
                    <a:pt x="203" y="266"/>
                  </a:lnTo>
                  <a:lnTo>
                    <a:pt x="178" y="266"/>
                  </a:lnTo>
                  <a:lnTo>
                    <a:pt x="165" y="266"/>
                  </a:lnTo>
                  <a:lnTo>
                    <a:pt x="140" y="266"/>
                  </a:lnTo>
                  <a:lnTo>
                    <a:pt x="114" y="279"/>
                  </a:lnTo>
                  <a:lnTo>
                    <a:pt x="102" y="279"/>
                  </a:lnTo>
                  <a:lnTo>
                    <a:pt x="89" y="304"/>
                  </a:lnTo>
                  <a:lnTo>
                    <a:pt x="89" y="329"/>
                  </a:lnTo>
                  <a:lnTo>
                    <a:pt x="76" y="329"/>
                  </a:lnTo>
                  <a:lnTo>
                    <a:pt x="64" y="355"/>
                  </a:lnTo>
                  <a:lnTo>
                    <a:pt x="51" y="355"/>
                  </a:lnTo>
                  <a:lnTo>
                    <a:pt x="38" y="367"/>
                  </a:lnTo>
                  <a:lnTo>
                    <a:pt x="38" y="393"/>
                  </a:lnTo>
                  <a:lnTo>
                    <a:pt x="26" y="39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8" name="Freeform 37"/>
            <p:cNvSpPr>
              <a:spLocks/>
            </p:cNvSpPr>
            <p:nvPr/>
          </p:nvSpPr>
          <p:spPr bwMode="auto">
            <a:xfrm>
              <a:off x="4267200" y="3571875"/>
              <a:ext cx="152400" cy="285750"/>
            </a:xfrm>
            <a:custGeom>
              <a:avLst/>
              <a:gdLst>
                <a:gd name="T0" fmla="*/ 51 w 140"/>
                <a:gd name="T1" fmla="*/ 241 h 253"/>
                <a:gd name="T2" fmla="*/ 38 w 140"/>
                <a:gd name="T3" fmla="*/ 228 h 253"/>
                <a:gd name="T4" fmla="*/ 26 w 140"/>
                <a:gd name="T5" fmla="*/ 215 h 253"/>
                <a:gd name="T6" fmla="*/ 26 w 140"/>
                <a:gd name="T7" fmla="*/ 215 h 253"/>
                <a:gd name="T8" fmla="*/ 13 w 140"/>
                <a:gd name="T9" fmla="*/ 215 h 253"/>
                <a:gd name="T10" fmla="*/ 13 w 140"/>
                <a:gd name="T11" fmla="*/ 190 h 253"/>
                <a:gd name="T12" fmla="*/ 13 w 140"/>
                <a:gd name="T13" fmla="*/ 177 h 253"/>
                <a:gd name="T14" fmla="*/ 13 w 140"/>
                <a:gd name="T15" fmla="*/ 152 h 253"/>
                <a:gd name="T16" fmla="*/ 13 w 140"/>
                <a:gd name="T17" fmla="*/ 139 h 253"/>
                <a:gd name="T18" fmla="*/ 13 w 140"/>
                <a:gd name="T19" fmla="*/ 114 h 253"/>
                <a:gd name="T20" fmla="*/ 13 w 140"/>
                <a:gd name="T21" fmla="*/ 101 h 253"/>
                <a:gd name="T22" fmla="*/ 0 w 140"/>
                <a:gd name="T23" fmla="*/ 88 h 253"/>
                <a:gd name="T24" fmla="*/ 0 w 140"/>
                <a:gd name="T25" fmla="*/ 76 h 253"/>
                <a:gd name="T26" fmla="*/ 13 w 140"/>
                <a:gd name="T27" fmla="*/ 76 h 253"/>
                <a:gd name="T28" fmla="*/ 26 w 140"/>
                <a:gd name="T29" fmla="*/ 76 h 253"/>
                <a:gd name="T30" fmla="*/ 38 w 140"/>
                <a:gd name="T31" fmla="*/ 63 h 253"/>
                <a:gd name="T32" fmla="*/ 38 w 140"/>
                <a:gd name="T33" fmla="*/ 50 h 253"/>
                <a:gd name="T34" fmla="*/ 51 w 140"/>
                <a:gd name="T35" fmla="*/ 50 h 253"/>
                <a:gd name="T36" fmla="*/ 51 w 140"/>
                <a:gd name="T37" fmla="*/ 50 h 253"/>
                <a:gd name="T38" fmla="*/ 64 w 140"/>
                <a:gd name="T39" fmla="*/ 50 h 253"/>
                <a:gd name="T40" fmla="*/ 76 w 140"/>
                <a:gd name="T41" fmla="*/ 38 h 253"/>
                <a:gd name="T42" fmla="*/ 76 w 140"/>
                <a:gd name="T43" fmla="*/ 38 h 253"/>
                <a:gd name="T44" fmla="*/ 89 w 140"/>
                <a:gd name="T45" fmla="*/ 38 h 253"/>
                <a:gd name="T46" fmla="*/ 89 w 140"/>
                <a:gd name="T47" fmla="*/ 12 h 253"/>
                <a:gd name="T48" fmla="*/ 89 w 140"/>
                <a:gd name="T49" fmla="*/ 0 h 253"/>
                <a:gd name="T50" fmla="*/ 102 w 140"/>
                <a:gd name="T51" fmla="*/ 12 h 253"/>
                <a:gd name="T52" fmla="*/ 114 w 140"/>
                <a:gd name="T53" fmla="*/ 12 h 253"/>
                <a:gd name="T54" fmla="*/ 114 w 140"/>
                <a:gd name="T55" fmla="*/ 25 h 253"/>
                <a:gd name="T56" fmla="*/ 127 w 140"/>
                <a:gd name="T57" fmla="*/ 25 h 253"/>
                <a:gd name="T58" fmla="*/ 127 w 140"/>
                <a:gd name="T59" fmla="*/ 38 h 253"/>
                <a:gd name="T60" fmla="*/ 127 w 140"/>
                <a:gd name="T61" fmla="*/ 50 h 253"/>
                <a:gd name="T62" fmla="*/ 127 w 140"/>
                <a:gd name="T63" fmla="*/ 63 h 253"/>
                <a:gd name="T64" fmla="*/ 140 w 140"/>
                <a:gd name="T65" fmla="*/ 76 h 253"/>
                <a:gd name="T66" fmla="*/ 140 w 140"/>
                <a:gd name="T67" fmla="*/ 88 h 253"/>
                <a:gd name="T68" fmla="*/ 140 w 140"/>
                <a:gd name="T69" fmla="*/ 101 h 253"/>
                <a:gd name="T70" fmla="*/ 127 w 140"/>
                <a:gd name="T71" fmla="*/ 114 h 253"/>
                <a:gd name="T72" fmla="*/ 127 w 140"/>
                <a:gd name="T73" fmla="*/ 139 h 253"/>
                <a:gd name="T74" fmla="*/ 127 w 140"/>
                <a:gd name="T75" fmla="*/ 152 h 253"/>
                <a:gd name="T76" fmla="*/ 127 w 140"/>
                <a:gd name="T77" fmla="*/ 177 h 253"/>
                <a:gd name="T78" fmla="*/ 114 w 140"/>
                <a:gd name="T79" fmla="*/ 203 h 253"/>
                <a:gd name="T80" fmla="*/ 114 w 140"/>
                <a:gd name="T81" fmla="*/ 215 h 253"/>
                <a:gd name="T82" fmla="*/ 102 w 140"/>
                <a:gd name="T83" fmla="*/ 228 h 253"/>
                <a:gd name="T84" fmla="*/ 89 w 140"/>
                <a:gd name="T85" fmla="*/ 215 h 253"/>
                <a:gd name="T86" fmla="*/ 76 w 140"/>
                <a:gd name="T87" fmla="*/ 215 h 253"/>
                <a:gd name="T88" fmla="*/ 64 w 140"/>
                <a:gd name="T89" fmla="*/ 215 h 253"/>
                <a:gd name="T90" fmla="*/ 64 w 140"/>
                <a:gd name="T91" fmla="*/ 228 h 253"/>
                <a:gd name="T92" fmla="*/ 51 w 140"/>
                <a:gd name="T93" fmla="*/ 241 h 253"/>
                <a:gd name="T94" fmla="*/ 51 w 140"/>
                <a:gd name="T95" fmla="*/ 253 h 2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0"/>
                <a:gd name="T145" fmla="*/ 0 h 253"/>
                <a:gd name="T146" fmla="*/ 140 w 140"/>
                <a:gd name="T147" fmla="*/ 253 h 2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0" h="253">
                  <a:moveTo>
                    <a:pt x="51" y="253"/>
                  </a:moveTo>
                  <a:lnTo>
                    <a:pt x="51" y="241"/>
                  </a:lnTo>
                  <a:lnTo>
                    <a:pt x="38" y="241"/>
                  </a:lnTo>
                  <a:lnTo>
                    <a:pt x="38" y="228"/>
                  </a:lnTo>
                  <a:lnTo>
                    <a:pt x="26" y="228"/>
                  </a:lnTo>
                  <a:lnTo>
                    <a:pt x="26" y="215"/>
                  </a:lnTo>
                  <a:lnTo>
                    <a:pt x="13" y="215"/>
                  </a:lnTo>
                  <a:lnTo>
                    <a:pt x="13" y="203"/>
                  </a:lnTo>
                  <a:lnTo>
                    <a:pt x="13" y="190"/>
                  </a:lnTo>
                  <a:lnTo>
                    <a:pt x="13" y="177"/>
                  </a:lnTo>
                  <a:lnTo>
                    <a:pt x="13" y="165"/>
                  </a:lnTo>
                  <a:lnTo>
                    <a:pt x="13" y="152"/>
                  </a:lnTo>
                  <a:lnTo>
                    <a:pt x="13" y="139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13" y="101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13" y="76"/>
                  </a:lnTo>
                  <a:lnTo>
                    <a:pt x="26" y="76"/>
                  </a:lnTo>
                  <a:lnTo>
                    <a:pt x="38" y="63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64" y="50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89" y="25"/>
                  </a:lnTo>
                  <a:lnTo>
                    <a:pt x="89" y="12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02" y="12"/>
                  </a:lnTo>
                  <a:lnTo>
                    <a:pt x="114" y="12"/>
                  </a:lnTo>
                  <a:lnTo>
                    <a:pt x="114" y="25"/>
                  </a:lnTo>
                  <a:lnTo>
                    <a:pt x="127" y="25"/>
                  </a:lnTo>
                  <a:lnTo>
                    <a:pt x="127" y="38"/>
                  </a:lnTo>
                  <a:lnTo>
                    <a:pt x="127" y="50"/>
                  </a:lnTo>
                  <a:lnTo>
                    <a:pt x="127" y="63"/>
                  </a:lnTo>
                  <a:lnTo>
                    <a:pt x="140" y="76"/>
                  </a:lnTo>
                  <a:lnTo>
                    <a:pt x="140" y="88"/>
                  </a:lnTo>
                  <a:lnTo>
                    <a:pt x="140" y="101"/>
                  </a:lnTo>
                  <a:lnTo>
                    <a:pt x="127" y="101"/>
                  </a:lnTo>
                  <a:lnTo>
                    <a:pt x="127" y="114"/>
                  </a:lnTo>
                  <a:lnTo>
                    <a:pt x="127" y="127"/>
                  </a:lnTo>
                  <a:lnTo>
                    <a:pt x="127" y="139"/>
                  </a:lnTo>
                  <a:lnTo>
                    <a:pt x="127" y="152"/>
                  </a:lnTo>
                  <a:lnTo>
                    <a:pt x="127" y="177"/>
                  </a:lnTo>
                  <a:lnTo>
                    <a:pt x="127" y="190"/>
                  </a:lnTo>
                  <a:lnTo>
                    <a:pt x="114" y="203"/>
                  </a:lnTo>
                  <a:lnTo>
                    <a:pt x="114" y="215"/>
                  </a:lnTo>
                  <a:lnTo>
                    <a:pt x="102" y="228"/>
                  </a:lnTo>
                  <a:lnTo>
                    <a:pt x="89" y="228"/>
                  </a:lnTo>
                  <a:lnTo>
                    <a:pt x="89" y="215"/>
                  </a:lnTo>
                  <a:lnTo>
                    <a:pt x="76" y="215"/>
                  </a:lnTo>
                  <a:lnTo>
                    <a:pt x="64" y="215"/>
                  </a:lnTo>
                  <a:lnTo>
                    <a:pt x="64" y="228"/>
                  </a:lnTo>
                  <a:lnTo>
                    <a:pt x="51" y="241"/>
                  </a:lnTo>
                  <a:lnTo>
                    <a:pt x="51" y="25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9" name="Freeform 38"/>
            <p:cNvSpPr>
              <a:spLocks/>
            </p:cNvSpPr>
            <p:nvPr/>
          </p:nvSpPr>
          <p:spPr bwMode="auto">
            <a:xfrm>
              <a:off x="4067175" y="3743325"/>
              <a:ext cx="171450" cy="238125"/>
            </a:xfrm>
            <a:custGeom>
              <a:avLst/>
              <a:gdLst>
                <a:gd name="T0" fmla="*/ 0 w 152"/>
                <a:gd name="T1" fmla="*/ 203 h 216"/>
                <a:gd name="T2" fmla="*/ 12 w 152"/>
                <a:gd name="T3" fmla="*/ 190 h 216"/>
                <a:gd name="T4" fmla="*/ 38 w 152"/>
                <a:gd name="T5" fmla="*/ 190 h 216"/>
                <a:gd name="T6" fmla="*/ 63 w 152"/>
                <a:gd name="T7" fmla="*/ 165 h 216"/>
                <a:gd name="T8" fmla="*/ 88 w 152"/>
                <a:gd name="T9" fmla="*/ 127 h 216"/>
                <a:gd name="T10" fmla="*/ 88 w 152"/>
                <a:gd name="T11" fmla="*/ 114 h 216"/>
                <a:gd name="T12" fmla="*/ 88 w 152"/>
                <a:gd name="T13" fmla="*/ 101 h 216"/>
                <a:gd name="T14" fmla="*/ 88 w 152"/>
                <a:gd name="T15" fmla="*/ 89 h 216"/>
                <a:gd name="T16" fmla="*/ 88 w 152"/>
                <a:gd name="T17" fmla="*/ 76 h 216"/>
                <a:gd name="T18" fmla="*/ 101 w 152"/>
                <a:gd name="T19" fmla="*/ 63 h 216"/>
                <a:gd name="T20" fmla="*/ 88 w 152"/>
                <a:gd name="T21" fmla="*/ 51 h 216"/>
                <a:gd name="T22" fmla="*/ 76 w 152"/>
                <a:gd name="T23" fmla="*/ 38 h 216"/>
                <a:gd name="T24" fmla="*/ 76 w 152"/>
                <a:gd name="T25" fmla="*/ 25 h 216"/>
                <a:gd name="T26" fmla="*/ 76 w 152"/>
                <a:gd name="T27" fmla="*/ 13 h 216"/>
                <a:gd name="T28" fmla="*/ 76 w 152"/>
                <a:gd name="T29" fmla="*/ 0 h 216"/>
                <a:gd name="T30" fmla="*/ 101 w 152"/>
                <a:gd name="T31" fmla="*/ 13 h 216"/>
                <a:gd name="T32" fmla="*/ 101 w 152"/>
                <a:gd name="T33" fmla="*/ 25 h 216"/>
                <a:gd name="T34" fmla="*/ 114 w 152"/>
                <a:gd name="T35" fmla="*/ 38 h 216"/>
                <a:gd name="T36" fmla="*/ 126 w 152"/>
                <a:gd name="T37" fmla="*/ 38 h 216"/>
                <a:gd name="T38" fmla="*/ 126 w 152"/>
                <a:gd name="T39" fmla="*/ 38 h 216"/>
                <a:gd name="T40" fmla="*/ 126 w 152"/>
                <a:gd name="T41" fmla="*/ 25 h 216"/>
                <a:gd name="T42" fmla="*/ 139 w 152"/>
                <a:gd name="T43" fmla="*/ 38 h 216"/>
                <a:gd name="T44" fmla="*/ 139 w 152"/>
                <a:gd name="T45" fmla="*/ 51 h 216"/>
                <a:gd name="T46" fmla="*/ 152 w 152"/>
                <a:gd name="T47" fmla="*/ 63 h 216"/>
                <a:gd name="T48" fmla="*/ 152 w 152"/>
                <a:gd name="T49" fmla="*/ 76 h 216"/>
                <a:gd name="T50" fmla="*/ 152 w 152"/>
                <a:gd name="T51" fmla="*/ 89 h 216"/>
                <a:gd name="T52" fmla="*/ 152 w 152"/>
                <a:gd name="T53" fmla="*/ 89 h 216"/>
                <a:gd name="T54" fmla="*/ 152 w 152"/>
                <a:gd name="T55" fmla="*/ 101 h 216"/>
                <a:gd name="T56" fmla="*/ 139 w 152"/>
                <a:gd name="T57" fmla="*/ 114 h 216"/>
                <a:gd name="T58" fmla="*/ 139 w 152"/>
                <a:gd name="T59" fmla="*/ 127 h 216"/>
                <a:gd name="T60" fmla="*/ 139 w 152"/>
                <a:gd name="T61" fmla="*/ 139 h 216"/>
                <a:gd name="T62" fmla="*/ 139 w 152"/>
                <a:gd name="T63" fmla="*/ 165 h 216"/>
                <a:gd name="T64" fmla="*/ 139 w 152"/>
                <a:gd name="T65" fmla="*/ 178 h 216"/>
                <a:gd name="T66" fmla="*/ 126 w 152"/>
                <a:gd name="T67" fmla="*/ 190 h 216"/>
                <a:gd name="T68" fmla="*/ 114 w 152"/>
                <a:gd name="T69" fmla="*/ 190 h 216"/>
                <a:gd name="T70" fmla="*/ 101 w 152"/>
                <a:gd name="T71" fmla="*/ 190 h 216"/>
                <a:gd name="T72" fmla="*/ 88 w 152"/>
                <a:gd name="T73" fmla="*/ 203 h 216"/>
                <a:gd name="T74" fmla="*/ 76 w 152"/>
                <a:gd name="T75" fmla="*/ 203 h 216"/>
                <a:gd name="T76" fmla="*/ 63 w 152"/>
                <a:gd name="T77" fmla="*/ 203 h 216"/>
                <a:gd name="T78" fmla="*/ 50 w 152"/>
                <a:gd name="T79" fmla="*/ 203 h 216"/>
                <a:gd name="T80" fmla="*/ 38 w 152"/>
                <a:gd name="T81" fmla="*/ 216 h 216"/>
                <a:gd name="T82" fmla="*/ 25 w 152"/>
                <a:gd name="T83" fmla="*/ 203 h 216"/>
                <a:gd name="T84" fmla="*/ 0 w 152"/>
                <a:gd name="T85" fmla="*/ 203 h 2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"/>
                <a:gd name="T130" fmla="*/ 0 h 216"/>
                <a:gd name="T131" fmla="*/ 152 w 152"/>
                <a:gd name="T132" fmla="*/ 216 h 2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" h="216">
                  <a:moveTo>
                    <a:pt x="0" y="203"/>
                  </a:moveTo>
                  <a:lnTo>
                    <a:pt x="0" y="203"/>
                  </a:lnTo>
                  <a:lnTo>
                    <a:pt x="12" y="203"/>
                  </a:lnTo>
                  <a:lnTo>
                    <a:pt x="12" y="190"/>
                  </a:lnTo>
                  <a:lnTo>
                    <a:pt x="25" y="190"/>
                  </a:lnTo>
                  <a:lnTo>
                    <a:pt x="38" y="190"/>
                  </a:lnTo>
                  <a:lnTo>
                    <a:pt x="50" y="178"/>
                  </a:lnTo>
                  <a:lnTo>
                    <a:pt x="63" y="165"/>
                  </a:lnTo>
                  <a:lnTo>
                    <a:pt x="76" y="152"/>
                  </a:lnTo>
                  <a:lnTo>
                    <a:pt x="88" y="127"/>
                  </a:lnTo>
                  <a:lnTo>
                    <a:pt x="88" y="114"/>
                  </a:lnTo>
                  <a:lnTo>
                    <a:pt x="88" y="101"/>
                  </a:lnTo>
                  <a:lnTo>
                    <a:pt x="88" y="89"/>
                  </a:lnTo>
                  <a:lnTo>
                    <a:pt x="88" y="76"/>
                  </a:lnTo>
                  <a:lnTo>
                    <a:pt x="101" y="63"/>
                  </a:lnTo>
                  <a:lnTo>
                    <a:pt x="88" y="51"/>
                  </a:lnTo>
                  <a:lnTo>
                    <a:pt x="76" y="38"/>
                  </a:lnTo>
                  <a:lnTo>
                    <a:pt x="76" y="25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101" y="13"/>
                  </a:lnTo>
                  <a:lnTo>
                    <a:pt x="101" y="25"/>
                  </a:lnTo>
                  <a:lnTo>
                    <a:pt x="114" y="25"/>
                  </a:lnTo>
                  <a:lnTo>
                    <a:pt x="114" y="38"/>
                  </a:lnTo>
                  <a:lnTo>
                    <a:pt x="126" y="38"/>
                  </a:lnTo>
                  <a:lnTo>
                    <a:pt x="126" y="25"/>
                  </a:lnTo>
                  <a:lnTo>
                    <a:pt x="139" y="38"/>
                  </a:lnTo>
                  <a:lnTo>
                    <a:pt x="139" y="51"/>
                  </a:lnTo>
                  <a:lnTo>
                    <a:pt x="152" y="63"/>
                  </a:lnTo>
                  <a:lnTo>
                    <a:pt x="152" y="76"/>
                  </a:lnTo>
                  <a:lnTo>
                    <a:pt x="152" y="89"/>
                  </a:lnTo>
                  <a:lnTo>
                    <a:pt x="152" y="101"/>
                  </a:lnTo>
                  <a:lnTo>
                    <a:pt x="139" y="101"/>
                  </a:lnTo>
                  <a:lnTo>
                    <a:pt x="139" y="114"/>
                  </a:lnTo>
                  <a:lnTo>
                    <a:pt x="139" y="127"/>
                  </a:lnTo>
                  <a:lnTo>
                    <a:pt x="139" y="139"/>
                  </a:lnTo>
                  <a:lnTo>
                    <a:pt x="139" y="152"/>
                  </a:lnTo>
                  <a:lnTo>
                    <a:pt x="139" y="165"/>
                  </a:lnTo>
                  <a:lnTo>
                    <a:pt x="139" y="178"/>
                  </a:lnTo>
                  <a:lnTo>
                    <a:pt x="139" y="190"/>
                  </a:lnTo>
                  <a:lnTo>
                    <a:pt x="126" y="190"/>
                  </a:lnTo>
                  <a:lnTo>
                    <a:pt x="114" y="190"/>
                  </a:lnTo>
                  <a:lnTo>
                    <a:pt x="101" y="190"/>
                  </a:lnTo>
                  <a:lnTo>
                    <a:pt x="88" y="190"/>
                  </a:lnTo>
                  <a:lnTo>
                    <a:pt x="88" y="203"/>
                  </a:lnTo>
                  <a:lnTo>
                    <a:pt x="76" y="190"/>
                  </a:lnTo>
                  <a:lnTo>
                    <a:pt x="76" y="203"/>
                  </a:lnTo>
                  <a:lnTo>
                    <a:pt x="63" y="203"/>
                  </a:lnTo>
                  <a:lnTo>
                    <a:pt x="50" y="203"/>
                  </a:lnTo>
                  <a:lnTo>
                    <a:pt x="38" y="203"/>
                  </a:lnTo>
                  <a:lnTo>
                    <a:pt x="38" y="216"/>
                  </a:lnTo>
                  <a:lnTo>
                    <a:pt x="25" y="216"/>
                  </a:lnTo>
                  <a:lnTo>
                    <a:pt x="25" y="203"/>
                  </a:lnTo>
                  <a:lnTo>
                    <a:pt x="12" y="203"/>
                  </a:lnTo>
                  <a:lnTo>
                    <a:pt x="0" y="20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0" name="Freeform 39"/>
            <p:cNvSpPr>
              <a:spLocks/>
            </p:cNvSpPr>
            <p:nvPr/>
          </p:nvSpPr>
          <p:spPr bwMode="auto">
            <a:xfrm>
              <a:off x="3905250" y="3562350"/>
              <a:ext cx="285750" cy="314325"/>
            </a:xfrm>
            <a:custGeom>
              <a:avLst/>
              <a:gdLst>
                <a:gd name="T0" fmla="*/ 241 w 254"/>
                <a:gd name="T1" fmla="*/ 266 h 279"/>
                <a:gd name="T2" fmla="*/ 241 w 254"/>
                <a:gd name="T3" fmla="*/ 241 h 279"/>
                <a:gd name="T4" fmla="*/ 254 w 254"/>
                <a:gd name="T5" fmla="*/ 228 h 279"/>
                <a:gd name="T6" fmla="*/ 241 w 254"/>
                <a:gd name="T7" fmla="*/ 216 h 279"/>
                <a:gd name="T8" fmla="*/ 229 w 254"/>
                <a:gd name="T9" fmla="*/ 190 h 279"/>
                <a:gd name="T10" fmla="*/ 229 w 254"/>
                <a:gd name="T11" fmla="*/ 178 h 279"/>
                <a:gd name="T12" fmla="*/ 229 w 254"/>
                <a:gd name="T13" fmla="*/ 165 h 279"/>
                <a:gd name="T14" fmla="*/ 216 w 254"/>
                <a:gd name="T15" fmla="*/ 152 h 279"/>
                <a:gd name="T16" fmla="*/ 216 w 254"/>
                <a:gd name="T17" fmla="*/ 140 h 279"/>
                <a:gd name="T18" fmla="*/ 191 w 254"/>
                <a:gd name="T19" fmla="*/ 140 h 279"/>
                <a:gd name="T20" fmla="*/ 191 w 254"/>
                <a:gd name="T21" fmla="*/ 114 h 279"/>
                <a:gd name="T22" fmla="*/ 178 w 254"/>
                <a:gd name="T23" fmla="*/ 127 h 279"/>
                <a:gd name="T24" fmla="*/ 165 w 254"/>
                <a:gd name="T25" fmla="*/ 114 h 279"/>
                <a:gd name="T26" fmla="*/ 153 w 254"/>
                <a:gd name="T27" fmla="*/ 101 h 279"/>
                <a:gd name="T28" fmla="*/ 153 w 254"/>
                <a:gd name="T29" fmla="*/ 76 h 279"/>
                <a:gd name="T30" fmla="*/ 165 w 254"/>
                <a:gd name="T31" fmla="*/ 76 h 279"/>
                <a:gd name="T32" fmla="*/ 165 w 254"/>
                <a:gd name="T33" fmla="*/ 76 h 279"/>
                <a:gd name="T34" fmla="*/ 178 w 254"/>
                <a:gd name="T35" fmla="*/ 51 h 279"/>
                <a:gd name="T36" fmla="*/ 165 w 254"/>
                <a:gd name="T37" fmla="*/ 38 h 279"/>
                <a:gd name="T38" fmla="*/ 153 w 254"/>
                <a:gd name="T39" fmla="*/ 38 h 279"/>
                <a:gd name="T40" fmla="*/ 140 w 254"/>
                <a:gd name="T41" fmla="*/ 25 h 279"/>
                <a:gd name="T42" fmla="*/ 140 w 254"/>
                <a:gd name="T43" fmla="*/ 13 h 279"/>
                <a:gd name="T44" fmla="*/ 102 w 254"/>
                <a:gd name="T45" fmla="*/ 0 h 279"/>
                <a:gd name="T46" fmla="*/ 77 w 254"/>
                <a:gd name="T47" fmla="*/ 0 h 279"/>
                <a:gd name="T48" fmla="*/ 39 w 254"/>
                <a:gd name="T49" fmla="*/ 0 h 279"/>
                <a:gd name="T50" fmla="*/ 39 w 254"/>
                <a:gd name="T51" fmla="*/ 13 h 279"/>
                <a:gd name="T52" fmla="*/ 39 w 254"/>
                <a:gd name="T53" fmla="*/ 38 h 279"/>
                <a:gd name="T54" fmla="*/ 51 w 254"/>
                <a:gd name="T55" fmla="*/ 76 h 279"/>
                <a:gd name="T56" fmla="*/ 51 w 254"/>
                <a:gd name="T57" fmla="*/ 101 h 279"/>
                <a:gd name="T58" fmla="*/ 39 w 254"/>
                <a:gd name="T59" fmla="*/ 114 h 279"/>
                <a:gd name="T60" fmla="*/ 26 w 254"/>
                <a:gd name="T61" fmla="*/ 127 h 279"/>
                <a:gd name="T62" fmla="*/ 26 w 254"/>
                <a:gd name="T63" fmla="*/ 140 h 279"/>
                <a:gd name="T64" fmla="*/ 13 w 254"/>
                <a:gd name="T65" fmla="*/ 152 h 279"/>
                <a:gd name="T66" fmla="*/ 0 w 254"/>
                <a:gd name="T67" fmla="*/ 165 h 279"/>
                <a:gd name="T68" fmla="*/ 0 w 254"/>
                <a:gd name="T69" fmla="*/ 178 h 279"/>
                <a:gd name="T70" fmla="*/ 0 w 254"/>
                <a:gd name="T71" fmla="*/ 190 h 279"/>
                <a:gd name="T72" fmla="*/ 0 w 254"/>
                <a:gd name="T73" fmla="*/ 216 h 279"/>
                <a:gd name="T74" fmla="*/ 0 w 254"/>
                <a:gd name="T75" fmla="*/ 228 h 279"/>
                <a:gd name="T76" fmla="*/ 0 w 254"/>
                <a:gd name="T77" fmla="*/ 241 h 279"/>
                <a:gd name="T78" fmla="*/ 26 w 254"/>
                <a:gd name="T79" fmla="*/ 241 h 279"/>
                <a:gd name="T80" fmla="*/ 102 w 254"/>
                <a:gd name="T81" fmla="*/ 254 h 279"/>
                <a:gd name="T82" fmla="*/ 140 w 254"/>
                <a:gd name="T83" fmla="*/ 279 h 279"/>
                <a:gd name="T84" fmla="*/ 165 w 254"/>
                <a:gd name="T85" fmla="*/ 279 h 279"/>
                <a:gd name="T86" fmla="*/ 203 w 254"/>
                <a:gd name="T87" fmla="*/ 266 h 279"/>
                <a:gd name="T88" fmla="*/ 241 w 254"/>
                <a:gd name="T89" fmla="*/ 279 h 2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4"/>
                <a:gd name="T136" fmla="*/ 0 h 279"/>
                <a:gd name="T137" fmla="*/ 254 w 254"/>
                <a:gd name="T138" fmla="*/ 279 h 2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4" h="279">
                  <a:moveTo>
                    <a:pt x="241" y="279"/>
                  </a:moveTo>
                  <a:lnTo>
                    <a:pt x="241" y="279"/>
                  </a:lnTo>
                  <a:lnTo>
                    <a:pt x="241" y="266"/>
                  </a:lnTo>
                  <a:lnTo>
                    <a:pt x="241" y="254"/>
                  </a:lnTo>
                  <a:lnTo>
                    <a:pt x="241" y="241"/>
                  </a:lnTo>
                  <a:lnTo>
                    <a:pt x="254" y="228"/>
                  </a:lnTo>
                  <a:lnTo>
                    <a:pt x="241" y="216"/>
                  </a:lnTo>
                  <a:lnTo>
                    <a:pt x="229" y="203"/>
                  </a:lnTo>
                  <a:lnTo>
                    <a:pt x="229" y="190"/>
                  </a:lnTo>
                  <a:lnTo>
                    <a:pt x="229" y="178"/>
                  </a:lnTo>
                  <a:lnTo>
                    <a:pt x="229" y="165"/>
                  </a:lnTo>
                  <a:lnTo>
                    <a:pt x="229" y="152"/>
                  </a:lnTo>
                  <a:lnTo>
                    <a:pt x="216" y="152"/>
                  </a:lnTo>
                  <a:lnTo>
                    <a:pt x="216" y="140"/>
                  </a:lnTo>
                  <a:lnTo>
                    <a:pt x="203" y="140"/>
                  </a:lnTo>
                  <a:lnTo>
                    <a:pt x="191" y="140"/>
                  </a:lnTo>
                  <a:lnTo>
                    <a:pt x="191" y="127"/>
                  </a:lnTo>
                  <a:lnTo>
                    <a:pt x="191" y="114"/>
                  </a:lnTo>
                  <a:lnTo>
                    <a:pt x="178" y="127"/>
                  </a:lnTo>
                  <a:lnTo>
                    <a:pt x="165" y="127"/>
                  </a:lnTo>
                  <a:lnTo>
                    <a:pt x="165" y="114"/>
                  </a:lnTo>
                  <a:lnTo>
                    <a:pt x="153" y="101"/>
                  </a:lnTo>
                  <a:lnTo>
                    <a:pt x="153" y="89"/>
                  </a:lnTo>
                  <a:lnTo>
                    <a:pt x="153" y="76"/>
                  </a:lnTo>
                  <a:lnTo>
                    <a:pt x="165" y="76"/>
                  </a:lnTo>
                  <a:lnTo>
                    <a:pt x="178" y="76"/>
                  </a:lnTo>
                  <a:lnTo>
                    <a:pt x="178" y="51"/>
                  </a:lnTo>
                  <a:lnTo>
                    <a:pt x="165" y="38"/>
                  </a:lnTo>
                  <a:lnTo>
                    <a:pt x="153" y="51"/>
                  </a:lnTo>
                  <a:lnTo>
                    <a:pt x="153" y="38"/>
                  </a:lnTo>
                  <a:lnTo>
                    <a:pt x="140" y="38"/>
                  </a:lnTo>
                  <a:lnTo>
                    <a:pt x="140" y="25"/>
                  </a:lnTo>
                  <a:lnTo>
                    <a:pt x="140" y="1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2" y="0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51" y="0"/>
                  </a:lnTo>
                  <a:lnTo>
                    <a:pt x="39" y="0"/>
                  </a:lnTo>
                  <a:lnTo>
                    <a:pt x="39" y="13"/>
                  </a:lnTo>
                  <a:lnTo>
                    <a:pt x="39" y="25"/>
                  </a:lnTo>
                  <a:lnTo>
                    <a:pt x="39" y="38"/>
                  </a:lnTo>
                  <a:lnTo>
                    <a:pt x="39" y="51"/>
                  </a:lnTo>
                  <a:lnTo>
                    <a:pt x="51" y="63"/>
                  </a:lnTo>
                  <a:lnTo>
                    <a:pt x="51" y="76"/>
                  </a:lnTo>
                  <a:lnTo>
                    <a:pt x="51" y="89"/>
                  </a:lnTo>
                  <a:lnTo>
                    <a:pt x="51" y="101"/>
                  </a:lnTo>
                  <a:lnTo>
                    <a:pt x="39" y="114"/>
                  </a:lnTo>
                  <a:lnTo>
                    <a:pt x="26" y="114"/>
                  </a:lnTo>
                  <a:lnTo>
                    <a:pt x="26" y="127"/>
                  </a:lnTo>
                  <a:lnTo>
                    <a:pt x="39" y="140"/>
                  </a:lnTo>
                  <a:lnTo>
                    <a:pt x="26" y="140"/>
                  </a:lnTo>
                  <a:lnTo>
                    <a:pt x="26" y="152"/>
                  </a:lnTo>
                  <a:lnTo>
                    <a:pt x="13" y="152"/>
                  </a:lnTo>
                  <a:lnTo>
                    <a:pt x="13" y="165"/>
                  </a:lnTo>
                  <a:lnTo>
                    <a:pt x="0" y="165"/>
                  </a:lnTo>
                  <a:lnTo>
                    <a:pt x="0" y="178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0" y="216"/>
                  </a:lnTo>
                  <a:lnTo>
                    <a:pt x="0" y="228"/>
                  </a:lnTo>
                  <a:lnTo>
                    <a:pt x="0" y="241"/>
                  </a:lnTo>
                  <a:lnTo>
                    <a:pt x="0" y="254"/>
                  </a:lnTo>
                  <a:lnTo>
                    <a:pt x="13" y="254"/>
                  </a:lnTo>
                  <a:lnTo>
                    <a:pt x="26" y="241"/>
                  </a:lnTo>
                  <a:lnTo>
                    <a:pt x="39" y="241"/>
                  </a:lnTo>
                  <a:lnTo>
                    <a:pt x="89" y="241"/>
                  </a:lnTo>
                  <a:lnTo>
                    <a:pt x="102" y="254"/>
                  </a:lnTo>
                  <a:lnTo>
                    <a:pt x="115" y="266"/>
                  </a:lnTo>
                  <a:lnTo>
                    <a:pt x="127" y="279"/>
                  </a:lnTo>
                  <a:lnTo>
                    <a:pt x="140" y="279"/>
                  </a:lnTo>
                  <a:lnTo>
                    <a:pt x="153" y="279"/>
                  </a:lnTo>
                  <a:lnTo>
                    <a:pt x="165" y="279"/>
                  </a:lnTo>
                  <a:lnTo>
                    <a:pt x="178" y="279"/>
                  </a:lnTo>
                  <a:lnTo>
                    <a:pt x="191" y="279"/>
                  </a:lnTo>
                  <a:lnTo>
                    <a:pt x="203" y="266"/>
                  </a:lnTo>
                  <a:lnTo>
                    <a:pt x="229" y="266"/>
                  </a:lnTo>
                  <a:lnTo>
                    <a:pt x="241" y="27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1" name="Freeform 40"/>
            <p:cNvSpPr>
              <a:spLocks/>
            </p:cNvSpPr>
            <p:nvPr/>
          </p:nvSpPr>
          <p:spPr bwMode="auto">
            <a:xfrm>
              <a:off x="3981450" y="3886200"/>
              <a:ext cx="85725" cy="114300"/>
            </a:xfrm>
            <a:custGeom>
              <a:avLst/>
              <a:gdLst>
                <a:gd name="T0" fmla="*/ 76 w 76"/>
                <a:gd name="T1" fmla="*/ 0 h 101"/>
                <a:gd name="T2" fmla="*/ 76 w 76"/>
                <a:gd name="T3" fmla="*/ 0 h 101"/>
                <a:gd name="T4" fmla="*/ 76 w 76"/>
                <a:gd name="T5" fmla="*/ 12 h 101"/>
                <a:gd name="T6" fmla="*/ 76 w 76"/>
                <a:gd name="T7" fmla="*/ 25 h 101"/>
                <a:gd name="T8" fmla="*/ 63 w 76"/>
                <a:gd name="T9" fmla="*/ 25 h 101"/>
                <a:gd name="T10" fmla="*/ 63 w 76"/>
                <a:gd name="T11" fmla="*/ 38 h 101"/>
                <a:gd name="T12" fmla="*/ 50 w 76"/>
                <a:gd name="T13" fmla="*/ 51 h 101"/>
                <a:gd name="T14" fmla="*/ 50 w 76"/>
                <a:gd name="T15" fmla="*/ 51 h 101"/>
                <a:gd name="T16" fmla="*/ 63 w 76"/>
                <a:gd name="T17" fmla="*/ 63 h 101"/>
                <a:gd name="T18" fmla="*/ 63 w 76"/>
                <a:gd name="T19" fmla="*/ 76 h 101"/>
                <a:gd name="T20" fmla="*/ 63 w 76"/>
                <a:gd name="T21" fmla="*/ 76 h 101"/>
                <a:gd name="T22" fmla="*/ 63 w 76"/>
                <a:gd name="T23" fmla="*/ 89 h 101"/>
                <a:gd name="T24" fmla="*/ 50 w 76"/>
                <a:gd name="T25" fmla="*/ 89 h 101"/>
                <a:gd name="T26" fmla="*/ 38 w 76"/>
                <a:gd name="T27" fmla="*/ 101 h 101"/>
                <a:gd name="T28" fmla="*/ 25 w 76"/>
                <a:gd name="T29" fmla="*/ 101 h 101"/>
                <a:gd name="T30" fmla="*/ 12 w 76"/>
                <a:gd name="T31" fmla="*/ 101 h 101"/>
                <a:gd name="T32" fmla="*/ 12 w 76"/>
                <a:gd name="T33" fmla="*/ 89 h 101"/>
                <a:gd name="T34" fmla="*/ 0 w 76"/>
                <a:gd name="T35" fmla="*/ 89 h 101"/>
                <a:gd name="T36" fmla="*/ 0 w 76"/>
                <a:gd name="T37" fmla="*/ 76 h 101"/>
                <a:gd name="T38" fmla="*/ 0 w 76"/>
                <a:gd name="T39" fmla="*/ 76 h 101"/>
                <a:gd name="T40" fmla="*/ 0 w 76"/>
                <a:gd name="T41" fmla="*/ 63 h 101"/>
                <a:gd name="T42" fmla="*/ 12 w 76"/>
                <a:gd name="T43" fmla="*/ 63 h 101"/>
                <a:gd name="T44" fmla="*/ 12 w 76"/>
                <a:gd name="T45" fmla="*/ 63 h 101"/>
                <a:gd name="T46" fmla="*/ 12 w 76"/>
                <a:gd name="T47" fmla="*/ 51 h 101"/>
                <a:gd name="T48" fmla="*/ 25 w 76"/>
                <a:gd name="T49" fmla="*/ 38 h 101"/>
                <a:gd name="T50" fmla="*/ 38 w 76"/>
                <a:gd name="T51" fmla="*/ 25 h 101"/>
                <a:gd name="T52" fmla="*/ 50 w 76"/>
                <a:gd name="T53" fmla="*/ 12 h 101"/>
                <a:gd name="T54" fmla="*/ 50 w 76"/>
                <a:gd name="T55" fmla="*/ 0 h 101"/>
                <a:gd name="T56" fmla="*/ 63 w 76"/>
                <a:gd name="T57" fmla="*/ 0 h 101"/>
                <a:gd name="T58" fmla="*/ 63 w 76"/>
                <a:gd name="T59" fmla="*/ 0 h 101"/>
                <a:gd name="T60" fmla="*/ 76 w 76"/>
                <a:gd name="T61" fmla="*/ 0 h 101"/>
                <a:gd name="T62" fmla="*/ 76 w 76"/>
                <a:gd name="T63" fmla="*/ 0 h 1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101"/>
                <a:gd name="T98" fmla="*/ 76 w 76"/>
                <a:gd name="T99" fmla="*/ 101 h 1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101">
                  <a:moveTo>
                    <a:pt x="76" y="0"/>
                  </a:moveTo>
                  <a:lnTo>
                    <a:pt x="76" y="0"/>
                  </a:lnTo>
                  <a:lnTo>
                    <a:pt x="76" y="12"/>
                  </a:lnTo>
                  <a:lnTo>
                    <a:pt x="76" y="25"/>
                  </a:lnTo>
                  <a:lnTo>
                    <a:pt x="63" y="25"/>
                  </a:lnTo>
                  <a:lnTo>
                    <a:pt x="63" y="38"/>
                  </a:lnTo>
                  <a:lnTo>
                    <a:pt x="50" y="51"/>
                  </a:lnTo>
                  <a:lnTo>
                    <a:pt x="50" y="63"/>
                  </a:lnTo>
                  <a:lnTo>
                    <a:pt x="63" y="63"/>
                  </a:lnTo>
                  <a:lnTo>
                    <a:pt x="63" y="76"/>
                  </a:lnTo>
                  <a:lnTo>
                    <a:pt x="63" y="89"/>
                  </a:lnTo>
                  <a:lnTo>
                    <a:pt x="50" y="89"/>
                  </a:lnTo>
                  <a:lnTo>
                    <a:pt x="38" y="101"/>
                  </a:lnTo>
                  <a:lnTo>
                    <a:pt x="25" y="101"/>
                  </a:lnTo>
                  <a:lnTo>
                    <a:pt x="12" y="101"/>
                  </a:lnTo>
                  <a:lnTo>
                    <a:pt x="12" y="8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12" y="51"/>
                  </a:lnTo>
                  <a:lnTo>
                    <a:pt x="25" y="38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2" name="Freeform 41"/>
            <p:cNvSpPr>
              <a:spLocks/>
            </p:cNvSpPr>
            <p:nvPr/>
          </p:nvSpPr>
          <p:spPr bwMode="auto">
            <a:xfrm>
              <a:off x="4067175" y="3952875"/>
              <a:ext cx="228600" cy="285750"/>
            </a:xfrm>
            <a:custGeom>
              <a:avLst/>
              <a:gdLst>
                <a:gd name="T0" fmla="*/ 203 w 203"/>
                <a:gd name="T1" fmla="*/ 190 h 254"/>
                <a:gd name="T2" fmla="*/ 190 w 203"/>
                <a:gd name="T3" fmla="*/ 216 h 254"/>
                <a:gd name="T4" fmla="*/ 165 w 203"/>
                <a:gd name="T5" fmla="*/ 229 h 254"/>
                <a:gd name="T6" fmla="*/ 165 w 203"/>
                <a:gd name="T7" fmla="*/ 241 h 254"/>
                <a:gd name="T8" fmla="*/ 139 w 203"/>
                <a:gd name="T9" fmla="*/ 241 h 254"/>
                <a:gd name="T10" fmla="*/ 139 w 203"/>
                <a:gd name="T11" fmla="*/ 241 h 254"/>
                <a:gd name="T12" fmla="*/ 76 w 203"/>
                <a:gd name="T13" fmla="*/ 229 h 254"/>
                <a:gd name="T14" fmla="*/ 63 w 203"/>
                <a:gd name="T15" fmla="*/ 203 h 254"/>
                <a:gd name="T16" fmla="*/ 50 w 203"/>
                <a:gd name="T17" fmla="*/ 178 h 254"/>
                <a:gd name="T18" fmla="*/ 63 w 203"/>
                <a:gd name="T19" fmla="*/ 178 h 254"/>
                <a:gd name="T20" fmla="*/ 38 w 203"/>
                <a:gd name="T21" fmla="*/ 165 h 254"/>
                <a:gd name="T22" fmla="*/ 25 w 203"/>
                <a:gd name="T23" fmla="*/ 152 h 254"/>
                <a:gd name="T24" fmla="*/ 12 w 203"/>
                <a:gd name="T25" fmla="*/ 127 h 254"/>
                <a:gd name="T26" fmla="*/ 0 w 203"/>
                <a:gd name="T27" fmla="*/ 127 h 254"/>
                <a:gd name="T28" fmla="*/ 0 w 203"/>
                <a:gd name="T29" fmla="*/ 102 h 254"/>
                <a:gd name="T30" fmla="*/ 12 w 203"/>
                <a:gd name="T31" fmla="*/ 89 h 254"/>
                <a:gd name="T32" fmla="*/ 12 w 203"/>
                <a:gd name="T33" fmla="*/ 76 h 254"/>
                <a:gd name="T34" fmla="*/ 0 w 203"/>
                <a:gd name="T35" fmla="*/ 64 h 254"/>
                <a:gd name="T36" fmla="*/ 25 w 203"/>
                <a:gd name="T37" fmla="*/ 51 h 254"/>
                <a:gd name="T38" fmla="*/ 12 w 203"/>
                <a:gd name="T39" fmla="*/ 38 h 254"/>
                <a:gd name="T40" fmla="*/ 0 w 203"/>
                <a:gd name="T41" fmla="*/ 13 h 254"/>
                <a:gd name="T42" fmla="*/ 25 w 203"/>
                <a:gd name="T43" fmla="*/ 13 h 254"/>
                <a:gd name="T44" fmla="*/ 38 w 203"/>
                <a:gd name="T45" fmla="*/ 26 h 254"/>
                <a:gd name="T46" fmla="*/ 50 w 203"/>
                <a:gd name="T47" fmla="*/ 13 h 254"/>
                <a:gd name="T48" fmla="*/ 63 w 203"/>
                <a:gd name="T49" fmla="*/ 13 h 254"/>
                <a:gd name="T50" fmla="*/ 76 w 203"/>
                <a:gd name="T51" fmla="*/ 13 h 254"/>
                <a:gd name="T52" fmla="*/ 88 w 203"/>
                <a:gd name="T53" fmla="*/ 13 h 254"/>
                <a:gd name="T54" fmla="*/ 101 w 203"/>
                <a:gd name="T55" fmla="*/ 0 h 254"/>
                <a:gd name="T56" fmla="*/ 114 w 203"/>
                <a:gd name="T57" fmla="*/ 0 h 254"/>
                <a:gd name="T58" fmla="*/ 126 w 203"/>
                <a:gd name="T59" fmla="*/ 0 h 254"/>
                <a:gd name="T60" fmla="*/ 139 w 203"/>
                <a:gd name="T61" fmla="*/ 0 h 254"/>
                <a:gd name="T62" fmla="*/ 152 w 203"/>
                <a:gd name="T63" fmla="*/ 26 h 254"/>
                <a:gd name="T64" fmla="*/ 152 w 203"/>
                <a:gd name="T65" fmla="*/ 26 h 254"/>
                <a:gd name="T66" fmla="*/ 139 w 203"/>
                <a:gd name="T67" fmla="*/ 38 h 254"/>
                <a:gd name="T68" fmla="*/ 126 w 203"/>
                <a:gd name="T69" fmla="*/ 51 h 254"/>
                <a:gd name="T70" fmla="*/ 126 w 203"/>
                <a:gd name="T71" fmla="*/ 64 h 254"/>
                <a:gd name="T72" fmla="*/ 114 w 203"/>
                <a:gd name="T73" fmla="*/ 76 h 254"/>
                <a:gd name="T74" fmla="*/ 126 w 203"/>
                <a:gd name="T75" fmla="*/ 89 h 254"/>
                <a:gd name="T76" fmla="*/ 126 w 203"/>
                <a:gd name="T77" fmla="*/ 102 h 254"/>
                <a:gd name="T78" fmla="*/ 126 w 203"/>
                <a:gd name="T79" fmla="*/ 102 h 254"/>
                <a:gd name="T80" fmla="*/ 126 w 203"/>
                <a:gd name="T81" fmla="*/ 114 h 254"/>
                <a:gd name="T82" fmla="*/ 139 w 203"/>
                <a:gd name="T83" fmla="*/ 127 h 254"/>
                <a:gd name="T84" fmla="*/ 139 w 203"/>
                <a:gd name="T85" fmla="*/ 127 h 254"/>
                <a:gd name="T86" fmla="*/ 152 w 203"/>
                <a:gd name="T87" fmla="*/ 127 h 254"/>
                <a:gd name="T88" fmla="*/ 165 w 203"/>
                <a:gd name="T89" fmla="*/ 127 h 254"/>
                <a:gd name="T90" fmla="*/ 177 w 203"/>
                <a:gd name="T91" fmla="*/ 127 h 254"/>
                <a:gd name="T92" fmla="*/ 177 w 203"/>
                <a:gd name="T93" fmla="*/ 152 h 254"/>
                <a:gd name="T94" fmla="*/ 190 w 203"/>
                <a:gd name="T95" fmla="*/ 165 h 254"/>
                <a:gd name="T96" fmla="*/ 203 w 203"/>
                <a:gd name="T97" fmla="*/ 178 h 254"/>
                <a:gd name="T98" fmla="*/ 203 w 203"/>
                <a:gd name="T99" fmla="*/ 178 h 2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3"/>
                <a:gd name="T151" fmla="*/ 0 h 254"/>
                <a:gd name="T152" fmla="*/ 203 w 203"/>
                <a:gd name="T153" fmla="*/ 254 h 2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3" h="254">
                  <a:moveTo>
                    <a:pt x="203" y="178"/>
                  </a:moveTo>
                  <a:lnTo>
                    <a:pt x="203" y="190"/>
                  </a:lnTo>
                  <a:lnTo>
                    <a:pt x="190" y="216"/>
                  </a:lnTo>
                  <a:lnTo>
                    <a:pt x="165" y="229"/>
                  </a:lnTo>
                  <a:lnTo>
                    <a:pt x="165" y="241"/>
                  </a:lnTo>
                  <a:lnTo>
                    <a:pt x="139" y="254"/>
                  </a:lnTo>
                  <a:lnTo>
                    <a:pt x="139" y="241"/>
                  </a:lnTo>
                  <a:lnTo>
                    <a:pt x="88" y="229"/>
                  </a:lnTo>
                  <a:lnTo>
                    <a:pt x="76" y="229"/>
                  </a:lnTo>
                  <a:lnTo>
                    <a:pt x="63" y="203"/>
                  </a:lnTo>
                  <a:lnTo>
                    <a:pt x="50" y="190"/>
                  </a:lnTo>
                  <a:lnTo>
                    <a:pt x="50" y="178"/>
                  </a:lnTo>
                  <a:lnTo>
                    <a:pt x="63" y="178"/>
                  </a:lnTo>
                  <a:lnTo>
                    <a:pt x="50" y="165"/>
                  </a:lnTo>
                  <a:lnTo>
                    <a:pt x="38" y="165"/>
                  </a:lnTo>
                  <a:lnTo>
                    <a:pt x="38" y="152"/>
                  </a:lnTo>
                  <a:lnTo>
                    <a:pt x="25" y="152"/>
                  </a:lnTo>
                  <a:lnTo>
                    <a:pt x="12" y="127"/>
                  </a:lnTo>
                  <a:lnTo>
                    <a:pt x="0" y="127"/>
                  </a:lnTo>
                  <a:lnTo>
                    <a:pt x="0" y="102"/>
                  </a:lnTo>
                  <a:lnTo>
                    <a:pt x="0" y="89"/>
                  </a:lnTo>
                  <a:lnTo>
                    <a:pt x="12" y="89"/>
                  </a:lnTo>
                  <a:lnTo>
                    <a:pt x="12" y="76"/>
                  </a:lnTo>
                  <a:lnTo>
                    <a:pt x="0" y="64"/>
                  </a:lnTo>
                  <a:lnTo>
                    <a:pt x="25" y="51"/>
                  </a:lnTo>
                  <a:lnTo>
                    <a:pt x="12" y="51"/>
                  </a:lnTo>
                  <a:lnTo>
                    <a:pt x="12" y="38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25" y="13"/>
                  </a:lnTo>
                  <a:lnTo>
                    <a:pt x="25" y="26"/>
                  </a:lnTo>
                  <a:lnTo>
                    <a:pt x="38" y="26"/>
                  </a:lnTo>
                  <a:lnTo>
                    <a:pt x="38" y="13"/>
                  </a:lnTo>
                  <a:lnTo>
                    <a:pt x="50" y="13"/>
                  </a:lnTo>
                  <a:lnTo>
                    <a:pt x="63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8" y="13"/>
                  </a:lnTo>
                  <a:lnTo>
                    <a:pt x="88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39" y="13"/>
                  </a:lnTo>
                  <a:lnTo>
                    <a:pt x="152" y="26"/>
                  </a:lnTo>
                  <a:lnTo>
                    <a:pt x="139" y="38"/>
                  </a:lnTo>
                  <a:lnTo>
                    <a:pt x="126" y="51"/>
                  </a:lnTo>
                  <a:lnTo>
                    <a:pt x="126" y="64"/>
                  </a:lnTo>
                  <a:lnTo>
                    <a:pt x="114" y="64"/>
                  </a:lnTo>
                  <a:lnTo>
                    <a:pt x="114" y="76"/>
                  </a:lnTo>
                  <a:lnTo>
                    <a:pt x="126" y="89"/>
                  </a:lnTo>
                  <a:lnTo>
                    <a:pt x="126" y="102"/>
                  </a:lnTo>
                  <a:lnTo>
                    <a:pt x="126" y="114"/>
                  </a:lnTo>
                  <a:lnTo>
                    <a:pt x="126" y="127"/>
                  </a:lnTo>
                  <a:lnTo>
                    <a:pt x="139" y="127"/>
                  </a:lnTo>
                  <a:lnTo>
                    <a:pt x="152" y="127"/>
                  </a:lnTo>
                  <a:lnTo>
                    <a:pt x="165" y="127"/>
                  </a:lnTo>
                  <a:lnTo>
                    <a:pt x="177" y="127"/>
                  </a:lnTo>
                  <a:lnTo>
                    <a:pt x="177" y="140"/>
                  </a:lnTo>
                  <a:lnTo>
                    <a:pt x="177" y="152"/>
                  </a:lnTo>
                  <a:lnTo>
                    <a:pt x="190" y="152"/>
                  </a:lnTo>
                  <a:lnTo>
                    <a:pt x="190" y="165"/>
                  </a:lnTo>
                  <a:lnTo>
                    <a:pt x="203" y="17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3" name="Freeform 42"/>
            <p:cNvSpPr>
              <a:spLocks/>
            </p:cNvSpPr>
            <p:nvPr/>
          </p:nvSpPr>
          <p:spPr bwMode="auto">
            <a:xfrm>
              <a:off x="3743325" y="3981450"/>
              <a:ext cx="257175" cy="200025"/>
            </a:xfrm>
            <a:custGeom>
              <a:avLst/>
              <a:gdLst>
                <a:gd name="T0" fmla="*/ 114 w 228"/>
                <a:gd name="T1" fmla="*/ 177 h 177"/>
                <a:gd name="T2" fmla="*/ 101 w 228"/>
                <a:gd name="T3" fmla="*/ 177 h 177"/>
                <a:gd name="T4" fmla="*/ 101 w 228"/>
                <a:gd name="T5" fmla="*/ 164 h 177"/>
                <a:gd name="T6" fmla="*/ 89 w 228"/>
                <a:gd name="T7" fmla="*/ 164 h 177"/>
                <a:gd name="T8" fmla="*/ 101 w 228"/>
                <a:gd name="T9" fmla="*/ 152 h 177"/>
                <a:gd name="T10" fmla="*/ 89 w 228"/>
                <a:gd name="T11" fmla="*/ 139 h 177"/>
                <a:gd name="T12" fmla="*/ 76 w 228"/>
                <a:gd name="T13" fmla="*/ 139 h 177"/>
                <a:gd name="T14" fmla="*/ 76 w 228"/>
                <a:gd name="T15" fmla="*/ 126 h 177"/>
                <a:gd name="T16" fmla="*/ 76 w 228"/>
                <a:gd name="T17" fmla="*/ 114 h 177"/>
                <a:gd name="T18" fmla="*/ 76 w 228"/>
                <a:gd name="T19" fmla="*/ 101 h 177"/>
                <a:gd name="T20" fmla="*/ 63 w 228"/>
                <a:gd name="T21" fmla="*/ 101 h 177"/>
                <a:gd name="T22" fmla="*/ 51 w 228"/>
                <a:gd name="T23" fmla="*/ 101 h 177"/>
                <a:gd name="T24" fmla="*/ 38 w 228"/>
                <a:gd name="T25" fmla="*/ 101 h 177"/>
                <a:gd name="T26" fmla="*/ 38 w 228"/>
                <a:gd name="T27" fmla="*/ 101 h 177"/>
                <a:gd name="T28" fmla="*/ 25 w 228"/>
                <a:gd name="T29" fmla="*/ 101 h 177"/>
                <a:gd name="T30" fmla="*/ 13 w 228"/>
                <a:gd name="T31" fmla="*/ 76 h 177"/>
                <a:gd name="T32" fmla="*/ 0 w 228"/>
                <a:gd name="T33" fmla="*/ 76 h 177"/>
                <a:gd name="T34" fmla="*/ 0 w 228"/>
                <a:gd name="T35" fmla="*/ 63 h 177"/>
                <a:gd name="T36" fmla="*/ 0 w 228"/>
                <a:gd name="T37" fmla="*/ 50 h 177"/>
                <a:gd name="T38" fmla="*/ 0 w 228"/>
                <a:gd name="T39" fmla="*/ 50 h 177"/>
                <a:gd name="T40" fmla="*/ 0 w 228"/>
                <a:gd name="T41" fmla="*/ 38 h 177"/>
                <a:gd name="T42" fmla="*/ 13 w 228"/>
                <a:gd name="T43" fmla="*/ 38 h 177"/>
                <a:gd name="T44" fmla="*/ 25 w 228"/>
                <a:gd name="T45" fmla="*/ 25 h 177"/>
                <a:gd name="T46" fmla="*/ 38 w 228"/>
                <a:gd name="T47" fmla="*/ 25 h 177"/>
                <a:gd name="T48" fmla="*/ 38 w 228"/>
                <a:gd name="T49" fmla="*/ 12 h 177"/>
                <a:gd name="T50" fmla="*/ 51 w 228"/>
                <a:gd name="T51" fmla="*/ 12 h 177"/>
                <a:gd name="T52" fmla="*/ 63 w 228"/>
                <a:gd name="T53" fmla="*/ 25 h 177"/>
                <a:gd name="T54" fmla="*/ 76 w 228"/>
                <a:gd name="T55" fmla="*/ 12 h 177"/>
                <a:gd name="T56" fmla="*/ 89 w 228"/>
                <a:gd name="T57" fmla="*/ 12 h 177"/>
                <a:gd name="T58" fmla="*/ 89 w 228"/>
                <a:gd name="T59" fmla="*/ 12 h 177"/>
                <a:gd name="T60" fmla="*/ 101 w 228"/>
                <a:gd name="T61" fmla="*/ 12 h 177"/>
                <a:gd name="T62" fmla="*/ 101 w 228"/>
                <a:gd name="T63" fmla="*/ 0 h 177"/>
                <a:gd name="T64" fmla="*/ 114 w 228"/>
                <a:gd name="T65" fmla="*/ 0 h 177"/>
                <a:gd name="T66" fmla="*/ 127 w 228"/>
                <a:gd name="T67" fmla="*/ 0 h 177"/>
                <a:gd name="T68" fmla="*/ 139 w 228"/>
                <a:gd name="T69" fmla="*/ 0 h 177"/>
                <a:gd name="T70" fmla="*/ 152 w 228"/>
                <a:gd name="T71" fmla="*/ 12 h 177"/>
                <a:gd name="T72" fmla="*/ 165 w 228"/>
                <a:gd name="T73" fmla="*/ 12 h 177"/>
                <a:gd name="T74" fmla="*/ 165 w 228"/>
                <a:gd name="T75" fmla="*/ 0 h 177"/>
                <a:gd name="T76" fmla="*/ 203 w 228"/>
                <a:gd name="T77" fmla="*/ 0 h 177"/>
                <a:gd name="T78" fmla="*/ 203 w 228"/>
                <a:gd name="T79" fmla="*/ 12 h 177"/>
                <a:gd name="T80" fmla="*/ 203 w 228"/>
                <a:gd name="T81" fmla="*/ 50 h 177"/>
                <a:gd name="T82" fmla="*/ 203 w 228"/>
                <a:gd name="T83" fmla="*/ 63 h 177"/>
                <a:gd name="T84" fmla="*/ 216 w 228"/>
                <a:gd name="T85" fmla="*/ 88 h 177"/>
                <a:gd name="T86" fmla="*/ 203 w 228"/>
                <a:gd name="T87" fmla="*/ 88 h 177"/>
                <a:gd name="T88" fmla="*/ 216 w 228"/>
                <a:gd name="T89" fmla="*/ 101 h 177"/>
                <a:gd name="T90" fmla="*/ 203 w 228"/>
                <a:gd name="T91" fmla="*/ 126 h 177"/>
                <a:gd name="T92" fmla="*/ 139 w 228"/>
                <a:gd name="T93" fmla="*/ 164 h 1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8"/>
                <a:gd name="T142" fmla="*/ 0 h 177"/>
                <a:gd name="T143" fmla="*/ 228 w 228"/>
                <a:gd name="T144" fmla="*/ 177 h 1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8" h="177">
                  <a:moveTo>
                    <a:pt x="127" y="177"/>
                  </a:moveTo>
                  <a:lnTo>
                    <a:pt x="114" y="177"/>
                  </a:lnTo>
                  <a:lnTo>
                    <a:pt x="101" y="177"/>
                  </a:lnTo>
                  <a:lnTo>
                    <a:pt x="101" y="164"/>
                  </a:lnTo>
                  <a:lnTo>
                    <a:pt x="89" y="164"/>
                  </a:lnTo>
                  <a:lnTo>
                    <a:pt x="101" y="152"/>
                  </a:lnTo>
                  <a:lnTo>
                    <a:pt x="89" y="152"/>
                  </a:lnTo>
                  <a:lnTo>
                    <a:pt x="89" y="139"/>
                  </a:lnTo>
                  <a:lnTo>
                    <a:pt x="76" y="139"/>
                  </a:lnTo>
                  <a:lnTo>
                    <a:pt x="76" y="126"/>
                  </a:lnTo>
                  <a:lnTo>
                    <a:pt x="76" y="114"/>
                  </a:lnTo>
                  <a:lnTo>
                    <a:pt x="76" y="101"/>
                  </a:lnTo>
                  <a:lnTo>
                    <a:pt x="63" y="101"/>
                  </a:lnTo>
                  <a:lnTo>
                    <a:pt x="51" y="101"/>
                  </a:lnTo>
                  <a:lnTo>
                    <a:pt x="38" y="101"/>
                  </a:lnTo>
                  <a:lnTo>
                    <a:pt x="25" y="101"/>
                  </a:lnTo>
                  <a:lnTo>
                    <a:pt x="13" y="88"/>
                  </a:lnTo>
                  <a:lnTo>
                    <a:pt x="13" y="76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13" y="38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51" y="12"/>
                  </a:lnTo>
                  <a:lnTo>
                    <a:pt x="63" y="12"/>
                  </a:lnTo>
                  <a:lnTo>
                    <a:pt x="63" y="25"/>
                  </a:lnTo>
                  <a:lnTo>
                    <a:pt x="76" y="12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0"/>
                  </a:lnTo>
                  <a:lnTo>
                    <a:pt x="152" y="12"/>
                  </a:lnTo>
                  <a:lnTo>
                    <a:pt x="165" y="12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203" y="0"/>
                  </a:lnTo>
                  <a:lnTo>
                    <a:pt x="203" y="12"/>
                  </a:lnTo>
                  <a:lnTo>
                    <a:pt x="203" y="38"/>
                  </a:lnTo>
                  <a:lnTo>
                    <a:pt x="203" y="50"/>
                  </a:lnTo>
                  <a:lnTo>
                    <a:pt x="203" y="63"/>
                  </a:lnTo>
                  <a:lnTo>
                    <a:pt x="216" y="76"/>
                  </a:lnTo>
                  <a:lnTo>
                    <a:pt x="216" y="88"/>
                  </a:lnTo>
                  <a:lnTo>
                    <a:pt x="203" y="88"/>
                  </a:lnTo>
                  <a:lnTo>
                    <a:pt x="203" y="101"/>
                  </a:lnTo>
                  <a:lnTo>
                    <a:pt x="216" y="101"/>
                  </a:lnTo>
                  <a:lnTo>
                    <a:pt x="228" y="114"/>
                  </a:lnTo>
                  <a:lnTo>
                    <a:pt x="203" y="126"/>
                  </a:lnTo>
                  <a:lnTo>
                    <a:pt x="165" y="139"/>
                  </a:lnTo>
                  <a:lnTo>
                    <a:pt x="139" y="164"/>
                  </a:lnTo>
                  <a:lnTo>
                    <a:pt x="127" y="17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3067050" y="3800475"/>
              <a:ext cx="381000" cy="266700"/>
              <a:chOff x="1095375" y="3143250"/>
              <a:chExt cx="342" cy="241"/>
            </a:xfrm>
            <a:grpFill/>
          </p:grpSpPr>
          <p:sp>
            <p:nvSpPr>
              <p:cNvPr id="524" name="Freeform 44"/>
              <p:cNvSpPr>
                <a:spLocks/>
              </p:cNvSpPr>
              <p:nvPr/>
            </p:nvSpPr>
            <p:spPr bwMode="auto">
              <a:xfrm>
                <a:off x="1095375" y="3143250"/>
                <a:ext cx="304" cy="241"/>
              </a:xfrm>
              <a:custGeom>
                <a:avLst/>
                <a:gdLst>
                  <a:gd name="T0" fmla="*/ 304 w 304"/>
                  <a:gd name="T1" fmla="*/ 127 h 241"/>
                  <a:gd name="T2" fmla="*/ 291 w 304"/>
                  <a:gd name="T3" fmla="*/ 127 h 241"/>
                  <a:gd name="T4" fmla="*/ 291 w 304"/>
                  <a:gd name="T5" fmla="*/ 114 h 241"/>
                  <a:gd name="T6" fmla="*/ 291 w 304"/>
                  <a:gd name="T7" fmla="*/ 101 h 241"/>
                  <a:gd name="T8" fmla="*/ 279 w 304"/>
                  <a:gd name="T9" fmla="*/ 88 h 241"/>
                  <a:gd name="T10" fmla="*/ 279 w 304"/>
                  <a:gd name="T11" fmla="*/ 76 h 241"/>
                  <a:gd name="T12" fmla="*/ 266 w 304"/>
                  <a:gd name="T13" fmla="*/ 63 h 241"/>
                  <a:gd name="T14" fmla="*/ 266 w 304"/>
                  <a:gd name="T15" fmla="*/ 76 h 241"/>
                  <a:gd name="T16" fmla="*/ 266 w 304"/>
                  <a:gd name="T17" fmla="*/ 88 h 241"/>
                  <a:gd name="T18" fmla="*/ 253 w 304"/>
                  <a:gd name="T19" fmla="*/ 101 h 241"/>
                  <a:gd name="T20" fmla="*/ 253 w 304"/>
                  <a:gd name="T21" fmla="*/ 101 h 241"/>
                  <a:gd name="T22" fmla="*/ 241 w 304"/>
                  <a:gd name="T23" fmla="*/ 101 h 241"/>
                  <a:gd name="T24" fmla="*/ 241 w 304"/>
                  <a:gd name="T25" fmla="*/ 101 h 241"/>
                  <a:gd name="T26" fmla="*/ 215 w 304"/>
                  <a:gd name="T27" fmla="*/ 88 h 241"/>
                  <a:gd name="T28" fmla="*/ 228 w 304"/>
                  <a:gd name="T29" fmla="*/ 76 h 241"/>
                  <a:gd name="T30" fmla="*/ 215 w 304"/>
                  <a:gd name="T31" fmla="*/ 76 h 241"/>
                  <a:gd name="T32" fmla="*/ 202 w 304"/>
                  <a:gd name="T33" fmla="*/ 63 h 241"/>
                  <a:gd name="T34" fmla="*/ 202 w 304"/>
                  <a:gd name="T35" fmla="*/ 63 h 241"/>
                  <a:gd name="T36" fmla="*/ 202 w 304"/>
                  <a:gd name="T37" fmla="*/ 50 h 241"/>
                  <a:gd name="T38" fmla="*/ 202 w 304"/>
                  <a:gd name="T39" fmla="*/ 38 h 241"/>
                  <a:gd name="T40" fmla="*/ 202 w 304"/>
                  <a:gd name="T41" fmla="*/ 25 h 241"/>
                  <a:gd name="T42" fmla="*/ 215 w 304"/>
                  <a:gd name="T43" fmla="*/ 12 h 241"/>
                  <a:gd name="T44" fmla="*/ 202 w 304"/>
                  <a:gd name="T45" fmla="*/ 0 h 241"/>
                  <a:gd name="T46" fmla="*/ 177 w 304"/>
                  <a:gd name="T47" fmla="*/ 0 h 241"/>
                  <a:gd name="T48" fmla="*/ 139 w 304"/>
                  <a:gd name="T49" fmla="*/ 25 h 241"/>
                  <a:gd name="T50" fmla="*/ 101 w 304"/>
                  <a:gd name="T51" fmla="*/ 63 h 241"/>
                  <a:gd name="T52" fmla="*/ 76 w 304"/>
                  <a:gd name="T53" fmla="*/ 63 h 241"/>
                  <a:gd name="T54" fmla="*/ 50 w 304"/>
                  <a:gd name="T55" fmla="*/ 50 h 241"/>
                  <a:gd name="T56" fmla="*/ 25 w 304"/>
                  <a:gd name="T57" fmla="*/ 50 h 241"/>
                  <a:gd name="T58" fmla="*/ 38 w 304"/>
                  <a:gd name="T59" fmla="*/ 63 h 241"/>
                  <a:gd name="T60" fmla="*/ 12 w 304"/>
                  <a:gd name="T61" fmla="*/ 63 h 241"/>
                  <a:gd name="T62" fmla="*/ 12 w 304"/>
                  <a:gd name="T63" fmla="*/ 76 h 241"/>
                  <a:gd name="T64" fmla="*/ 12 w 304"/>
                  <a:gd name="T65" fmla="*/ 101 h 241"/>
                  <a:gd name="T66" fmla="*/ 0 w 304"/>
                  <a:gd name="T67" fmla="*/ 114 h 241"/>
                  <a:gd name="T68" fmla="*/ 12 w 304"/>
                  <a:gd name="T69" fmla="*/ 152 h 241"/>
                  <a:gd name="T70" fmla="*/ 12 w 304"/>
                  <a:gd name="T71" fmla="*/ 165 h 241"/>
                  <a:gd name="T72" fmla="*/ 12 w 304"/>
                  <a:gd name="T73" fmla="*/ 177 h 241"/>
                  <a:gd name="T74" fmla="*/ 12 w 304"/>
                  <a:gd name="T75" fmla="*/ 177 h 241"/>
                  <a:gd name="T76" fmla="*/ 25 w 304"/>
                  <a:gd name="T77" fmla="*/ 165 h 241"/>
                  <a:gd name="T78" fmla="*/ 25 w 304"/>
                  <a:gd name="T79" fmla="*/ 165 h 241"/>
                  <a:gd name="T80" fmla="*/ 50 w 304"/>
                  <a:gd name="T81" fmla="*/ 152 h 241"/>
                  <a:gd name="T82" fmla="*/ 76 w 304"/>
                  <a:gd name="T83" fmla="*/ 177 h 241"/>
                  <a:gd name="T84" fmla="*/ 88 w 304"/>
                  <a:gd name="T85" fmla="*/ 190 h 241"/>
                  <a:gd name="T86" fmla="*/ 114 w 304"/>
                  <a:gd name="T87" fmla="*/ 177 h 241"/>
                  <a:gd name="T88" fmla="*/ 164 w 304"/>
                  <a:gd name="T89" fmla="*/ 177 h 241"/>
                  <a:gd name="T90" fmla="*/ 190 w 304"/>
                  <a:gd name="T91" fmla="*/ 165 h 241"/>
                  <a:gd name="T92" fmla="*/ 228 w 304"/>
                  <a:gd name="T93" fmla="*/ 203 h 241"/>
                  <a:gd name="T94" fmla="*/ 279 w 304"/>
                  <a:gd name="T95" fmla="*/ 241 h 241"/>
                  <a:gd name="T96" fmla="*/ 279 w 304"/>
                  <a:gd name="T97" fmla="*/ 228 h 241"/>
                  <a:gd name="T98" fmla="*/ 279 w 304"/>
                  <a:gd name="T99" fmla="*/ 215 h 241"/>
                  <a:gd name="T100" fmla="*/ 279 w 304"/>
                  <a:gd name="T101" fmla="*/ 203 h 241"/>
                  <a:gd name="T102" fmla="*/ 279 w 304"/>
                  <a:gd name="T103" fmla="*/ 203 h 241"/>
                  <a:gd name="T104" fmla="*/ 291 w 304"/>
                  <a:gd name="T105" fmla="*/ 215 h 241"/>
                  <a:gd name="T106" fmla="*/ 291 w 304"/>
                  <a:gd name="T107" fmla="*/ 203 h 241"/>
                  <a:gd name="T108" fmla="*/ 291 w 304"/>
                  <a:gd name="T109" fmla="*/ 203 h 241"/>
                  <a:gd name="T110" fmla="*/ 291 w 304"/>
                  <a:gd name="T111" fmla="*/ 177 h 241"/>
                  <a:gd name="T112" fmla="*/ 304 w 304"/>
                  <a:gd name="T113" fmla="*/ 152 h 241"/>
                  <a:gd name="T114" fmla="*/ 304 w 304"/>
                  <a:gd name="T115" fmla="*/ 127 h 2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04"/>
                  <a:gd name="T175" fmla="*/ 0 h 241"/>
                  <a:gd name="T176" fmla="*/ 304 w 304"/>
                  <a:gd name="T177" fmla="*/ 241 h 2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04" h="241">
                    <a:moveTo>
                      <a:pt x="304" y="127"/>
                    </a:moveTo>
                    <a:lnTo>
                      <a:pt x="304" y="127"/>
                    </a:lnTo>
                    <a:lnTo>
                      <a:pt x="291" y="127"/>
                    </a:lnTo>
                    <a:lnTo>
                      <a:pt x="291" y="114"/>
                    </a:lnTo>
                    <a:lnTo>
                      <a:pt x="291" y="101"/>
                    </a:lnTo>
                    <a:lnTo>
                      <a:pt x="279" y="88"/>
                    </a:lnTo>
                    <a:lnTo>
                      <a:pt x="279" y="76"/>
                    </a:lnTo>
                    <a:lnTo>
                      <a:pt x="279" y="50"/>
                    </a:lnTo>
                    <a:lnTo>
                      <a:pt x="266" y="63"/>
                    </a:lnTo>
                    <a:lnTo>
                      <a:pt x="266" y="76"/>
                    </a:lnTo>
                    <a:lnTo>
                      <a:pt x="266" y="88"/>
                    </a:lnTo>
                    <a:lnTo>
                      <a:pt x="253" y="101"/>
                    </a:lnTo>
                    <a:lnTo>
                      <a:pt x="241" y="101"/>
                    </a:lnTo>
                    <a:lnTo>
                      <a:pt x="228" y="101"/>
                    </a:lnTo>
                    <a:lnTo>
                      <a:pt x="215" y="88"/>
                    </a:lnTo>
                    <a:lnTo>
                      <a:pt x="228" y="76"/>
                    </a:lnTo>
                    <a:lnTo>
                      <a:pt x="215" y="76"/>
                    </a:lnTo>
                    <a:lnTo>
                      <a:pt x="202" y="63"/>
                    </a:lnTo>
                    <a:lnTo>
                      <a:pt x="202" y="50"/>
                    </a:lnTo>
                    <a:lnTo>
                      <a:pt x="202" y="38"/>
                    </a:lnTo>
                    <a:lnTo>
                      <a:pt x="202" y="25"/>
                    </a:lnTo>
                    <a:lnTo>
                      <a:pt x="215" y="25"/>
                    </a:lnTo>
                    <a:lnTo>
                      <a:pt x="215" y="12"/>
                    </a:lnTo>
                    <a:lnTo>
                      <a:pt x="202" y="0"/>
                    </a:lnTo>
                    <a:lnTo>
                      <a:pt x="190" y="0"/>
                    </a:lnTo>
                    <a:lnTo>
                      <a:pt x="177" y="0"/>
                    </a:lnTo>
                    <a:lnTo>
                      <a:pt x="152" y="25"/>
                    </a:lnTo>
                    <a:lnTo>
                      <a:pt x="139" y="25"/>
                    </a:lnTo>
                    <a:lnTo>
                      <a:pt x="126" y="50"/>
                    </a:lnTo>
                    <a:lnTo>
                      <a:pt x="101" y="63"/>
                    </a:lnTo>
                    <a:lnTo>
                      <a:pt x="88" y="63"/>
                    </a:lnTo>
                    <a:lnTo>
                      <a:pt x="76" y="63"/>
                    </a:lnTo>
                    <a:lnTo>
                      <a:pt x="63" y="50"/>
                    </a:lnTo>
                    <a:lnTo>
                      <a:pt x="50" y="50"/>
                    </a:lnTo>
                    <a:lnTo>
                      <a:pt x="25" y="50"/>
                    </a:lnTo>
                    <a:lnTo>
                      <a:pt x="38" y="50"/>
                    </a:lnTo>
                    <a:lnTo>
                      <a:pt x="38" y="63"/>
                    </a:lnTo>
                    <a:lnTo>
                      <a:pt x="25" y="63"/>
                    </a:lnTo>
                    <a:lnTo>
                      <a:pt x="12" y="63"/>
                    </a:lnTo>
                    <a:lnTo>
                      <a:pt x="12" y="76"/>
                    </a:lnTo>
                    <a:lnTo>
                      <a:pt x="12" y="88"/>
                    </a:lnTo>
                    <a:lnTo>
                      <a:pt x="12" y="101"/>
                    </a:lnTo>
                    <a:lnTo>
                      <a:pt x="12" y="114"/>
                    </a:lnTo>
                    <a:lnTo>
                      <a:pt x="0" y="114"/>
                    </a:lnTo>
                    <a:lnTo>
                      <a:pt x="12" y="152"/>
                    </a:lnTo>
                    <a:lnTo>
                      <a:pt x="12" y="165"/>
                    </a:lnTo>
                    <a:lnTo>
                      <a:pt x="12" y="177"/>
                    </a:lnTo>
                    <a:lnTo>
                      <a:pt x="25" y="165"/>
                    </a:lnTo>
                    <a:lnTo>
                      <a:pt x="38" y="152"/>
                    </a:lnTo>
                    <a:lnTo>
                      <a:pt x="50" y="152"/>
                    </a:lnTo>
                    <a:lnTo>
                      <a:pt x="76" y="177"/>
                    </a:lnTo>
                    <a:lnTo>
                      <a:pt x="76" y="190"/>
                    </a:lnTo>
                    <a:lnTo>
                      <a:pt x="88" y="190"/>
                    </a:lnTo>
                    <a:lnTo>
                      <a:pt x="101" y="177"/>
                    </a:lnTo>
                    <a:lnTo>
                      <a:pt x="114" y="177"/>
                    </a:lnTo>
                    <a:lnTo>
                      <a:pt x="126" y="177"/>
                    </a:lnTo>
                    <a:lnTo>
                      <a:pt x="164" y="177"/>
                    </a:lnTo>
                    <a:lnTo>
                      <a:pt x="177" y="165"/>
                    </a:lnTo>
                    <a:lnTo>
                      <a:pt x="190" y="165"/>
                    </a:lnTo>
                    <a:lnTo>
                      <a:pt x="202" y="177"/>
                    </a:lnTo>
                    <a:lnTo>
                      <a:pt x="228" y="203"/>
                    </a:lnTo>
                    <a:lnTo>
                      <a:pt x="266" y="228"/>
                    </a:lnTo>
                    <a:lnTo>
                      <a:pt x="279" y="241"/>
                    </a:lnTo>
                    <a:lnTo>
                      <a:pt x="279" y="228"/>
                    </a:lnTo>
                    <a:lnTo>
                      <a:pt x="279" y="215"/>
                    </a:lnTo>
                    <a:lnTo>
                      <a:pt x="279" y="203"/>
                    </a:lnTo>
                    <a:lnTo>
                      <a:pt x="291" y="215"/>
                    </a:lnTo>
                    <a:lnTo>
                      <a:pt x="291" y="203"/>
                    </a:lnTo>
                    <a:lnTo>
                      <a:pt x="291" y="190"/>
                    </a:lnTo>
                    <a:lnTo>
                      <a:pt x="291" y="177"/>
                    </a:lnTo>
                    <a:lnTo>
                      <a:pt x="291" y="165"/>
                    </a:lnTo>
                    <a:lnTo>
                      <a:pt x="304" y="152"/>
                    </a:lnTo>
                    <a:lnTo>
                      <a:pt x="304" y="139"/>
                    </a:lnTo>
                    <a:lnTo>
                      <a:pt x="304" y="12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5" name="Freeform 45"/>
              <p:cNvSpPr>
                <a:spLocks/>
              </p:cNvSpPr>
              <p:nvPr/>
            </p:nvSpPr>
            <p:spPr bwMode="auto">
              <a:xfrm>
                <a:off x="1095666" y="3143440"/>
                <a:ext cx="51" cy="38"/>
              </a:xfrm>
              <a:custGeom>
                <a:avLst/>
                <a:gdLst>
                  <a:gd name="T0" fmla="*/ 0 w 51"/>
                  <a:gd name="T1" fmla="*/ 13 h 38"/>
                  <a:gd name="T2" fmla="*/ 0 w 51"/>
                  <a:gd name="T3" fmla="*/ 13 h 38"/>
                  <a:gd name="T4" fmla="*/ 0 w 51"/>
                  <a:gd name="T5" fmla="*/ 13 h 38"/>
                  <a:gd name="T6" fmla="*/ 0 w 51"/>
                  <a:gd name="T7" fmla="*/ 0 h 38"/>
                  <a:gd name="T8" fmla="*/ 13 w 51"/>
                  <a:gd name="T9" fmla="*/ 0 h 38"/>
                  <a:gd name="T10" fmla="*/ 13 w 51"/>
                  <a:gd name="T11" fmla="*/ 0 h 38"/>
                  <a:gd name="T12" fmla="*/ 13 w 51"/>
                  <a:gd name="T13" fmla="*/ 0 h 38"/>
                  <a:gd name="T14" fmla="*/ 13 w 51"/>
                  <a:gd name="T15" fmla="*/ 0 h 38"/>
                  <a:gd name="T16" fmla="*/ 13 w 51"/>
                  <a:gd name="T17" fmla="*/ 13 h 38"/>
                  <a:gd name="T18" fmla="*/ 13 w 51"/>
                  <a:gd name="T19" fmla="*/ 13 h 38"/>
                  <a:gd name="T20" fmla="*/ 26 w 51"/>
                  <a:gd name="T21" fmla="*/ 13 h 38"/>
                  <a:gd name="T22" fmla="*/ 26 w 51"/>
                  <a:gd name="T23" fmla="*/ 13 h 38"/>
                  <a:gd name="T24" fmla="*/ 26 w 51"/>
                  <a:gd name="T25" fmla="*/ 13 h 38"/>
                  <a:gd name="T26" fmla="*/ 26 w 51"/>
                  <a:gd name="T27" fmla="*/ 13 h 38"/>
                  <a:gd name="T28" fmla="*/ 38 w 51"/>
                  <a:gd name="T29" fmla="*/ 13 h 38"/>
                  <a:gd name="T30" fmla="*/ 38 w 51"/>
                  <a:gd name="T31" fmla="*/ 13 h 38"/>
                  <a:gd name="T32" fmla="*/ 38 w 51"/>
                  <a:gd name="T33" fmla="*/ 13 h 38"/>
                  <a:gd name="T34" fmla="*/ 38 w 51"/>
                  <a:gd name="T35" fmla="*/ 13 h 38"/>
                  <a:gd name="T36" fmla="*/ 51 w 51"/>
                  <a:gd name="T37" fmla="*/ 13 h 38"/>
                  <a:gd name="T38" fmla="*/ 51 w 51"/>
                  <a:gd name="T39" fmla="*/ 13 h 38"/>
                  <a:gd name="T40" fmla="*/ 51 w 51"/>
                  <a:gd name="T41" fmla="*/ 13 h 38"/>
                  <a:gd name="T42" fmla="*/ 51 w 51"/>
                  <a:gd name="T43" fmla="*/ 13 h 38"/>
                  <a:gd name="T44" fmla="*/ 51 w 51"/>
                  <a:gd name="T45" fmla="*/ 13 h 38"/>
                  <a:gd name="T46" fmla="*/ 51 w 51"/>
                  <a:gd name="T47" fmla="*/ 25 h 38"/>
                  <a:gd name="T48" fmla="*/ 51 w 51"/>
                  <a:gd name="T49" fmla="*/ 25 h 38"/>
                  <a:gd name="T50" fmla="*/ 51 w 51"/>
                  <a:gd name="T51" fmla="*/ 25 h 38"/>
                  <a:gd name="T52" fmla="*/ 38 w 51"/>
                  <a:gd name="T53" fmla="*/ 25 h 38"/>
                  <a:gd name="T54" fmla="*/ 38 w 51"/>
                  <a:gd name="T55" fmla="*/ 25 h 38"/>
                  <a:gd name="T56" fmla="*/ 26 w 51"/>
                  <a:gd name="T57" fmla="*/ 38 h 38"/>
                  <a:gd name="T58" fmla="*/ 26 w 51"/>
                  <a:gd name="T59" fmla="*/ 38 h 38"/>
                  <a:gd name="T60" fmla="*/ 26 w 51"/>
                  <a:gd name="T61" fmla="*/ 38 h 38"/>
                  <a:gd name="T62" fmla="*/ 26 w 51"/>
                  <a:gd name="T63" fmla="*/ 38 h 38"/>
                  <a:gd name="T64" fmla="*/ 13 w 51"/>
                  <a:gd name="T65" fmla="*/ 38 h 38"/>
                  <a:gd name="T66" fmla="*/ 13 w 51"/>
                  <a:gd name="T67" fmla="*/ 38 h 38"/>
                  <a:gd name="T68" fmla="*/ 0 w 51"/>
                  <a:gd name="T69" fmla="*/ 38 h 38"/>
                  <a:gd name="T70" fmla="*/ 0 w 51"/>
                  <a:gd name="T71" fmla="*/ 38 h 38"/>
                  <a:gd name="T72" fmla="*/ 0 w 51"/>
                  <a:gd name="T73" fmla="*/ 38 h 38"/>
                  <a:gd name="T74" fmla="*/ 0 w 51"/>
                  <a:gd name="T75" fmla="*/ 25 h 38"/>
                  <a:gd name="T76" fmla="*/ 0 w 51"/>
                  <a:gd name="T77" fmla="*/ 25 h 38"/>
                  <a:gd name="T78" fmla="*/ 0 w 51"/>
                  <a:gd name="T79" fmla="*/ 25 h 38"/>
                  <a:gd name="T80" fmla="*/ 0 w 51"/>
                  <a:gd name="T81" fmla="*/ 25 h 38"/>
                  <a:gd name="T82" fmla="*/ 0 w 51"/>
                  <a:gd name="T83" fmla="*/ 25 h 38"/>
                  <a:gd name="T84" fmla="*/ 0 w 51"/>
                  <a:gd name="T85" fmla="*/ 25 h 38"/>
                  <a:gd name="T86" fmla="*/ 0 w 51"/>
                  <a:gd name="T87" fmla="*/ 25 h 38"/>
                  <a:gd name="T88" fmla="*/ 0 w 51"/>
                  <a:gd name="T89" fmla="*/ 13 h 38"/>
                  <a:gd name="T90" fmla="*/ 0 w 51"/>
                  <a:gd name="T91" fmla="*/ 13 h 38"/>
                  <a:gd name="T92" fmla="*/ 0 w 51"/>
                  <a:gd name="T93" fmla="*/ 13 h 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1"/>
                  <a:gd name="T142" fmla="*/ 0 h 38"/>
                  <a:gd name="T143" fmla="*/ 51 w 51"/>
                  <a:gd name="T144" fmla="*/ 38 h 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1" h="38">
                    <a:moveTo>
                      <a:pt x="0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26" y="13"/>
                    </a:lnTo>
                    <a:lnTo>
                      <a:pt x="38" y="13"/>
                    </a:lnTo>
                    <a:lnTo>
                      <a:pt x="51" y="13"/>
                    </a:lnTo>
                    <a:lnTo>
                      <a:pt x="51" y="25"/>
                    </a:lnTo>
                    <a:lnTo>
                      <a:pt x="38" y="25"/>
                    </a:lnTo>
                    <a:lnTo>
                      <a:pt x="26" y="38"/>
                    </a:lnTo>
                    <a:lnTo>
                      <a:pt x="13" y="38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85" name="Freeform 46"/>
            <p:cNvSpPr>
              <a:spLocks/>
            </p:cNvSpPr>
            <p:nvPr/>
          </p:nvSpPr>
          <p:spPr bwMode="auto">
            <a:xfrm>
              <a:off x="3629025" y="3562350"/>
              <a:ext cx="333375" cy="152400"/>
            </a:xfrm>
            <a:custGeom>
              <a:avLst/>
              <a:gdLst>
                <a:gd name="T0" fmla="*/ 38 w 304"/>
                <a:gd name="T1" fmla="*/ 140 h 140"/>
                <a:gd name="T2" fmla="*/ 25 w 304"/>
                <a:gd name="T3" fmla="*/ 127 h 140"/>
                <a:gd name="T4" fmla="*/ 0 w 304"/>
                <a:gd name="T5" fmla="*/ 127 h 140"/>
                <a:gd name="T6" fmla="*/ 13 w 304"/>
                <a:gd name="T7" fmla="*/ 114 h 140"/>
                <a:gd name="T8" fmla="*/ 25 w 304"/>
                <a:gd name="T9" fmla="*/ 101 h 140"/>
                <a:gd name="T10" fmla="*/ 25 w 304"/>
                <a:gd name="T11" fmla="*/ 89 h 140"/>
                <a:gd name="T12" fmla="*/ 38 w 304"/>
                <a:gd name="T13" fmla="*/ 89 h 140"/>
                <a:gd name="T14" fmla="*/ 38 w 304"/>
                <a:gd name="T15" fmla="*/ 89 h 140"/>
                <a:gd name="T16" fmla="*/ 51 w 304"/>
                <a:gd name="T17" fmla="*/ 76 h 140"/>
                <a:gd name="T18" fmla="*/ 51 w 304"/>
                <a:gd name="T19" fmla="*/ 63 h 140"/>
                <a:gd name="T20" fmla="*/ 51 w 304"/>
                <a:gd name="T21" fmla="*/ 51 h 140"/>
                <a:gd name="T22" fmla="*/ 51 w 304"/>
                <a:gd name="T23" fmla="*/ 38 h 140"/>
                <a:gd name="T24" fmla="*/ 51 w 304"/>
                <a:gd name="T25" fmla="*/ 38 h 140"/>
                <a:gd name="T26" fmla="*/ 63 w 304"/>
                <a:gd name="T27" fmla="*/ 25 h 140"/>
                <a:gd name="T28" fmla="*/ 76 w 304"/>
                <a:gd name="T29" fmla="*/ 25 h 140"/>
                <a:gd name="T30" fmla="*/ 114 w 304"/>
                <a:gd name="T31" fmla="*/ 13 h 140"/>
                <a:gd name="T32" fmla="*/ 165 w 304"/>
                <a:gd name="T33" fmla="*/ 25 h 140"/>
                <a:gd name="T34" fmla="*/ 190 w 304"/>
                <a:gd name="T35" fmla="*/ 25 h 140"/>
                <a:gd name="T36" fmla="*/ 253 w 304"/>
                <a:gd name="T37" fmla="*/ 25 h 140"/>
                <a:gd name="T38" fmla="*/ 292 w 304"/>
                <a:gd name="T39" fmla="*/ 0 h 140"/>
                <a:gd name="T40" fmla="*/ 292 w 304"/>
                <a:gd name="T41" fmla="*/ 13 h 140"/>
                <a:gd name="T42" fmla="*/ 292 w 304"/>
                <a:gd name="T43" fmla="*/ 25 h 140"/>
                <a:gd name="T44" fmla="*/ 292 w 304"/>
                <a:gd name="T45" fmla="*/ 38 h 140"/>
                <a:gd name="T46" fmla="*/ 304 w 304"/>
                <a:gd name="T47" fmla="*/ 63 h 140"/>
                <a:gd name="T48" fmla="*/ 304 w 304"/>
                <a:gd name="T49" fmla="*/ 76 h 140"/>
                <a:gd name="T50" fmla="*/ 304 w 304"/>
                <a:gd name="T51" fmla="*/ 101 h 140"/>
                <a:gd name="T52" fmla="*/ 292 w 304"/>
                <a:gd name="T53" fmla="*/ 114 h 140"/>
                <a:gd name="T54" fmla="*/ 279 w 304"/>
                <a:gd name="T55" fmla="*/ 114 h 140"/>
                <a:gd name="T56" fmla="*/ 279 w 304"/>
                <a:gd name="T57" fmla="*/ 114 h 140"/>
                <a:gd name="T58" fmla="*/ 266 w 304"/>
                <a:gd name="T59" fmla="*/ 127 h 140"/>
                <a:gd name="T60" fmla="*/ 241 w 304"/>
                <a:gd name="T61" fmla="*/ 127 h 140"/>
                <a:gd name="T62" fmla="*/ 241 w 304"/>
                <a:gd name="T63" fmla="*/ 127 h 140"/>
                <a:gd name="T64" fmla="*/ 228 w 304"/>
                <a:gd name="T65" fmla="*/ 127 h 140"/>
                <a:gd name="T66" fmla="*/ 228 w 304"/>
                <a:gd name="T67" fmla="*/ 114 h 140"/>
                <a:gd name="T68" fmla="*/ 228 w 304"/>
                <a:gd name="T69" fmla="*/ 101 h 140"/>
                <a:gd name="T70" fmla="*/ 215 w 304"/>
                <a:gd name="T71" fmla="*/ 89 h 140"/>
                <a:gd name="T72" fmla="*/ 203 w 304"/>
                <a:gd name="T73" fmla="*/ 76 h 140"/>
                <a:gd name="T74" fmla="*/ 177 w 304"/>
                <a:gd name="T75" fmla="*/ 89 h 140"/>
                <a:gd name="T76" fmla="*/ 165 w 304"/>
                <a:gd name="T77" fmla="*/ 101 h 140"/>
                <a:gd name="T78" fmla="*/ 165 w 304"/>
                <a:gd name="T79" fmla="*/ 89 h 140"/>
                <a:gd name="T80" fmla="*/ 152 w 304"/>
                <a:gd name="T81" fmla="*/ 89 h 140"/>
                <a:gd name="T82" fmla="*/ 152 w 304"/>
                <a:gd name="T83" fmla="*/ 76 h 140"/>
                <a:gd name="T84" fmla="*/ 139 w 304"/>
                <a:gd name="T85" fmla="*/ 76 h 140"/>
                <a:gd name="T86" fmla="*/ 127 w 304"/>
                <a:gd name="T87" fmla="*/ 76 h 140"/>
                <a:gd name="T88" fmla="*/ 114 w 304"/>
                <a:gd name="T89" fmla="*/ 89 h 140"/>
                <a:gd name="T90" fmla="*/ 101 w 304"/>
                <a:gd name="T91" fmla="*/ 101 h 140"/>
                <a:gd name="T92" fmla="*/ 101 w 304"/>
                <a:gd name="T93" fmla="*/ 114 h 140"/>
                <a:gd name="T94" fmla="*/ 89 w 304"/>
                <a:gd name="T95" fmla="*/ 114 h 140"/>
                <a:gd name="T96" fmla="*/ 89 w 304"/>
                <a:gd name="T97" fmla="*/ 114 h 140"/>
                <a:gd name="T98" fmla="*/ 89 w 304"/>
                <a:gd name="T99" fmla="*/ 127 h 140"/>
                <a:gd name="T100" fmla="*/ 76 w 304"/>
                <a:gd name="T101" fmla="*/ 127 h 140"/>
                <a:gd name="T102" fmla="*/ 76 w 304"/>
                <a:gd name="T103" fmla="*/ 127 h 140"/>
                <a:gd name="T104" fmla="*/ 51 w 304"/>
                <a:gd name="T105" fmla="*/ 140 h 140"/>
                <a:gd name="T106" fmla="*/ 51 w 304"/>
                <a:gd name="T107" fmla="*/ 140 h 14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4"/>
                <a:gd name="T163" fmla="*/ 0 h 140"/>
                <a:gd name="T164" fmla="*/ 304 w 304"/>
                <a:gd name="T165" fmla="*/ 140 h 14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4" h="140">
                  <a:moveTo>
                    <a:pt x="51" y="140"/>
                  </a:moveTo>
                  <a:lnTo>
                    <a:pt x="38" y="140"/>
                  </a:lnTo>
                  <a:lnTo>
                    <a:pt x="25" y="127"/>
                  </a:lnTo>
                  <a:lnTo>
                    <a:pt x="13" y="127"/>
                  </a:lnTo>
                  <a:lnTo>
                    <a:pt x="0" y="127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25" y="114"/>
                  </a:lnTo>
                  <a:lnTo>
                    <a:pt x="25" y="101"/>
                  </a:lnTo>
                  <a:lnTo>
                    <a:pt x="25" y="89"/>
                  </a:lnTo>
                  <a:lnTo>
                    <a:pt x="38" y="89"/>
                  </a:lnTo>
                  <a:lnTo>
                    <a:pt x="51" y="89"/>
                  </a:lnTo>
                  <a:lnTo>
                    <a:pt x="51" y="76"/>
                  </a:lnTo>
                  <a:lnTo>
                    <a:pt x="51" y="63"/>
                  </a:lnTo>
                  <a:lnTo>
                    <a:pt x="51" y="51"/>
                  </a:lnTo>
                  <a:lnTo>
                    <a:pt x="51" y="38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101" y="13"/>
                  </a:lnTo>
                  <a:lnTo>
                    <a:pt x="114" y="13"/>
                  </a:lnTo>
                  <a:lnTo>
                    <a:pt x="139" y="25"/>
                  </a:lnTo>
                  <a:lnTo>
                    <a:pt x="165" y="25"/>
                  </a:lnTo>
                  <a:lnTo>
                    <a:pt x="177" y="25"/>
                  </a:lnTo>
                  <a:lnTo>
                    <a:pt x="190" y="25"/>
                  </a:lnTo>
                  <a:lnTo>
                    <a:pt x="215" y="25"/>
                  </a:lnTo>
                  <a:lnTo>
                    <a:pt x="253" y="25"/>
                  </a:lnTo>
                  <a:lnTo>
                    <a:pt x="266" y="13"/>
                  </a:lnTo>
                  <a:lnTo>
                    <a:pt x="292" y="0"/>
                  </a:lnTo>
                  <a:lnTo>
                    <a:pt x="292" y="13"/>
                  </a:lnTo>
                  <a:lnTo>
                    <a:pt x="292" y="25"/>
                  </a:lnTo>
                  <a:lnTo>
                    <a:pt x="292" y="38"/>
                  </a:lnTo>
                  <a:lnTo>
                    <a:pt x="292" y="51"/>
                  </a:lnTo>
                  <a:lnTo>
                    <a:pt x="304" y="63"/>
                  </a:lnTo>
                  <a:lnTo>
                    <a:pt x="304" y="76"/>
                  </a:lnTo>
                  <a:lnTo>
                    <a:pt x="304" y="89"/>
                  </a:lnTo>
                  <a:lnTo>
                    <a:pt x="304" y="101"/>
                  </a:lnTo>
                  <a:lnTo>
                    <a:pt x="292" y="114"/>
                  </a:lnTo>
                  <a:lnTo>
                    <a:pt x="279" y="114"/>
                  </a:lnTo>
                  <a:lnTo>
                    <a:pt x="266" y="114"/>
                  </a:lnTo>
                  <a:lnTo>
                    <a:pt x="266" y="127"/>
                  </a:lnTo>
                  <a:lnTo>
                    <a:pt x="253" y="127"/>
                  </a:lnTo>
                  <a:lnTo>
                    <a:pt x="241" y="127"/>
                  </a:lnTo>
                  <a:lnTo>
                    <a:pt x="228" y="127"/>
                  </a:lnTo>
                  <a:lnTo>
                    <a:pt x="228" y="114"/>
                  </a:lnTo>
                  <a:lnTo>
                    <a:pt x="228" y="101"/>
                  </a:lnTo>
                  <a:lnTo>
                    <a:pt x="215" y="101"/>
                  </a:lnTo>
                  <a:lnTo>
                    <a:pt x="215" y="89"/>
                  </a:lnTo>
                  <a:lnTo>
                    <a:pt x="203" y="89"/>
                  </a:lnTo>
                  <a:lnTo>
                    <a:pt x="203" y="76"/>
                  </a:lnTo>
                  <a:lnTo>
                    <a:pt x="177" y="89"/>
                  </a:lnTo>
                  <a:lnTo>
                    <a:pt x="165" y="101"/>
                  </a:lnTo>
                  <a:lnTo>
                    <a:pt x="165" y="89"/>
                  </a:lnTo>
                  <a:lnTo>
                    <a:pt x="152" y="89"/>
                  </a:lnTo>
                  <a:lnTo>
                    <a:pt x="152" y="76"/>
                  </a:lnTo>
                  <a:lnTo>
                    <a:pt x="139" y="76"/>
                  </a:lnTo>
                  <a:lnTo>
                    <a:pt x="127" y="76"/>
                  </a:lnTo>
                  <a:lnTo>
                    <a:pt x="114" y="89"/>
                  </a:lnTo>
                  <a:lnTo>
                    <a:pt x="114" y="101"/>
                  </a:lnTo>
                  <a:lnTo>
                    <a:pt x="101" y="101"/>
                  </a:lnTo>
                  <a:lnTo>
                    <a:pt x="101" y="114"/>
                  </a:lnTo>
                  <a:lnTo>
                    <a:pt x="89" y="114"/>
                  </a:lnTo>
                  <a:lnTo>
                    <a:pt x="76" y="114"/>
                  </a:lnTo>
                  <a:lnTo>
                    <a:pt x="89" y="127"/>
                  </a:lnTo>
                  <a:lnTo>
                    <a:pt x="76" y="127"/>
                  </a:lnTo>
                  <a:lnTo>
                    <a:pt x="63" y="127"/>
                  </a:lnTo>
                  <a:lnTo>
                    <a:pt x="51" y="14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86125" y="3333750"/>
              <a:ext cx="438150" cy="581025"/>
              <a:chOff x="1314450" y="2676525"/>
              <a:chExt cx="394" cy="520"/>
            </a:xfrm>
            <a:grpFill/>
          </p:grpSpPr>
          <p:sp>
            <p:nvSpPr>
              <p:cNvPr id="522" name="Freeform 48"/>
              <p:cNvSpPr>
                <a:spLocks/>
              </p:cNvSpPr>
              <p:nvPr/>
            </p:nvSpPr>
            <p:spPr bwMode="auto">
              <a:xfrm>
                <a:off x="1314450" y="2676728"/>
                <a:ext cx="356" cy="317"/>
              </a:xfrm>
              <a:custGeom>
                <a:avLst/>
                <a:gdLst>
                  <a:gd name="T0" fmla="*/ 89 w 356"/>
                  <a:gd name="T1" fmla="*/ 254 h 317"/>
                  <a:gd name="T2" fmla="*/ 102 w 356"/>
                  <a:gd name="T3" fmla="*/ 241 h 317"/>
                  <a:gd name="T4" fmla="*/ 102 w 356"/>
                  <a:gd name="T5" fmla="*/ 228 h 317"/>
                  <a:gd name="T6" fmla="*/ 102 w 356"/>
                  <a:gd name="T7" fmla="*/ 216 h 317"/>
                  <a:gd name="T8" fmla="*/ 127 w 356"/>
                  <a:gd name="T9" fmla="*/ 190 h 317"/>
                  <a:gd name="T10" fmla="*/ 140 w 356"/>
                  <a:gd name="T11" fmla="*/ 178 h 317"/>
                  <a:gd name="T12" fmla="*/ 153 w 356"/>
                  <a:gd name="T13" fmla="*/ 190 h 317"/>
                  <a:gd name="T14" fmla="*/ 165 w 356"/>
                  <a:gd name="T15" fmla="*/ 190 h 317"/>
                  <a:gd name="T16" fmla="*/ 191 w 356"/>
                  <a:gd name="T17" fmla="*/ 190 h 317"/>
                  <a:gd name="T18" fmla="*/ 203 w 356"/>
                  <a:gd name="T19" fmla="*/ 190 h 317"/>
                  <a:gd name="T20" fmla="*/ 216 w 356"/>
                  <a:gd name="T21" fmla="*/ 178 h 317"/>
                  <a:gd name="T22" fmla="*/ 216 w 356"/>
                  <a:gd name="T23" fmla="*/ 165 h 317"/>
                  <a:gd name="T24" fmla="*/ 254 w 356"/>
                  <a:gd name="T25" fmla="*/ 140 h 317"/>
                  <a:gd name="T26" fmla="*/ 267 w 356"/>
                  <a:gd name="T27" fmla="*/ 127 h 317"/>
                  <a:gd name="T28" fmla="*/ 279 w 356"/>
                  <a:gd name="T29" fmla="*/ 127 h 317"/>
                  <a:gd name="T30" fmla="*/ 292 w 356"/>
                  <a:gd name="T31" fmla="*/ 140 h 317"/>
                  <a:gd name="T32" fmla="*/ 318 w 356"/>
                  <a:gd name="T33" fmla="*/ 127 h 317"/>
                  <a:gd name="T34" fmla="*/ 330 w 356"/>
                  <a:gd name="T35" fmla="*/ 101 h 317"/>
                  <a:gd name="T36" fmla="*/ 330 w 356"/>
                  <a:gd name="T37" fmla="*/ 89 h 317"/>
                  <a:gd name="T38" fmla="*/ 343 w 356"/>
                  <a:gd name="T39" fmla="*/ 89 h 317"/>
                  <a:gd name="T40" fmla="*/ 356 w 356"/>
                  <a:gd name="T41" fmla="*/ 63 h 317"/>
                  <a:gd name="T42" fmla="*/ 356 w 356"/>
                  <a:gd name="T43" fmla="*/ 51 h 317"/>
                  <a:gd name="T44" fmla="*/ 356 w 356"/>
                  <a:gd name="T45" fmla="*/ 38 h 317"/>
                  <a:gd name="T46" fmla="*/ 343 w 356"/>
                  <a:gd name="T47" fmla="*/ 25 h 317"/>
                  <a:gd name="T48" fmla="*/ 343 w 356"/>
                  <a:gd name="T49" fmla="*/ 13 h 317"/>
                  <a:gd name="T50" fmla="*/ 330 w 356"/>
                  <a:gd name="T51" fmla="*/ 0 h 317"/>
                  <a:gd name="T52" fmla="*/ 279 w 356"/>
                  <a:gd name="T53" fmla="*/ 13 h 317"/>
                  <a:gd name="T54" fmla="*/ 229 w 356"/>
                  <a:gd name="T55" fmla="*/ 25 h 317"/>
                  <a:gd name="T56" fmla="*/ 216 w 356"/>
                  <a:gd name="T57" fmla="*/ 51 h 317"/>
                  <a:gd name="T58" fmla="*/ 178 w 356"/>
                  <a:gd name="T59" fmla="*/ 76 h 317"/>
                  <a:gd name="T60" fmla="*/ 127 w 356"/>
                  <a:gd name="T61" fmla="*/ 114 h 317"/>
                  <a:gd name="T62" fmla="*/ 102 w 356"/>
                  <a:gd name="T63" fmla="*/ 140 h 317"/>
                  <a:gd name="T64" fmla="*/ 26 w 356"/>
                  <a:gd name="T65" fmla="*/ 203 h 317"/>
                  <a:gd name="T66" fmla="*/ 0 w 356"/>
                  <a:gd name="T67" fmla="*/ 216 h 317"/>
                  <a:gd name="T68" fmla="*/ 0 w 356"/>
                  <a:gd name="T69" fmla="*/ 241 h 317"/>
                  <a:gd name="T70" fmla="*/ 0 w 356"/>
                  <a:gd name="T71" fmla="*/ 254 h 317"/>
                  <a:gd name="T72" fmla="*/ 0 w 356"/>
                  <a:gd name="T73" fmla="*/ 279 h 317"/>
                  <a:gd name="T74" fmla="*/ 0 w 356"/>
                  <a:gd name="T75" fmla="*/ 279 h 317"/>
                  <a:gd name="T76" fmla="*/ 26 w 356"/>
                  <a:gd name="T77" fmla="*/ 292 h 317"/>
                  <a:gd name="T78" fmla="*/ 26 w 356"/>
                  <a:gd name="T79" fmla="*/ 317 h 317"/>
                  <a:gd name="T80" fmla="*/ 39 w 356"/>
                  <a:gd name="T81" fmla="*/ 317 h 317"/>
                  <a:gd name="T82" fmla="*/ 51 w 356"/>
                  <a:gd name="T83" fmla="*/ 317 h 317"/>
                  <a:gd name="T84" fmla="*/ 64 w 356"/>
                  <a:gd name="T85" fmla="*/ 304 h 317"/>
                  <a:gd name="T86" fmla="*/ 64 w 356"/>
                  <a:gd name="T87" fmla="*/ 279 h 3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6"/>
                  <a:gd name="T133" fmla="*/ 0 h 317"/>
                  <a:gd name="T134" fmla="*/ 356 w 356"/>
                  <a:gd name="T135" fmla="*/ 317 h 3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6" h="317">
                    <a:moveTo>
                      <a:pt x="77" y="266"/>
                    </a:moveTo>
                    <a:lnTo>
                      <a:pt x="77" y="266"/>
                    </a:lnTo>
                    <a:lnTo>
                      <a:pt x="89" y="254"/>
                    </a:lnTo>
                    <a:lnTo>
                      <a:pt x="102" y="241"/>
                    </a:lnTo>
                    <a:lnTo>
                      <a:pt x="102" y="228"/>
                    </a:lnTo>
                    <a:lnTo>
                      <a:pt x="102" y="216"/>
                    </a:lnTo>
                    <a:lnTo>
                      <a:pt x="115" y="216"/>
                    </a:lnTo>
                    <a:lnTo>
                      <a:pt x="102" y="216"/>
                    </a:lnTo>
                    <a:lnTo>
                      <a:pt x="102" y="203"/>
                    </a:lnTo>
                    <a:lnTo>
                      <a:pt x="115" y="203"/>
                    </a:lnTo>
                    <a:lnTo>
                      <a:pt x="127" y="190"/>
                    </a:lnTo>
                    <a:lnTo>
                      <a:pt x="140" y="178"/>
                    </a:lnTo>
                    <a:lnTo>
                      <a:pt x="140" y="190"/>
                    </a:lnTo>
                    <a:lnTo>
                      <a:pt x="153" y="190"/>
                    </a:lnTo>
                    <a:lnTo>
                      <a:pt x="165" y="190"/>
                    </a:lnTo>
                    <a:lnTo>
                      <a:pt x="178" y="190"/>
                    </a:lnTo>
                    <a:lnTo>
                      <a:pt x="191" y="190"/>
                    </a:lnTo>
                    <a:lnTo>
                      <a:pt x="203" y="190"/>
                    </a:lnTo>
                    <a:lnTo>
                      <a:pt x="216" y="178"/>
                    </a:lnTo>
                    <a:lnTo>
                      <a:pt x="203" y="165"/>
                    </a:lnTo>
                    <a:lnTo>
                      <a:pt x="216" y="165"/>
                    </a:lnTo>
                    <a:lnTo>
                      <a:pt x="241" y="152"/>
                    </a:lnTo>
                    <a:lnTo>
                      <a:pt x="254" y="140"/>
                    </a:lnTo>
                    <a:lnTo>
                      <a:pt x="254" y="127"/>
                    </a:lnTo>
                    <a:lnTo>
                      <a:pt x="267" y="127"/>
                    </a:lnTo>
                    <a:lnTo>
                      <a:pt x="279" y="127"/>
                    </a:lnTo>
                    <a:lnTo>
                      <a:pt x="292" y="127"/>
                    </a:lnTo>
                    <a:lnTo>
                      <a:pt x="292" y="140"/>
                    </a:lnTo>
                    <a:lnTo>
                      <a:pt x="305" y="127"/>
                    </a:lnTo>
                    <a:lnTo>
                      <a:pt x="318" y="127"/>
                    </a:lnTo>
                    <a:lnTo>
                      <a:pt x="318" y="114"/>
                    </a:lnTo>
                    <a:lnTo>
                      <a:pt x="330" y="114"/>
                    </a:lnTo>
                    <a:lnTo>
                      <a:pt x="330" y="101"/>
                    </a:lnTo>
                    <a:lnTo>
                      <a:pt x="330" y="89"/>
                    </a:lnTo>
                    <a:lnTo>
                      <a:pt x="343" y="89"/>
                    </a:lnTo>
                    <a:lnTo>
                      <a:pt x="356" y="89"/>
                    </a:lnTo>
                    <a:lnTo>
                      <a:pt x="356" y="76"/>
                    </a:lnTo>
                    <a:lnTo>
                      <a:pt x="356" y="63"/>
                    </a:lnTo>
                    <a:lnTo>
                      <a:pt x="356" y="51"/>
                    </a:lnTo>
                    <a:lnTo>
                      <a:pt x="356" y="38"/>
                    </a:lnTo>
                    <a:lnTo>
                      <a:pt x="343" y="25"/>
                    </a:lnTo>
                    <a:lnTo>
                      <a:pt x="343" y="13"/>
                    </a:lnTo>
                    <a:lnTo>
                      <a:pt x="356" y="13"/>
                    </a:lnTo>
                    <a:lnTo>
                      <a:pt x="356" y="0"/>
                    </a:lnTo>
                    <a:lnTo>
                      <a:pt x="330" y="0"/>
                    </a:lnTo>
                    <a:lnTo>
                      <a:pt x="318" y="0"/>
                    </a:lnTo>
                    <a:lnTo>
                      <a:pt x="305" y="0"/>
                    </a:lnTo>
                    <a:lnTo>
                      <a:pt x="279" y="13"/>
                    </a:lnTo>
                    <a:lnTo>
                      <a:pt x="267" y="13"/>
                    </a:lnTo>
                    <a:lnTo>
                      <a:pt x="241" y="25"/>
                    </a:lnTo>
                    <a:lnTo>
                      <a:pt x="229" y="25"/>
                    </a:lnTo>
                    <a:lnTo>
                      <a:pt x="203" y="38"/>
                    </a:lnTo>
                    <a:lnTo>
                      <a:pt x="216" y="51"/>
                    </a:lnTo>
                    <a:lnTo>
                      <a:pt x="216" y="63"/>
                    </a:lnTo>
                    <a:lnTo>
                      <a:pt x="191" y="76"/>
                    </a:lnTo>
                    <a:lnTo>
                      <a:pt x="178" y="76"/>
                    </a:lnTo>
                    <a:lnTo>
                      <a:pt x="165" y="76"/>
                    </a:lnTo>
                    <a:lnTo>
                      <a:pt x="140" y="114"/>
                    </a:lnTo>
                    <a:lnTo>
                      <a:pt x="127" y="114"/>
                    </a:lnTo>
                    <a:lnTo>
                      <a:pt x="115" y="127"/>
                    </a:lnTo>
                    <a:lnTo>
                      <a:pt x="102" y="140"/>
                    </a:lnTo>
                    <a:lnTo>
                      <a:pt x="89" y="152"/>
                    </a:lnTo>
                    <a:lnTo>
                      <a:pt x="77" y="152"/>
                    </a:lnTo>
                    <a:lnTo>
                      <a:pt x="26" y="203"/>
                    </a:lnTo>
                    <a:lnTo>
                      <a:pt x="13" y="216"/>
                    </a:lnTo>
                    <a:lnTo>
                      <a:pt x="0" y="216"/>
                    </a:lnTo>
                    <a:lnTo>
                      <a:pt x="13" y="228"/>
                    </a:lnTo>
                    <a:lnTo>
                      <a:pt x="13" y="241"/>
                    </a:lnTo>
                    <a:lnTo>
                      <a:pt x="0" y="241"/>
                    </a:lnTo>
                    <a:lnTo>
                      <a:pt x="0" y="254"/>
                    </a:lnTo>
                    <a:lnTo>
                      <a:pt x="0" y="266"/>
                    </a:lnTo>
                    <a:lnTo>
                      <a:pt x="0" y="279"/>
                    </a:lnTo>
                    <a:lnTo>
                      <a:pt x="13" y="292"/>
                    </a:lnTo>
                    <a:lnTo>
                      <a:pt x="26" y="292"/>
                    </a:lnTo>
                    <a:lnTo>
                      <a:pt x="13" y="304"/>
                    </a:lnTo>
                    <a:lnTo>
                      <a:pt x="26" y="317"/>
                    </a:lnTo>
                    <a:lnTo>
                      <a:pt x="39" y="317"/>
                    </a:lnTo>
                    <a:lnTo>
                      <a:pt x="51" y="317"/>
                    </a:lnTo>
                    <a:lnTo>
                      <a:pt x="64" y="304"/>
                    </a:lnTo>
                    <a:lnTo>
                      <a:pt x="64" y="292"/>
                    </a:lnTo>
                    <a:lnTo>
                      <a:pt x="64" y="279"/>
                    </a:lnTo>
                    <a:lnTo>
                      <a:pt x="77" y="26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3" name="Freeform 49"/>
              <p:cNvSpPr>
                <a:spLocks/>
              </p:cNvSpPr>
              <p:nvPr/>
            </p:nvSpPr>
            <p:spPr bwMode="auto">
              <a:xfrm>
                <a:off x="1314793" y="2676525"/>
                <a:ext cx="51" cy="51"/>
              </a:xfrm>
              <a:custGeom>
                <a:avLst/>
                <a:gdLst>
                  <a:gd name="T0" fmla="*/ 51 w 51"/>
                  <a:gd name="T1" fmla="*/ 13 h 51"/>
                  <a:gd name="T2" fmla="*/ 51 w 51"/>
                  <a:gd name="T3" fmla="*/ 25 h 51"/>
                  <a:gd name="T4" fmla="*/ 51 w 51"/>
                  <a:gd name="T5" fmla="*/ 25 h 51"/>
                  <a:gd name="T6" fmla="*/ 51 w 51"/>
                  <a:gd name="T7" fmla="*/ 38 h 51"/>
                  <a:gd name="T8" fmla="*/ 38 w 51"/>
                  <a:gd name="T9" fmla="*/ 38 h 51"/>
                  <a:gd name="T10" fmla="*/ 38 w 51"/>
                  <a:gd name="T11" fmla="*/ 51 h 51"/>
                  <a:gd name="T12" fmla="*/ 38 w 51"/>
                  <a:gd name="T13" fmla="*/ 51 h 51"/>
                  <a:gd name="T14" fmla="*/ 25 w 51"/>
                  <a:gd name="T15" fmla="*/ 51 h 51"/>
                  <a:gd name="T16" fmla="*/ 25 w 51"/>
                  <a:gd name="T17" fmla="*/ 51 h 51"/>
                  <a:gd name="T18" fmla="*/ 13 w 51"/>
                  <a:gd name="T19" fmla="*/ 51 h 51"/>
                  <a:gd name="T20" fmla="*/ 13 w 51"/>
                  <a:gd name="T21" fmla="*/ 51 h 51"/>
                  <a:gd name="T22" fmla="*/ 0 w 51"/>
                  <a:gd name="T23" fmla="*/ 51 h 51"/>
                  <a:gd name="T24" fmla="*/ 0 w 51"/>
                  <a:gd name="T25" fmla="*/ 38 h 51"/>
                  <a:gd name="T26" fmla="*/ 0 w 51"/>
                  <a:gd name="T27" fmla="*/ 38 h 51"/>
                  <a:gd name="T28" fmla="*/ 0 w 51"/>
                  <a:gd name="T29" fmla="*/ 25 h 51"/>
                  <a:gd name="T30" fmla="*/ 0 w 51"/>
                  <a:gd name="T31" fmla="*/ 25 h 51"/>
                  <a:gd name="T32" fmla="*/ 0 w 51"/>
                  <a:gd name="T33" fmla="*/ 13 h 51"/>
                  <a:gd name="T34" fmla="*/ 0 w 51"/>
                  <a:gd name="T35" fmla="*/ 13 h 51"/>
                  <a:gd name="T36" fmla="*/ 13 w 51"/>
                  <a:gd name="T37" fmla="*/ 13 h 51"/>
                  <a:gd name="T38" fmla="*/ 13 w 51"/>
                  <a:gd name="T39" fmla="*/ 13 h 51"/>
                  <a:gd name="T40" fmla="*/ 25 w 51"/>
                  <a:gd name="T41" fmla="*/ 0 h 51"/>
                  <a:gd name="T42" fmla="*/ 25 w 51"/>
                  <a:gd name="T43" fmla="*/ 0 h 51"/>
                  <a:gd name="T44" fmla="*/ 38 w 51"/>
                  <a:gd name="T45" fmla="*/ 0 h 51"/>
                  <a:gd name="T46" fmla="*/ 51 w 51"/>
                  <a:gd name="T47" fmla="*/ 13 h 51"/>
                  <a:gd name="T48" fmla="*/ 51 w 51"/>
                  <a:gd name="T49" fmla="*/ 13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1"/>
                  <a:gd name="T76" fmla="*/ 0 h 51"/>
                  <a:gd name="T77" fmla="*/ 51 w 51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1" h="51">
                    <a:moveTo>
                      <a:pt x="51" y="13"/>
                    </a:moveTo>
                    <a:lnTo>
                      <a:pt x="51" y="25"/>
                    </a:lnTo>
                    <a:lnTo>
                      <a:pt x="51" y="38"/>
                    </a:lnTo>
                    <a:lnTo>
                      <a:pt x="38" y="38"/>
                    </a:lnTo>
                    <a:lnTo>
                      <a:pt x="38" y="51"/>
                    </a:lnTo>
                    <a:lnTo>
                      <a:pt x="25" y="51"/>
                    </a:lnTo>
                    <a:lnTo>
                      <a:pt x="13" y="51"/>
                    </a:lnTo>
                    <a:lnTo>
                      <a:pt x="0" y="51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13" y="13"/>
                    </a:lnTo>
                    <a:lnTo>
                      <a:pt x="25" y="0"/>
                    </a:lnTo>
                    <a:lnTo>
                      <a:pt x="38" y="0"/>
                    </a:lnTo>
                    <a:lnTo>
                      <a:pt x="51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87" name="Freeform 50"/>
            <p:cNvSpPr>
              <a:spLocks/>
            </p:cNvSpPr>
            <p:nvPr/>
          </p:nvSpPr>
          <p:spPr bwMode="auto">
            <a:xfrm>
              <a:off x="3667125" y="3648075"/>
              <a:ext cx="285750" cy="266700"/>
            </a:xfrm>
            <a:custGeom>
              <a:avLst/>
              <a:gdLst>
                <a:gd name="T0" fmla="*/ 25 w 254"/>
                <a:gd name="T1" fmla="*/ 228 h 241"/>
                <a:gd name="T2" fmla="*/ 25 w 254"/>
                <a:gd name="T3" fmla="*/ 216 h 241"/>
                <a:gd name="T4" fmla="*/ 25 w 254"/>
                <a:gd name="T5" fmla="*/ 190 h 241"/>
                <a:gd name="T6" fmla="*/ 13 w 254"/>
                <a:gd name="T7" fmla="*/ 178 h 241"/>
                <a:gd name="T8" fmla="*/ 13 w 254"/>
                <a:gd name="T9" fmla="*/ 165 h 241"/>
                <a:gd name="T10" fmla="*/ 13 w 254"/>
                <a:gd name="T11" fmla="*/ 152 h 241"/>
                <a:gd name="T12" fmla="*/ 13 w 254"/>
                <a:gd name="T13" fmla="*/ 127 h 241"/>
                <a:gd name="T14" fmla="*/ 13 w 254"/>
                <a:gd name="T15" fmla="*/ 114 h 241"/>
                <a:gd name="T16" fmla="*/ 0 w 254"/>
                <a:gd name="T17" fmla="*/ 102 h 241"/>
                <a:gd name="T18" fmla="*/ 13 w 254"/>
                <a:gd name="T19" fmla="*/ 89 h 241"/>
                <a:gd name="T20" fmla="*/ 13 w 254"/>
                <a:gd name="T21" fmla="*/ 64 h 241"/>
                <a:gd name="T22" fmla="*/ 13 w 254"/>
                <a:gd name="T23" fmla="*/ 64 h 241"/>
                <a:gd name="T24" fmla="*/ 38 w 254"/>
                <a:gd name="T25" fmla="*/ 51 h 241"/>
                <a:gd name="T26" fmla="*/ 38 w 254"/>
                <a:gd name="T27" fmla="*/ 51 h 241"/>
                <a:gd name="T28" fmla="*/ 51 w 254"/>
                <a:gd name="T29" fmla="*/ 51 h 241"/>
                <a:gd name="T30" fmla="*/ 51 w 254"/>
                <a:gd name="T31" fmla="*/ 38 h 241"/>
                <a:gd name="T32" fmla="*/ 51 w 254"/>
                <a:gd name="T33" fmla="*/ 38 h 241"/>
                <a:gd name="T34" fmla="*/ 63 w 254"/>
                <a:gd name="T35" fmla="*/ 38 h 241"/>
                <a:gd name="T36" fmla="*/ 63 w 254"/>
                <a:gd name="T37" fmla="*/ 25 h 241"/>
                <a:gd name="T38" fmla="*/ 76 w 254"/>
                <a:gd name="T39" fmla="*/ 13 h 241"/>
                <a:gd name="T40" fmla="*/ 89 w 254"/>
                <a:gd name="T41" fmla="*/ 0 h 241"/>
                <a:gd name="T42" fmla="*/ 101 w 254"/>
                <a:gd name="T43" fmla="*/ 0 h 241"/>
                <a:gd name="T44" fmla="*/ 114 w 254"/>
                <a:gd name="T45" fmla="*/ 0 h 241"/>
                <a:gd name="T46" fmla="*/ 114 w 254"/>
                <a:gd name="T47" fmla="*/ 13 h 241"/>
                <a:gd name="T48" fmla="*/ 127 w 254"/>
                <a:gd name="T49" fmla="*/ 13 h 241"/>
                <a:gd name="T50" fmla="*/ 127 w 254"/>
                <a:gd name="T51" fmla="*/ 25 h 241"/>
                <a:gd name="T52" fmla="*/ 139 w 254"/>
                <a:gd name="T53" fmla="*/ 13 h 241"/>
                <a:gd name="T54" fmla="*/ 165 w 254"/>
                <a:gd name="T55" fmla="*/ 0 h 241"/>
                <a:gd name="T56" fmla="*/ 177 w 254"/>
                <a:gd name="T57" fmla="*/ 13 h 241"/>
                <a:gd name="T58" fmla="*/ 190 w 254"/>
                <a:gd name="T59" fmla="*/ 25 h 241"/>
                <a:gd name="T60" fmla="*/ 190 w 254"/>
                <a:gd name="T61" fmla="*/ 38 h 241"/>
                <a:gd name="T62" fmla="*/ 190 w 254"/>
                <a:gd name="T63" fmla="*/ 51 h 241"/>
                <a:gd name="T64" fmla="*/ 203 w 254"/>
                <a:gd name="T65" fmla="*/ 51 h 241"/>
                <a:gd name="T66" fmla="*/ 203 w 254"/>
                <a:gd name="T67" fmla="*/ 51 h 241"/>
                <a:gd name="T68" fmla="*/ 228 w 254"/>
                <a:gd name="T69" fmla="*/ 51 h 241"/>
                <a:gd name="T70" fmla="*/ 241 w 254"/>
                <a:gd name="T71" fmla="*/ 38 h 241"/>
                <a:gd name="T72" fmla="*/ 241 w 254"/>
                <a:gd name="T73" fmla="*/ 51 h 241"/>
                <a:gd name="T74" fmla="*/ 254 w 254"/>
                <a:gd name="T75" fmla="*/ 64 h 241"/>
                <a:gd name="T76" fmla="*/ 241 w 254"/>
                <a:gd name="T77" fmla="*/ 76 h 241"/>
                <a:gd name="T78" fmla="*/ 228 w 254"/>
                <a:gd name="T79" fmla="*/ 76 h 241"/>
                <a:gd name="T80" fmla="*/ 228 w 254"/>
                <a:gd name="T81" fmla="*/ 89 h 241"/>
                <a:gd name="T82" fmla="*/ 215 w 254"/>
                <a:gd name="T83" fmla="*/ 102 h 241"/>
                <a:gd name="T84" fmla="*/ 215 w 254"/>
                <a:gd name="T85" fmla="*/ 102 h 241"/>
                <a:gd name="T86" fmla="*/ 215 w 254"/>
                <a:gd name="T87" fmla="*/ 114 h 241"/>
                <a:gd name="T88" fmla="*/ 215 w 254"/>
                <a:gd name="T89" fmla="*/ 127 h 241"/>
                <a:gd name="T90" fmla="*/ 215 w 254"/>
                <a:gd name="T91" fmla="*/ 140 h 241"/>
                <a:gd name="T92" fmla="*/ 215 w 254"/>
                <a:gd name="T93" fmla="*/ 152 h 241"/>
                <a:gd name="T94" fmla="*/ 215 w 254"/>
                <a:gd name="T95" fmla="*/ 152 h 241"/>
                <a:gd name="T96" fmla="*/ 215 w 254"/>
                <a:gd name="T97" fmla="*/ 165 h 241"/>
                <a:gd name="T98" fmla="*/ 203 w 254"/>
                <a:gd name="T99" fmla="*/ 178 h 241"/>
                <a:gd name="T100" fmla="*/ 177 w 254"/>
                <a:gd name="T101" fmla="*/ 203 h 241"/>
                <a:gd name="T102" fmla="*/ 152 w 254"/>
                <a:gd name="T103" fmla="*/ 203 h 241"/>
                <a:gd name="T104" fmla="*/ 139 w 254"/>
                <a:gd name="T105" fmla="*/ 216 h 241"/>
                <a:gd name="T106" fmla="*/ 139 w 254"/>
                <a:gd name="T107" fmla="*/ 228 h 241"/>
                <a:gd name="T108" fmla="*/ 127 w 254"/>
                <a:gd name="T109" fmla="*/ 241 h 241"/>
                <a:gd name="T110" fmla="*/ 101 w 254"/>
                <a:gd name="T111" fmla="*/ 241 h 241"/>
                <a:gd name="T112" fmla="*/ 101 w 254"/>
                <a:gd name="T113" fmla="*/ 241 h 241"/>
                <a:gd name="T114" fmla="*/ 63 w 254"/>
                <a:gd name="T115" fmla="*/ 228 h 241"/>
                <a:gd name="T116" fmla="*/ 51 w 254"/>
                <a:gd name="T117" fmla="*/ 228 h 2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41"/>
                <a:gd name="T179" fmla="*/ 254 w 254"/>
                <a:gd name="T180" fmla="*/ 241 h 2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41">
                  <a:moveTo>
                    <a:pt x="25" y="228"/>
                  </a:moveTo>
                  <a:lnTo>
                    <a:pt x="25" y="228"/>
                  </a:lnTo>
                  <a:lnTo>
                    <a:pt x="25" y="216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13" y="190"/>
                  </a:lnTo>
                  <a:lnTo>
                    <a:pt x="13" y="178"/>
                  </a:lnTo>
                  <a:lnTo>
                    <a:pt x="13" y="165"/>
                  </a:lnTo>
                  <a:lnTo>
                    <a:pt x="13" y="152"/>
                  </a:lnTo>
                  <a:lnTo>
                    <a:pt x="13" y="140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13" y="102"/>
                  </a:lnTo>
                  <a:lnTo>
                    <a:pt x="0" y="102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13" y="64"/>
                  </a:lnTo>
                  <a:lnTo>
                    <a:pt x="25" y="51"/>
                  </a:lnTo>
                  <a:lnTo>
                    <a:pt x="38" y="51"/>
                  </a:lnTo>
                  <a:lnTo>
                    <a:pt x="51" y="51"/>
                  </a:lnTo>
                  <a:lnTo>
                    <a:pt x="38" y="38"/>
                  </a:lnTo>
                  <a:lnTo>
                    <a:pt x="51" y="38"/>
                  </a:lnTo>
                  <a:lnTo>
                    <a:pt x="63" y="38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76" y="13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14" y="13"/>
                  </a:lnTo>
                  <a:lnTo>
                    <a:pt x="127" y="13"/>
                  </a:lnTo>
                  <a:lnTo>
                    <a:pt x="127" y="25"/>
                  </a:lnTo>
                  <a:lnTo>
                    <a:pt x="139" y="13"/>
                  </a:lnTo>
                  <a:lnTo>
                    <a:pt x="165" y="0"/>
                  </a:lnTo>
                  <a:lnTo>
                    <a:pt x="165" y="13"/>
                  </a:lnTo>
                  <a:lnTo>
                    <a:pt x="177" y="13"/>
                  </a:lnTo>
                  <a:lnTo>
                    <a:pt x="177" y="25"/>
                  </a:lnTo>
                  <a:lnTo>
                    <a:pt x="190" y="25"/>
                  </a:lnTo>
                  <a:lnTo>
                    <a:pt x="190" y="38"/>
                  </a:lnTo>
                  <a:lnTo>
                    <a:pt x="190" y="51"/>
                  </a:lnTo>
                  <a:lnTo>
                    <a:pt x="203" y="51"/>
                  </a:lnTo>
                  <a:lnTo>
                    <a:pt x="215" y="51"/>
                  </a:lnTo>
                  <a:lnTo>
                    <a:pt x="228" y="51"/>
                  </a:lnTo>
                  <a:lnTo>
                    <a:pt x="228" y="38"/>
                  </a:lnTo>
                  <a:lnTo>
                    <a:pt x="241" y="38"/>
                  </a:lnTo>
                  <a:lnTo>
                    <a:pt x="241" y="51"/>
                  </a:lnTo>
                  <a:lnTo>
                    <a:pt x="254" y="64"/>
                  </a:lnTo>
                  <a:lnTo>
                    <a:pt x="241" y="64"/>
                  </a:lnTo>
                  <a:lnTo>
                    <a:pt x="241" y="76"/>
                  </a:lnTo>
                  <a:lnTo>
                    <a:pt x="228" y="76"/>
                  </a:lnTo>
                  <a:lnTo>
                    <a:pt x="228" y="89"/>
                  </a:lnTo>
                  <a:lnTo>
                    <a:pt x="215" y="89"/>
                  </a:lnTo>
                  <a:lnTo>
                    <a:pt x="215" y="102"/>
                  </a:lnTo>
                  <a:lnTo>
                    <a:pt x="215" y="114"/>
                  </a:lnTo>
                  <a:lnTo>
                    <a:pt x="215" y="127"/>
                  </a:lnTo>
                  <a:lnTo>
                    <a:pt x="215" y="140"/>
                  </a:lnTo>
                  <a:lnTo>
                    <a:pt x="215" y="152"/>
                  </a:lnTo>
                  <a:lnTo>
                    <a:pt x="215" y="165"/>
                  </a:lnTo>
                  <a:lnTo>
                    <a:pt x="215" y="178"/>
                  </a:lnTo>
                  <a:lnTo>
                    <a:pt x="203" y="178"/>
                  </a:lnTo>
                  <a:lnTo>
                    <a:pt x="177" y="203"/>
                  </a:lnTo>
                  <a:lnTo>
                    <a:pt x="152" y="203"/>
                  </a:lnTo>
                  <a:lnTo>
                    <a:pt x="139" y="216"/>
                  </a:lnTo>
                  <a:lnTo>
                    <a:pt x="139" y="228"/>
                  </a:lnTo>
                  <a:lnTo>
                    <a:pt x="127" y="241"/>
                  </a:lnTo>
                  <a:lnTo>
                    <a:pt x="114" y="228"/>
                  </a:lnTo>
                  <a:lnTo>
                    <a:pt x="101" y="241"/>
                  </a:lnTo>
                  <a:lnTo>
                    <a:pt x="76" y="228"/>
                  </a:lnTo>
                  <a:lnTo>
                    <a:pt x="63" y="228"/>
                  </a:lnTo>
                  <a:lnTo>
                    <a:pt x="51" y="228"/>
                  </a:lnTo>
                  <a:lnTo>
                    <a:pt x="25" y="22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7" name="Group 51"/>
            <p:cNvGrpSpPr>
              <a:grpSpLocks/>
            </p:cNvGrpSpPr>
            <p:nvPr/>
          </p:nvGrpSpPr>
          <p:grpSpPr bwMode="auto">
            <a:xfrm>
              <a:off x="3371850" y="3705225"/>
              <a:ext cx="323850" cy="295275"/>
              <a:chOff x="1400175" y="3048000"/>
              <a:chExt cx="291" cy="266"/>
            </a:xfrm>
            <a:grpFill/>
          </p:grpSpPr>
          <p:sp>
            <p:nvSpPr>
              <p:cNvPr id="520" name="Freeform 52"/>
              <p:cNvSpPr>
                <a:spLocks/>
              </p:cNvSpPr>
              <p:nvPr/>
            </p:nvSpPr>
            <p:spPr bwMode="auto">
              <a:xfrm>
                <a:off x="1400175" y="3048000"/>
                <a:ext cx="291" cy="241"/>
              </a:xfrm>
              <a:custGeom>
                <a:avLst/>
                <a:gdLst>
                  <a:gd name="T0" fmla="*/ 25 w 291"/>
                  <a:gd name="T1" fmla="*/ 216 h 241"/>
                  <a:gd name="T2" fmla="*/ 50 w 291"/>
                  <a:gd name="T3" fmla="*/ 203 h 241"/>
                  <a:gd name="T4" fmla="*/ 63 w 291"/>
                  <a:gd name="T5" fmla="*/ 203 h 241"/>
                  <a:gd name="T6" fmla="*/ 76 w 291"/>
                  <a:gd name="T7" fmla="*/ 216 h 241"/>
                  <a:gd name="T8" fmla="*/ 76 w 291"/>
                  <a:gd name="T9" fmla="*/ 228 h 241"/>
                  <a:gd name="T10" fmla="*/ 88 w 291"/>
                  <a:gd name="T11" fmla="*/ 241 h 241"/>
                  <a:gd name="T12" fmla="*/ 88 w 291"/>
                  <a:gd name="T13" fmla="*/ 228 h 241"/>
                  <a:gd name="T14" fmla="*/ 114 w 291"/>
                  <a:gd name="T15" fmla="*/ 228 h 241"/>
                  <a:gd name="T16" fmla="*/ 126 w 291"/>
                  <a:gd name="T17" fmla="*/ 228 h 241"/>
                  <a:gd name="T18" fmla="*/ 139 w 291"/>
                  <a:gd name="T19" fmla="*/ 216 h 241"/>
                  <a:gd name="T20" fmla="*/ 152 w 291"/>
                  <a:gd name="T21" fmla="*/ 216 h 241"/>
                  <a:gd name="T22" fmla="*/ 164 w 291"/>
                  <a:gd name="T23" fmla="*/ 203 h 241"/>
                  <a:gd name="T24" fmla="*/ 202 w 291"/>
                  <a:gd name="T25" fmla="*/ 203 h 241"/>
                  <a:gd name="T26" fmla="*/ 253 w 291"/>
                  <a:gd name="T27" fmla="*/ 190 h 241"/>
                  <a:gd name="T28" fmla="*/ 266 w 291"/>
                  <a:gd name="T29" fmla="*/ 190 h 241"/>
                  <a:gd name="T30" fmla="*/ 266 w 291"/>
                  <a:gd name="T31" fmla="*/ 190 h 241"/>
                  <a:gd name="T32" fmla="*/ 291 w 291"/>
                  <a:gd name="T33" fmla="*/ 177 h 241"/>
                  <a:gd name="T34" fmla="*/ 291 w 291"/>
                  <a:gd name="T35" fmla="*/ 165 h 241"/>
                  <a:gd name="T36" fmla="*/ 291 w 291"/>
                  <a:gd name="T37" fmla="*/ 152 h 241"/>
                  <a:gd name="T38" fmla="*/ 279 w 291"/>
                  <a:gd name="T39" fmla="*/ 139 h 241"/>
                  <a:gd name="T40" fmla="*/ 279 w 291"/>
                  <a:gd name="T41" fmla="*/ 127 h 241"/>
                  <a:gd name="T42" fmla="*/ 279 w 291"/>
                  <a:gd name="T43" fmla="*/ 101 h 241"/>
                  <a:gd name="T44" fmla="*/ 279 w 291"/>
                  <a:gd name="T45" fmla="*/ 89 h 241"/>
                  <a:gd name="T46" fmla="*/ 279 w 291"/>
                  <a:gd name="T47" fmla="*/ 76 h 241"/>
                  <a:gd name="T48" fmla="*/ 279 w 291"/>
                  <a:gd name="T49" fmla="*/ 51 h 241"/>
                  <a:gd name="T50" fmla="*/ 279 w 291"/>
                  <a:gd name="T51" fmla="*/ 38 h 241"/>
                  <a:gd name="T52" fmla="*/ 279 w 291"/>
                  <a:gd name="T53" fmla="*/ 25 h 241"/>
                  <a:gd name="T54" fmla="*/ 266 w 291"/>
                  <a:gd name="T55" fmla="*/ 13 h 241"/>
                  <a:gd name="T56" fmla="*/ 253 w 291"/>
                  <a:gd name="T57" fmla="*/ 0 h 241"/>
                  <a:gd name="T58" fmla="*/ 228 w 291"/>
                  <a:gd name="T59" fmla="*/ 0 h 241"/>
                  <a:gd name="T60" fmla="*/ 215 w 291"/>
                  <a:gd name="T61" fmla="*/ 13 h 241"/>
                  <a:gd name="T62" fmla="*/ 202 w 291"/>
                  <a:gd name="T63" fmla="*/ 0 h 241"/>
                  <a:gd name="T64" fmla="*/ 202 w 291"/>
                  <a:gd name="T65" fmla="*/ 0 h 241"/>
                  <a:gd name="T66" fmla="*/ 190 w 291"/>
                  <a:gd name="T67" fmla="*/ 0 h 241"/>
                  <a:gd name="T68" fmla="*/ 177 w 291"/>
                  <a:gd name="T69" fmla="*/ 0 h 241"/>
                  <a:gd name="T70" fmla="*/ 164 w 291"/>
                  <a:gd name="T71" fmla="*/ 25 h 241"/>
                  <a:gd name="T72" fmla="*/ 139 w 291"/>
                  <a:gd name="T73" fmla="*/ 38 h 241"/>
                  <a:gd name="T74" fmla="*/ 139 w 291"/>
                  <a:gd name="T75" fmla="*/ 51 h 241"/>
                  <a:gd name="T76" fmla="*/ 139 w 291"/>
                  <a:gd name="T77" fmla="*/ 51 h 241"/>
                  <a:gd name="T78" fmla="*/ 126 w 291"/>
                  <a:gd name="T79" fmla="*/ 63 h 241"/>
                  <a:gd name="T80" fmla="*/ 114 w 291"/>
                  <a:gd name="T81" fmla="*/ 63 h 241"/>
                  <a:gd name="T82" fmla="*/ 101 w 291"/>
                  <a:gd name="T83" fmla="*/ 63 h 241"/>
                  <a:gd name="T84" fmla="*/ 88 w 291"/>
                  <a:gd name="T85" fmla="*/ 63 h 241"/>
                  <a:gd name="T86" fmla="*/ 76 w 291"/>
                  <a:gd name="T87" fmla="*/ 63 h 241"/>
                  <a:gd name="T88" fmla="*/ 63 w 291"/>
                  <a:gd name="T89" fmla="*/ 63 h 241"/>
                  <a:gd name="T90" fmla="*/ 63 w 291"/>
                  <a:gd name="T91" fmla="*/ 51 h 241"/>
                  <a:gd name="T92" fmla="*/ 50 w 291"/>
                  <a:gd name="T93" fmla="*/ 63 h 241"/>
                  <a:gd name="T94" fmla="*/ 38 w 291"/>
                  <a:gd name="T95" fmla="*/ 76 h 241"/>
                  <a:gd name="T96" fmla="*/ 25 w 291"/>
                  <a:gd name="T97" fmla="*/ 89 h 241"/>
                  <a:gd name="T98" fmla="*/ 25 w 291"/>
                  <a:gd name="T99" fmla="*/ 89 h 241"/>
                  <a:gd name="T100" fmla="*/ 25 w 291"/>
                  <a:gd name="T101" fmla="*/ 101 h 241"/>
                  <a:gd name="T102" fmla="*/ 25 w 291"/>
                  <a:gd name="T103" fmla="*/ 114 h 241"/>
                  <a:gd name="T104" fmla="*/ 12 w 291"/>
                  <a:gd name="T105" fmla="*/ 127 h 241"/>
                  <a:gd name="T106" fmla="*/ 0 w 291"/>
                  <a:gd name="T107" fmla="*/ 139 h 241"/>
                  <a:gd name="T108" fmla="*/ 0 w 291"/>
                  <a:gd name="T109" fmla="*/ 165 h 241"/>
                  <a:gd name="T110" fmla="*/ 0 w 291"/>
                  <a:gd name="T111" fmla="*/ 177 h 241"/>
                  <a:gd name="T112" fmla="*/ 12 w 291"/>
                  <a:gd name="T113" fmla="*/ 190 h 241"/>
                  <a:gd name="T114" fmla="*/ 12 w 291"/>
                  <a:gd name="T115" fmla="*/ 203 h 241"/>
                  <a:gd name="T116" fmla="*/ 12 w 291"/>
                  <a:gd name="T117" fmla="*/ 216 h 241"/>
                  <a:gd name="T118" fmla="*/ 25 w 291"/>
                  <a:gd name="T119" fmla="*/ 216 h 24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1"/>
                  <a:gd name="T181" fmla="*/ 0 h 241"/>
                  <a:gd name="T182" fmla="*/ 291 w 291"/>
                  <a:gd name="T183" fmla="*/ 241 h 24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1" h="241">
                    <a:moveTo>
                      <a:pt x="25" y="216"/>
                    </a:moveTo>
                    <a:lnTo>
                      <a:pt x="25" y="216"/>
                    </a:lnTo>
                    <a:lnTo>
                      <a:pt x="38" y="203"/>
                    </a:lnTo>
                    <a:lnTo>
                      <a:pt x="50" y="203"/>
                    </a:lnTo>
                    <a:lnTo>
                      <a:pt x="63" y="203"/>
                    </a:lnTo>
                    <a:lnTo>
                      <a:pt x="76" y="203"/>
                    </a:lnTo>
                    <a:lnTo>
                      <a:pt x="76" y="216"/>
                    </a:lnTo>
                    <a:lnTo>
                      <a:pt x="76" y="228"/>
                    </a:lnTo>
                    <a:lnTo>
                      <a:pt x="88" y="241"/>
                    </a:lnTo>
                    <a:lnTo>
                      <a:pt x="88" y="228"/>
                    </a:lnTo>
                    <a:lnTo>
                      <a:pt x="101" y="228"/>
                    </a:lnTo>
                    <a:lnTo>
                      <a:pt x="114" y="228"/>
                    </a:lnTo>
                    <a:lnTo>
                      <a:pt x="126" y="228"/>
                    </a:lnTo>
                    <a:lnTo>
                      <a:pt x="139" y="216"/>
                    </a:lnTo>
                    <a:lnTo>
                      <a:pt x="152" y="216"/>
                    </a:lnTo>
                    <a:lnTo>
                      <a:pt x="164" y="216"/>
                    </a:lnTo>
                    <a:lnTo>
                      <a:pt x="164" y="203"/>
                    </a:lnTo>
                    <a:lnTo>
                      <a:pt x="190" y="203"/>
                    </a:lnTo>
                    <a:lnTo>
                      <a:pt x="202" y="203"/>
                    </a:lnTo>
                    <a:lnTo>
                      <a:pt x="228" y="190"/>
                    </a:lnTo>
                    <a:lnTo>
                      <a:pt x="253" y="190"/>
                    </a:lnTo>
                    <a:lnTo>
                      <a:pt x="266" y="190"/>
                    </a:lnTo>
                    <a:lnTo>
                      <a:pt x="266" y="203"/>
                    </a:lnTo>
                    <a:lnTo>
                      <a:pt x="266" y="190"/>
                    </a:lnTo>
                    <a:lnTo>
                      <a:pt x="279" y="177"/>
                    </a:lnTo>
                    <a:lnTo>
                      <a:pt x="291" y="177"/>
                    </a:lnTo>
                    <a:lnTo>
                      <a:pt x="291" y="165"/>
                    </a:lnTo>
                    <a:lnTo>
                      <a:pt x="291" y="152"/>
                    </a:lnTo>
                    <a:lnTo>
                      <a:pt x="291" y="139"/>
                    </a:lnTo>
                    <a:lnTo>
                      <a:pt x="279" y="139"/>
                    </a:lnTo>
                    <a:lnTo>
                      <a:pt x="279" y="127"/>
                    </a:lnTo>
                    <a:lnTo>
                      <a:pt x="279" y="114"/>
                    </a:lnTo>
                    <a:lnTo>
                      <a:pt x="279" y="101"/>
                    </a:lnTo>
                    <a:lnTo>
                      <a:pt x="279" y="89"/>
                    </a:lnTo>
                    <a:lnTo>
                      <a:pt x="279" y="76"/>
                    </a:lnTo>
                    <a:lnTo>
                      <a:pt x="279" y="63"/>
                    </a:lnTo>
                    <a:lnTo>
                      <a:pt x="279" y="51"/>
                    </a:lnTo>
                    <a:lnTo>
                      <a:pt x="266" y="51"/>
                    </a:lnTo>
                    <a:lnTo>
                      <a:pt x="279" y="38"/>
                    </a:lnTo>
                    <a:lnTo>
                      <a:pt x="279" y="25"/>
                    </a:lnTo>
                    <a:lnTo>
                      <a:pt x="279" y="13"/>
                    </a:lnTo>
                    <a:lnTo>
                      <a:pt x="266" y="13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28" y="0"/>
                    </a:lnTo>
                    <a:lnTo>
                      <a:pt x="215" y="13"/>
                    </a:lnTo>
                    <a:lnTo>
                      <a:pt x="215" y="0"/>
                    </a:lnTo>
                    <a:lnTo>
                      <a:pt x="202" y="0"/>
                    </a:lnTo>
                    <a:lnTo>
                      <a:pt x="190" y="0"/>
                    </a:lnTo>
                    <a:lnTo>
                      <a:pt x="177" y="0"/>
                    </a:lnTo>
                    <a:lnTo>
                      <a:pt x="177" y="13"/>
                    </a:lnTo>
                    <a:lnTo>
                      <a:pt x="164" y="25"/>
                    </a:lnTo>
                    <a:lnTo>
                      <a:pt x="139" y="38"/>
                    </a:lnTo>
                    <a:lnTo>
                      <a:pt x="126" y="38"/>
                    </a:lnTo>
                    <a:lnTo>
                      <a:pt x="139" y="51"/>
                    </a:lnTo>
                    <a:lnTo>
                      <a:pt x="126" y="63"/>
                    </a:lnTo>
                    <a:lnTo>
                      <a:pt x="114" y="63"/>
                    </a:lnTo>
                    <a:lnTo>
                      <a:pt x="101" y="63"/>
                    </a:lnTo>
                    <a:lnTo>
                      <a:pt x="88" y="63"/>
                    </a:lnTo>
                    <a:lnTo>
                      <a:pt x="76" y="63"/>
                    </a:lnTo>
                    <a:lnTo>
                      <a:pt x="63" y="63"/>
                    </a:lnTo>
                    <a:lnTo>
                      <a:pt x="63" y="51"/>
                    </a:lnTo>
                    <a:lnTo>
                      <a:pt x="50" y="63"/>
                    </a:lnTo>
                    <a:lnTo>
                      <a:pt x="38" y="76"/>
                    </a:lnTo>
                    <a:lnTo>
                      <a:pt x="25" y="76"/>
                    </a:lnTo>
                    <a:lnTo>
                      <a:pt x="25" y="89"/>
                    </a:lnTo>
                    <a:lnTo>
                      <a:pt x="38" y="89"/>
                    </a:lnTo>
                    <a:lnTo>
                      <a:pt x="25" y="89"/>
                    </a:lnTo>
                    <a:lnTo>
                      <a:pt x="25" y="101"/>
                    </a:lnTo>
                    <a:lnTo>
                      <a:pt x="25" y="114"/>
                    </a:lnTo>
                    <a:lnTo>
                      <a:pt x="12" y="127"/>
                    </a:lnTo>
                    <a:lnTo>
                      <a:pt x="0" y="139"/>
                    </a:lnTo>
                    <a:lnTo>
                      <a:pt x="0" y="165"/>
                    </a:lnTo>
                    <a:lnTo>
                      <a:pt x="0" y="177"/>
                    </a:lnTo>
                    <a:lnTo>
                      <a:pt x="12" y="190"/>
                    </a:lnTo>
                    <a:lnTo>
                      <a:pt x="12" y="203"/>
                    </a:lnTo>
                    <a:lnTo>
                      <a:pt x="12" y="216"/>
                    </a:lnTo>
                    <a:lnTo>
                      <a:pt x="25" y="21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1" name="Freeform 53"/>
              <p:cNvSpPr>
                <a:spLocks/>
              </p:cNvSpPr>
              <p:nvPr/>
            </p:nvSpPr>
            <p:spPr bwMode="auto">
              <a:xfrm>
                <a:off x="1400225" y="3048216"/>
                <a:ext cx="38" cy="50"/>
              </a:xfrm>
              <a:custGeom>
                <a:avLst/>
                <a:gdLst>
                  <a:gd name="T0" fmla="*/ 26 w 38"/>
                  <a:gd name="T1" fmla="*/ 12 h 50"/>
                  <a:gd name="T2" fmla="*/ 26 w 38"/>
                  <a:gd name="T3" fmla="*/ 12 h 50"/>
                  <a:gd name="T4" fmla="*/ 26 w 38"/>
                  <a:gd name="T5" fmla="*/ 12 h 50"/>
                  <a:gd name="T6" fmla="*/ 26 w 38"/>
                  <a:gd name="T7" fmla="*/ 25 h 50"/>
                  <a:gd name="T8" fmla="*/ 26 w 38"/>
                  <a:gd name="T9" fmla="*/ 25 h 50"/>
                  <a:gd name="T10" fmla="*/ 38 w 38"/>
                  <a:gd name="T11" fmla="*/ 25 h 50"/>
                  <a:gd name="T12" fmla="*/ 38 w 38"/>
                  <a:gd name="T13" fmla="*/ 25 h 50"/>
                  <a:gd name="T14" fmla="*/ 38 w 38"/>
                  <a:gd name="T15" fmla="*/ 38 h 50"/>
                  <a:gd name="T16" fmla="*/ 38 w 38"/>
                  <a:gd name="T17" fmla="*/ 38 h 50"/>
                  <a:gd name="T18" fmla="*/ 38 w 38"/>
                  <a:gd name="T19" fmla="*/ 38 h 50"/>
                  <a:gd name="T20" fmla="*/ 38 w 38"/>
                  <a:gd name="T21" fmla="*/ 38 h 50"/>
                  <a:gd name="T22" fmla="*/ 26 w 38"/>
                  <a:gd name="T23" fmla="*/ 50 h 50"/>
                  <a:gd name="T24" fmla="*/ 26 w 38"/>
                  <a:gd name="T25" fmla="*/ 50 h 50"/>
                  <a:gd name="T26" fmla="*/ 26 w 38"/>
                  <a:gd name="T27" fmla="*/ 50 h 50"/>
                  <a:gd name="T28" fmla="*/ 26 w 38"/>
                  <a:gd name="T29" fmla="*/ 50 h 50"/>
                  <a:gd name="T30" fmla="*/ 26 w 38"/>
                  <a:gd name="T31" fmla="*/ 50 h 50"/>
                  <a:gd name="T32" fmla="*/ 13 w 38"/>
                  <a:gd name="T33" fmla="*/ 38 h 50"/>
                  <a:gd name="T34" fmla="*/ 13 w 38"/>
                  <a:gd name="T35" fmla="*/ 38 h 50"/>
                  <a:gd name="T36" fmla="*/ 13 w 38"/>
                  <a:gd name="T37" fmla="*/ 25 h 50"/>
                  <a:gd name="T38" fmla="*/ 0 w 38"/>
                  <a:gd name="T39" fmla="*/ 25 h 50"/>
                  <a:gd name="T40" fmla="*/ 0 w 38"/>
                  <a:gd name="T41" fmla="*/ 12 h 50"/>
                  <a:gd name="T42" fmla="*/ 0 w 38"/>
                  <a:gd name="T43" fmla="*/ 12 h 50"/>
                  <a:gd name="T44" fmla="*/ 0 w 38"/>
                  <a:gd name="T45" fmla="*/ 12 h 50"/>
                  <a:gd name="T46" fmla="*/ 0 w 38"/>
                  <a:gd name="T47" fmla="*/ 12 h 50"/>
                  <a:gd name="T48" fmla="*/ 13 w 38"/>
                  <a:gd name="T49" fmla="*/ 0 h 50"/>
                  <a:gd name="T50" fmla="*/ 13 w 38"/>
                  <a:gd name="T51" fmla="*/ 0 h 50"/>
                  <a:gd name="T52" fmla="*/ 13 w 38"/>
                  <a:gd name="T53" fmla="*/ 0 h 50"/>
                  <a:gd name="T54" fmla="*/ 13 w 38"/>
                  <a:gd name="T55" fmla="*/ 0 h 50"/>
                  <a:gd name="T56" fmla="*/ 26 w 38"/>
                  <a:gd name="T57" fmla="*/ 0 h 50"/>
                  <a:gd name="T58" fmla="*/ 26 w 38"/>
                  <a:gd name="T59" fmla="*/ 0 h 50"/>
                  <a:gd name="T60" fmla="*/ 26 w 38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8"/>
                  <a:gd name="T94" fmla="*/ 0 h 50"/>
                  <a:gd name="T95" fmla="*/ 38 w 38"/>
                  <a:gd name="T96" fmla="*/ 50 h 5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8" h="50">
                    <a:moveTo>
                      <a:pt x="26" y="12"/>
                    </a:moveTo>
                    <a:lnTo>
                      <a:pt x="26" y="12"/>
                    </a:lnTo>
                    <a:lnTo>
                      <a:pt x="26" y="25"/>
                    </a:lnTo>
                    <a:lnTo>
                      <a:pt x="38" y="25"/>
                    </a:lnTo>
                    <a:lnTo>
                      <a:pt x="38" y="38"/>
                    </a:lnTo>
                    <a:lnTo>
                      <a:pt x="26" y="50"/>
                    </a:lnTo>
                    <a:lnTo>
                      <a:pt x="13" y="38"/>
                    </a:lnTo>
                    <a:lnTo>
                      <a:pt x="13" y="25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26" y="1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89" name="Freeform 54"/>
            <p:cNvSpPr>
              <a:spLocks/>
            </p:cNvSpPr>
            <p:nvPr/>
          </p:nvSpPr>
          <p:spPr bwMode="auto">
            <a:xfrm>
              <a:off x="3714750" y="3933825"/>
              <a:ext cx="209550" cy="104775"/>
            </a:xfrm>
            <a:custGeom>
              <a:avLst/>
              <a:gdLst>
                <a:gd name="T0" fmla="*/ 25 w 190"/>
                <a:gd name="T1" fmla="*/ 101 h 101"/>
                <a:gd name="T2" fmla="*/ 12 w 190"/>
                <a:gd name="T3" fmla="*/ 89 h 101"/>
                <a:gd name="T4" fmla="*/ 0 w 190"/>
                <a:gd name="T5" fmla="*/ 76 h 101"/>
                <a:gd name="T6" fmla="*/ 12 w 190"/>
                <a:gd name="T7" fmla="*/ 63 h 101"/>
                <a:gd name="T8" fmla="*/ 0 w 190"/>
                <a:gd name="T9" fmla="*/ 51 h 101"/>
                <a:gd name="T10" fmla="*/ 0 w 190"/>
                <a:gd name="T11" fmla="*/ 25 h 101"/>
                <a:gd name="T12" fmla="*/ 25 w 190"/>
                <a:gd name="T13" fmla="*/ 25 h 101"/>
                <a:gd name="T14" fmla="*/ 63 w 190"/>
                <a:gd name="T15" fmla="*/ 0 h 101"/>
                <a:gd name="T16" fmla="*/ 76 w 190"/>
                <a:gd name="T17" fmla="*/ 0 h 101"/>
                <a:gd name="T18" fmla="*/ 139 w 190"/>
                <a:gd name="T19" fmla="*/ 0 h 101"/>
                <a:gd name="T20" fmla="*/ 152 w 190"/>
                <a:gd name="T21" fmla="*/ 25 h 101"/>
                <a:gd name="T22" fmla="*/ 164 w 190"/>
                <a:gd name="T23" fmla="*/ 38 h 101"/>
                <a:gd name="T24" fmla="*/ 177 w 190"/>
                <a:gd name="T25" fmla="*/ 38 h 101"/>
                <a:gd name="T26" fmla="*/ 190 w 190"/>
                <a:gd name="T27" fmla="*/ 51 h 101"/>
                <a:gd name="T28" fmla="*/ 190 w 190"/>
                <a:gd name="T29" fmla="*/ 63 h 101"/>
                <a:gd name="T30" fmla="*/ 177 w 190"/>
                <a:gd name="T31" fmla="*/ 63 h 101"/>
                <a:gd name="T32" fmla="*/ 164 w 190"/>
                <a:gd name="T33" fmla="*/ 51 h 101"/>
                <a:gd name="T34" fmla="*/ 152 w 190"/>
                <a:gd name="T35" fmla="*/ 51 h 101"/>
                <a:gd name="T36" fmla="*/ 139 w 190"/>
                <a:gd name="T37" fmla="*/ 51 h 101"/>
                <a:gd name="T38" fmla="*/ 126 w 190"/>
                <a:gd name="T39" fmla="*/ 51 h 101"/>
                <a:gd name="T40" fmla="*/ 126 w 190"/>
                <a:gd name="T41" fmla="*/ 63 h 101"/>
                <a:gd name="T42" fmla="*/ 114 w 190"/>
                <a:gd name="T43" fmla="*/ 63 h 101"/>
                <a:gd name="T44" fmla="*/ 114 w 190"/>
                <a:gd name="T45" fmla="*/ 63 h 101"/>
                <a:gd name="T46" fmla="*/ 101 w 190"/>
                <a:gd name="T47" fmla="*/ 63 h 101"/>
                <a:gd name="T48" fmla="*/ 88 w 190"/>
                <a:gd name="T49" fmla="*/ 76 h 101"/>
                <a:gd name="T50" fmla="*/ 76 w 190"/>
                <a:gd name="T51" fmla="*/ 63 h 101"/>
                <a:gd name="T52" fmla="*/ 63 w 190"/>
                <a:gd name="T53" fmla="*/ 63 h 101"/>
                <a:gd name="T54" fmla="*/ 63 w 190"/>
                <a:gd name="T55" fmla="*/ 76 h 101"/>
                <a:gd name="T56" fmla="*/ 50 w 190"/>
                <a:gd name="T57" fmla="*/ 76 h 101"/>
                <a:gd name="T58" fmla="*/ 38 w 190"/>
                <a:gd name="T59" fmla="*/ 89 h 101"/>
                <a:gd name="T60" fmla="*/ 25 w 190"/>
                <a:gd name="T61" fmla="*/ 89 h 101"/>
                <a:gd name="T62" fmla="*/ 25 w 190"/>
                <a:gd name="T63" fmla="*/ 101 h 1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0"/>
                <a:gd name="T97" fmla="*/ 0 h 101"/>
                <a:gd name="T98" fmla="*/ 190 w 190"/>
                <a:gd name="T99" fmla="*/ 101 h 1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0" h="101">
                  <a:moveTo>
                    <a:pt x="25" y="101"/>
                  </a:moveTo>
                  <a:lnTo>
                    <a:pt x="25" y="101"/>
                  </a:lnTo>
                  <a:lnTo>
                    <a:pt x="12" y="8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12" y="63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25" y="25"/>
                  </a:lnTo>
                  <a:lnTo>
                    <a:pt x="38" y="13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114" y="0"/>
                  </a:lnTo>
                  <a:lnTo>
                    <a:pt x="139" y="0"/>
                  </a:lnTo>
                  <a:lnTo>
                    <a:pt x="139" y="13"/>
                  </a:lnTo>
                  <a:lnTo>
                    <a:pt x="152" y="25"/>
                  </a:lnTo>
                  <a:lnTo>
                    <a:pt x="164" y="38"/>
                  </a:lnTo>
                  <a:lnTo>
                    <a:pt x="177" y="38"/>
                  </a:lnTo>
                  <a:lnTo>
                    <a:pt x="190" y="51"/>
                  </a:lnTo>
                  <a:lnTo>
                    <a:pt x="190" y="63"/>
                  </a:lnTo>
                  <a:lnTo>
                    <a:pt x="177" y="63"/>
                  </a:lnTo>
                  <a:lnTo>
                    <a:pt x="177" y="51"/>
                  </a:lnTo>
                  <a:lnTo>
                    <a:pt x="164" y="51"/>
                  </a:lnTo>
                  <a:lnTo>
                    <a:pt x="152" y="51"/>
                  </a:lnTo>
                  <a:lnTo>
                    <a:pt x="139" y="51"/>
                  </a:lnTo>
                  <a:lnTo>
                    <a:pt x="126" y="51"/>
                  </a:lnTo>
                  <a:lnTo>
                    <a:pt x="126" y="63"/>
                  </a:lnTo>
                  <a:lnTo>
                    <a:pt x="114" y="63"/>
                  </a:lnTo>
                  <a:lnTo>
                    <a:pt x="101" y="63"/>
                  </a:lnTo>
                  <a:lnTo>
                    <a:pt x="88" y="76"/>
                  </a:lnTo>
                  <a:lnTo>
                    <a:pt x="88" y="63"/>
                  </a:lnTo>
                  <a:lnTo>
                    <a:pt x="76" y="63"/>
                  </a:lnTo>
                  <a:lnTo>
                    <a:pt x="63" y="63"/>
                  </a:lnTo>
                  <a:lnTo>
                    <a:pt x="63" y="76"/>
                  </a:lnTo>
                  <a:lnTo>
                    <a:pt x="50" y="76"/>
                  </a:lnTo>
                  <a:lnTo>
                    <a:pt x="38" y="89"/>
                  </a:lnTo>
                  <a:lnTo>
                    <a:pt x="25" y="89"/>
                  </a:lnTo>
                  <a:lnTo>
                    <a:pt x="25" y="101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0" name="Freeform 55"/>
            <p:cNvSpPr>
              <a:spLocks/>
            </p:cNvSpPr>
            <p:nvPr/>
          </p:nvSpPr>
          <p:spPr bwMode="auto">
            <a:xfrm>
              <a:off x="3305175" y="3981450"/>
              <a:ext cx="438150" cy="352425"/>
            </a:xfrm>
            <a:custGeom>
              <a:avLst/>
              <a:gdLst>
                <a:gd name="T0" fmla="*/ 101 w 393"/>
                <a:gd name="T1" fmla="*/ 317 h 317"/>
                <a:gd name="T2" fmla="*/ 89 w 393"/>
                <a:gd name="T3" fmla="*/ 304 h 317"/>
                <a:gd name="T4" fmla="*/ 89 w 393"/>
                <a:gd name="T5" fmla="*/ 279 h 317"/>
                <a:gd name="T6" fmla="*/ 76 w 393"/>
                <a:gd name="T7" fmla="*/ 279 h 317"/>
                <a:gd name="T8" fmla="*/ 89 w 393"/>
                <a:gd name="T9" fmla="*/ 266 h 317"/>
                <a:gd name="T10" fmla="*/ 89 w 393"/>
                <a:gd name="T11" fmla="*/ 228 h 317"/>
                <a:gd name="T12" fmla="*/ 101 w 393"/>
                <a:gd name="T13" fmla="*/ 215 h 317"/>
                <a:gd name="T14" fmla="*/ 89 w 393"/>
                <a:gd name="T15" fmla="*/ 203 h 317"/>
                <a:gd name="T16" fmla="*/ 76 w 393"/>
                <a:gd name="T17" fmla="*/ 190 h 317"/>
                <a:gd name="T18" fmla="*/ 76 w 393"/>
                <a:gd name="T19" fmla="*/ 164 h 317"/>
                <a:gd name="T20" fmla="*/ 13 w 393"/>
                <a:gd name="T21" fmla="*/ 177 h 317"/>
                <a:gd name="T22" fmla="*/ 25 w 393"/>
                <a:gd name="T23" fmla="*/ 177 h 317"/>
                <a:gd name="T24" fmla="*/ 63 w 393"/>
                <a:gd name="T25" fmla="*/ 164 h 317"/>
                <a:gd name="T26" fmla="*/ 101 w 393"/>
                <a:gd name="T27" fmla="*/ 126 h 317"/>
                <a:gd name="T28" fmla="*/ 127 w 393"/>
                <a:gd name="T29" fmla="*/ 114 h 317"/>
                <a:gd name="T30" fmla="*/ 152 w 393"/>
                <a:gd name="T31" fmla="*/ 88 h 317"/>
                <a:gd name="T32" fmla="*/ 177 w 393"/>
                <a:gd name="T33" fmla="*/ 50 h 317"/>
                <a:gd name="T34" fmla="*/ 177 w 393"/>
                <a:gd name="T35" fmla="*/ 25 h 317"/>
                <a:gd name="T36" fmla="*/ 228 w 393"/>
                <a:gd name="T37" fmla="*/ 0 h 317"/>
                <a:gd name="T38" fmla="*/ 241 w 393"/>
                <a:gd name="T39" fmla="*/ 25 h 317"/>
                <a:gd name="T40" fmla="*/ 279 w 393"/>
                <a:gd name="T41" fmla="*/ 50 h 317"/>
                <a:gd name="T42" fmla="*/ 304 w 393"/>
                <a:gd name="T43" fmla="*/ 50 h 317"/>
                <a:gd name="T44" fmla="*/ 355 w 393"/>
                <a:gd name="T45" fmla="*/ 38 h 317"/>
                <a:gd name="T46" fmla="*/ 380 w 393"/>
                <a:gd name="T47" fmla="*/ 38 h 317"/>
                <a:gd name="T48" fmla="*/ 393 w 393"/>
                <a:gd name="T49" fmla="*/ 50 h 317"/>
                <a:gd name="T50" fmla="*/ 393 w 393"/>
                <a:gd name="T51" fmla="*/ 63 h 317"/>
                <a:gd name="T52" fmla="*/ 380 w 393"/>
                <a:gd name="T53" fmla="*/ 76 h 317"/>
                <a:gd name="T54" fmla="*/ 368 w 393"/>
                <a:gd name="T55" fmla="*/ 88 h 317"/>
                <a:gd name="T56" fmla="*/ 342 w 393"/>
                <a:gd name="T57" fmla="*/ 88 h 317"/>
                <a:gd name="T58" fmla="*/ 317 w 393"/>
                <a:gd name="T59" fmla="*/ 101 h 317"/>
                <a:gd name="T60" fmla="*/ 292 w 393"/>
                <a:gd name="T61" fmla="*/ 88 h 317"/>
                <a:gd name="T62" fmla="*/ 266 w 393"/>
                <a:gd name="T63" fmla="*/ 114 h 317"/>
                <a:gd name="T64" fmla="*/ 253 w 393"/>
                <a:gd name="T65" fmla="*/ 126 h 317"/>
                <a:gd name="T66" fmla="*/ 241 w 393"/>
                <a:gd name="T67" fmla="*/ 152 h 317"/>
                <a:gd name="T68" fmla="*/ 228 w 393"/>
                <a:gd name="T69" fmla="*/ 164 h 317"/>
                <a:gd name="T70" fmla="*/ 215 w 393"/>
                <a:gd name="T71" fmla="*/ 177 h 317"/>
                <a:gd name="T72" fmla="*/ 190 w 393"/>
                <a:gd name="T73" fmla="*/ 177 h 317"/>
                <a:gd name="T74" fmla="*/ 203 w 393"/>
                <a:gd name="T75" fmla="*/ 190 h 317"/>
                <a:gd name="T76" fmla="*/ 203 w 393"/>
                <a:gd name="T77" fmla="*/ 215 h 317"/>
                <a:gd name="T78" fmla="*/ 177 w 393"/>
                <a:gd name="T79" fmla="*/ 241 h 317"/>
                <a:gd name="T80" fmla="*/ 165 w 393"/>
                <a:gd name="T81" fmla="*/ 253 h 317"/>
                <a:gd name="T82" fmla="*/ 152 w 393"/>
                <a:gd name="T83" fmla="*/ 253 h 317"/>
                <a:gd name="T84" fmla="*/ 152 w 393"/>
                <a:gd name="T85" fmla="*/ 279 h 317"/>
                <a:gd name="T86" fmla="*/ 152 w 393"/>
                <a:gd name="T87" fmla="*/ 291 h 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3"/>
                <a:gd name="T133" fmla="*/ 0 h 317"/>
                <a:gd name="T134" fmla="*/ 393 w 393"/>
                <a:gd name="T135" fmla="*/ 317 h 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3" h="317">
                  <a:moveTo>
                    <a:pt x="139" y="317"/>
                  </a:moveTo>
                  <a:lnTo>
                    <a:pt x="139" y="317"/>
                  </a:lnTo>
                  <a:lnTo>
                    <a:pt x="101" y="317"/>
                  </a:lnTo>
                  <a:lnTo>
                    <a:pt x="89" y="304"/>
                  </a:lnTo>
                  <a:lnTo>
                    <a:pt x="101" y="291"/>
                  </a:lnTo>
                  <a:lnTo>
                    <a:pt x="101" y="279"/>
                  </a:lnTo>
                  <a:lnTo>
                    <a:pt x="89" y="279"/>
                  </a:lnTo>
                  <a:lnTo>
                    <a:pt x="76" y="279"/>
                  </a:lnTo>
                  <a:lnTo>
                    <a:pt x="76" y="266"/>
                  </a:lnTo>
                  <a:lnTo>
                    <a:pt x="89" y="266"/>
                  </a:lnTo>
                  <a:lnTo>
                    <a:pt x="89" y="228"/>
                  </a:lnTo>
                  <a:lnTo>
                    <a:pt x="101" y="228"/>
                  </a:lnTo>
                  <a:lnTo>
                    <a:pt x="101" y="215"/>
                  </a:lnTo>
                  <a:lnTo>
                    <a:pt x="89" y="203"/>
                  </a:lnTo>
                  <a:lnTo>
                    <a:pt x="76" y="203"/>
                  </a:lnTo>
                  <a:lnTo>
                    <a:pt x="76" y="190"/>
                  </a:lnTo>
                  <a:lnTo>
                    <a:pt x="76" y="177"/>
                  </a:lnTo>
                  <a:lnTo>
                    <a:pt x="76" y="164"/>
                  </a:lnTo>
                  <a:lnTo>
                    <a:pt x="63" y="177"/>
                  </a:lnTo>
                  <a:lnTo>
                    <a:pt x="38" y="190"/>
                  </a:lnTo>
                  <a:lnTo>
                    <a:pt x="13" y="177"/>
                  </a:lnTo>
                  <a:lnTo>
                    <a:pt x="0" y="190"/>
                  </a:lnTo>
                  <a:lnTo>
                    <a:pt x="13" y="177"/>
                  </a:lnTo>
                  <a:lnTo>
                    <a:pt x="25" y="177"/>
                  </a:lnTo>
                  <a:lnTo>
                    <a:pt x="38" y="164"/>
                  </a:lnTo>
                  <a:lnTo>
                    <a:pt x="51" y="164"/>
                  </a:lnTo>
                  <a:lnTo>
                    <a:pt x="63" y="164"/>
                  </a:lnTo>
                  <a:lnTo>
                    <a:pt x="89" y="152"/>
                  </a:lnTo>
                  <a:lnTo>
                    <a:pt x="101" y="139"/>
                  </a:lnTo>
                  <a:lnTo>
                    <a:pt x="101" y="126"/>
                  </a:lnTo>
                  <a:lnTo>
                    <a:pt x="114" y="126"/>
                  </a:lnTo>
                  <a:lnTo>
                    <a:pt x="127" y="114"/>
                  </a:lnTo>
                  <a:lnTo>
                    <a:pt x="152" y="101"/>
                  </a:lnTo>
                  <a:lnTo>
                    <a:pt x="152" y="88"/>
                  </a:lnTo>
                  <a:lnTo>
                    <a:pt x="165" y="76"/>
                  </a:lnTo>
                  <a:lnTo>
                    <a:pt x="165" y="63"/>
                  </a:lnTo>
                  <a:lnTo>
                    <a:pt x="177" y="50"/>
                  </a:lnTo>
                  <a:lnTo>
                    <a:pt x="177" y="38"/>
                  </a:lnTo>
                  <a:lnTo>
                    <a:pt x="177" y="25"/>
                  </a:lnTo>
                  <a:lnTo>
                    <a:pt x="203" y="12"/>
                  </a:lnTo>
                  <a:lnTo>
                    <a:pt x="215" y="0"/>
                  </a:lnTo>
                  <a:lnTo>
                    <a:pt x="228" y="0"/>
                  </a:lnTo>
                  <a:lnTo>
                    <a:pt x="241" y="12"/>
                  </a:lnTo>
                  <a:lnTo>
                    <a:pt x="241" y="25"/>
                  </a:lnTo>
                  <a:lnTo>
                    <a:pt x="253" y="50"/>
                  </a:lnTo>
                  <a:lnTo>
                    <a:pt x="266" y="50"/>
                  </a:lnTo>
                  <a:lnTo>
                    <a:pt x="279" y="50"/>
                  </a:lnTo>
                  <a:lnTo>
                    <a:pt x="292" y="50"/>
                  </a:lnTo>
                  <a:lnTo>
                    <a:pt x="304" y="38"/>
                  </a:lnTo>
                  <a:lnTo>
                    <a:pt x="304" y="50"/>
                  </a:lnTo>
                  <a:lnTo>
                    <a:pt x="342" y="50"/>
                  </a:lnTo>
                  <a:lnTo>
                    <a:pt x="355" y="38"/>
                  </a:lnTo>
                  <a:lnTo>
                    <a:pt x="368" y="25"/>
                  </a:lnTo>
                  <a:lnTo>
                    <a:pt x="368" y="38"/>
                  </a:lnTo>
                  <a:lnTo>
                    <a:pt x="380" y="38"/>
                  </a:lnTo>
                  <a:lnTo>
                    <a:pt x="393" y="50"/>
                  </a:lnTo>
                  <a:lnTo>
                    <a:pt x="393" y="63"/>
                  </a:lnTo>
                  <a:lnTo>
                    <a:pt x="393" y="76"/>
                  </a:lnTo>
                  <a:lnTo>
                    <a:pt x="380" y="76"/>
                  </a:lnTo>
                  <a:lnTo>
                    <a:pt x="380" y="88"/>
                  </a:lnTo>
                  <a:lnTo>
                    <a:pt x="368" y="88"/>
                  </a:lnTo>
                  <a:lnTo>
                    <a:pt x="355" y="88"/>
                  </a:lnTo>
                  <a:lnTo>
                    <a:pt x="342" y="88"/>
                  </a:lnTo>
                  <a:lnTo>
                    <a:pt x="330" y="88"/>
                  </a:lnTo>
                  <a:lnTo>
                    <a:pt x="317" y="101"/>
                  </a:lnTo>
                  <a:lnTo>
                    <a:pt x="304" y="101"/>
                  </a:lnTo>
                  <a:lnTo>
                    <a:pt x="292" y="88"/>
                  </a:lnTo>
                  <a:lnTo>
                    <a:pt x="279" y="101"/>
                  </a:lnTo>
                  <a:lnTo>
                    <a:pt x="266" y="114"/>
                  </a:lnTo>
                  <a:lnTo>
                    <a:pt x="253" y="126"/>
                  </a:lnTo>
                  <a:lnTo>
                    <a:pt x="253" y="139"/>
                  </a:lnTo>
                  <a:lnTo>
                    <a:pt x="241" y="139"/>
                  </a:lnTo>
                  <a:lnTo>
                    <a:pt x="241" y="152"/>
                  </a:lnTo>
                  <a:lnTo>
                    <a:pt x="241" y="164"/>
                  </a:lnTo>
                  <a:lnTo>
                    <a:pt x="228" y="164"/>
                  </a:lnTo>
                  <a:lnTo>
                    <a:pt x="228" y="177"/>
                  </a:lnTo>
                  <a:lnTo>
                    <a:pt x="215" y="177"/>
                  </a:lnTo>
                  <a:lnTo>
                    <a:pt x="203" y="177"/>
                  </a:lnTo>
                  <a:lnTo>
                    <a:pt x="190" y="177"/>
                  </a:lnTo>
                  <a:lnTo>
                    <a:pt x="190" y="190"/>
                  </a:lnTo>
                  <a:lnTo>
                    <a:pt x="203" y="190"/>
                  </a:lnTo>
                  <a:lnTo>
                    <a:pt x="203" y="203"/>
                  </a:lnTo>
                  <a:lnTo>
                    <a:pt x="203" y="215"/>
                  </a:lnTo>
                  <a:lnTo>
                    <a:pt x="177" y="228"/>
                  </a:lnTo>
                  <a:lnTo>
                    <a:pt x="177" y="241"/>
                  </a:lnTo>
                  <a:lnTo>
                    <a:pt x="165" y="241"/>
                  </a:lnTo>
                  <a:lnTo>
                    <a:pt x="165" y="253"/>
                  </a:lnTo>
                  <a:lnTo>
                    <a:pt x="152" y="253"/>
                  </a:lnTo>
                  <a:lnTo>
                    <a:pt x="139" y="253"/>
                  </a:lnTo>
                  <a:lnTo>
                    <a:pt x="152" y="266"/>
                  </a:lnTo>
                  <a:lnTo>
                    <a:pt x="152" y="279"/>
                  </a:lnTo>
                  <a:lnTo>
                    <a:pt x="152" y="291"/>
                  </a:lnTo>
                  <a:lnTo>
                    <a:pt x="152" y="304"/>
                  </a:lnTo>
                  <a:lnTo>
                    <a:pt x="139" y="3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1" name="Freeform 56"/>
            <p:cNvSpPr>
              <a:spLocks/>
            </p:cNvSpPr>
            <p:nvPr/>
          </p:nvSpPr>
          <p:spPr bwMode="auto">
            <a:xfrm>
              <a:off x="3448050" y="4067175"/>
              <a:ext cx="438150" cy="323850"/>
            </a:xfrm>
            <a:custGeom>
              <a:avLst/>
              <a:gdLst>
                <a:gd name="T0" fmla="*/ 25 w 393"/>
                <a:gd name="T1" fmla="*/ 215 h 291"/>
                <a:gd name="T2" fmla="*/ 25 w 393"/>
                <a:gd name="T3" fmla="*/ 203 h 291"/>
                <a:gd name="T4" fmla="*/ 25 w 393"/>
                <a:gd name="T5" fmla="*/ 177 h 291"/>
                <a:gd name="T6" fmla="*/ 38 w 393"/>
                <a:gd name="T7" fmla="*/ 177 h 291"/>
                <a:gd name="T8" fmla="*/ 50 w 393"/>
                <a:gd name="T9" fmla="*/ 165 h 291"/>
                <a:gd name="T10" fmla="*/ 76 w 393"/>
                <a:gd name="T11" fmla="*/ 139 h 291"/>
                <a:gd name="T12" fmla="*/ 76 w 393"/>
                <a:gd name="T13" fmla="*/ 114 h 291"/>
                <a:gd name="T14" fmla="*/ 63 w 393"/>
                <a:gd name="T15" fmla="*/ 101 h 291"/>
                <a:gd name="T16" fmla="*/ 88 w 393"/>
                <a:gd name="T17" fmla="*/ 101 h 291"/>
                <a:gd name="T18" fmla="*/ 101 w 393"/>
                <a:gd name="T19" fmla="*/ 88 h 291"/>
                <a:gd name="T20" fmla="*/ 114 w 393"/>
                <a:gd name="T21" fmla="*/ 76 h 291"/>
                <a:gd name="T22" fmla="*/ 126 w 393"/>
                <a:gd name="T23" fmla="*/ 50 h 291"/>
                <a:gd name="T24" fmla="*/ 139 w 393"/>
                <a:gd name="T25" fmla="*/ 38 h 291"/>
                <a:gd name="T26" fmla="*/ 165 w 393"/>
                <a:gd name="T27" fmla="*/ 12 h 291"/>
                <a:gd name="T28" fmla="*/ 190 w 393"/>
                <a:gd name="T29" fmla="*/ 25 h 291"/>
                <a:gd name="T30" fmla="*/ 215 w 393"/>
                <a:gd name="T31" fmla="*/ 12 h 291"/>
                <a:gd name="T32" fmla="*/ 241 w 393"/>
                <a:gd name="T33" fmla="*/ 12 h 291"/>
                <a:gd name="T34" fmla="*/ 253 w 393"/>
                <a:gd name="T35" fmla="*/ 0 h 291"/>
                <a:gd name="T36" fmla="*/ 266 w 393"/>
                <a:gd name="T37" fmla="*/ 0 h 291"/>
                <a:gd name="T38" fmla="*/ 291 w 393"/>
                <a:gd name="T39" fmla="*/ 25 h 291"/>
                <a:gd name="T40" fmla="*/ 304 w 393"/>
                <a:gd name="T41" fmla="*/ 25 h 291"/>
                <a:gd name="T42" fmla="*/ 317 w 393"/>
                <a:gd name="T43" fmla="*/ 25 h 291"/>
                <a:gd name="T44" fmla="*/ 329 w 393"/>
                <a:gd name="T45" fmla="*/ 25 h 291"/>
                <a:gd name="T46" fmla="*/ 342 w 393"/>
                <a:gd name="T47" fmla="*/ 38 h 291"/>
                <a:gd name="T48" fmla="*/ 342 w 393"/>
                <a:gd name="T49" fmla="*/ 63 h 291"/>
                <a:gd name="T50" fmla="*/ 355 w 393"/>
                <a:gd name="T51" fmla="*/ 63 h 291"/>
                <a:gd name="T52" fmla="*/ 367 w 393"/>
                <a:gd name="T53" fmla="*/ 76 h 291"/>
                <a:gd name="T54" fmla="*/ 367 w 393"/>
                <a:gd name="T55" fmla="*/ 88 h 291"/>
                <a:gd name="T56" fmla="*/ 380 w 393"/>
                <a:gd name="T57" fmla="*/ 101 h 291"/>
                <a:gd name="T58" fmla="*/ 393 w 393"/>
                <a:gd name="T59" fmla="*/ 101 h 291"/>
                <a:gd name="T60" fmla="*/ 355 w 393"/>
                <a:gd name="T61" fmla="*/ 165 h 291"/>
                <a:gd name="T62" fmla="*/ 291 w 393"/>
                <a:gd name="T63" fmla="*/ 114 h 291"/>
                <a:gd name="T64" fmla="*/ 215 w 393"/>
                <a:gd name="T65" fmla="*/ 101 h 291"/>
                <a:gd name="T66" fmla="*/ 152 w 393"/>
                <a:gd name="T67" fmla="*/ 139 h 291"/>
                <a:gd name="T68" fmla="*/ 139 w 393"/>
                <a:gd name="T69" fmla="*/ 190 h 291"/>
                <a:gd name="T70" fmla="*/ 114 w 393"/>
                <a:gd name="T71" fmla="*/ 215 h 291"/>
                <a:gd name="T72" fmla="*/ 76 w 393"/>
                <a:gd name="T73" fmla="*/ 228 h 291"/>
                <a:gd name="T74" fmla="*/ 76 w 393"/>
                <a:gd name="T75" fmla="*/ 253 h 291"/>
                <a:gd name="T76" fmla="*/ 88 w 393"/>
                <a:gd name="T77" fmla="*/ 279 h 291"/>
                <a:gd name="T78" fmla="*/ 76 w 393"/>
                <a:gd name="T79" fmla="*/ 291 h 291"/>
                <a:gd name="T80" fmla="*/ 25 w 393"/>
                <a:gd name="T81" fmla="*/ 279 h 291"/>
                <a:gd name="T82" fmla="*/ 0 w 393"/>
                <a:gd name="T83" fmla="*/ 266 h 291"/>
                <a:gd name="T84" fmla="*/ 12 w 393"/>
                <a:gd name="T85" fmla="*/ 241 h 2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3"/>
                <a:gd name="T130" fmla="*/ 0 h 291"/>
                <a:gd name="T131" fmla="*/ 393 w 393"/>
                <a:gd name="T132" fmla="*/ 291 h 2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3" h="291">
                  <a:moveTo>
                    <a:pt x="12" y="241"/>
                  </a:moveTo>
                  <a:lnTo>
                    <a:pt x="25" y="228"/>
                  </a:lnTo>
                  <a:lnTo>
                    <a:pt x="25" y="215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12" y="177"/>
                  </a:lnTo>
                  <a:lnTo>
                    <a:pt x="25" y="177"/>
                  </a:lnTo>
                  <a:lnTo>
                    <a:pt x="38" y="177"/>
                  </a:lnTo>
                  <a:lnTo>
                    <a:pt x="38" y="165"/>
                  </a:lnTo>
                  <a:lnTo>
                    <a:pt x="50" y="165"/>
                  </a:lnTo>
                  <a:lnTo>
                    <a:pt x="50" y="152"/>
                  </a:lnTo>
                  <a:lnTo>
                    <a:pt x="76" y="139"/>
                  </a:lnTo>
                  <a:lnTo>
                    <a:pt x="76" y="127"/>
                  </a:lnTo>
                  <a:lnTo>
                    <a:pt x="76" y="114"/>
                  </a:lnTo>
                  <a:lnTo>
                    <a:pt x="63" y="114"/>
                  </a:lnTo>
                  <a:lnTo>
                    <a:pt x="63" y="101"/>
                  </a:lnTo>
                  <a:lnTo>
                    <a:pt x="76" y="101"/>
                  </a:lnTo>
                  <a:lnTo>
                    <a:pt x="88" y="101"/>
                  </a:lnTo>
                  <a:lnTo>
                    <a:pt x="101" y="101"/>
                  </a:lnTo>
                  <a:lnTo>
                    <a:pt x="101" y="88"/>
                  </a:lnTo>
                  <a:lnTo>
                    <a:pt x="114" y="88"/>
                  </a:lnTo>
                  <a:lnTo>
                    <a:pt x="114" y="76"/>
                  </a:lnTo>
                  <a:lnTo>
                    <a:pt x="114" y="63"/>
                  </a:lnTo>
                  <a:lnTo>
                    <a:pt x="126" y="63"/>
                  </a:lnTo>
                  <a:lnTo>
                    <a:pt x="126" y="50"/>
                  </a:lnTo>
                  <a:lnTo>
                    <a:pt x="139" y="38"/>
                  </a:lnTo>
                  <a:lnTo>
                    <a:pt x="152" y="25"/>
                  </a:lnTo>
                  <a:lnTo>
                    <a:pt x="165" y="12"/>
                  </a:lnTo>
                  <a:lnTo>
                    <a:pt x="177" y="25"/>
                  </a:lnTo>
                  <a:lnTo>
                    <a:pt x="190" y="25"/>
                  </a:lnTo>
                  <a:lnTo>
                    <a:pt x="203" y="12"/>
                  </a:lnTo>
                  <a:lnTo>
                    <a:pt x="215" y="12"/>
                  </a:lnTo>
                  <a:lnTo>
                    <a:pt x="228" y="12"/>
                  </a:lnTo>
                  <a:lnTo>
                    <a:pt x="241" y="12"/>
                  </a:lnTo>
                  <a:lnTo>
                    <a:pt x="253" y="12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0"/>
                  </a:lnTo>
                  <a:lnTo>
                    <a:pt x="279" y="12"/>
                  </a:lnTo>
                  <a:lnTo>
                    <a:pt x="291" y="25"/>
                  </a:lnTo>
                  <a:lnTo>
                    <a:pt x="304" y="25"/>
                  </a:lnTo>
                  <a:lnTo>
                    <a:pt x="317" y="25"/>
                  </a:lnTo>
                  <a:lnTo>
                    <a:pt x="329" y="25"/>
                  </a:lnTo>
                  <a:lnTo>
                    <a:pt x="342" y="25"/>
                  </a:lnTo>
                  <a:lnTo>
                    <a:pt x="342" y="38"/>
                  </a:lnTo>
                  <a:lnTo>
                    <a:pt x="342" y="50"/>
                  </a:lnTo>
                  <a:lnTo>
                    <a:pt x="342" y="63"/>
                  </a:lnTo>
                  <a:lnTo>
                    <a:pt x="355" y="63"/>
                  </a:lnTo>
                  <a:lnTo>
                    <a:pt x="355" y="76"/>
                  </a:lnTo>
                  <a:lnTo>
                    <a:pt x="367" y="76"/>
                  </a:lnTo>
                  <a:lnTo>
                    <a:pt x="355" y="88"/>
                  </a:lnTo>
                  <a:lnTo>
                    <a:pt x="367" y="88"/>
                  </a:lnTo>
                  <a:lnTo>
                    <a:pt x="367" y="101"/>
                  </a:lnTo>
                  <a:lnTo>
                    <a:pt x="380" y="101"/>
                  </a:lnTo>
                  <a:lnTo>
                    <a:pt x="393" y="101"/>
                  </a:lnTo>
                  <a:lnTo>
                    <a:pt x="367" y="127"/>
                  </a:lnTo>
                  <a:lnTo>
                    <a:pt x="367" y="139"/>
                  </a:lnTo>
                  <a:lnTo>
                    <a:pt x="355" y="165"/>
                  </a:lnTo>
                  <a:lnTo>
                    <a:pt x="355" y="177"/>
                  </a:lnTo>
                  <a:lnTo>
                    <a:pt x="317" y="139"/>
                  </a:lnTo>
                  <a:lnTo>
                    <a:pt x="291" y="114"/>
                  </a:lnTo>
                  <a:lnTo>
                    <a:pt x="253" y="101"/>
                  </a:lnTo>
                  <a:lnTo>
                    <a:pt x="241" y="101"/>
                  </a:lnTo>
                  <a:lnTo>
                    <a:pt x="215" y="101"/>
                  </a:lnTo>
                  <a:lnTo>
                    <a:pt x="177" y="127"/>
                  </a:lnTo>
                  <a:lnTo>
                    <a:pt x="152" y="139"/>
                  </a:lnTo>
                  <a:lnTo>
                    <a:pt x="139" y="165"/>
                  </a:lnTo>
                  <a:lnTo>
                    <a:pt x="139" y="190"/>
                  </a:lnTo>
                  <a:lnTo>
                    <a:pt x="126" y="190"/>
                  </a:lnTo>
                  <a:lnTo>
                    <a:pt x="114" y="203"/>
                  </a:lnTo>
                  <a:lnTo>
                    <a:pt x="114" y="215"/>
                  </a:lnTo>
                  <a:lnTo>
                    <a:pt x="101" y="228"/>
                  </a:lnTo>
                  <a:lnTo>
                    <a:pt x="76" y="228"/>
                  </a:lnTo>
                  <a:lnTo>
                    <a:pt x="88" y="253"/>
                  </a:lnTo>
                  <a:lnTo>
                    <a:pt x="76" y="253"/>
                  </a:lnTo>
                  <a:lnTo>
                    <a:pt x="76" y="266"/>
                  </a:lnTo>
                  <a:lnTo>
                    <a:pt x="88" y="279"/>
                  </a:lnTo>
                  <a:lnTo>
                    <a:pt x="88" y="291"/>
                  </a:lnTo>
                  <a:lnTo>
                    <a:pt x="76" y="291"/>
                  </a:lnTo>
                  <a:lnTo>
                    <a:pt x="63" y="279"/>
                  </a:lnTo>
                  <a:lnTo>
                    <a:pt x="50" y="279"/>
                  </a:lnTo>
                  <a:lnTo>
                    <a:pt x="25" y="279"/>
                  </a:lnTo>
                  <a:lnTo>
                    <a:pt x="0" y="279"/>
                  </a:lnTo>
                  <a:lnTo>
                    <a:pt x="0" y="266"/>
                  </a:lnTo>
                  <a:lnTo>
                    <a:pt x="12" y="241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2" name="Freeform 57"/>
            <p:cNvSpPr>
              <a:spLocks/>
            </p:cNvSpPr>
            <p:nvPr/>
          </p:nvSpPr>
          <p:spPr bwMode="auto">
            <a:xfrm>
              <a:off x="3028950" y="4086225"/>
              <a:ext cx="276225" cy="295275"/>
            </a:xfrm>
            <a:custGeom>
              <a:avLst/>
              <a:gdLst>
                <a:gd name="T0" fmla="*/ 216 w 254"/>
                <a:gd name="T1" fmla="*/ 254 h 267"/>
                <a:gd name="T2" fmla="*/ 216 w 254"/>
                <a:gd name="T3" fmla="*/ 241 h 267"/>
                <a:gd name="T4" fmla="*/ 190 w 254"/>
                <a:gd name="T5" fmla="*/ 241 h 267"/>
                <a:gd name="T6" fmla="*/ 178 w 254"/>
                <a:gd name="T7" fmla="*/ 241 h 267"/>
                <a:gd name="T8" fmla="*/ 165 w 254"/>
                <a:gd name="T9" fmla="*/ 254 h 267"/>
                <a:gd name="T10" fmla="*/ 152 w 254"/>
                <a:gd name="T11" fmla="*/ 254 h 267"/>
                <a:gd name="T12" fmla="*/ 140 w 254"/>
                <a:gd name="T13" fmla="*/ 254 h 267"/>
                <a:gd name="T14" fmla="*/ 140 w 254"/>
                <a:gd name="T15" fmla="*/ 229 h 267"/>
                <a:gd name="T16" fmla="*/ 127 w 254"/>
                <a:gd name="T17" fmla="*/ 229 h 267"/>
                <a:gd name="T18" fmla="*/ 102 w 254"/>
                <a:gd name="T19" fmla="*/ 229 h 267"/>
                <a:gd name="T20" fmla="*/ 102 w 254"/>
                <a:gd name="T21" fmla="*/ 216 h 267"/>
                <a:gd name="T22" fmla="*/ 89 w 254"/>
                <a:gd name="T23" fmla="*/ 191 h 267"/>
                <a:gd name="T24" fmla="*/ 89 w 254"/>
                <a:gd name="T25" fmla="*/ 178 h 267"/>
                <a:gd name="T26" fmla="*/ 76 w 254"/>
                <a:gd name="T27" fmla="*/ 153 h 267"/>
                <a:gd name="T28" fmla="*/ 64 w 254"/>
                <a:gd name="T29" fmla="*/ 127 h 267"/>
                <a:gd name="T30" fmla="*/ 38 w 254"/>
                <a:gd name="T31" fmla="*/ 115 h 267"/>
                <a:gd name="T32" fmla="*/ 38 w 254"/>
                <a:gd name="T33" fmla="*/ 140 h 267"/>
                <a:gd name="T34" fmla="*/ 38 w 254"/>
                <a:gd name="T35" fmla="*/ 153 h 267"/>
                <a:gd name="T36" fmla="*/ 13 w 254"/>
                <a:gd name="T37" fmla="*/ 153 h 267"/>
                <a:gd name="T38" fmla="*/ 13 w 254"/>
                <a:gd name="T39" fmla="*/ 140 h 267"/>
                <a:gd name="T40" fmla="*/ 13 w 254"/>
                <a:gd name="T41" fmla="*/ 115 h 267"/>
                <a:gd name="T42" fmla="*/ 13 w 254"/>
                <a:gd name="T43" fmla="*/ 102 h 267"/>
                <a:gd name="T44" fmla="*/ 13 w 254"/>
                <a:gd name="T45" fmla="*/ 89 h 267"/>
                <a:gd name="T46" fmla="*/ 26 w 254"/>
                <a:gd name="T47" fmla="*/ 64 h 267"/>
                <a:gd name="T48" fmla="*/ 38 w 254"/>
                <a:gd name="T49" fmla="*/ 38 h 267"/>
                <a:gd name="T50" fmla="*/ 64 w 254"/>
                <a:gd name="T51" fmla="*/ 26 h 267"/>
                <a:gd name="T52" fmla="*/ 76 w 254"/>
                <a:gd name="T53" fmla="*/ 38 h 267"/>
                <a:gd name="T54" fmla="*/ 89 w 254"/>
                <a:gd name="T55" fmla="*/ 26 h 267"/>
                <a:gd name="T56" fmla="*/ 89 w 254"/>
                <a:gd name="T57" fmla="*/ 13 h 267"/>
                <a:gd name="T58" fmla="*/ 127 w 254"/>
                <a:gd name="T59" fmla="*/ 26 h 267"/>
                <a:gd name="T60" fmla="*/ 152 w 254"/>
                <a:gd name="T61" fmla="*/ 13 h 267"/>
                <a:gd name="T62" fmla="*/ 178 w 254"/>
                <a:gd name="T63" fmla="*/ 0 h 267"/>
                <a:gd name="T64" fmla="*/ 203 w 254"/>
                <a:gd name="T65" fmla="*/ 26 h 267"/>
                <a:gd name="T66" fmla="*/ 203 w 254"/>
                <a:gd name="T67" fmla="*/ 64 h 267"/>
                <a:gd name="T68" fmla="*/ 190 w 254"/>
                <a:gd name="T69" fmla="*/ 76 h 267"/>
                <a:gd name="T70" fmla="*/ 165 w 254"/>
                <a:gd name="T71" fmla="*/ 89 h 267"/>
                <a:gd name="T72" fmla="*/ 178 w 254"/>
                <a:gd name="T73" fmla="*/ 115 h 267"/>
                <a:gd name="T74" fmla="*/ 203 w 254"/>
                <a:gd name="T75" fmla="*/ 115 h 267"/>
                <a:gd name="T76" fmla="*/ 241 w 254"/>
                <a:gd name="T77" fmla="*/ 115 h 267"/>
                <a:gd name="T78" fmla="*/ 216 w 254"/>
                <a:gd name="T79" fmla="*/ 153 h 267"/>
                <a:gd name="T80" fmla="*/ 241 w 254"/>
                <a:gd name="T81" fmla="*/ 178 h 267"/>
                <a:gd name="T82" fmla="*/ 254 w 254"/>
                <a:gd name="T83" fmla="*/ 203 h 267"/>
                <a:gd name="T84" fmla="*/ 254 w 254"/>
                <a:gd name="T85" fmla="*/ 241 h 267"/>
                <a:gd name="T86" fmla="*/ 216 w 254"/>
                <a:gd name="T87" fmla="*/ 267 h 2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267"/>
                <a:gd name="T134" fmla="*/ 254 w 254"/>
                <a:gd name="T135" fmla="*/ 267 h 2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267">
                  <a:moveTo>
                    <a:pt x="216" y="267"/>
                  </a:moveTo>
                  <a:lnTo>
                    <a:pt x="216" y="267"/>
                  </a:lnTo>
                  <a:lnTo>
                    <a:pt x="216" y="254"/>
                  </a:lnTo>
                  <a:lnTo>
                    <a:pt x="216" y="241"/>
                  </a:lnTo>
                  <a:lnTo>
                    <a:pt x="203" y="241"/>
                  </a:lnTo>
                  <a:lnTo>
                    <a:pt x="190" y="241"/>
                  </a:lnTo>
                  <a:lnTo>
                    <a:pt x="190" y="229"/>
                  </a:lnTo>
                  <a:lnTo>
                    <a:pt x="178" y="241"/>
                  </a:lnTo>
                  <a:lnTo>
                    <a:pt x="178" y="254"/>
                  </a:lnTo>
                  <a:lnTo>
                    <a:pt x="165" y="254"/>
                  </a:lnTo>
                  <a:lnTo>
                    <a:pt x="152" y="241"/>
                  </a:lnTo>
                  <a:lnTo>
                    <a:pt x="152" y="254"/>
                  </a:lnTo>
                  <a:lnTo>
                    <a:pt x="140" y="254"/>
                  </a:lnTo>
                  <a:lnTo>
                    <a:pt x="140" y="241"/>
                  </a:lnTo>
                  <a:lnTo>
                    <a:pt x="140" y="229"/>
                  </a:lnTo>
                  <a:lnTo>
                    <a:pt x="127" y="229"/>
                  </a:lnTo>
                  <a:lnTo>
                    <a:pt x="114" y="229"/>
                  </a:lnTo>
                  <a:lnTo>
                    <a:pt x="102" y="229"/>
                  </a:lnTo>
                  <a:lnTo>
                    <a:pt x="102" y="216"/>
                  </a:lnTo>
                  <a:lnTo>
                    <a:pt x="89" y="203"/>
                  </a:lnTo>
                  <a:lnTo>
                    <a:pt x="89" y="191"/>
                  </a:lnTo>
                  <a:lnTo>
                    <a:pt x="89" y="178"/>
                  </a:lnTo>
                  <a:lnTo>
                    <a:pt x="76" y="165"/>
                  </a:lnTo>
                  <a:lnTo>
                    <a:pt x="76" y="153"/>
                  </a:lnTo>
                  <a:lnTo>
                    <a:pt x="76" y="140"/>
                  </a:lnTo>
                  <a:lnTo>
                    <a:pt x="76" y="127"/>
                  </a:lnTo>
                  <a:lnTo>
                    <a:pt x="64" y="127"/>
                  </a:lnTo>
                  <a:lnTo>
                    <a:pt x="64" y="115"/>
                  </a:lnTo>
                  <a:lnTo>
                    <a:pt x="51" y="115"/>
                  </a:lnTo>
                  <a:lnTo>
                    <a:pt x="38" y="115"/>
                  </a:lnTo>
                  <a:lnTo>
                    <a:pt x="38" y="127"/>
                  </a:lnTo>
                  <a:lnTo>
                    <a:pt x="38" y="140"/>
                  </a:lnTo>
                  <a:lnTo>
                    <a:pt x="38" y="153"/>
                  </a:lnTo>
                  <a:lnTo>
                    <a:pt x="26" y="153"/>
                  </a:lnTo>
                  <a:lnTo>
                    <a:pt x="13" y="153"/>
                  </a:lnTo>
                  <a:lnTo>
                    <a:pt x="13" y="140"/>
                  </a:lnTo>
                  <a:lnTo>
                    <a:pt x="0" y="140"/>
                  </a:lnTo>
                  <a:lnTo>
                    <a:pt x="13" y="140"/>
                  </a:lnTo>
                  <a:lnTo>
                    <a:pt x="13" y="127"/>
                  </a:lnTo>
                  <a:lnTo>
                    <a:pt x="13" y="115"/>
                  </a:lnTo>
                  <a:lnTo>
                    <a:pt x="13" y="102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26" y="64"/>
                  </a:lnTo>
                  <a:lnTo>
                    <a:pt x="26" y="51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51" y="26"/>
                  </a:lnTo>
                  <a:lnTo>
                    <a:pt x="64" y="26"/>
                  </a:lnTo>
                  <a:lnTo>
                    <a:pt x="76" y="38"/>
                  </a:lnTo>
                  <a:lnTo>
                    <a:pt x="76" y="26"/>
                  </a:lnTo>
                  <a:lnTo>
                    <a:pt x="89" y="26"/>
                  </a:lnTo>
                  <a:lnTo>
                    <a:pt x="89" y="13"/>
                  </a:lnTo>
                  <a:lnTo>
                    <a:pt x="89" y="0"/>
                  </a:lnTo>
                  <a:lnTo>
                    <a:pt x="102" y="13"/>
                  </a:lnTo>
                  <a:lnTo>
                    <a:pt x="127" y="26"/>
                  </a:lnTo>
                  <a:lnTo>
                    <a:pt x="140" y="26"/>
                  </a:lnTo>
                  <a:lnTo>
                    <a:pt x="140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0" y="13"/>
                  </a:lnTo>
                  <a:lnTo>
                    <a:pt x="203" y="26"/>
                  </a:lnTo>
                  <a:lnTo>
                    <a:pt x="203" y="38"/>
                  </a:lnTo>
                  <a:lnTo>
                    <a:pt x="203" y="51"/>
                  </a:lnTo>
                  <a:lnTo>
                    <a:pt x="203" y="64"/>
                  </a:lnTo>
                  <a:lnTo>
                    <a:pt x="203" y="76"/>
                  </a:lnTo>
                  <a:lnTo>
                    <a:pt x="190" y="76"/>
                  </a:lnTo>
                  <a:lnTo>
                    <a:pt x="178" y="89"/>
                  </a:lnTo>
                  <a:lnTo>
                    <a:pt x="165" y="89"/>
                  </a:lnTo>
                  <a:lnTo>
                    <a:pt x="165" y="102"/>
                  </a:lnTo>
                  <a:lnTo>
                    <a:pt x="178" y="115"/>
                  </a:lnTo>
                  <a:lnTo>
                    <a:pt x="190" y="115"/>
                  </a:lnTo>
                  <a:lnTo>
                    <a:pt x="203" y="115"/>
                  </a:lnTo>
                  <a:lnTo>
                    <a:pt x="203" y="127"/>
                  </a:lnTo>
                  <a:lnTo>
                    <a:pt x="216" y="127"/>
                  </a:lnTo>
                  <a:lnTo>
                    <a:pt x="241" y="115"/>
                  </a:lnTo>
                  <a:lnTo>
                    <a:pt x="228" y="127"/>
                  </a:lnTo>
                  <a:lnTo>
                    <a:pt x="216" y="140"/>
                  </a:lnTo>
                  <a:lnTo>
                    <a:pt x="216" y="153"/>
                  </a:lnTo>
                  <a:lnTo>
                    <a:pt x="228" y="153"/>
                  </a:lnTo>
                  <a:lnTo>
                    <a:pt x="241" y="165"/>
                  </a:lnTo>
                  <a:lnTo>
                    <a:pt x="241" y="178"/>
                  </a:lnTo>
                  <a:lnTo>
                    <a:pt x="241" y="191"/>
                  </a:lnTo>
                  <a:lnTo>
                    <a:pt x="254" y="203"/>
                  </a:lnTo>
                  <a:lnTo>
                    <a:pt x="254" y="216"/>
                  </a:lnTo>
                  <a:lnTo>
                    <a:pt x="254" y="229"/>
                  </a:lnTo>
                  <a:lnTo>
                    <a:pt x="254" y="241"/>
                  </a:lnTo>
                  <a:lnTo>
                    <a:pt x="241" y="241"/>
                  </a:lnTo>
                  <a:lnTo>
                    <a:pt x="216" y="254"/>
                  </a:lnTo>
                  <a:lnTo>
                    <a:pt x="216" y="26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3" name="Freeform 58"/>
            <p:cNvSpPr>
              <a:spLocks/>
            </p:cNvSpPr>
            <p:nvPr/>
          </p:nvSpPr>
          <p:spPr bwMode="auto">
            <a:xfrm>
              <a:off x="2838450" y="4000500"/>
              <a:ext cx="285750" cy="266700"/>
            </a:xfrm>
            <a:custGeom>
              <a:avLst/>
              <a:gdLst>
                <a:gd name="T0" fmla="*/ 51 w 254"/>
                <a:gd name="T1" fmla="*/ 203 h 241"/>
                <a:gd name="T2" fmla="*/ 64 w 254"/>
                <a:gd name="T3" fmla="*/ 191 h 241"/>
                <a:gd name="T4" fmla="*/ 64 w 254"/>
                <a:gd name="T5" fmla="*/ 178 h 241"/>
                <a:gd name="T6" fmla="*/ 76 w 254"/>
                <a:gd name="T7" fmla="*/ 165 h 241"/>
                <a:gd name="T8" fmla="*/ 89 w 254"/>
                <a:gd name="T9" fmla="*/ 152 h 241"/>
                <a:gd name="T10" fmla="*/ 102 w 254"/>
                <a:gd name="T11" fmla="*/ 140 h 241"/>
                <a:gd name="T12" fmla="*/ 102 w 254"/>
                <a:gd name="T13" fmla="*/ 127 h 241"/>
                <a:gd name="T14" fmla="*/ 102 w 254"/>
                <a:gd name="T15" fmla="*/ 114 h 241"/>
                <a:gd name="T16" fmla="*/ 76 w 254"/>
                <a:gd name="T17" fmla="*/ 127 h 241"/>
                <a:gd name="T18" fmla="*/ 64 w 254"/>
                <a:gd name="T19" fmla="*/ 114 h 241"/>
                <a:gd name="T20" fmla="*/ 51 w 254"/>
                <a:gd name="T21" fmla="*/ 102 h 241"/>
                <a:gd name="T22" fmla="*/ 13 w 254"/>
                <a:gd name="T23" fmla="*/ 102 h 241"/>
                <a:gd name="T24" fmla="*/ 13 w 254"/>
                <a:gd name="T25" fmla="*/ 89 h 241"/>
                <a:gd name="T26" fmla="*/ 13 w 254"/>
                <a:gd name="T27" fmla="*/ 76 h 241"/>
                <a:gd name="T28" fmla="*/ 64 w 254"/>
                <a:gd name="T29" fmla="*/ 51 h 241"/>
                <a:gd name="T30" fmla="*/ 89 w 254"/>
                <a:gd name="T31" fmla="*/ 26 h 241"/>
                <a:gd name="T32" fmla="*/ 102 w 254"/>
                <a:gd name="T33" fmla="*/ 13 h 241"/>
                <a:gd name="T34" fmla="*/ 127 w 254"/>
                <a:gd name="T35" fmla="*/ 0 h 241"/>
                <a:gd name="T36" fmla="*/ 140 w 254"/>
                <a:gd name="T37" fmla="*/ 0 h 241"/>
                <a:gd name="T38" fmla="*/ 152 w 254"/>
                <a:gd name="T39" fmla="*/ 0 h 241"/>
                <a:gd name="T40" fmla="*/ 165 w 254"/>
                <a:gd name="T41" fmla="*/ 0 h 241"/>
                <a:gd name="T42" fmla="*/ 191 w 254"/>
                <a:gd name="T43" fmla="*/ 0 h 241"/>
                <a:gd name="T44" fmla="*/ 203 w 254"/>
                <a:gd name="T45" fmla="*/ 0 h 241"/>
                <a:gd name="T46" fmla="*/ 203 w 254"/>
                <a:gd name="T47" fmla="*/ 0 h 241"/>
                <a:gd name="T48" fmla="*/ 216 w 254"/>
                <a:gd name="T49" fmla="*/ 0 h 241"/>
                <a:gd name="T50" fmla="*/ 216 w 254"/>
                <a:gd name="T51" fmla="*/ 64 h 241"/>
                <a:gd name="T52" fmla="*/ 254 w 254"/>
                <a:gd name="T53" fmla="*/ 89 h 241"/>
                <a:gd name="T54" fmla="*/ 254 w 254"/>
                <a:gd name="T55" fmla="*/ 102 h 241"/>
                <a:gd name="T56" fmla="*/ 241 w 254"/>
                <a:gd name="T57" fmla="*/ 114 h 241"/>
                <a:gd name="T58" fmla="*/ 229 w 254"/>
                <a:gd name="T59" fmla="*/ 102 h 241"/>
                <a:gd name="T60" fmla="*/ 203 w 254"/>
                <a:gd name="T61" fmla="*/ 114 h 241"/>
                <a:gd name="T62" fmla="*/ 191 w 254"/>
                <a:gd name="T63" fmla="*/ 140 h 241"/>
                <a:gd name="T64" fmla="*/ 178 w 254"/>
                <a:gd name="T65" fmla="*/ 165 h 241"/>
                <a:gd name="T66" fmla="*/ 178 w 254"/>
                <a:gd name="T67" fmla="*/ 178 h 241"/>
                <a:gd name="T68" fmla="*/ 178 w 254"/>
                <a:gd name="T69" fmla="*/ 191 h 241"/>
                <a:gd name="T70" fmla="*/ 178 w 254"/>
                <a:gd name="T71" fmla="*/ 216 h 241"/>
                <a:gd name="T72" fmla="*/ 152 w 254"/>
                <a:gd name="T73" fmla="*/ 203 h 241"/>
                <a:gd name="T74" fmla="*/ 114 w 254"/>
                <a:gd name="T75" fmla="*/ 191 h 241"/>
                <a:gd name="T76" fmla="*/ 114 w 254"/>
                <a:gd name="T77" fmla="*/ 203 h 241"/>
                <a:gd name="T78" fmla="*/ 102 w 254"/>
                <a:gd name="T79" fmla="*/ 216 h 241"/>
                <a:gd name="T80" fmla="*/ 76 w 254"/>
                <a:gd name="T81" fmla="*/ 216 h 241"/>
                <a:gd name="T82" fmla="*/ 76 w 254"/>
                <a:gd name="T83" fmla="*/ 229 h 241"/>
                <a:gd name="T84" fmla="*/ 64 w 254"/>
                <a:gd name="T85" fmla="*/ 241 h 2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4"/>
                <a:gd name="T130" fmla="*/ 0 h 241"/>
                <a:gd name="T131" fmla="*/ 254 w 254"/>
                <a:gd name="T132" fmla="*/ 241 h 2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4" h="241">
                  <a:moveTo>
                    <a:pt x="51" y="229"/>
                  </a:moveTo>
                  <a:lnTo>
                    <a:pt x="51" y="216"/>
                  </a:lnTo>
                  <a:lnTo>
                    <a:pt x="51" y="203"/>
                  </a:lnTo>
                  <a:lnTo>
                    <a:pt x="51" y="191"/>
                  </a:lnTo>
                  <a:lnTo>
                    <a:pt x="64" y="191"/>
                  </a:lnTo>
                  <a:lnTo>
                    <a:pt x="64" y="178"/>
                  </a:lnTo>
                  <a:lnTo>
                    <a:pt x="64" y="165"/>
                  </a:lnTo>
                  <a:lnTo>
                    <a:pt x="76" y="165"/>
                  </a:lnTo>
                  <a:lnTo>
                    <a:pt x="89" y="165"/>
                  </a:lnTo>
                  <a:lnTo>
                    <a:pt x="89" y="152"/>
                  </a:lnTo>
                  <a:lnTo>
                    <a:pt x="102" y="140"/>
                  </a:lnTo>
                  <a:lnTo>
                    <a:pt x="102" y="127"/>
                  </a:lnTo>
                  <a:lnTo>
                    <a:pt x="102" y="114"/>
                  </a:lnTo>
                  <a:lnTo>
                    <a:pt x="89" y="114"/>
                  </a:lnTo>
                  <a:lnTo>
                    <a:pt x="76" y="127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51" y="114"/>
                  </a:lnTo>
                  <a:lnTo>
                    <a:pt x="51" y="102"/>
                  </a:lnTo>
                  <a:lnTo>
                    <a:pt x="38" y="102"/>
                  </a:lnTo>
                  <a:lnTo>
                    <a:pt x="26" y="102"/>
                  </a:lnTo>
                  <a:lnTo>
                    <a:pt x="13" y="102"/>
                  </a:lnTo>
                  <a:lnTo>
                    <a:pt x="13" y="89"/>
                  </a:lnTo>
                  <a:lnTo>
                    <a:pt x="0" y="89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51" y="51"/>
                  </a:lnTo>
                  <a:lnTo>
                    <a:pt x="64" y="51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89" y="26"/>
                  </a:lnTo>
                  <a:lnTo>
                    <a:pt x="89" y="13"/>
                  </a:lnTo>
                  <a:lnTo>
                    <a:pt x="102" y="13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1" y="0"/>
                  </a:lnTo>
                  <a:lnTo>
                    <a:pt x="203" y="0"/>
                  </a:lnTo>
                  <a:lnTo>
                    <a:pt x="216" y="0"/>
                  </a:lnTo>
                  <a:lnTo>
                    <a:pt x="216" y="26"/>
                  </a:lnTo>
                  <a:lnTo>
                    <a:pt x="216" y="51"/>
                  </a:lnTo>
                  <a:lnTo>
                    <a:pt x="216" y="64"/>
                  </a:lnTo>
                  <a:lnTo>
                    <a:pt x="229" y="76"/>
                  </a:lnTo>
                  <a:lnTo>
                    <a:pt x="254" y="76"/>
                  </a:lnTo>
                  <a:lnTo>
                    <a:pt x="254" y="89"/>
                  </a:lnTo>
                  <a:lnTo>
                    <a:pt x="254" y="102"/>
                  </a:lnTo>
                  <a:lnTo>
                    <a:pt x="241" y="102"/>
                  </a:lnTo>
                  <a:lnTo>
                    <a:pt x="241" y="114"/>
                  </a:lnTo>
                  <a:lnTo>
                    <a:pt x="229" y="102"/>
                  </a:lnTo>
                  <a:lnTo>
                    <a:pt x="216" y="102"/>
                  </a:lnTo>
                  <a:lnTo>
                    <a:pt x="203" y="114"/>
                  </a:lnTo>
                  <a:lnTo>
                    <a:pt x="191" y="114"/>
                  </a:lnTo>
                  <a:lnTo>
                    <a:pt x="191" y="127"/>
                  </a:lnTo>
                  <a:lnTo>
                    <a:pt x="191" y="140"/>
                  </a:lnTo>
                  <a:lnTo>
                    <a:pt x="178" y="152"/>
                  </a:lnTo>
                  <a:lnTo>
                    <a:pt x="178" y="165"/>
                  </a:lnTo>
                  <a:lnTo>
                    <a:pt x="178" y="178"/>
                  </a:lnTo>
                  <a:lnTo>
                    <a:pt x="178" y="191"/>
                  </a:lnTo>
                  <a:lnTo>
                    <a:pt x="178" y="203"/>
                  </a:lnTo>
                  <a:lnTo>
                    <a:pt x="178" y="216"/>
                  </a:lnTo>
                  <a:lnTo>
                    <a:pt x="165" y="216"/>
                  </a:lnTo>
                  <a:lnTo>
                    <a:pt x="152" y="203"/>
                  </a:lnTo>
                  <a:lnTo>
                    <a:pt x="140" y="203"/>
                  </a:lnTo>
                  <a:lnTo>
                    <a:pt x="127" y="191"/>
                  </a:lnTo>
                  <a:lnTo>
                    <a:pt x="114" y="191"/>
                  </a:lnTo>
                  <a:lnTo>
                    <a:pt x="114" y="203"/>
                  </a:lnTo>
                  <a:lnTo>
                    <a:pt x="102" y="203"/>
                  </a:lnTo>
                  <a:lnTo>
                    <a:pt x="102" y="216"/>
                  </a:lnTo>
                  <a:lnTo>
                    <a:pt x="89" y="216"/>
                  </a:lnTo>
                  <a:lnTo>
                    <a:pt x="76" y="216"/>
                  </a:lnTo>
                  <a:lnTo>
                    <a:pt x="76" y="229"/>
                  </a:lnTo>
                  <a:lnTo>
                    <a:pt x="76" y="241"/>
                  </a:lnTo>
                  <a:lnTo>
                    <a:pt x="64" y="241"/>
                  </a:lnTo>
                  <a:lnTo>
                    <a:pt x="51" y="22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4" name="Freeform 59"/>
            <p:cNvSpPr>
              <a:spLocks/>
            </p:cNvSpPr>
            <p:nvPr/>
          </p:nvSpPr>
          <p:spPr bwMode="auto">
            <a:xfrm>
              <a:off x="2771775" y="4067175"/>
              <a:ext cx="180975" cy="200025"/>
            </a:xfrm>
            <a:custGeom>
              <a:avLst/>
              <a:gdLst>
                <a:gd name="T0" fmla="*/ 76 w 165"/>
                <a:gd name="T1" fmla="*/ 177 h 177"/>
                <a:gd name="T2" fmla="*/ 51 w 165"/>
                <a:gd name="T3" fmla="*/ 165 h 177"/>
                <a:gd name="T4" fmla="*/ 38 w 165"/>
                <a:gd name="T5" fmla="*/ 152 h 177"/>
                <a:gd name="T6" fmla="*/ 25 w 165"/>
                <a:gd name="T7" fmla="*/ 139 h 177"/>
                <a:gd name="T8" fmla="*/ 25 w 165"/>
                <a:gd name="T9" fmla="*/ 127 h 177"/>
                <a:gd name="T10" fmla="*/ 25 w 165"/>
                <a:gd name="T11" fmla="*/ 114 h 177"/>
                <a:gd name="T12" fmla="*/ 13 w 165"/>
                <a:gd name="T13" fmla="*/ 114 h 177"/>
                <a:gd name="T14" fmla="*/ 0 w 165"/>
                <a:gd name="T15" fmla="*/ 114 h 177"/>
                <a:gd name="T16" fmla="*/ 0 w 165"/>
                <a:gd name="T17" fmla="*/ 76 h 177"/>
                <a:gd name="T18" fmla="*/ 13 w 165"/>
                <a:gd name="T19" fmla="*/ 63 h 177"/>
                <a:gd name="T20" fmla="*/ 13 w 165"/>
                <a:gd name="T21" fmla="*/ 50 h 177"/>
                <a:gd name="T22" fmla="*/ 0 w 165"/>
                <a:gd name="T23" fmla="*/ 38 h 177"/>
                <a:gd name="T24" fmla="*/ 13 w 165"/>
                <a:gd name="T25" fmla="*/ 25 h 177"/>
                <a:gd name="T26" fmla="*/ 25 w 165"/>
                <a:gd name="T27" fmla="*/ 0 h 177"/>
                <a:gd name="T28" fmla="*/ 51 w 165"/>
                <a:gd name="T29" fmla="*/ 25 h 177"/>
                <a:gd name="T30" fmla="*/ 63 w 165"/>
                <a:gd name="T31" fmla="*/ 25 h 177"/>
                <a:gd name="T32" fmla="*/ 76 w 165"/>
                <a:gd name="T33" fmla="*/ 38 h 177"/>
                <a:gd name="T34" fmla="*/ 76 w 165"/>
                <a:gd name="T35" fmla="*/ 38 h 177"/>
                <a:gd name="T36" fmla="*/ 101 w 165"/>
                <a:gd name="T37" fmla="*/ 38 h 177"/>
                <a:gd name="T38" fmla="*/ 114 w 165"/>
                <a:gd name="T39" fmla="*/ 50 h 177"/>
                <a:gd name="T40" fmla="*/ 127 w 165"/>
                <a:gd name="T41" fmla="*/ 50 h 177"/>
                <a:gd name="T42" fmla="*/ 139 w 165"/>
                <a:gd name="T43" fmla="*/ 50 h 177"/>
                <a:gd name="T44" fmla="*/ 152 w 165"/>
                <a:gd name="T45" fmla="*/ 50 h 177"/>
                <a:gd name="T46" fmla="*/ 165 w 165"/>
                <a:gd name="T47" fmla="*/ 50 h 177"/>
                <a:gd name="T48" fmla="*/ 165 w 165"/>
                <a:gd name="T49" fmla="*/ 63 h 177"/>
                <a:gd name="T50" fmla="*/ 165 w 165"/>
                <a:gd name="T51" fmla="*/ 63 h 177"/>
                <a:gd name="T52" fmla="*/ 165 w 165"/>
                <a:gd name="T53" fmla="*/ 76 h 177"/>
                <a:gd name="T54" fmla="*/ 152 w 165"/>
                <a:gd name="T55" fmla="*/ 88 h 177"/>
                <a:gd name="T56" fmla="*/ 152 w 165"/>
                <a:gd name="T57" fmla="*/ 88 h 177"/>
                <a:gd name="T58" fmla="*/ 139 w 165"/>
                <a:gd name="T59" fmla="*/ 101 h 177"/>
                <a:gd name="T60" fmla="*/ 127 w 165"/>
                <a:gd name="T61" fmla="*/ 101 h 177"/>
                <a:gd name="T62" fmla="*/ 127 w 165"/>
                <a:gd name="T63" fmla="*/ 114 h 177"/>
                <a:gd name="T64" fmla="*/ 127 w 165"/>
                <a:gd name="T65" fmla="*/ 127 h 177"/>
                <a:gd name="T66" fmla="*/ 114 w 165"/>
                <a:gd name="T67" fmla="*/ 139 h 177"/>
                <a:gd name="T68" fmla="*/ 114 w 165"/>
                <a:gd name="T69" fmla="*/ 139 h 177"/>
                <a:gd name="T70" fmla="*/ 89 w 165"/>
                <a:gd name="T71" fmla="*/ 127 h 177"/>
                <a:gd name="T72" fmla="*/ 76 w 165"/>
                <a:gd name="T73" fmla="*/ 127 h 177"/>
                <a:gd name="T74" fmla="*/ 63 w 165"/>
                <a:gd name="T75" fmla="*/ 139 h 177"/>
                <a:gd name="T76" fmla="*/ 76 w 165"/>
                <a:gd name="T77" fmla="*/ 152 h 177"/>
                <a:gd name="T78" fmla="*/ 76 w 165"/>
                <a:gd name="T79" fmla="*/ 177 h 1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5"/>
                <a:gd name="T121" fmla="*/ 0 h 177"/>
                <a:gd name="T122" fmla="*/ 165 w 165"/>
                <a:gd name="T123" fmla="*/ 177 h 17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5" h="177">
                  <a:moveTo>
                    <a:pt x="76" y="177"/>
                  </a:moveTo>
                  <a:lnTo>
                    <a:pt x="76" y="177"/>
                  </a:lnTo>
                  <a:lnTo>
                    <a:pt x="63" y="165"/>
                  </a:lnTo>
                  <a:lnTo>
                    <a:pt x="51" y="165"/>
                  </a:lnTo>
                  <a:lnTo>
                    <a:pt x="38" y="152"/>
                  </a:lnTo>
                  <a:lnTo>
                    <a:pt x="25" y="139"/>
                  </a:lnTo>
                  <a:lnTo>
                    <a:pt x="25" y="127"/>
                  </a:lnTo>
                  <a:lnTo>
                    <a:pt x="25" y="114"/>
                  </a:lnTo>
                  <a:lnTo>
                    <a:pt x="13" y="114"/>
                  </a:lnTo>
                  <a:lnTo>
                    <a:pt x="0" y="114"/>
                  </a:lnTo>
                  <a:lnTo>
                    <a:pt x="0" y="76"/>
                  </a:lnTo>
                  <a:lnTo>
                    <a:pt x="13" y="63"/>
                  </a:lnTo>
                  <a:lnTo>
                    <a:pt x="13" y="50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12"/>
                  </a:lnTo>
                  <a:lnTo>
                    <a:pt x="25" y="0"/>
                  </a:lnTo>
                  <a:lnTo>
                    <a:pt x="38" y="12"/>
                  </a:lnTo>
                  <a:lnTo>
                    <a:pt x="51" y="25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101" y="38"/>
                  </a:lnTo>
                  <a:lnTo>
                    <a:pt x="114" y="38"/>
                  </a:lnTo>
                  <a:lnTo>
                    <a:pt x="114" y="50"/>
                  </a:lnTo>
                  <a:lnTo>
                    <a:pt x="127" y="50"/>
                  </a:lnTo>
                  <a:lnTo>
                    <a:pt x="139" y="50"/>
                  </a:lnTo>
                  <a:lnTo>
                    <a:pt x="139" y="63"/>
                  </a:lnTo>
                  <a:lnTo>
                    <a:pt x="152" y="50"/>
                  </a:lnTo>
                  <a:lnTo>
                    <a:pt x="165" y="50"/>
                  </a:lnTo>
                  <a:lnTo>
                    <a:pt x="165" y="63"/>
                  </a:lnTo>
                  <a:lnTo>
                    <a:pt x="165" y="76"/>
                  </a:lnTo>
                  <a:lnTo>
                    <a:pt x="152" y="88"/>
                  </a:lnTo>
                  <a:lnTo>
                    <a:pt x="152" y="101"/>
                  </a:lnTo>
                  <a:lnTo>
                    <a:pt x="139" y="101"/>
                  </a:lnTo>
                  <a:lnTo>
                    <a:pt x="127" y="101"/>
                  </a:lnTo>
                  <a:lnTo>
                    <a:pt x="127" y="114"/>
                  </a:lnTo>
                  <a:lnTo>
                    <a:pt x="127" y="127"/>
                  </a:lnTo>
                  <a:lnTo>
                    <a:pt x="114" y="127"/>
                  </a:lnTo>
                  <a:lnTo>
                    <a:pt x="114" y="139"/>
                  </a:lnTo>
                  <a:lnTo>
                    <a:pt x="101" y="127"/>
                  </a:lnTo>
                  <a:lnTo>
                    <a:pt x="89" y="127"/>
                  </a:lnTo>
                  <a:lnTo>
                    <a:pt x="76" y="127"/>
                  </a:lnTo>
                  <a:lnTo>
                    <a:pt x="76" y="139"/>
                  </a:lnTo>
                  <a:lnTo>
                    <a:pt x="63" y="139"/>
                  </a:lnTo>
                  <a:lnTo>
                    <a:pt x="76" y="152"/>
                  </a:lnTo>
                  <a:lnTo>
                    <a:pt x="76" y="165"/>
                  </a:lnTo>
                  <a:lnTo>
                    <a:pt x="76" y="17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2447255" y="3743325"/>
              <a:ext cx="447674" cy="638175"/>
              <a:chOff x="476250" y="3086100"/>
              <a:chExt cx="711" cy="1001"/>
            </a:xfrm>
            <a:grpFill/>
          </p:grpSpPr>
          <p:sp>
            <p:nvSpPr>
              <p:cNvPr id="514" name="Freeform 61"/>
              <p:cNvSpPr>
                <a:spLocks/>
              </p:cNvSpPr>
              <p:nvPr/>
            </p:nvSpPr>
            <p:spPr bwMode="auto">
              <a:xfrm>
                <a:off x="476650" y="3086656"/>
                <a:ext cx="311" cy="445"/>
              </a:xfrm>
              <a:custGeom>
                <a:avLst/>
                <a:gdLst>
                  <a:gd name="T0" fmla="*/ 140 w 178"/>
                  <a:gd name="T1" fmla="*/ 152 h 254"/>
                  <a:gd name="T2" fmla="*/ 115 w 178"/>
                  <a:gd name="T3" fmla="*/ 140 h 254"/>
                  <a:gd name="T4" fmla="*/ 102 w 178"/>
                  <a:gd name="T5" fmla="*/ 127 h 254"/>
                  <a:gd name="T6" fmla="*/ 89 w 178"/>
                  <a:gd name="T7" fmla="*/ 114 h 254"/>
                  <a:gd name="T8" fmla="*/ 89 w 178"/>
                  <a:gd name="T9" fmla="*/ 102 h 254"/>
                  <a:gd name="T10" fmla="*/ 89 w 178"/>
                  <a:gd name="T11" fmla="*/ 89 h 254"/>
                  <a:gd name="T12" fmla="*/ 77 w 178"/>
                  <a:gd name="T13" fmla="*/ 89 h 254"/>
                  <a:gd name="T14" fmla="*/ 64 w 178"/>
                  <a:gd name="T15" fmla="*/ 89 h 254"/>
                  <a:gd name="T16" fmla="*/ 64 w 178"/>
                  <a:gd name="T17" fmla="*/ 51 h 254"/>
                  <a:gd name="T18" fmla="*/ 77 w 178"/>
                  <a:gd name="T19" fmla="*/ 38 h 254"/>
                  <a:gd name="T20" fmla="*/ 77 w 178"/>
                  <a:gd name="T21" fmla="*/ 25 h 254"/>
                  <a:gd name="T22" fmla="*/ 64 w 178"/>
                  <a:gd name="T23" fmla="*/ 13 h 254"/>
                  <a:gd name="T24" fmla="*/ 64 w 178"/>
                  <a:gd name="T25" fmla="*/ 0 h 254"/>
                  <a:gd name="T26" fmla="*/ 26 w 178"/>
                  <a:gd name="T27" fmla="*/ 25 h 254"/>
                  <a:gd name="T28" fmla="*/ 13 w 178"/>
                  <a:gd name="T29" fmla="*/ 38 h 254"/>
                  <a:gd name="T30" fmla="*/ 0 w 178"/>
                  <a:gd name="T31" fmla="*/ 63 h 254"/>
                  <a:gd name="T32" fmla="*/ 13 w 178"/>
                  <a:gd name="T33" fmla="*/ 76 h 254"/>
                  <a:gd name="T34" fmla="*/ 26 w 178"/>
                  <a:gd name="T35" fmla="*/ 89 h 254"/>
                  <a:gd name="T36" fmla="*/ 26 w 178"/>
                  <a:gd name="T37" fmla="*/ 114 h 254"/>
                  <a:gd name="T38" fmla="*/ 26 w 178"/>
                  <a:gd name="T39" fmla="*/ 114 h 254"/>
                  <a:gd name="T40" fmla="*/ 51 w 178"/>
                  <a:gd name="T41" fmla="*/ 127 h 254"/>
                  <a:gd name="T42" fmla="*/ 64 w 178"/>
                  <a:gd name="T43" fmla="*/ 127 h 254"/>
                  <a:gd name="T44" fmla="*/ 77 w 178"/>
                  <a:gd name="T45" fmla="*/ 140 h 254"/>
                  <a:gd name="T46" fmla="*/ 77 w 178"/>
                  <a:gd name="T47" fmla="*/ 152 h 254"/>
                  <a:gd name="T48" fmla="*/ 64 w 178"/>
                  <a:gd name="T49" fmla="*/ 165 h 254"/>
                  <a:gd name="T50" fmla="*/ 51 w 178"/>
                  <a:gd name="T51" fmla="*/ 165 h 254"/>
                  <a:gd name="T52" fmla="*/ 51 w 178"/>
                  <a:gd name="T53" fmla="*/ 140 h 254"/>
                  <a:gd name="T54" fmla="*/ 51 w 178"/>
                  <a:gd name="T55" fmla="*/ 127 h 254"/>
                  <a:gd name="T56" fmla="*/ 39 w 178"/>
                  <a:gd name="T57" fmla="*/ 127 h 254"/>
                  <a:gd name="T58" fmla="*/ 39 w 178"/>
                  <a:gd name="T59" fmla="*/ 127 h 254"/>
                  <a:gd name="T60" fmla="*/ 26 w 178"/>
                  <a:gd name="T61" fmla="*/ 114 h 254"/>
                  <a:gd name="T62" fmla="*/ 13 w 178"/>
                  <a:gd name="T63" fmla="*/ 114 h 254"/>
                  <a:gd name="T64" fmla="*/ 0 w 178"/>
                  <a:gd name="T65" fmla="*/ 114 h 254"/>
                  <a:gd name="T66" fmla="*/ 0 w 178"/>
                  <a:gd name="T67" fmla="*/ 114 h 254"/>
                  <a:gd name="T68" fmla="*/ 13 w 178"/>
                  <a:gd name="T69" fmla="*/ 127 h 254"/>
                  <a:gd name="T70" fmla="*/ 13 w 178"/>
                  <a:gd name="T71" fmla="*/ 140 h 254"/>
                  <a:gd name="T72" fmla="*/ 13 w 178"/>
                  <a:gd name="T73" fmla="*/ 165 h 254"/>
                  <a:gd name="T74" fmla="*/ 26 w 178"/>
                  <a:gd name="T75" fmla="*/ 178 h 254"/>
                  <a:gd name="T76" fmla="*/ 26 w 178"/>
                  <a:gd name="T77" fmla="*/ 216 h 254"/>
                  <a:gd name="T78" fmla="*/ 26 w 178"/>
                  <a:gd name="T79" fmla="*/ 228 h 254"/>
                  <a:gd name="T80" fmla="*/ 26 w 178"/>
                  <a:gd name="T81" fmla="*/ 241 h 254"/>
                  <a:gd name="T82" fmla="*/ 39 w 178"/>
                  <a:gd name="T83" fmla="*/ 241 h 254"/>
                  <a:gd name="T84" fmla="*/ 64 w 178"/>
                  <a:gd name="T85" fmla="*/ 228 h 254"/>
                  <a:gd name="T86" fmla="*/ 77 w 178"/>
                  <a:gd name="T87" fmla="*/ 203 h 254"/>
                  <a:gd name="T88" fmla="*/ 127 w 178"/>
                  <a:gd name="T89" fmla="*/ 203 h 254"/>
                  <a:gd name="T90" fmla="*/ 127 w 178"/>
                  <a:gd name="T91" fmla="*/ 216 h 254"/>
                  <a:gd name="T92" fmla="*/ 115 w 178"/>
                  <a:gd name="T93" fmla="*/ 216 h 254"/>
                  <a:gd name="T94" fmla="*/ 115 w 178"/>
                  <a:gd name="T95" fmla="*/ 241 h 254"/>
                  <a:gd name="T96" fmla="*/ 115 w 178"/>
                  <a:gd name="T97" fmla="*/ 254 h 254"/>
                  <a:gd name="T98" fmla="*/ 153 w 178"/>
                  <a:gd name="T99" fmla="*/ 254 h 254"/>
                  <a:gd name="T100" fmla="*/ 178 w 178"/>
                  <a:gd name="T101" fmla="*/ 228 h 254"/>
                  <a:gd name="T102" fmla="*/ 178 w 178"/>
                  <a:gd name="T103" fmla="*/ 190 h 254"/>
                  <a:gd name="T104" fmla="*/ 165 w 178"/>
                  <a:gd name="T105" fmla="*/ 165 h 254"/>
                  <a:gd name="T106" fmla="*/ 140 w 178"/>
                  <a:gd name="T107" fmla="*/ 178 h 254"/>
                  <a:gd name="T108" fmla="*/ 127 w 178"/>
                  <a:gd name="T109" fmla="*/ 178 h 254"/>
                  <a:gd name="T110" fmla="*/ 127 w 178"/>
                  <a:gd name="T111" fmla="*/ 178 h 254"/>
                  <a:gd name="T112" fmla="*/ 115 w 178"/>
                  <a:gd name="T113" fmla="*/ 178 h 254"/>
                  <a:gd name="T114" fmla="*/ 127 w 178"/>
                  <a:gd name="T115" fmla="*/ 165 h 254"/>
                  <a:gd name="T116" fmla="*/ 140 w 178"/>
                  <a:gd name="T117" fmla="*/ 165 h 254"/>
                  <a:gd name="T118" fmla="*/ 140 w 178"/>
                  <a:gd name="T119" fmla="*/ 152 h 25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78"/>
                  <a:gd name="T181" fmla="*/ 0 h 254"/>
                  <a:gd name="T182" fmla="*/ 178 w 178"/>
                  <a:gd name="T183" fmla="*/ 254 h 25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78" h="254">
                    <a:moveTo>
                      <a:pt x="140" y="152"/>
                    </a:moveTo>
                    <a:lnTo>
                      <a:pt x="140" y="152"/>
                    </a:lnTo>
                    <a:lnTo>
                      <a:pt x="127" y="140"/>
                    </a:lnTo>
                    <a:lnTo>
                      <a:pt x="115" y="140"/>
                    </a:lnTo>
                    <a:lnTo>
                      <a:pt x="102" y="127"/>
                    </a:lnTo>
                    <a:lnTo>
                      <a:pt x="89" y="114"/>
                    </a:lnTo>
                    <a:lnTo>
                      <a:pt x="89" y="102"/>
                    </a:lnTo>
                    <a:lnTo>
                      <a:pt x="89" y="89"/>
                    </a:lnTo>
                    <a:lnTo>
                      <a:pt x="77" y="89"/>
                    </a:lnTo>
                    <a:lnTo>
                      <a:pt x="64" y="89"/>
                    </a:lnTo>
                    <a:lnTo>
                      <a:pt x="64" y="51"/>
                    </a:lnTo>
                    <a:lnTo>
                      <a:pt x="77" y="38"/>
                    </a:lnTo>
                    <a:lnTo>
                      <a:pt x="77" y="25"/>
                    </a:lnTo>
                    <a:lnTo>
                      <a:pt x="64" y="13"/>
                    </a:lnTo>
                    <a:lnTo>
                      <a:pt x="64" y="0"/>
                    </a:lnTo>
                    <a:lnTo>
                      <a:pt x="51" y="13"/>
                    </a:lnTo>
                    <a:lnTo>
                      <a:pt x="26" y="25"/>
                    </a:lnTo>
                    <a:lnTo>
                      <a:pt x="13" y="25"/>
                    </a:lnTo>
                    <a:lnTo>
                      <a:pt x="13" y="38"/>
                    </a:lnTo>
                    <a:lnTo>
                      <a:pt x="0" y="63"/>
                    </a:lnTo>
                    <a:lnTo>
                      <a:pt x="13" y="76"/>
                    </a:lnTo>
                    <a:lnTo>
                      <a:pt x="26" y="89"/>
                    </a:lnTo>
                    <a:lnTo>
                      <a:pt x="26" y="102"/>
                    </a:lnTo>
                    <a:lnTo>
                      <a:pt x="26" y="114"/>
                    </a:lnTo>
                    <a:lnTo>
                      <a:pt x="39" y="127"/>
                    </a:lnTo>
                    <a:lnTo>
                      <a:pt x="51" y="127"/>
                    </a:lnTo>
                    <a:lnTo>
                      <a:pt x="64" y="127"/>
                    </a:lnTo>
                    <a:lnTo>
                      <a:pt x="77" y="140"/>
                    </a:lnTo>
                    <a:lnTo>
                      <a:pt x="77" y="152"/>
                    </a:lnTo>
                    <a:lnTo>
                      <a:pt x="77" y="178"/>
                    </a:lnTo>
                    <a:lnTo>
                      <a:pt x="64" y="165"/>
                    </a:lnTo>
                    <a:lnTo>
                      <a:pt x="51" y="165"/>
                    </a:lnTo>
                    <a:lnTo>
                      <a:pt x="51" y="152"/>
                    </a:lnTo>
                    <a:lnTo>
                      <a:pt x="51" y="140"/>
                    </a:lnTo>
                    <a:lnTo>
                      <a:pt x="51" y="127"/>
                    </a:lnTo>
                    <a:lnTo>
                      <a:pt x="39" y="127"/>
                    </a:lnTo>
                    <a:lnTo>
                      <a:pt x="26" y="114"/>
                    </a:lnTo>
                    <a:lnTo>
                      <a:pt x="13" y="114"/>
                    </a:lnTo>
                    <a:lnTo>
                      <a:pt x="13" y="102"/>
                    </a:lnTo>
                    <a:lnTo>
                      <a:pt x="0" y="114"/>
                    </a:lnTo>
                    <a:lnTo>
                      <a:pt x="0" y="127"/>
                    </a:lnTo>
                    <a:lnTo>
                      <a:pt x="13" y="127"/>
                    </a:lnTo>
                    <a:lnTo>
                      <a:pt x="13" y="140"/>
                    </a:lnTo>
                    <a:lnTo>
                      <a:pt x="13" y="152"/>
                    </a:lnTo>
                    <a:lnTo>
                      <a:pt x="13" y="165"/>
                    </a:lnTo>
                    <a:lnTo>
                      <a:pt x="26" y="178"/>
                    </a:lnTo>
                    <a:lnTo>
                      <a:pt x="39" y="190"/>
                    </a:lnTo>
                    <a:lnTo>
                      <a:pt x="26" y="216"/>
                    </a:lnTo>
                    <a:lnTo>
                      <a:pt x="26" y="228"/>
                    </a:lnTo>
                    <a:lnTo>
                      <a:pt x="26" y="241"/>
                    </a:lnTo>
                    <a:lnTo>
                      <a:pt x="39" y="241"/>
                    </a:lnTo>
                    <a:lnTo>
                      <a:pt x="64" y="228"/>
                    </a:lnTo>
                    <a:lnTo>
                      <a:pt x="77" y="203"/>
                    </a:lnTo>
                    <a:lnTo>
                      <a:pt x="115" y="203"/>
                    </a:lnTo>
                    <a:lnTo>
                      <a:pt x="127" y="203"/>
                    </a:lnTo>
                    <a:lnTo>
                      <a:pt x="127" y="216"/>
                    </a:lnTo>
                    <a:lnTo>
                      <a:pt x="115" y="216"/>
                    </a:lnTo>
                    <a:lnTo>
                      <a:pt x="115" y="228"/>
                    </a:lnTo>
                    <a:lnTo>
                      <a:pt x="115" y="241"/>
                    </a:lnTo>
                    <a:lnTo>
                      <a:pt x="115" y="254"/>
                    </a:lnTo>
                    <a:lnTo>
                      <a:pt x="140" y="254"/>
                    </a:lnTo>
                    <a:lnTo>
                      <a:pt x="153" y="254"/>
                    </a:lnTo>
                    <a:lnTo>
                      <a:pt x="165" y="241"/>
                    </a:lnTo>
                    <a:lnTo>
                      <a:pt x="178" y="228"/>
                    </a:lnTo>
                    <a:lnTo>
                      <a:pt x="178" y="203"/>
                    </a:lnTo>
                    <a:lnTo>
                      <a:pt x="178" y="190"/>
                    </a:lnTo>
                    <a:lnTo>
                      <a:pt x="165" y="178"/>
                    </a:lnTo>
                    <a:lnTo>
                      <a:pt x="165" y="165"/>
                    </a:lnTo>
                    <a:lnTo>
                      <a:pt x="153" y="165"/>
                    </a:lnTo>
                    <a:lnTo>
                      <a:pt x="140" y="178"/>
                    </a:lnTo>
                    <a:lnTo>
                      <a:pt x="127" y="178"/>
                    </a:lnTo>
                    <a:lnTo>
                      <a:pt x="115" y="178"/>
                    </a:lnTo>
                    <a:lnTo>
                      <a:pt x="127" y="178"/>
                    </a:lnTo>
                    <a:lnTo>
                      <a:pt x="127" y="165"/>
                    </a:lnTo>
                    <a:lnTo>
                      <a:pt x="140" y="165"/>
                    </a:lnTo>
                    <a:lnTo>
                      <a:pt x="140" y="15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5" name="Freeform 62"/>
              <p:cNvSpPr>
                <a:spLocks/>
              </p:cNvSpPr>
              <p:nvPr/>
            </p:nvSpPr>
            <p:spPr bwMode="auto">
              <a:xfrm>
                <a:off x="476583" y="3086100"/>
                <a:ext cx="156" cy="244"/>
              </a:xfrm>
              <a:custGeom>
                <a:avLst/>
                <a:gdLst>
                  <a:gd name="T0" fmla="*/ 51 w 89"/>
                  <a:gd name="T1" fmla="*/ 101 h 139"/>
                  <a:gd name="T2" fmla="*/ 38 w 89"/>
                  <a:gd name="T3" fmla="*/ 114 h 139"/>
                  <a:gd name="T4" fmla="*/ 26 w 89"/>
                  <a:gd name="T5" fmla="*/ 114 h 139"/>
                  <a:gd name="T6" fmla="*/ 26 w 89"/>
                  <a:gd name="T7" fmla="*/ 127 h 139"/>
                  <a:gd name="T8" fmla="*/ 26 w 89"/>
                  <a:gd name="T9" fmla="*/ 127 h 139"/>
                  <a:gd name="T10" fmla="*/ 13 w 89"/>
                  <a:gd name="T11" fmla="*/ 139 h 139"/>
                  <a:gd name="T12" fmla="*/ 13 w 89"/>
                  <a:gd name="T13" fmla="*/ 139 h 139"/>
                  <a:gd name="T14" fmla="*/ 0 w 89"/>
                  <a:gd name="T15" fmla="*/ 139 h 139"/>
                  <a:gd name="T16" fmla="*/ 0 w 89"/>
                  <a:gd name="T17" fmla="*/ 139 h 139"/>
                  <a:gd name="T18" fmla="*/ 0 w 89"/>
                  <a:gd name="T19" fmla="*/ 127 h 139"/>
                  <a:gd name="T20" fmla="*/ 0 w 89"/>
                  <a:gd name="T21" fmla="*/ 127 h 139"/>
                  <a:gd name="T22" fmla="*/ 0 w 89"/>
                  <a:gd name="T23" fmla="*/ 114 h 139"/>
                  <a:gd name="T24" fmla="*/ 0 w 89"/>
                  <a:gd name="T25" fmla="*/ 101 h 139"/>
                  <a:gd name="T26" fmla="*/ 13 w 89"/>
                  <a:gd name="T27" fmla="*/ 89 h 139"/>
                  <a:gd name="T28" fmla="*/ 13 w 89"/>
                  <a:gd name="T29" fmla="*/ 89 h 139"/>
                  <a:gd name="T30" fmla="*/ 26 w 89"/>
                  <a:gd name="T31" fmla="*/ 89 h 139"/>
                  <a:gd name="T32" fmla="*/ 26 w 89"/>
                  <a:gd name="T33" fmla="*/ 89 h 139"/>
                  <a:gd name="T34" fmla="*/ 26 w 89"/>
                  <a:gd name="T35" fmla="*/ 89 h 139"/>
                  <a:gd name="T36" fmla="*/ 26 w 89"/>
                  <a:gd name="T37" fmla="*/ 89 h 139"/>
                  <a:gd name="T38" fmla="*/ 26 w 89"/>
                  <a:gd name="T39" fmla="*/ 76 h 139"/>
                  <a:gd name="T40" fmla="*/ 26 w 89"/>
                  <a:gd name="T41" fmla="*/ 76 h 139"/>
                  <a:gd name="T42" fmla="*/ 13 w 89"/>
                  <a:gd name="T43" fmla="*/ 76 h 139"/>
                  <a:gd name="T44" fmla="*/ 13 w 89"/>
                  <a:gd name="T45" fmla="*/ 63 h 139"/>
                  <a:gd name="T46" fmla="*/ 26 w 89"/>
                  <a:gd name="T47" fmla="*/ 63 h 139"/>
                  <a:gd name="T48" fmla="*/ 26 w 89"/>
                  <a:gd name="T49" fmla="*/ 51 h 139"/>
                  <a:gd name="T50" fmla="*/ 38 w 89"/>
                  <a:gd name="T51" fmla="*/ 38 h 139"/>
                  <a:gd name="T52" fmla="*/ 38 w 89"/>
                  <a:gd name="T53" fmla="*/ 25 h 139"/>
                  <a:gd name="T54" fmla="*/ 38 w 89"/>
                  <a:gd name="T55" fmla="*/ 13 h 139"/>
                  <a:gd name="T56" fmla="*/ 38 w 89"/>
                  <a:gd name="T57" fmla="*/ 13 h 139"/>
                  <a:gd name="T58" fmla="*/ 38 w 89"/>
                  <a:gd name="T59" fmla="*/ 0 h 139"/>
                  <a:gd name="T60" fmla="*/ 51 w 89"/>
                  <a:gd name="T61" fmla="*/ 0 h 139"/>
                  <a:gd name="T62" fmla="*/ 51 w 89"/>
                  <a:gd name="T63" fmla="*/ 0 h 139"/>
                  <a:gd name="T64" fmla="*/ 64 w 89"/>
                  <a:gd name="T65" fmla="*/ 0 h 139"/>
                  <a:gd name="T66" fmla="*/ 77 w 89"/>
                  <a:gd name="T67" fmla="*/ 0 h 139"/>
                  <a:gd name="T68" fmla="*/ 77 w 89"/>
                  <a:gd name="T69" fmla="*/ 0 h 139"/>
                  <a:gd name="T70" fmla="*/ 77 w 89"/>
                  <a:gd name="T71" fmla="*/ 0 h 139"/>
                  <a:gd name="T72" fmla="*/ 89 w 89"/>
                  <a:gd name="T73" fmla="*/ 13 h 139"/>
                  <a:gd name="T74" fmla="*/ 77 w 89"/>
                  <a:gd name="T75" fmla="*/ 13 h 139"/>
                  <a:gd name="T76" fmla="*/ 77 w 89"/>
                  <a:gd name="T77" fmla="*/ 25 h 139"/>
                  <a:gd name="T78" fmla="*/ 77 w 89"/>
                  <a:gd name="T79" fmla="*/ 38 h 139"/>
                  <a:gd name="T80" fmla="*/ 64 w 89"/>
                  <a:gd name="T81" fmla="*/ 51 h 139"/>
                  <a:gd name="T82" fmla="*/ 51 w 89"/>
                  <a:gd name="T83" fmla="*/ 63 h 139"/>
                  <a:gd name="T84" fmla="*/ 51 w 89"/>
                  <a:gd name="T85" fmla="*/ 89 h 139"/>
                  <a:gd name="T86" fmla="*/ 51 w 89"/>
                  <a:gd name="T87" fmla="*/ 89 h 139"/>
                  <a:gd name="T88" fmla="*/ 51 w 89"/>
                  <a:gd name="T89" fmla="*/ 101 h 1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9"/>
                  <a:gd name="T136" fmla="*/ 0 h 139"/>
                  <a:gd name="T137" fmla="*/ 89 w 89"/>
                  <a:gd name="T138" fmla="*/ 139 h 1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9" h="139">
                    <a:moveTo>
                      <a:pt x="51" y="101"/>
                    </a:moveTo>
                    <a:lnTo>
                      <a:pt x="38" y="114"/>
                    </a:lnTo>
                    <a:lnTo>
                      <a:pt x="26" y="114"/>
                    </a:lnTo>
                    <a:lnTo>
                      <a:pt x="26" y="127"/>
                    </a:lnTo>
                    <a:lnTo>
                      <a:pt x="13" y="139"/>
                    </a:lnTo>
                    <a:lnTo>
                      <a:pt x="0" y="139"/>
                    </a:lnTo>
                    <a:lnTo>
                      <a:pt x="0" y="127"/>
                    </a:lnTo>
                    <a:lnTo>
                      <a:pt x="0" y="114"/>
                    </a:lnTo>
                    <a:lnTo>
                      <a:pt x="0" y="101"/>
                    </a:lnTo>
                    <a:lnTo>
                      <a:pt x="13" y="89"/>
                    </a:lnTo>
                    <a:lnTo>
                      <a:pt x="26" y="89"/>
                    </a:lnTo>
                    <a:lnTo>
                      <a:pt x="26" y="76"/>
                    </a:lnTo>
                    <a:lnTo>
                      <a:pt x="13" y="76"/>
                    </a:lnTo>
                    <a:lnTo>
                      <a:pt x="13" y="63"/>
                    </a:lnTo>
                    <a:lnTo>
                      <a:pt x="26" y="63"/>
                    </a:lnTo>
                    <a:lnTo>
                      <a:pt x="26" y="51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3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89" y="13"/>
                    </a:lnTo>
                    <a:lnTo>
                      <a:pt x="77" y="13"/>
                    </a:lnTo>
                    <a:lnTo>
                      <a:pt x="77" y="25"/>
                    </a:lnTo>
                    <a:lnTo>
                      <a:pt x="77" y="38"/>
                    </a:lnTo>
                    <a:lnTo>
                      <a:pt x="64" y="51"/>
                    </a:lnTo>
                    <a:lnTo>
                      <a:pt x="51" y="63"/>
                    </a:lnTo>
                    <a:lnTo>
                      <a:pt x="51" y="89"/>
                    </a:lnTo>
                    <a:lnTo>
                      <a:pt x="51" y="10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6" name="Freeform 63"/>
              <p:cNvSpPr>
                <a:spLocks/>
              </p:cNvSpPr>
              <p:nvPr/>
            </p:nvSpPr>
            <p:spPr bwMode="auto">
              <a:xfrm>
                <a:off x="476250" y="3086922"/>
                <a:ext cx="133" cy="112"/>
              </a:xfrm>
              <a:custGeom>
                <a:avLst/>
                <a:gdLst>
                  <a:gd name="T0" fmla="*/ 64 w 76"/>
                  <a:gd name="T1" fmla="*/ 26 h 64"/>
                  <a:gd name="T2" fmla="*/ 64 w 76"/>
                  <a:gd name="T3" fmla="*/ 26 h 64"/>
                  <a:gd name="T4" fmla="*/ 64 w 76"/>
                  <a:gd name="T5" fmla="*/ 38 h 64"/>
                  <a:gd name="T6" fmla="*/ 76 w 76"/>
                  <a:gd name="T7" fmla="*/ 38 h 64"/>
                  <a:gd name="T8" fmla="*/ 76 w 76"/>
                  <a:gd name="T9" fmla="*/ 38 h 64"/>
                  <a:gd name="T10" fmla="*/ 76 w 76"/>
                  <a:gd name="T11" fmla="*/ 51 h 64"/>
                  <a:gd name="T12" fmla="*/ 76 w 76"/>
                  <a:gd name="T13" fmla="*/ 51 h 64"/>
                  <a:gd name="T14" fmla="*/ 76 w 76"/>
                  <a:gd name="T15" fmla="*/ 64 h 64"/>
                  <a:gd name="T16" fmla="*/ 64 w 76"/>
                  <a:gd name="T17" fmla="*/ 64 h 64"/>
                  <a:gd name="T18" fmla="*/ 64 w 76"/>
                  <a:gd name="T19" fmla="*/ 64 h 64"/>
                  <a:gd name="T20" fmla="*/ 51 w 76"/>
                  <a:gd name="T21" fmla="*/ 64 h 64"/>
                  <a:gd name="T22" fmla="*/ 51 w 76"/>
                  <a:gd name="T23" fmla="*/ 64 h 64"/>
                  <a:gd name="T24" fmla="*/ 38 w 76"/>
                  <a:gd name="T25" fmla="*/ 64 h 64"/>
                  <a:gd name="T26" fmla="*/ 38 w 76"/>
                  <a:gd name="T27" fmla="*/ 64 h 64"/>
                  <a:gd name="T28" fmla="*/ 26 w 76"/>
                  <a:gd name="T29" fmla="*/ 64 h 64"/>
                  <a:gd name="T30" fmla="*/ 26 w 76"/>
                  <a:gd name="T31" fmla="*/ 64 h 64"/>
                  <a:gd name="T32" fmla="*/ 13 w 76"/>
                  <a:gd name="T33" fmla="*/ 64 h 64"/>
                  <a:gd name="T34" fmla="*/ 13 w 76"/>
                  <a:gd name="T35" fmla="*/ 51 h 64"/>
                  <a:gd name="T36" fmla="*/ 0 w 76"/>
                  <a:gd name="T37" fmla="*/ 51 h 64"/>
                  <a:gd name="T38" fmla="*/ 0 w 76"/>
                  <a:gd name="T39" fmla="*/ 51 h 64"/>
                  <a:gd name="T40" fmla="*/ 0 w 76"/>
                  <a:gd name="T41" fmla="*/ 38 h 64"/>
                  <a:gd name="T42" fmla="*/ 0 w 76"/>
                  <a:gd name="T43" fmla="*/ 38 h 64"/>
                  <a:gd name="T44" fmla="*/ 13 w 76"/>
                  <a:gd name="T45" fmla="*/ 26 h 64"/>
                  <a:gd name="T46" fmla="*/ 13 w 76"/>
                  <a:gd name="T47" fmla="*/ 26 h 64"/>
                  <a:gd name="T48" fmla="*/ 13 w 76"/>
                  <a:gd name="T49" fmla="*/ 26 h 64"/>
                  <a:gd name="T50" fmla="*/ 13 w 76"/>
                  <a:gd name="T51" fmla="*/ 13 h 64"/>
                  <a:gd name="T52" fmla="*/ 13 w 76"/>
                  <a:gd name="T53" fmla="*/ 13 h 64"/>
                  <a:gd name="T54" fmla="*/ 13 w 76"/>
                  <a:gd name="T55" fmla="*/ 13 h 64"/>
                  <a:gd name="T56" fmla="*/ 13 w 76"/>
                  <a:gd name="T57" fmla="*/ 13 h 64"/>
                  <a:gd name="T58" fmla="*/ 26 w 76"/>
                  <a:gd name="T59" fmla="*/ 0 h 64"/>
                  <a:gd name="T60" fmla="*/ 26 w 76"/>
                  <a:gd name="T61" fmla="*/ 13 h 64"/>
                  <a:gd name="T62" fmla="*/ 26 w 76"/>
                  <a:gd name="T63" fmla="*/ 13 h 64"/>
                  <a:gd name="T64" fmla="*/ 38 w 76"/>
                  <a:gd name="T65" fmla="*/ 13 h 64"/>
                  <a:gd name="T66" fmla="*/ 38 w 76"/>
                  <a:gd name="T67" fmla="*/ 13 h 64"/>
                  <a:gd name="T68" fmla="*/ 38 w 76"/>
                  <a:gd name="T69" fmla="*/ 13 h 64"/>
                  <a:gd name="T70" fmla="*/ 51 w 76"/>
                  <a:gd name="T71" fmla="*/ 13 h 64"/>
                  <a:gd name="T72" fmla="*/ 51 w 76"/>
                  <a:gd name="T73" fmla="*/ 13 h 64"/>
                  <a:gd name="T74" fmla="*/ 51 w 76"/>
                  <a:gd name="T75" fmla="*/ 13 h 64"/>
                  <a:gd name="T76" fmla="*/ 64 w 76"/>
                  <a:gd name="T77" fmla="*/ 26 h 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6"/>
                  <a:gd name="T118" fmla="*/ 0 h 64"/>
                  <a:gd name="T119" fmla="*/ 76 w 76"/>
                  <a:gd name="T120" fmla="*/ 64 h 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6" h="64">
                    <a:moveTo>
                      <a:pt x="64" y="26"/>
                    </a:moveTo>
                    <a:lnTo>
                      <a:pt x="64" y="26"/>
                    </a:lnTo>
                    <a:lnTo>
                      <a:pt x="64" y="38"/>
                    </a:lnTo>
                    <a:lnTo>
                      <a:pt x="76" y="38"/>
                    </a:lnTo>
                    <a:lnTo>
                      <a:pt x="76" y="51"/>
                    </a:lnTo>
                    <a:lnTo>
                      <a:pt x="76" y="64"/>
                    </a:lnTo>
                    <a:lnTo>
                      <a:pt x="64" y="64"/>
                    </a:lnTo>
                    <a:lnTo>
                      <a:pt x="51" y="64"/>
                    </a:lnTo>
                    <a:lnTo>
                      <a:pt x="38" y="64"/>
                    </a:lnTo>
                    <a:lnTo>
                      <a:pt x="26" y="64"/>
                    </a:lnTo>
                    <a:lnTo>
                      <a:pt x="13" y="64"/>
                    </a:lnTo>
                    <a:lnTo>
                      <a:pt x="13" y="51"/>
                    </a:lnTo>
                    <a:lnTo>
                      <a:pt x="0" y="51"/>
                    </a:lnTo>
                    <a:lnTo>
                      <a:pt x="0" y="38"/>
                    </a:lnTo>
                    <a:lnTo>
                      <a:pt x="13" y="26"/>
                    </a:lnTo>
                    <a:lnTo>
                      <a:pt x="13" y="13"/>
                    </a:lnTo>
                    <a:lnTo>
                      <a:pt x="26" y="0"/>
                    </a:lnTo>
                    <a:lnTo>
                      <a:pt x="26" y="13"/>
                    </a:lnTo>
                    <a:lnTo>
                      <a:pt x="38" y="13"/>
                    </a:lnTo>
                    <a:lnTo>
                      <a:pt x="51" y="13"/>
                    </a:lnTo>
                    <a:lnTo>
                      <a:pt x="64" y="2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7" name="Freeform 64"/>
              <p:cNvSpPr>
                <a:spLocks/>
              </p:cNvSpPr>
              <p:nvPr/>
            </p:nvSpPr>
            <p:spPr bwMode="auto">
              <a:xfrm>
                <a:off x="476583" y="3086679"/>
                <a:ext cx="89" cy="110"/>
              </a:xfrm>
              <a:custGeom>
                <a:avLst/>
                <a:gdLst>
                  <a:gd name="T0" fmla="*/ 0 w 51"/>
                  <a:gd name="T1" fmla="*/ 50 h 63"/>
                  <a:gd name="T2" fmla="*/ 0 w 51"/>
                  <a:gd name="T3" fmla="*/ 63 h 63"/>
                  <a:gd name="T4" fmla="*/ 13 w 51"/>
                  <a:gd name="T5" fmla="*/ 63 h 63"/>
                  <a:gd name="T6" fmla="*/ 13 w 51"/>
                  <a:gd name="T7" fmla="*/ 50 h 63"/>
                  <a:gd name="T8" fmla="*/ 26 w 51"/>
                  <a:gd name="T9" fmla="*/ 50 h 63"/>
                  <a:gd name="T10" fmla="*/ 38 w 51"/>
                  <a:gd name="T11" fmla="*/ 38 h 63"/>
                  <a:gd name="T12" fmla="*/ 38 w 51"/>
                  <a:gd name="T13" fmla="*/ 38 h 63"/>
                  <a:gd name="T14" fmla="*/ 38 w 51"/>
                  <a:gd name="T15" fmla="*/ 25 h 63"/>
                  <a:gd name="T16" fmla="*/ 51 w 51"/>
                  <a:gd name="T17" fmla="*/ 25 h 63"/>
                  <a:gd name="T18" fmla="*/ 51 w 51"/>
                  <a:gd name="T19" fmla="*/ 25 h 63"/>
                  <a:gd name="T20" fmla="*/ 51 w 51"/>
                  <a:gd name="T21" fmla="*/ 12 h 63"/>
                  <a:gd name="T22" fmla="*/ 51 w 51"/>
                  <a:gd name="T23" fmla="*/ 12 h 63"/>
                  <a:gd name="T24" fmla="*/ 51 w 51"/>
                  <a:gd name="T25" fmla="*/ 12 h 63"/>
                  <a:gd name="T26" fmla="*/ 51 w 51"/>
                  <a:gd name="T27" fmla="*/ 12 h 63"/>
                  <a:gd name="T28" fmla="*/ 51 w 51"/>
                  <a:gd name="T29" fmla="*/ 0 h 63"/>
                  <a:gd name="T30" fmla="*/ 51 w 51"/>
                  <a:gd name="T31" fmla="*/ 0 h 63"/>
                  <a:gd name="T32" fmla="*/ 38 w 51"/>
                  <a:gd name="T33" fmla="*/ 0 h 63"/>
                  <a:gd name="T34" fmla="*/ 38 w 51"/>
                  <a:gd name="T35" fmla="*/ 12 h 63"/>
                  <a:gd name="T36" fmla="*/ 26 w 51"/>
                  <a:gd name="T37" fmla="*/ 12 h 63"/>
                  <a:gd name="T38" fmla="*/ 26 w 51"/>
                  <a:gd name="T39" fmla="*/ 12 h 63"/>
                  <a:gd name="T40" fmla="*/ 13 w 51"/>
                  <a:gd name="T41" fmla="*/ 25 h 63"/>
                  <a:gd name="T42" fmla="*/ 0 w 51"/>
                  <a:gd name="T43" fmla="*/ 38 h 63"/>
                  <a:gd name="T44" fmla="*/ 0 w 51"/>
                  <a:gd name="T45" fmla="*/ 38 h 63"/>
                  <a:gd name="T46" fmla="*/ 0 w 51"/>
                  <a:gd name="T47" fmla="*/ 50 h 63"/>
                  <a:gd name="T48" fmla="*/ 0 w 51"/>
                  <a:gd name="T49" fmla="*/ 50 h 63"/>
                  <a:gd name="T50" fmla="*/ 0 w 51"/>
                  <a:gd name="T51" fmla="*/ 50 h 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63"/>
                  <a:gd name="T80" fmla="*/ 51 w 51"/>
                  <a:gd name="T81" fmla="*/ 63 h 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63">
                    <a:moveTo>
                      <a:pt x="0" y="50"/>
                    </a:moveTo>
                    <a:lnTo>
                      <a:pt x="0" y="63"/>
                    </a:lnTo>
                    <a:lnTo>
                      <a:pt x="13" y="63"/>
                    </a:lnTo>
                    <a:lnTo>
                      <a:pt x="13" y="50"/>
                    </a:lnTo>
                    <a:lnTo>
                      <a:pt x="26" y="50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51" y="25"/>
                    </a:lnTo>
                    <a:lnTo>
                      <a:pt x="51" y="12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38" y="12"/>
                    </a:lnTo>
                    <a:lnTo>
                      <a:pt x="26" y="12"/>
                    </a:lnTo>
                    <a:lnTo>
                      <a:pt x="13" y="25"/>
                    </a:lnTo>
                    <a:lnTo>
                      <a:pt x="0" y="38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8" name="Freeform 65"/>
              <p:cNvSpPr>
                <a:spLocks/>
              </p:cNvSpPr>
              <p:nvPr/>
            </p:nvSpPr>
            <p:spPr bwMode="auto">
              <a:xfrm>
                <a:off x="476718" y="3086479"/>
                <a:ext cx="66" cy="87"/>
              </a:xfrm>
              <a:custGeom>
                <a:avLst/>
                <a:gdLst>
                  <a:gd name="T0" fmla="*/ 12 w 38"/>
                  <a:gd name="T1" fmla="*/ 0 h 50"/>
                  <a:gd name="T2" fmla="*/ 12 w 38"/>
                  <a:gd name="T3" fmla="*/ 12 h 50"/>
                  <a:gd name="T4" fmla="*/ 0 w 38"/>
                  <a:gd name="T5" fmla="*/ 25 h 50"/>
                  <a:gd name="T6" fmla="*/ 0 w 38"/>
                  <a:gd name="T7" fmla="*/ 38 h 50"/>
                  <a:gd name="T8" fmla="*/ 0 w 38"/>
                  <a:gd name="T9" fmla="*/ 38 h 50"/>
                  <a:gd name="T10" fmla="*/ 12 w 38"/>
                  <a:gd name="T11" fmla="*/ 50 h 50"/>
                  <a:gd name="T12" fmla="*/ 12 w 38"/>
                  <a:gd name="T13" fmla="*/ 50 h 50"/>
                  <a:gd name="T14" fmla="*/ 25 w 38"/>
                  <a:gd name="T15" fmla="*/ 50 h 50"/>
                  <a:gd name="T16" fmla="*/ 38 w 38"/>
                  <a:gd name="T17" fmla="*/ 50 h 50"/>
                  <a:gd name="T18" fmla="*/ 38 w 38"/>
                  <a:gd name="T19" fmla="*/ 38 h 50"/>
                  <a:gd name="T20" fmla="*/ 38 w 38"/>
                  <a:gd name="T21" fmla="*/ 25 h 50"/>
                  <a:gd name="T22" fmla="*/ 38 w 38"/>
                  <a:gd name="T23" fmla="*/ 12 h 50"/>
                  <a:gd name="T24" fmla="*/ 25 w 38"/>
                  <a:gd name="T25" fmla="*/ 0 h 50"/>
                  <a:gd name="T26" fmla="*/ 25 w 38"/>
                  <a:gd name="T27" fmla="*/ 0 h 50"/>
                  <a:gd name="T28" fmla="*/ 25 w 38"/>
                  <a:gd name="T29" fmla="*/ 0 h 50"/>
                  <a:gd name="T30" fmla="*/ 12 w 38"/>
                  <a:gd name="T31" fmla="*/ 0 h 50"/>
                  <a:gd name="T32" fmla="*/ 12 w 38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50"/>
                  <a:gd name="T53" fmla="*/ 38 w 3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50">
                    <a:moveTo>
                      <a:pt x="12" y="0"/>
                    </a:moveTo>
                    <a:lnTo>
                      <a:pt x="12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12" y="50"/>
                    </a:lnTo>
                    <a:lnTo>
                      <a:pt x="25" y="50"/>
                    </a:lnTo>
                    <a:lnTo>
                      <a:pt x="38" y="50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2"/>
                    </a:lnTo>
                    <a:lnTo>
                      <a:pt x="2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9" name="Freeform 66"/>
              <p:cNvSpPr>
                <a:spLocks/>
              </p:cNvSpPr>
              <p:nvPr/>
            </p:nvSpPr>
            <p:spPr bwMode="auto">
              <a:xfrm>
                <a:off x="476429" y="3086835"/>
                <a:ext cx="66" cy="133"/>
              </a:xfrm>
              <a:custGeom>
                <a:avLst/>
                <a:gdLst>
                  <a:gd name="T0" fmla="*/ 38 w 38"/>
                  <a:gd name="T1" fmla="*/ 0 h 76"/>
                  <a:gd name="T2" fmla="*/ 25 w 38"/>
                  <a:gd name="T3" fmla="*/ 0 h 76"/>
                  <a:gd name="T4" fmla="*/ 25 w 38"/>
                  <a:gd name="T5" fmla="*/ 0 h 76"/>
                  <a:gd name="T6" fmla="*/ 12 w 38"/>
                  <a:gd name="T7" fmla="*/ 12 h 76"/>
                  <a:gd name="T8" fmla="*/ 12 w 38"/>
                  <a:gd name="T9" fmla="*/ 12 h 76"/>
                  <a:gd name="T10" fmla="*/ 12 w 38"/>
                  <a:gd name="T11" fmla="*/ 12 h 76"/>
                  <a:gd name="T12" fmla="*/ 12 w 38"/>
                  <a:gd name="T13" fmla="*/ 25 h 76"/>
                  <a:gd name="T14" fmla="*/ 12 w 38"/>
                  <a:gd name="T15" fmla="*/ 25 h 76"/>
                  <a:gd name="T16" fmla="*/ 12 w 38"/>
                  <a:gd name="T17" fmla="*/ 38 h 76"/>
                  <a:gd name="T18" fmla="*/ 12 w 38"/>
                  <a:gd name="T19" fmla="*/ 38 h 76"/>
                  <a:gd name="T20" fmla="*/ 12 w 38"/>
                  <a:gd name="T21" fmla="*/ 38 h 76"/>
                  <a:gd name="T22" fmla="*/ 12 w 38"/>
                  <a:gd name="T23" fmla="*/ 38 h 76"/>
                  <a:gd name="T24" fmla="*/ 12 w 38"/>
                  <a:gd name="T25" fmla="*/ 50 h 76"/>
                  <a:gd name="T26" fmla="*/ 12 w 38"/>
                  <a:gd name="T27" fmla="*/ 50 h 76"/>
                  <a:gd name="T28" fmla="*/ 12 w 38"/>
                  <a:gd name="T29" fmla="*/ 50 h 76"/>
                  <a:gd name="T30" fmla="*/ 0 w 38"/>
                  <a:gd name="T31" fmla="*/ 50 h 76"/>
                  <a:gd name="T32" fmla="*/ 0 w 38"/>
                  <a:gd name="T33" fmla="*/ 63 h 76"/>
                  <a:gd name="T34" fmla="*/ 12 w 38"/>
                  <a:gd name="T35" fmla="*/ 63 h 76"/>
                  <a:gd name="T36" fmla="*/ 12 w 38"/>
                  <a:gd name="T37" fmla="*/ 63 h 76"/>
                  <a:gd name="T38" fmla="*/ 12 w 38"/>
                  <a:gd name="T39" fmla="*/ 76 h 76"/>
                  <a:gd name="T40" fmla="*/ 12 w 38"/>
                  <a:gd name="T41" fmla="*/ 76 h 76"/>
                  <a:gd name="T42" fmla="*/ 12 w 38"/>
                  <a:gd name="T43" fmla="*/ 76 h 76"/>
                  <a:gd name="T44" fmla="*/ 12 w 38"/>
                  <a:gd name="T45" fmla="*/ 63 h 76"/>
                  <a:gd name="T46" fmla="*/ 25 w 38"/>
                  <a:gd name="T47" fmla="*/ 63 h 76"/>
                  <a:gd name="T48" fmla="*/ 25 w 38"/>
                  <a:gd name="T49" fmla="*/ 50 h 76"/>
                  <a:gd name="T50" fmla="*/ 25 w 38"/>
                  <a:gd name="T51" fmla="*/ 38 h 76"/>
                  <a:gd name="T52" fmla="*/ 25 w 38"/>
                  <a:gd name="T53" fmla="*/ 25 h 76"/>
                  <a:gd name="T54" fmla="*/ 38 w 38"/>
                  <a:gd name="T55" fmla="*/ 25 h 76"/>
                  <a:gd name="T56" fmla="*/ 38 w 38"/>
                  <a:gd name="T57" fmla="*/ 12 h 76"/>
                  <a:gd name="T58" fmla="*/ 38 w 38"/>
                  <a:gd name="T59" fmla="*/ 0 h 76"/>
                  <a:gd name="T60" fmla="*/ 38 w 38"/>
                  <a:gd name="T61" fmla="*/ 0 h 76"/>
                  <a:gd name="T62" fmla="*/ 38 w 38"/>
                  <a:gd name="T63" fmla="*/ 0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76"/>
                  <a:gd name="T98" fmla="*/ 38 w 38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76">
                    <a:moveTo>
                      <a:pt x="38" y="0"/>
                    </a:moveTo>
                    <a:lnTo>
                      <a:pt x="25" y="0"/>
                    </a:lnTo>
                    <a:lnTo>
                      <a:pt x="12" y="12"/>
                    </a:lnTo>
                    <a:lnTo>
                      <a:pt x="12" y="25"/>
                    </a:lnTo>
                    <a:lnTo>
                      <a:pt x="12" y="38"/>
                    </a:lnTo>
                    <a:lnTo>
                      <a:pt x="12" y="50"/>
                    </a:lnTo>
                    <a:lnTo>
                      <a:pt x="0" y="50"/>
                    </a:lnTo>
                    <a:lnTo>
                      <a:pt x="0" y="63"/>
                    </a:lnTo>
                    <a:lnTo>
                      <a:pt x="12" y="63"/>
                    </a:lnTo>
                    <a:lnTo>
                      <a:pt x="12" y="76"/>
                    </a:lnTo>
                    <a:lnTo>
                      <a:pt x="12" y="63"/>
                    </a:lnTo>
                    <a:lnTo>
                      <a:pt x="25" y="63"/>
                    </a:lnTo>
                    <a:lnTo>
                      <a:pt x="25" y="50"/>
                    </a:lnTo>
                    <a:lnTo>
                      <a:pt x="25" y="38"/>
                    </a:lnTo>
                    <a:lnTo>
                      <a:pt x="25" y="25"/>
                    </a:lnTo>
                    <a:lnTo>
                      <a:pt x="38" y="25"/>
                    </a:lnTo>
                    <a:lnTo>
                      <a:pt x="38" y="12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96" name="Freeform 67"/>
            <p:cNvSpPr>
              <a:spLocks/>
            </p:cNvSpPr>
            <p:nvPr/>
          </p:nvSpPr>
          <p:spPr bwMode="auto">
            <a:xfrm>
              <a:off x="2952750" y="4324350"/>
              <a:ext cx="314325" cy="438150"/>
            </a:xfrm>
            <a:custGeom>
              <a:avLst/>
              <a:gdLst>
                <a:gd name="T0" fmla="*/ 89 w 279"/>
                <a:gd name="T1" fmla="*/ 355 h 393"/>
                <a:gd name="T2" fmla="*/ 101 w 279"/>
                <a:gd name="T3" fmla="*/ 330 h 393"/>
                <a:gd name="T4" fmla="*/ 89 w 279"/>
                <a:gd name="T5" fmla="*/ 305 h 393"/>
                <a:gd name="T6" fmla="*/ 76 w 279"/>
                <a:gd name="T7" fmla="*/ 305 h 393"/>
                <a:gd name="T8" fmla="*/ 63 w 279"/>
                <a:gd name="T9" fmla="*/ 305 h 393"/>
                <a:gd name="T10" fmla="*/ 63 w 279"/>
                <a:gd name="T11" fmla="*/ 279 h 393"/>
                <a:gd name="T12" fmla="*/ 50 w 279"/>
                <a:gd name="T13" fmla="*/ 266 h 393"/>
                <a:gd name="T14" fmla="*/ 38 w 279"/>
                <a:gd name="T15" fmla="*/ 254 h 393"/>
                <a:gd name="T16" fmla="*/ 38 w 279"/>
                <a:gd name="T17" fmla="*/ 241 h 393"/>
                <a:gd name="T18" fmla="*/ 38 w 279"/>
                <a:gd name="T19" fmla="*/ 228 h 393"/>
                <a:gd name="T20" fmla="*/ 25 w 279"/>
                <a:gd name="T21" fmla="*/ 216 h 393"/>
                <a:gd name="T22" fmla="*/ 12 w 279"/>
                <a:gd name="T23" fmla="*/ 203 h 393"/>
                <a:gd name="T24" fmla="*/ 0 w 279"/>
                <a:gd name="T25" fmla="*/ 190 h 393"/>
                <a:gd name="T26" fmla="*/ 12 w 279"/>
                <a:gd name="T27" fmla="*/ 178 h 393"/>
                <a:gd name="T28" fmla="*/ 25 w 279"/>
                <a:gd name="T29" fmla="*/ 190 h 393"/>
                <a:gd name="T30" fmla="*/ 50 w 279"/>
                <a:gd name="T31" fmla="*/ 190 h 393"/>
                <a:gd name="T32" fmla="*/ 63 w 279"/>
                <a:gd name="T33" fmla="*/ 178 h 393"/>
                <a:gd name="T34" fmla="*/ 76 w 279"/>
                <a:gd name="T35" fmla="*/ 178 h 393"/>
                <a:gd name="T36" fmla="*/ 89 w 279"/>
                <a:gd name="T37" fmla="*/ 165 h 393"/>
                <a:gd name="T38" fmla="*/ 76 w 279"/>
                <a:gd name="T39" fmla="*/ 152 h 393"/>
                <a:gd name="T40" fmla="*/ 89 w 279"/>
                <a:gd name="T41" fmla="*/ 140 h 393"/>
                <a:gd name="T42" fmla="*/ 89 w 279"/>
                <a:gd name="T43" fmla="*/ 127 h 393"/>
                <a:gd name="T44" fmla="*/ 89 w 279"/>
                <a:gd name="T45" fmla="*/ 114 h 393"/>
                <a:gd name="T46" fmla="*/ 89 w 279"/>
                <a:gd name="T47" fmla="*/ 89 h 393"/>
                <a:gd name="T48" fmla="*/ 89 w 279"/>
                <a:gd name="T49" fmla="*/ 76 h 393"/>
                <a:gd name="T50" fmla="*/ 101 w 279"/>
                <a:gd name="T51" fmla="*/ 63 h 393"/>
                <a:gd name="T52" fmla="*/ 114 w 279"/>
                <a:gd name="T53" fmla="*/ 51 h 393"/>
                <a:gd name="T54" fmla="*/ 127 w 279"/>
                <a:gd name="T55" fmla="*/ 38 h 393"/>
                <a:gd name="T56" fmla="*/ 139 w 279"/>
                <a:gd name="T57" fmla="*/ 25 h 393"/>
                <a:gd name="T58" fmla="*/ 152 w 279"/>
                <a:gd name="T59" fmla="*/ 13 h 393"/>
                <a:gd name="T60" fmla="*/ 165 w 279"/>
                <a:gd name="T61" fmla="*/ 0 h 393"/>
                <a:gd name="T62" fmla="*/ 177 w 279"/>
                <a:gd name="T63" fmla="*/ 13 h 393"/>
                <a:gd name="T64" fmla="*/ 190 w 279"/>
                <a:gd name="T65" fmla="*/ 13 h 393"/>
                <a:gd name="T66" fmla="*/ 203 w 279"/>
                <a:gd name="T67" fmla="*/ 25 h 393"/>
                <a:gd name="T68" fmla="*/ 203 w 279"/>
                <a:gd name="T69" fmla="*/ 38 h 393"/>
                <a:gd name="T70" fmla="*/ 215 w 279"/>
                <a:gd name="T71" fmla="*/ 38 h 393"/>
                <a:gd name="T72" fmla="*/ 241 w 279"/>
                <a:gd name="T73" fmla="*/ 38 h 393"/>
                <a:gd name="T74" fmla="*/ 241 w 279"/>
                <a:gd name="T75" fmla="*/ 25 h 393"/>
                <a:gd name="T76" fmla="*/ 266 w 279"/>
                <a:gd name="T77" fmla="*/ 25 h 393"/>
                <a:gd name="T78" fmla="*/ 279 w 279"/>
                <a:gd name="T79" fmla="*/ 25 h 393"/>
                <a:gd name="T80" fmla="*/ 279 w 279"/>
                <a:gd name="T81" fmla="*/ 51 h 393"/>
                <a:gd name="T82" fmla="*/ 266 w 279"/>
                <a:gd name="T83" fmla="*/ 63 h 393"/>
                <a:gd name="T84" fmla="*/ 215 w 279"/>
                <a:gd name="T85" fmla="*/ 140 h 393"/>
                <a:gd name="T86" fmla="*/ 177 w 279"/>
                <a:gd name="T87" fmla="*/ 216 h 393"/>
                <a:gd name="T88" fmla="*/ 165 w 279"/>
                <a:gd name="T89" fmla="*/ 279 h 393"/>
                <a:gd name="T90" fmla="*/ 152 w 279"/>
                <a:gd name="T91" fmla="*/ 343 h 393"/>
                <a:gd name="T92" fmla="*/ 139 w 279"/>
                <a:gd name="T93" fmla="*/ 368 h 393"/>
                <a:gd name="T94" fmla="*/ 114 w 279"/>
                <a:gd name="T95" fmla="*/ 381 h 393"/>
                <a:gd name="T96" fmla="*/ 89 w 279"/>
                <a:gd name="T97" fmla="*/ 368 h 3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393"/>
                <a:gd name="T149" fmla="*/ 279 w 279"/>
                <a:gd name="T150" fmla="*/ 393 h 39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393">
                  <a:moveTo>
                    <a:pt x="89" y="368"/>
                  </a:moveTo>
                  <a:lnTo>
                    <a:pt x="89" y="355"/>
                  </a:lnTo>
                  <a:lnTo>
                    <a:pt x="101" y="343"/>
                  </a:lnTo>
                  <a:lnTo>
                    <a:pt x="101" y="330"/>
                  </a:lnTo>
                  <a:lnTo>
                    <a:pt x="101" y="317"/>
                  </a:lnTo>
                  <a:lnTo>
                    <a:pt x="89" y="317"/>
                  </a:lnTo>
                  <a:lnTo>
                    <a:pt x="89" y="305"/>
                  </a:lnTo>
                  <a:lnTo>
                    <a:pt x="76" y="305"/>
                  </a:lnTo>
                  <a:lnTo>
                    <a:pt x="63" y="305"/>
                  </a:lnTo>
                  <a:lnTo>
                    <a:pt x="63" y="292"/>
                  </a:lnTo>
                  <a:lnTo>
                    <a:pt x="63" y="279"/>
                  </a:lnTo>
                  <a:lnTo>
                    <a:pt x="50" y="266"/>
                  </a:lnTo>
                  <a:lnTo>
                    <a:pt x="38" y="254"/>
                  </a:lnTo>
                  <a:lnTo>
                    <a:pt x="38" y="241"/>
                  </a:lnTo>
                  <a:lnTo>
                    <a:pt x="38" y="228"/>
                  </a:lnTo>
                  <a:lnTo>
                    <a:pt x="25" y="228"/>
                  </a:lnTo>
                  <a:lnTo>
                    <a:pt x="25" y="216"/>
                  </a:lnTo>
                  <a:lnTo>
                    <a:pt x="12" y="203"/>
                  </a:lnTo>
                  <a:lnTo>
                    <a:pt x="0" y="190"/>
                  </a:lnTo>
                  <a:lnTo>
                    <a:pt x="0" y="178"/>
                  </a:lnTo>
                  <a:lnTo>
                    <a:pt x="12" y="178"/>
                  </a:lnTo>
                  <a:lnTo>
                    <a:pt x="25" y="190"/>
                  </a:lnTo>
                  <a:lnTo>
                    <a:pt x="38" y="190"/>
                  </a:lnTo>
                  <a:lnTo>
                    <a:pt x="50" y="190"/>
                  </a:lnTo>
                  <a:lnTo>
                    <a:pt x="63" y="190"/>
                  </a:lnTo>
                  <a:lnTo>
                    <a:pt x="63" y="178"/>
                  </a:lnTo>
                  <a:lnTo>
                    <a:pt x="76" y="178"/>
                  </a:lnTo>
                  <a:lnTo>
                    <a:pt x="89" y="165"/>
                  </a:lnTo>
                  <a:lnTo>
                    <a:pt x="76" y="152"/>
                  </a:lnTo>
                  <a:lnTo>
                    <a:pt x="89" y="152"/>
                  </a:lnTo>
                  <a:lnTo>
                    <a:pt x="89" y="140"/>
                  </a:lnTo>
                  <a:lnTo>
                    <a:pt x="89" y="127"/>
                  </a:lnTo>
                  <a:lnTo>
                    <a:pt x="89" y="114"/>
                  </a:lnTo>
                  <a:lnTo>
                    <a:pt x="89" y="102"/>
                  </a:lnTo>
                  <a:lnTo>
                    <a:pt x="89" y="89"/>
                  </a:lnTo>
                  <a:lnTo>
                    <a:pt x="89" y="76"/>
                  </a:lnTo>
                  <a:lnTo>
                    <a:pt x="101" y="63"/>
                  </a:lnTo>
                  <a:lnTo>
                    <a:pt x="114" y="63"/>
                  </a:lnTo>
                  <a:lnTo>
                    <a:pt x="114" y="51"/>
                  </a:lnTo>
                  <a:lnTo>
                    <a:pt x="114" y="38"/>
                  </a:lnTo>
                  <a:lnTo>
                    <a:pt x="127" y="38"/>
                  </a:lnTo>
                  <a:lnTo>
                    <a:pt x="139" y="25"/>
                  </a:lnTo>
                  <a:lnTo>
                    <a:pt x="139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65" y="13"/>
                  </a:lnTo>
                  <a:lnTo>
                    <a:pt x="177" y="13"/>
                  </a:lnTo>
                  <a:lnTo>
                    <a:pt x="190" y="13"/>
                  </a:lnTo>
                  <a:lnTo>
                    <a:pt x="203" y="13"/>
                  </a:lnTo>
                  <a:lnTo>
                    <a:pt x="203" y="25"/>
                  </a:lnTo>
                  <a:lnTo>
                    <a:pt x="203" y="38"/>
                  </a:lnTo>
                  <a:lnTo>
                    <a:pt x="215" y="38"/>
                  </a:lnTo>
                  <a:lnTo>
                    <a:pt x="215" y="25"/>
                  </a:lnTo>
                  <a:lnTo>
                    <a:pt x="228" y="38"/>
                  </a:lnTo>
                  <a:lnTo>
                    <a:pt x="241" y="38"/>
                  </a:lnTo>
                  <a:lnTo>
                    <a:pt x="241" y="25"/>
                  </a:lnTo>
                  <a:lnTo>
                    <a:pt x="253" y="13"/>
                  </a:lnTo>
                  <a:lnTo>
                    <a:pt x="253" y="25"/>
                  </a:lnTo>
                  <a:lnTo>
                    <a:pt x="266" y="25"/>
                  </a:lnTo>
                  <a:lnTo>
                    <a:pt x="279" y="25"/>
                  </a:lnTo>
                  <a:lnTo>
                    <a:pt x="279" y="38"/>
                  </a:lnTo>
                  <a:lnTo>
                    <a:pt x="279" y="51"/>
                  </a:lnTo>
                  <a:lnTo>
                    <a:pt x="279" y="63"/>
                  </a:lnTo>
                  <a:lnTo>
                    <a:pt x="266" y="63"/>
                  </a:lnTo>
                  <a:lnTo>
                    <a:pt x="253" y="76"/>
                  </a:lnTo>
                  <a:lnTo>
                    <a:pt x="241" y="102"/>
                  </a:lnTo>
                  <a:lnTo>
                    <a:pt x="215" y="140"/>
                  </a:lnTo>
                  <a:lnTo>
                    <a:pt x="203" y="165"/>
                  </a:lnTo>
                  <a:lnTo>
                    <a:pt x="190" y="203"/>
                  </a:lnTo>
                  <a:lnTo>
                    <a:pt x="177" y="216"/>
                  </a:lnTo>
                  <a:lnTo>
                    <a:pt x="165" y="266"/>
                  </a:lnTo>
                  <a:lnTo>
                    <a:pt x="165" y="279"/>
                  </a:lnTo>
                  <a:lnTo>
                    <a:pt x="165" y="292"/>
                  </a:lnTo>
                  <a:lnTo>
                    <a:pt x="165" y="317"/>
                  </a:lnTo>
                  <a:lnTo>
                    <a:pt x="152" y="343"/>
                  </a:lnTo>
                  <a:lnTo>
                    <a:pt x="139" y="343"/>
                  </a:lnTo>
                  <a:lnTo>
                    <a:pt x="139" y="355"/>
                  </a:lnTo>
                  <a:lnTo>
                    <a:pt x="139" y="368"/>
                  </a:lnTo>
                  <a:lnTo>
                    <a:pt x="127" y="393"/>
                  </a:lnTo>
                  <a:lnTo>
                    <a:pt x="114" y="393"/>
                  </a:lnTo>
                  <a:lnTo>
                    <a:pt x="114" y="381"/>
                  </a:lnTo>
                  <a:lnTo>
                    <a:pt x="101" y="381"/>
                  </a:lnTo>
                  <a:lnTo>
                    <a:pt x="89" y="36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2781300" y="4495800"/>
              <a:ext cx="285750" cy="590550"/>
              <a:chOff x="809625" y="3838575"/>
              <a:chExt cx="444" cy="934"/>
            </a:xfrm>
            <a:grpFill/>
          </p:grpSpPr>
          <p:sp>
            <p:nvSpPr>
              <p:cNvPr id="511" name="Freeform 69"/>
              <p:cNvSpPr>
                <a:spLocks/>
              </p:cNvSpPr>
              <p:nvPr/>
            </p:nvSpPr>
            <p:spPr bwMode="auto">
              <a:xfrm>
                <a:off x="809625" y="3838575"/>
                <a:ext cx="444" cy="534"/>
              </a:xfrm>
              <a:custGeom>
                <a:avLst/>
                <a:gdLst>
                  <a:gd name="T0" fmla="*/ 241 w 253"/>
                  <a:gd name="T1" fmla="*/ 203 h 305"/>
                  <a:gd name="T2" fmla="*/ 253 w 253"/>
                  <a:gd name="T3" fmla="*/ 178 h 305"/>
                  <a:gd name="T4" fmla="*/ 241 w 253"/>
                  <a:gd name="T5" fmla="*/ 153 h 305"/>
                  <a:gd name="T6" fmla="*/ 228 w 253"/>
                  <a:gd name="T7" fmla="*/ 153 h 305"/>
                  <a:gd name="T8" fmla="*/ 215 w 253"/>
                  <a:gd name="T9" fmla="*/ 153 h 305"/>
                  <a:gd name="T10" fmla="*/ 215 w 253"/>
                  <a:gd name="T11" fmla="*/ 127 h 305"/>
                  <a:gd name="T12" fmla="*/ 202 w 253"/>
                  <a:gd name="T13" fmla="*/ 114 h 305"/>
                  <a:gd name="T14" fmla="*/ 190 w 253"/>
                  <a:gd name="T15" fmla="*/ 102 h 305"/>
                  <a:gd name="T16" fmla="*/ 190 w 253"/>
                  <a:gd name="T17" fmla="*/ 89 h 305"/>
                  <a:gd name="T18" fmla="*/ 190 w 253"/>
                  <a:gd name="T19" fmla="*/ 76 h 305"/>
                  <a:gd name="T20" fmla="*/ 177 w 253"/>
                  <a:gd name="T21" fmla="*/ 64 h 305"/>
                  <a:gd name="T22" fmla="*/ 164 w 253"/>
                  <a:gd name="T23" fmla="*/ 51 h 305"/>
                  <a:gd name="T24" fmla="*/ 152 w 253"/>
                  <a:gd name="T25" fmla="*/ 38 h 305"/>
                  <a:gd name="T26" fmla="*/ 152 w 253"/>
                  <a:gd name="T27" fmla="*/ 26 h 305"/>
                  <a:gd name="T28" fmla="*/ 139 w 253"/>
                  <a:gd name="T29" fmla="*/ 0 h 305"/>
                  <a:gd name="T30" fmla="*/ 126 w 253"/>
                  <a:gd name="T31" fmla="*/ 13 h 305"/>
                  <a:gd name="T32" fmla="*/ 101 w 253"/>
                  <a:gd name="T33" fmla="*/ 13 h 305"/>
                  <a:gd name="T34" fmla="*/ 88 w 253"/>
                  <a:gd name="T35" fmla="*/ 13 h 305"/>
                  <a:gd name="T36" fmla="*/ 63 w 253"/>
                  <a:gd name="T37" fmla="*/ 26 h 305"/>
                  <a:gd name="T38" fmla="*/ 38 w 253"/>
                  <a:gd name="T39" fmla="*/ 38 h 305"/>
                  <a:gd name="T40" fmla="*/ 38 w 253"/>
                  <a:gd name="T41" fmla="*/ 76 h 305"/>
                  <a:gd name="T42" fmla="*/ 25 w 253"/>
                  <a:gd name="T43" fmla="*/ 102 h 305"/>
                  <a:gd name="T44" fmla="*/ 38 w 253"/>
                  <a:gd name="T45" fmla="*/ 127 h 305"/>
                  <a:gd name="T46" fmla="*/ 50 w 253"/>
                  <a:gd name="T47" fmla="*/ 153 h 305"/>
                  <a:gd name="T48" fmla="*/ 38 w 253"/>
                  <a:gd name="T49" fmla="*/ 191 h 305"/>
                  <a:gd name="T50" fmla="*/ 12 w 253"/>
                  <a:gd name="T51" fmla="*/ 203 h 305"/>
                  <a:gd name="T52" fmla="*/ 12 w 253"/>
                  <a:gd name="T53" fmla="*/ 229 h 305"/>
                  <a:gd name="T54" fmla="*/ 38 w 253"/>
                  <a:gd name="T55" fmla="*/ 241 h 305"/>
                  <a:gd name="T56" fmla="*/ 76 w 253"/>
                  <a:gd name="T57" fmla="*/ 254 h 305"/>
                  <a:gd name="T58" fmla="*/ 101 w 253"/>
                  <a:gd name="T59" fmla="*/ 279 h 305"/>
                  <a:gd name="T60" fmla="*/ 114 w 253"/>
                  <a:gd name="T61" fmla="*/ 279 h 305"/>
                  <a:gd name="T62" fmla="*/ 114 w 253"/>
                  <a:gd name="T63" fmla="*/ 241 h 305"/>
                  <a:gd name="T64" fmla="*/ 101 w 253"/>
                  <a:gd name="T65" fmla="*/ 203 h 305"/>
                  <a:gd name="T66" fmla="*/ 101 w 253"/>
                  <a:gd name="T67" fmla="*/ 178 h 305"/>
                  <a:gd name="T68" fmla="*/ 114 w 253"/>
                  <a:gd name="T69" fmla="*/ 153 h 305"/>
                  <a:gd name="T70" fmla="*/ 139 w 253"/>
                  <a:gd name="T71" fmla="*/ 140 h 305"/>
                  <a:gd name="T72" fmla="*/ 152 w 253"/>
                  <a:gd name="T73" fmla="*/ 165 h 305"/>
                  <a:gd name="T74" fmla="*/ 139 w 253"/>
                  <a:gd name="T75" fmla="*/ 178 h 305"/>
                  <a:gd name="T76" fmla="*/ 126 w 253"/>
                  <a:gd name="T77" fmla="*/ 153 h 305"/>
                  <a:gd name="T78" fmla="*/ 114 w 253"/>
                  <a:gd name="T79" fmla="*/ 165 h 305"/>
                  <a:gd name="T80" fmla="*/ 126 w 253"/>
                  <a:gd name="T81" fmla="*/ 178 h 305"/>
                  <a:gd name="T82" fmla="*/ 126 w 253"/>
                  <a:gd name="T83" fmla="*/ 203 h 305"/>
                  <a:gd name="T84" fmla="*/ 152 w 253"/>
                  <a:gd name="T85" fmla="*/ 254 h 305"/>
                  <a:gd name="T86" fmla="*/ 139 w 253"/>
                  <a:gd name="T87" fmla="*/ 267 h 305"/>
                  <a:gd name="T88" fmla="*/ 114 w 253"/>
                  <a:gd name="T89" fmla="*/ 292 h 305"/>
                  <a:gd name="T90" fmla="*/ 114 w 253"/>
                  <a:gd name="T91" fmla="*/ 305 h 305"/>
                  <a:gd name="T92" fmla="*/ 164 w 253"/>
                  <a:gd name="T93" fmla="*/ 292 h 305"/>
                  <a:gd name="T94" fmla="*/ 190 w 253"/>
                  <a:gd name="T95" fmla="*/ 267 h 305"/>
                  <a:gd name="T96" fmla="*/ 228 w 253"/>
                  <a:gd name="T97" fmla="*/ 267 h 305"/>
                  <a:gd name="T98" fmla="*/ 215 w 253"/>
                  <a:gd name="T99" fmla="*/ 241 h 305"/>
                  <a:gd name="T100" fmla="*/ 215 w 253"/>
                  <a:gd name="T101" fmla="*/ 216 h 305"/>
                  <a:gd name="T102" fmla="*/ 241 w 253"/>
                  <a:gd name="T103" fmla="*/ 216 h 3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305"/>
                  <a:gd name="T158" fmla="*/ 253 w 253"/>
                  <a:gd name="T159" fmla="*/ 305 h 30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305">
                    <a:moveTo>
                      <a:pt x="241" y="216"/>
                    </a:moveTo>
                    <a:lnTo>
                      <a:pt x="241" y="203"/>
                    </a:lnTo>
                    <a:lnTo>
                      <a:pt x="253" y="191"/>
                    </a:lnTo>
                    <a:lnTo>
                      <a:pt x="253" y="178"/>
                    </a:lnTo>
                    <a:lnTo>
                      <a:pt x="253" y="165"/>
                    </a:lnTo>
                    <a:lnTo>
                      <a:pt x="241" y="165"/>
                    </a:lnTo>
                    <a:lnTo>
                      <a:pt x="241" y="153"/>
                    </a:lnTo>
                    <a:lnTo>
                      <a:pt x="228" y="153"/>
                    </a:lnTo>
                    <a:lnTo>
                      <a:pt x="215" y="153"/>
                    </a:lnTo>
                    <a:lnTo>
                      <a:pt x="215" y="140"/>
                    </a:lnTo>
                    <a:lnTo>
                      <a:pt x="215" y="127"/>
                    </a:lnTo>
                    <a:lnTo>
                      <a:pt x="202" y="114"/>
                    </a:lnTo>
                    <a:lnTo>
                      <a:pt x="190" y="102"/>
                    </a:lnTo>
                    <a:lnTo>
                      <a:pt x="190" y="89"/>
                    </a:lnTo>
                    <a:lnTo>
                      <a:pt x="190" y="76"/>
                    </a:lnTo>
                    <a:lnTo>
                      <a:pt x="177" y="76"/>
                    </a:lnTo>
                    <a:lnTo>
                      <a:pt x="177" y="64"/>
                    </a:lnTo>
                    <a:lnTo>
                      <a:pt x="164" y="51"/>
                    </a:lnTo>
                    <a:lnTo>
                      <a:pt x="152" y="38"/>
                    </a:lnTo>
                    <a:lnTo>
                      <a:pt x="152" y="26"/>
                    </a:lnTo>
                    <a:lnTo>
                      <a:pt x="139" y="13"/>
                    </a:lnTo>
                    <a:lnTo>
                      <a:pt x="139" y="0"/>
                    </a:lnTo>
                    <a:lnTo>
                      <a:pt x="126" y="0"/>
                    </a:lnTo>
                    <a:lnTo>
                      <a:pt x="126" y="13"/>
                    </a:lnTo>
                    <a:lnTo>
                      <a:pt x="114" y="13"/>
                    </a:lnTo>
                    <a:lnTo>
                      <a:pt x="101" y="13"/>
                    </a:lnTo>
                    <a:lnTo>
                      <a:pt x="88" y="13"/>
                    </a:lnTo>
                    <a:lnTo>
                      <a:pt x="76" y="0"/>
                    </a:lnTo>
                    <a:lnTo>
                      <a:pt x="76" y="13"/>
                    </a:lnTo>
                    <a:lnTo>
                      <a:pt x="63" y="26"/>
                    </a:lnTo>
                    <a:lnTo>
                      <a:pt x="50" y="26"/>
                    </a:lnTo>
                    <a:lnTo>
                      <a:pt x="38" y="38"/>
                    </a:lnTo>
                    <a:lnTo>
                      <a:pt x="25" y="51"/>
                    </a:lnTo>
                    <a:lnTo>
                      <a:pt x="38" y="76"/>
                    </a:lnTo>
                    <a:lnTo>
                      <a:pt x="25" y="89"/>
                    </a:lnTo>
                    <a:lnTo>
                      <a:pt x="25" y="102"/>
                    </a:lnTo>
                    <a:lnTo>
                      <a:pt x="25" y="114"/>
                    </a:lnTo>
                    <a:lnTo>
                      <a:pt x="38" y="127"/>
                    </a:lnTo>
                    <a:lnTo>
                      <a:pt x="50" y="127"/>
                    </a:lnTo>
                    <a:lnTo>
                      <a:pt x="50" y="140"/>
                    </a:lnTo>
                    <a:lnTo>
                      <a:pt x="50" y="153"/>
                    </a:lnTo>
                    <a:lnTo>
                      <a:pt x="50" y="165"/>
                    </a:lnTo>
                    <a:lnTo>
                      <a:pt x="50" y="178"/>
                    </a:lnTo>
                    <a:lnTo>
                      <a:pt x="38" y="191"/>
                    </a:lnTo>
                    <a:lnTo>
                      <a:pt x="25" y="191"/>
                    </a:lnTo>
                    <a:lnTo>
                      <a:pt x="0" y="191"/>
                    </a:lnTo>
                    <a:lnTo>
                      <a:pt x="12" y="203"/>
                    </a:lnTo>
                    <a:lnTo>
                      <a:pt x="12" y="216"/>
                    </a:lnTo>
                    <a:lnTo>
                      <a:pt x="12" y="229"/>
                    </a:lnTo>
                    <a:lnTo>
                      <a:pt x="12" y="241"/>
                    </a:lnTo>
                    <a:lnTo>
                      <a:pt x="25" y="241"/>
                    </a:lnTo>
                    <a:lnTo>
                      <a:pt x="38" y="241"/>
                    </a:lnTo>
                    <a:lnTo>
                      <a:pt x="50" y="241"/>
                    </a:lnTo>
                    <a:lnTo>
                      <a:pt x="63" y="254"/>
                    </a:lnTo>
                    <a:lnTo>
                      <a:pt x="76" y="254"/>
                    </a:lnTo>
                    <a:lnTo>
                      <a:pt x="76" y="267"/>
                    </a:lnTo>
                    <a:lnTo>
                      <a:pt x="88" y="267"/>
                    </a:lnTo>
                    <a:lnTo>
                      <a:pt x="101" y="279"/>
                    </a:lnTo>
                    <a:lnTo>
                      <a:pt x="114" y="279"/>
                    </a:lnTo>
                    <a:lnTo>
                      <a:pt x="114" y="254"/>
                    </a:lnTo>
                    <a:lnTo>
                      <a:pt x="114" y="241"/>
                    </a:lnTo>
                    <a:lnTo>
                      <a:pt x="101" y="229"/>
                    </a:lnTo>
                    <a:lnTo>
                      <a:pt x="101" y="216"/>
                    </a:lnTo>
                    <a:lnTo>
                      <a:pt x="101" y="203"/>
                    </a:lnTo>
                    <a:lnTo>
                      <a:pt x="101" y="191"/>
                    </a:lnTo>
                    <a:lnTo>
                      <a:pt x="101" y="178"/>
                    </a:lnTo>
                    <a:lnTo>
                      <a:pt x="114" y="165"/>
                    </a:lnTo>
                    <a:lnTo>
                      <a:pt x="114" y="153"/>
                    </a:lnTo>
                    <a:lnTo>
                      <a:pt x="126" y="140"/>
                    </a:lnTo>
                    <a:lnTo>
                      <a:pt x="139" y="140"/>
                    </a:lnTo>
                    <a:lnTo>
                      <a:pt x="152" y="140"/>
                    </a:lnTo>
                    <a:lnTo>
                      <a:pt x="152" y="153"/>
                    </a:lnTo>
                    <a:lnTo>
                      <a:pt x="152" y="165"/>
                    </a:lnTo>
                    <a:lnTo>
                      <a:pt x="152" y="178"/>
                    </a:lnTo>
                    <a:lnTo>
                      <a:pt x="139" y="178"/>
                    </a:lnTo>
                    <a:lnTo>
                      <a:pt x="139" y="165"/>
                    </a:lnTo>
                    <a:lnTo>
                      <a:pt x="139" y="153"/>
                    </a:lnTo>
                    <a:lnTo>
                      <a:pt x="126" y="153"/>
                    </a:lnTo>
                    <a:lnTo>
                      <a:pt x="114" y="153"/>
                    </a:lnTo>
                    <a:lnTo>
                      <a:pt x="114" y="165"/>
                    </a:lnTo>
                    <a:lnTo>
                      <a:pt x="126" y="178"/>
                    </a:lnTo>
                    <a:lnTo>
                      <a:pt x="126" y="191"/>
                    </a:lnTo>
                    <a:lnTo>
                      <a:pt x="126" y="203"/>
                    </a:lnTo>
                    <a:lnTo>
                      <a:pt x="139" y="216"/>
                    </a:lnTo>
                    <a:lnTo>
                      <a:pt x="152" y="229"/>
                    </a:lnTo>
                    <a:lnTo>
                      <a:pt x="152" y="254"/>
                    </a:lnTo>
                    <a:lnTo>
                      <a:pt x="139" y="254"/>
                    </a:lnTo>
                    <a:lnTo>
                      <a:pt x="139" y="267"/>
                    </a:lnTo>
                    <a:lnTo>
                      <a:pt x="126" y="279"/>
                    </a:lnTo>
                    <a:lnTo>
                      <a:pt x="114" y="292"/>
                    </a:lnTo>
                    <a:lnTo>
                      <a:pt x="101" y="292"/>
                    </a:lnTo>
                    <a:lnTo>
                      <a:pt x="114" y="305"/>
                    </a:lnTo>
                    <a:lnTo>
                      <a:pt x="126" y="305"/>
                    </a:lnTo>
                    <a:lnTo>
                      <a:pt x="139" y="305"/>
                    </a:lnTo>
                    <a:lnTo>
                      <a:pt x="164" y="292"/>
                    </a:lnTo>
                    <a:lnTo>
                      <a:pt x="177" y="292"/>
                    </a:lnTo>
                    <a:lnTo>
                      <a:pt x="190" y="279"/>
                    </a:lnTo>
                    <a:lnTo>
                      <a:pt x="190" y="267"/>
                    </a:lnTo>
                    <a:lnTo>
                      <a:pt x="202" y="267"/>
                    </a:lnTo>
                    <a:lnTo>
                      <a:pt x="215" y="267"/>
                    </a:lnTo>
                    <a:lnTo>
                      <a:pt x="228" y="267"/>
                    </a:lnTo>
                    <a:lnTo>
                      <a:pt x="228" y="254"/>
                    </a:lnTo>
                    <a:lnTo>
                      <a:pt x="228" y="241"/>
                    </a:lnTo>
                    <a:lnTo>
                      <a:pt x="215" y="241"/>
                    </a:lnTo>
                    <a:lnTo>
                      <a:pt x="215" y="229"/>
                    </a:lnTo>
                    <a:lnTo>
                      <a:pt x="202" y="229"/>
                    </a:lnTo>
                    <a:lnTo>
                      <a:pt x="215" y="216"/>
                    </a:lnTo>
                    <a:lnTo>
                      <a:pt x="228" y="203"/>
                    </a:lnTo>
                    <a:lnTo>
                      <a:pt x="241" y="21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2" name="Freeform 70"/>
              <p:cNvSpPr>
                <a:spLocks/>
              </p:cNvSpPr>
              <p:nvPr/>
            </p:nvSpPr>
            <p:spPr bwMode="auto">
              <a:xfrm>
                <a:off x="809669" y="3839375"/>
                <a:ext cx="133" cy="134"/>
              </a:xfrm>
              <a:custGeom>
                <a:avLst/>
                <a:gdLst>
                  <a:gd name="T0" fmla="*/ 63 w 76"/>
                  <a:gd name="T1" fmla="*/ 13 h 76"/>
                  <a:gd name="T2" fmla="*/ 51 w 76"/>
                  <a:gd name="T3" fmla="*/ 13 h 76"/>
                  <a:gd name="T4" fmla="*/ 51 w 76"/>
                  <a:gd name="T5" fmla="*/ 13 h 76"/>
                  <a:gd name="T6" fmla="*/ 38 w 76"/>
                  <a:gd name="T7" fmla="*/ 0 h 76"/>
                  <a:gd name="T8" fmla="*/ 38 w 76"/>
                  <a:gd name="T9" fmla="*/ 0 h 76"/>
                  <a:gd name="T10" fmla="*/ 25 w 76"/>
                  <a:gd name="T11" fmla="*/ 13 h 76"/>
                  <a:gd name="T12" fmla="*/ 25 w 76"/>
                  <a:gd name="T13" fmla="*/ 13 h 76"/>
                  <a:gd name="T14" fmla="*/ 13 w 76"/>
                  <a:gd name="T15" fmla="*/ 13 h 76"/>
                  <a:gd name="T16" fmla="*/ 13 w 76"/>
                  <a:gd name="T17" fmla="*/ 25 h 76"/>
                  <a:gd name="T18" fmla="*/ 13 w 76"/>
                  <a:gd name="T19" fmla="*/ 25 h 76"/>
                  <a:gd name="T20" fmla="*/ 0 w 76"/>
                  <a:gd name="T21" fmla="*/ 25 h 76"/>
                  <a:gd name="T22" fmla="*/ 13 w 76"/>
                  <a:gd name="T23" fmla="*/ 38 h 76"/>
                  <a:gd name="T24" fmla="*/ 13 w 76"/>
                  <a:gd name="T25" fmla="*/ 38 h 76"/>
                  <a:gd name="T26" fmla="*/ 13 w 76"/>
                  <a:gd name="T27" fmla="*/ 51 h 76"/>
                  <a:gd name="T28" fmla="*/ 25 w 76"/>
                  <a:gd name="T29" fmla="*/ 63 h 76"/>
                  <a:gd name="T30" fmla="*/ 38 w 76"/>
                  <a:gd name="T31" fmla="*/ 63 h 76"/>
                  <a:gd name="T32" fmla="*/ 38 w 76"/>
                  <a:gd name="T33" fmla="*/ 76 h 76"/>
                  <a:gd name="T34" fmla="*/ 38 w 76"/>
                  <a:gd name="T35" fmla="*/ 76 h 76"/>
                  <a:gd name="T36" fmla="*/ 51 w 76"/>
                  <a:gd name="T37" fmla="*/ 76 h 76"/>
                  <a:gd name="T38" fmla="*/ 51 w 76"/>
                  <a:gd name="T39" fmla="*/ 76 h 76"/>
                  <a:gd name="T40" fmla="*/ 51 w 76"/>
                  <a:gd name="T41" fmla="*/ 76 h 76"/>
                  <a:gd name="T42" fmla="*/ 63 w 76"/>
                  <a:gd name="T43" fmla="*/ 63 h 76"/>
                  <a:gd name="T44" fmla="*/ 63 w 76"/>
                  <a:gd name="T45" fmla="*/ 51 h 76"/>
                  <a:gd name="T46" fmla="*/ 76 w 76"/>
                  <a:gd name="T47" fmla="*/ 51 h 76"/>
                  <a:gd name="T48" fmla="*/ 76 w 76"/>
                  <a:gd name="T49" fmla="*/ 51 h 76"/>
                  <a:gd name="T50" fmla="*/ 76 w 76"/>
                  <a:gd name="T51" fmla="*/ 38 h 76"/>
                  <a:gd name="T52" fmla="*/ 76 w 76"/>
                  <a:gd name="T53" fmla="*/ 38 h 76"/>
                  <a:gd name="T54" fmla="*/ 76 w 76"/>
                  <a:gd name="T55" fmla="*/ 38 h 76"/>
                  <a:gd name="T56" fmla="*/ 76 w 76"/>
                  <a:gd name="T57" fmla="*/ 25 h 76"/>
                  <a:gd name="T58" fmla="*/ 76 w 76"/>
                  <a:gd name="T59" fmla="*/ 25 h 76"/>
                  <a:gd name="T60" fmla="*/ 63 w 76"/>
                  <a:gd name="T61" fmla="*/ 25 h 76"/>
                  <a:gd name="T62" fmla="*/ 63 w 76"/>
                  <a:gd name="T63" fmla="*/ 13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6"/>
                  <a:gd name="T97" fmla="*/ 0 h 76"/>
                  <a:gd name="T98" fmla="*/ 76 w 76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6" h="76">
                    <a:moveTo>
                      <a:pt x="63" y="13"/>
                    </a:moveTo>
                    <a:lnTo>
                      <a:pt x="51" y="13"/>
                    </a:lnTo>
                    <a:lnTo>
                      <a:pt x="38" y="0"/>
                    </a:lnTo>
                    <a:lnTo>
                      <a:pt x="25" y="13"/>
                    </a:lnTo>
                    <a:lnTo>
                      <a:pt x="13" y="13"/>
                    </a:lnTo>
                    <a:lnTo>
                      <a:pt x="13" y="25"/>
                    </a:lnTo>
                    <a:lnTo>
                      <a:pt x="0" y="25"/>
                    </a:lnTo>
                    <a:lnTo>
                      <a:pt x="13" y="38"/>
                    </a:lnTo>
                    <a:lnTo>
                      <a:pt x="13" y="51"/>
                    </a:lnTo>
                    <a:lnTo>
                      <a:pt x="25" y="63"/>
                    </a:lnTo>
                    <a:lnTo>
                      <a:pt x="38" y="63"/>
                    </a:lnTo>
                    <a:lnTo>
                      <a:pt x="38" y="76"/>
                    </a:lnTo>
                    <a:lnTo>
                      <a:pt x="51" y="76"/>
                    </a:lnTo>
                    <a:lnTo>
                      <a:pt x="63" y="63"/>
                    </a:lnTo>
                    <a:lnTo>
                      <a:pt x="63" y="51"/>
                    </a:lnTo>
                    <a:lnTo>
                      <a:pt x="76" y="51"/>
                    </a:lnTo>
                    <a:lnTo>
                      <a:pt x="76" y="38"/>
                    </a:lnTo>
                    <a:lnTo>
                      <a:pt x="76" y="25"/>
                    </a:lnTo>
                    <a:lnTo>
                      <a:pt x="63" y="25"/>
                    </a:lnTo>
                    <a:lnTo>
                      <a:pt x="63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3" name="Freeform 71"/>
              <p:cNvSpPr>
                <a:spLocks/>
              </p:cNvSpPr>
              <p:nvPr/>
            </p:nvSpPr>
            <p:spPr bwMode="auto">
              <a:xfrm>
                <a:off x="809869" y="3839242"/>
                <a:ext cx="110" cy="200"/>
              </a:xfrm>
              <a:custGeom>
                <a:avLst/>
                <a:gdLst>
                  <a:gd name="T0" fmla="*/ 38 w 63"/>
                  <a:gd name="T1" fmla="*/ 13 h 114"/>
                  <a:gd name="T2" fmla="*/ 38 w 63"/>
                  <a:gd name="T3" fmla="*/ 13 h 114"/>
                  <a:gd name="T4" fmla="*/ 51 w 63"/>
                  <a:gd name="T5" fmla="*/ 0 h 114"/>
                  <a:gd name="T6" fmla="*/ 51 w 63"/>
                  <a:gd name="T7" fmla="*/ 0 h 114"/>
                  <a:gd name="T8" fmla="*/ 63 w 63"/>
                  <a:gd name="T9" fmla="*/ 0 h 114"/>
                  <a:gd name="T10" fmla="*/ 51 w 63"/>
                  <a:gd name="T11" fmla="*/ 13 h 114"/>
                  <a:gd name="T12" fmla="*/ 51 w 63"/>
                  <a:gd name="T13" fmla="*/ 13 h 114"/>
                  <a:gd name="T14" fmla="*/ 51 w 63"/>
                  <a:gd name="T15" fmla="*/ 38 h 114"/>
                  <a:gd name="T16" fmla="*/ 51 w 63"/>
                  <a:gd name="T17" fmla="*/ 51 h 114"/>
                  <a:gd name="T18" fmla="*/ 51 w 63"/>
                  <a:gd name="T19" fmla="*/ 63 h 114"/>
                  <a:gd name="T20" fmla="*/ 51 w 63"/>
                  <a:gd name="T21" fmla="*/ 63 h 114"/>
                  <a:gd name="T22" fmla="*/ 38 w 63"/>
                  <a:gd name="T23" fmla="*/ 63 h 114"/>
                  <a:gd name="T24" fmla="*/ 38 w 63"/>
                  <a:gd name="T25" fmla="*/ 76 h 114"/>
                  <a:gd name="T26" fmla="*/ 38 w 63"/>
                  <a:gd name="T27" fmla="*/ 76 h 114"/>
                  <a:gd name="T28" fmla="*/ 38 w 63"/>
                  <a:gd name="T29" fmla="*/ 76 h 114"/>
                  <a:gd name="T30" fmla="*/ 38 w 63"/>
                  <a:gd name="T31" fmla="*/ 89 h 114"/>
                  <a:gd name="T32" fmla="*/ 25 w 63"/>
                  <a:gd name="T33" fmla="*/ 89 h 114"/>
                  <a:gd name="T34" fmla="*/ 38 w 63"/>
                  <a:gd name="T35" fmla="*/ 101 h 114"/>
                  <a:gd name="T36" fmla="*/ 25 w 63"/>
                  <a:gd name="T37" fmla="*/ 101 h 114"/>
                  <a:gd name="T38" fmla="*/ 25 w 63"/>
                  <a:gd name="T39" fmla="*/ 114 h 114"/>
                  <a:gd name="T40" fmla="*/ 25 w 63"/>
                  <a:gd name="T41" fmla="*/ 114 h 114"/>
                  <a:gd name="T42" fmla="*/ 13 w 63"/>
                  <a:gd name="T43" fmla="*/ 114 h 114"/>
                  <a:gd name="T44" fmla="*/ 13 w 63"/>
                  <a:gd name="T45" fmla="*/ 114 h 114"/>
                  <a:gd name="T46" fmla="*/ 13 w 63"/>
                  <a:gd name="T47" fmla="*/ 114 h 114"/>
                  <a:gd name="T48" fmla="*/ 0 w 63"/>
                  <a:gd name="T49" fmla="*/ 101 h 114"/>
                  <a:gd name="T50" fmla="*/ 0 w 63"/>
                  <a:gd name="T51" fmla="*/ 101 h 114"/>
                  <a:gd name="T52" fmla="*/ 0 w 63"/>
                  <a:gd name="T53" fmla="*/ 101 h 114"/>
                  <a:gd name="T54" fmla="*/ 0 w 63"/>
                  <a:gd name="T55" fmla="*/ 89 h 114"/>
                  <a:gd name="T56" fmla="*/ 0 w 63"/>
                  <a:gd name="T57" fmla="*/ 89 h 114"/>
                  <a:gd name="T58" fmla="*/ 13 w 63"/>
                  <a:gd name="T59" fmla="*/ 76 h 114"/>
                  <a:gd name="T60" fmla="*/ 13 w 63"/>
                  <a:gd name="T61" fmla="*/ 76 h 114"/>
                  <a:gd name="T62" fmla="*/ 25 w 63"/>
                  <a:gd name="T63" fmla="*/ 63 h 114"/>
                  <a:gd name="T64" fmla="*/ 25 w 63"/>
                  <a:gd name="T65" fmla="*/ 63 h 114"/>
                  <a:gd name="T66" fmla="*/ 25 w 63"/>
                  <a:gd name="T67" fmla="*/ 38 h 114"/>
                  <a:gd name="T68" fmla="*/ 38 w 63"/>
                  <a:gd name="T69" fmla="*/ 38 h 114"/>
                  <a:gd name="T70" fmla="*/ 38 w 63"/>
                  <a:gd name="T71" fmla="*/ 25 h 114"/>
                  <a:gd name="T72" fmla="*/ 38 w 63"/>
                  <a:gd name="T73" fmla="*/ 25 h 114"/>
                  <a:gd name="T74" fmla="*/ 38 w 63"/>
                  <a:gd name="T75" fmla="*/ 13 h 1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3"/>
                  <a:gd name="T115" fmla="*/ 0 h 114"/>
                  <a:gd name="T116" fmla="*/ 63 w 63"/>
                  <a:gd name="T117" fmla="*/ 114 h 11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3" h="114">
                    <a:moveTo>
                      <a:pt x="38" y="13"/>
                    </a:moveTo>
                    <a:lnTo>
                      <a:pt x="38" y="13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51" y="13"/>
                    </a:lnTo>
                    <a:lnTo>
                      <a:pt x="51" y="38"/>
                    </a:lnTo>
                    <a:lnTo>
                      <a:pt x="51" y="51"/>
                    </a:lnTo>
                    <a:lnTo>
                      <a:pt x="51" y="63"/>
                    </a:lnTo>
                    <a:lnTo>
                      <a:pt x="38" y="63"/>
                    </a:lnTo>
                    <a:lnTo>
                      <a:pt x="38" y="76"/>
                    </a:lnTo>
                    <a:lnTo>
                      <a:pt x="38" y="89"/>
                    </a:lnTo>
                    <a:lnTo>
                      <a:pt x="25" y="89"/>
                    </a:lnTo>
                    <a:lnTo>
                      <a:pt x="38" y="101"/>
                    </a:lnTo>
                    <a:lnTo>
                      <a:pt x="25" y="101"/>
                    </a:lnTo>
                    <a:lnTo>
                      <a:pt x="25" y="114"/>
                    </a:lnTo>
                    <a:lnTo>
                      <a:pt x="13" y="114"/>
                    </a:lnTo>
                    <a:lnTo>
                      <a:pt x="0" y="101"/>
                    </a:lnTo>
                    <a:lnTo>
                      <a:pt x="0" y="89"/>
                    </a:lnTo>
                    <a:lnTo>
                      <a:pt x="13" y="76"/>
                    </a:lnTo>
                    <a:lnTo>
                      <a:pt x="25" y="63"/>
                    </a:lnTo>
                    <a:lnTo>
                      <a:pt x="25" y="38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2771775" y="4210050"/>
              <a:ext cx="371475" cy="323850"/>
              <a:chOff x="800100" y="3552825"/>
              <a:chExt cx="578" cy="509"/>
            </a:xfrm>
            <a:grpFill/>
          </p:grpSpPr>
          <p:grpSp>
            <p:nvGrpSpPr>
              <p:cNvPr id="11" name="Group 73"/>
              <p:cNvGrpSpPr>
                <a:grpSpLocks/>
              </p:cNvGrpSpPr>
              <p:nvPr/>
            </p:nvGrpSpPr>
            <p:grpSpPr bwMode="auto">
              <a:xfrm>
                <a:off x="800100" y="3552825"/>
                <a:ext cx="578" cy="509"/>
                <a:chOff x="800100" y="3552825"/>
                <a:chExt cx="578" cy="509"/>
              </a:xfrm>
              <a:grpFill/>
            </p:grpSpPr>
            <p:sp>
              <p:nvSpPr>
                <p:cNvPr id="508" name="Freeform 74"/>
                <p:cNvSpPr>
                  <a:spLocks/>
                </p:cNvSpPr>
                <p:nvPr/>
              </p:nvSpPr>
              <p:spPr bwMode="auto">
                <a:xfrm>
                  <a:off x="800256" y="3552825"/>
                  <a:ext cx="422" cy="509"/>
                </a:xfrm>
                <a:custGeom>
                  <a:avLst/>
                  <a:gdLst>
                    <a:gd name="T0" fmla="*/ 63 w 241"/>
                    <a:gd name="T1" fmla="*/ 266 h 291"/>
                    <a:gd name="T2" fmla="*/ 63 w 241"/>
                    <a:gd name="T3" fmla="*/ 253 h 291"/>
                    <a:gd name="T4" fmla="*/ 38 w 241"/>
                    <a:gd name="T5" fmla="*/ 266 h 291"/>
                    <a:gd name="T6" fmla="*/ 12 w 241"/>
                    <a:gd name="T7" fmla="*/ 266 h 291"/>
                    <a:gd name="T8" fmla="*/ 0 w 241"/>
                    <a:gd name="T9" fmla="*/ 253 h 291"/>
                    <a:gd name="T10" fmla="*/ 38 w 241"/>
                    <a:gd name="T11" fmla="*/ 215 h 291"/>
                    <a:gd name="T12" fmla="*/ 50 w 241"/>
                    <a:gd name="T13" fmla="*/ 177 h 291"/>
                    <a:gd name="T14" fmla="*/ 63 w 241"/>
                    <a:gd name="T15" fmla="*/ 152 h 291"/>
                    <a:gd name="T16" fmla="*/ 25 w 241"/>
                    <a:gd name="T17" fmla="*/ 164 h 291"/>
                    <a:gd name="T18" fmla="*/ 25 w 241"/>
                    <a:gd name="T19" fmla="*/ 152 h 291"/>
                    <a:gd name="T20" fmla="*/ 76 w 241"/>
                    <a:gd name="T21" fmla="*/ 126 h 291"/>
                    <a:gd name="T22" fmla="*/ 38 w 241"/>
                    <a:gd name="T23" fmla="*/ 76 h 291"/>
                    <a:gd name="T24" fmla="*/ 25 w 241"/>
                    <a:gd name="T25" fmla="*/ 38 h 291"/>
                    <a:gd name="T26" fmla="*/ 50 w 241"/>
                    <a:gd name="T27" fmla="*/ 38 h 291"/>
                    <a:gd name="T28" fmla="*/ 50 w 241"/>
                    <a:gd name="T29" fmla="*/ 38 h 291"/>
                    <a:gd name="T30" fmla="*/ 63 w 241"/>
                    <a:gd name="T31" fmla="*/ 25 h 291"/>
                    <a:gd name="T32" fmla="*/ 76 w 241"/>
                    <a:gd name="T33" fmla="*/ 12 h 291"/>
                    <a:gd name="T34" fmla="*/ 88 w 241"/>
                    <a:gd name="T35" fmla="*/ 0 h 291"/>
                    <a:gd name="T36" fmla="*/ 114 w 241"/>
                    <a:gd name="T37" fmla="*/ 12 h 291"/>
                    <a:gd name="T38" fmla="*/ 139 w 241"/>
                    <a:gd name="T39" fmla="*/ 25 h 291"/>
                    <a:gd name="T40" fmla="*/ 165 w 241"/>
                    <a:gd name="T41" fmla="*/ 38 h 291"/>
                    <a:gd name="T42" fmla="*/ 177 w 241"/>
                    <a:gd name="T43" fmla="*/ 38 h 291"/>
                    <a:gd name="T44" fmla="*/ 177 w 241"/>
                    <a:gd name="T45" fmla="*/ 25 h 291"/>
                    <a:gd name="T46" fmla="*/ 190 w 241"/>
                    <a:gd name="T47" fmla="*/ 0 h 291"/>
                    <a:gd name="T48" fmla="*/ 215 w 241"/>
                    <a:gd name="T49" fmla="*/ 12 h 291"/>
                    <a:gd name="T50" fmla="*/ 215 w 241"/>
                    <a:gd name="T51" fmla="*/ 38 h 291"/>
                    <a:gd name="T52" fmla="*/ 228 w 241"/>
                    <a:gd name="T53" fmla="*/ 63 h 291"/>
                    <a:gd name="T54" fmla="*/ 228 w 241"/>
                    <a:gd name="T55" fmla="*/ 88 h 291"/>
                    <a:gd name="T56" fmla="*/ 241 w 241"/>
                    <a:gd name="T57" fmla="*/ 101 h 291"/>
                    <a:gd name="T58" fmla="*/ 228 w 241"/>
                    <a:gd name="T59" fmla="*/ 114 h 291"/>
                    <a:gd name="T60" fmla="*/ 215 w 241"/>
                    <a:gd name="T61" fmla="*/ 126 h 291"/>
                    <a:gd name="T62" fmla="*/ 203 w 241"/>
                    <a:gd name="T63" fmla="*/ 139 h 291"/>
                    <a:gd name="T64" fmla="*/ 190 w 241"/>
                    <a:gd name="T65" fmla="*/ 152 h 291"/>
                    <a:gd name="T66" fmla="*/ 177 w 241"/>
                    <a:gd name="T67" fmla="*/ 164 h 291"/>
                    <a:gd name="T68" fmla="*/ 165 w 241"/>
                    <a:gd name="T69" fmla="*/ 177 h 291"/>
                    <a:gd name="T70" fmla="*/ 165 w 241"/>
                    <a:gd name="T71" fmla="*/ 190 h 291"/>
                    <a:gd name="T72" fmla="*/ 165 w 241"/>
                    <a:gd name="T73" fmla="*/ 215 h 291"/>
                    <a:gd name="T74" fmla="*/ 165 w 241"/>
                    <a:gd name="T75" fmla="*/ 228 h 291"/>
                    <a:gd name="T76" fmla="*/ 165 w 241"/>
                    <a:gd name="T77" fmla="*/ 241 h 291"/>
                    <a:gd name="T78" fmla="*/ 152 w 241"/>
                    <a:gd name="T79" fmla="*/ 253 h 291"/>
                    <a:gd name="T80" fmla="*/ 165 w 241"/>
                    <a:gd name="T81" fmla="*/ 266 h 291"/>
                    <a:gd name="T82" fmla="*/ 152 w 241"/>
                    <a:gd name="T83" fmla="*/ 279 h 291"/>
                    <a:gd name="T84" fmla="*/ 139 w 241"/>
                    <a:gd name="T85" fmla="*/ 279 h 291"/>
                    <a:gd name="T86" fmla="*/ 126 w 241"/>
                    <a:gd name="T87" fmla="*/ 291 h 291"/>
                    <a:gd name="T88" fmla="*/ 101 w 241"/>
                    <a:gd name="T89" fmla="*/ 291 h 291"/>
                    <a:gd name="T90" fmla="*/ 88 w 241"/>
                    <a:gd name="T91" fmla="*/ 279 h 29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41"/>
                    <a:gd name="T139" fmla="*/ 0 h 291"/>
                    <a:gd name="T140" fmla="*/ 241 w 241"/>
                    <a:gd name="T141" fmla="*/ 291 h 29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41" h="291">
                      <a:moveTo>
                        <a:pt x="76" y="279"/>
                      </a:moveTo>
                      <a:lnTo>
                        <a:pt x="76" y="279"/>
                      </a:lnTo>
                      <a:lnTo>
                        <a:pt x="63" y="266"/>
                      </a:lnTo>
                      <a:lnTo>
                        <a:pt x="63" y="253"/>
                      </a:lnTo>
                      <a:lnTo>
                        <a:pt x="50" y="253"/>
                      </a:lnTo>
                      <a:lnTo>
                        <a:pt x="50" y="266"/>
                      </a:lnTo>
                      <a:lnTo>
                        <a:pt x="38" y="266"/>
                      </a:lnTo>
                      <a:lnTo>
                        <a:pt x="25" y="266"/>
                      </a:lnTo>
                      <a:lnTo>
                        <a:pt x="12" y="266"/>
                      </a:lnTo>
                      <a:lnTo>
                        <a:pt x="0" y="253"/>
                      </a:lnTo>
                      <a:lnTo>
                        <a:pt x="12" y="253"/>
                      </a:lnTo>
                      <a:lnTo>
                        <a:pt x="25" y="228"/>
                      </a:lnTo>
                      <a:lnTo>
                        <a:pt x="38" y="215"/>
                      </a:lnTo>
                      <a:lnTo>
                        <a:pt x="38" y="203"/>
                      </a:lnTo>
                      <a:lnTo>
                        <a:pt x="50" y="190"/>
                      </a:lnTo>
                      <a:lnTo>
                        <a:pt x="50" y="177"/>
                      </a:lnTo>
                      <a:lnTo>
                        <a:pt x="63" y="164"/>
                      </a:lnTo>
                      <a:lnTo>
                        <a:pt x="63" y="152"/>
                      </a:lnTo>
                      <a:lnTo>
                        <a:pt x="38" y="164"/>
                      </a:lnTo>
                      <a:lnTo>
                        <a:pt x="25" y="164"/>
                      </a:lnTo>
                      <a:lnTo>
                        <a:pt x="25" y="152"/>
                      </a:lnTo>
                      <a:lnTo>
                        <a:pt x="38" y="139"/>
                      </a:lnTo>
                      <a:lnTo>
                        <a:pt x="63" y="139"/>
                      </a:lnTo>
                      <a:lnTo>
                        <a:pt x="76" y="126"/>
                      </a:lnTo>
                      <a:lnTo>
                        <a:pt x="76" y="114"/>
                      </a:lnTo>
                      <a:lnTo>
                        <a:pt x="38" y="76"/>
                      </a:lnTo>
                      <a:lnTo>
                        <a:pt x="38" y="63"/>
                      </a:lnTo>
                      <a:lnTo>
                        <a:pt x="25" y="38"/>
                      </a:lnTo>
                      <a:lnTo>
                        <a:pt x="38" y="50"/>
                      </a:lnTo>
                      <a:lnTo>
                        <a:pt x="50" y="50"/>
                      </a:lnTo>
                      <a:lnTo>
                        <a:pt x="50" y="38"/>
                      </a:lnTo>
                      <a:lnTo>
                        <a:pt x="50" y="25"/>
                      </a:lnTo>
                      <a:lnTo>
                        <a:pt x="63" y="25"/>
                      </a:lnTo>
                      <a:lnTo>
                        <a:pt x="76" y="25"/>
                      </a:lnTo>
                      <a:lnTo>
                        <a:pt x="76" y="12"/>
                      </a:lnTo>
                      <a:lnTo>
                        <a:pt x="88" y="12"/>
                      </a:lnTo>
                      <a:lnTo>
                        <a:pt x="88" y="0"/>
                      </a:lnTo>
                      <a:lnTo>
                        <a:pt x="101" y="0"/>
                      </a:lnTo>
                      <a:lnTo>
                        <a:pt x="114" y="12"/>
                      </a:lnTo>
                      <a:lnTo>
                        <a:pt x="126" y="12"/>
                      </a:lnTo>
                      <a:lnTo>
                        <a:pt x="139" y="25"/>
                      </a:lnTo>
                      <a:lnTo>
                        <a:pt x="152" y="25"/>
                      </a:lnTo>
                      <a:lnTo>
                        <a:pt x="152" y="38"/>
                      </a:lnTo>
                      <a:lnTo>
                        <a:pt x="165" y="38"/>
                      </a:lnTo>
                      <a:lnTo>
                        <a:pt x="177" y="38"/>
                      </a:lnTo>
                      <a:lnTo>
                        <a:pt x="177" y="25"/>
                      </a:lnTo>
                      <a:lnTo>
                        <a:pt x="177" y="12"/>
                      </a:lnTo>
                      <a:lnTo>
                        <a:pt x="177" y="0"/>
                      </a:lnTo>
                      <a:lnTo>
                        <a:pt x="190" y="0"/>
                      </a:lnTo>
                      <a:lnTo>
                        <a:pt x="203" y="0"/>
                      </a:lnTo>
                      <a:lnTo>
                        <a:pt x="203" y="12"/>
                      </a:lnTo>
                      <a:lnTo>
                        <a:pt x="215" y="12"/>
                      </a:lnTo>
                      <a:lnTo>
                        <a:pt x="215" y="25"/>
                      </a:lnTo>
                      <a:lnTo>
                        <a:pt x="215" y="38"/>
                      </a:lnTo>
                      <a:lnTo>
                        <a:pt x="215" y="50"/>
                      </a:lnTo>
                      <a:lnTo>
                        <a:pt x="228" y="63"/>
                      </a:lnTo>
                      <a:lnTo>
                        <a:pt x="228" y="76"/>
                      </a:lnTo>
                      <a:lnTo>
                        <a:pt x="228" y="88"/>
                      </a:lnTo>
                      <a:lnTo>
                        <a:pt x="241" y="101"/>
                      </a:lnTo>
                      <a:lnTo>
                        <a:pt x="228" y="101"/>
                      </a:lnTo>
                      <a:lnTo>
                        <a:pt x="228" y="114"/>
                      </a:lnTo>
                      <a:lnTo>
                        <a:pt x="215" y="114"/>
                      </a:lnTo>
                      <a:lnTo>
                        <a:pt x="215" y="126"/>
                      </a:lnTo>
                      <a:lnTo>
                        <a:pt x="203" y="139"/>
                      </a:lnTo>
                      <a:lnTo>
                        <a:pt x="190" y="139"/>
                      </a:lnTo>
                      <a:lnTo>
                        <a:pt x="190" y="152"/>
                      </a:lnTo>
                      <a:lnTo>
                        <a:pt x="190" y="164"/>
                      </a:lnTo>
                      <a:lnTo>
                        <a:pt x="177" y="164"/>
                      </a:lnTo>
                      <a:lnTo>
                        <a:pt x="165" y="177"/>
                      </a:lnTo>
                      <a:lnTo>
                        <a:pt x="165" y="190"/>
                      </a:lnTo>
                      <a:lnTo>
                        <a:pt x="165" y="203"/>
                      </a:lnTo>
                      <a:lnTo>
                        <a:pt x="165" y="215"/>
                      </a:lnTo>
                      <a:lnTo>
                        <a:pt x="165" y="228"/>
                      </a:lnTo>
                      <a:lnTo>
                        <a:pt x="165" y="241"/>
                      </a:lnTo>
                      <a:lnTo>
                        <a:pt x="165" y="253"/>
                      </a:lnTo>
                      <a:lnTo>
                        <a:pt x="152" y="253"/>
                      </a:lnTo>
                      <a:lnTo>
                        <a:pt x="165" y="266"/>
                      </a:lnTo>
                      <a:lnTo>
                        <a:pt x="152" y="279"/>
                      </a:lnTo>
                      <a:lnTo>
                        <a:pt x="139" y="279"/>
                      </a:lnTo>
                      <a:lnTo>
                        <a:pt x="139" y="291"/>
                      </a:lnTo>
                      <a:lnTo>
                        <a:pt x="126" y="291"/>
                      </a:lnTo>
                      <a:lnTo>
                        <a:pt x="114" y="291"/>
                      </a:lnTo>
                      <a:lnTo>
                        <a:pt x="101" y="291"/>
                      </a:lnTo>
                      <a:lnTo>
                        <a:pt x="88" y="279"/>
                      </a:lnTo>
                      <a:lnTo>
                        <a:pt x="76" y="279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</p:sp>
            <p:sp>
              <p:nvSpPr>
                <p:cNvPr id="509" name="Freeform 75"/>
                <p:cNvSpPr>
                  <a:spLocks/>
                </p:cNvSpPr>
                <p:nvPr/>
              </p:nvSpPr>
              <p:spPr bwMode="auto">
                <a:xfrm>
                  <a:off x="800100" y="3553091"/>
                  <a:ext cx="110" cy="177"/>
                </a:xfrm>
                <a:custGeom>
                  <a:avLst/>
                  <a:gdLst>
                    <a:gd name="T0" fmla="*/ 63 w 63"/>
                    <a:gd name="T1" fmla="*/ 25 h 101"/>
                    <a:gd name="T2" fmla="*/ 63 w 63"/>
                    <a:gd name="T3" fmla="*/ 25 h 101"/>
                    <a:gd name="T4" fmla="*/ 63 w 63"/>
                    <a:gd name="T5" fmla="*/ 25 h 101"/>
                    <a:gd name="T6" fmla="*/ 63 w 63"/>
                    <a:gd name="T7" fmla="*/ 38 h 101"/>
                    <a:gd name="T8" fmla="*/ 63 w 63"/>
                    <a:gd name="T9" fmla="*/ 51 h 101"/>
                    <a:gd name="T10" fmla="*/ 63 w 63"/>
                    <a:gd name="T11" fmla="*/ 63 h 101"/>
                    <a:gd name="T12" fmla="*/ 63 w 63"/>
                    <a:gd name="T13" fmla="*/ 63 h 101"/>
                    <a:gd name="T14" fmla="*/ 63 w 63"/>
                    <a:gd name="T15" fmla="*/ 76 h 101"/>
                    <a:gd name="T16" fmla="*/ 51 w 63"/>
                    <a:gd name="T17" fmla="*/ 76 h 101"/>
                    <a:gd name="T18" fmla="*/ 51 w 63"/>
                    <a:gd name="T19" fmla="*/ 76 h 101"/>
                    <a:gd name="T20" fmla="*/ 51 w 63"/>
                    <a:gd name="T21" fmla="*/ 89 h 101"/>
                    <a:gd name="T22" fmla="*/ 38 w 63"/>
                    <a:gd name="T23" fmla="*/ 89 h 101"/>
                    <a:gd name="T24" fmla="*/ 25 w 63"/>
                    <a:gd name="T25" fmla="*/ 101 h 101"/>
                    <a:gd name="T26" fmla="*/ 25 w 63"/>
                    <a:gd name="T27" fmla="*/ 101 h 101"/>
                    <a:gd name="T28" fmla="*/ 25 w 63"/>
                    <a:gd name="T29" fmla="*/ 101 h 101"/>
                    <a:gd name="T30" fmla="*/ 25 w 63"/>
                    <a:gd name="T31" fmla="*/ 101 h 101"/>
                    <a:gd name="T32" fmla="*/ 13 w 63"/>
                    <a:gd name="T33" fmla="*/ 101 h 101"/>
                    <a:gd name="T34" fmla="*/ 13 w 63"/>
                    <a:gd name="T35" fmla="*/ 101 h 101"/>
                    <a:gd name="T36" fmla="*/ 0 w 63"/>
                    <a:gd name="T37" fmla="*/ 101 h 101"/>
                    <a:gd name="T38" fmla="*/ 13 w 63"/>
                    <a:gd name="T39" fmla="*/ 101 h 101"/>
                    <a:gd name="T40" fmla="*/ 13 w 63"/>
                    <a:gd name="T41" fmla="*/ 89 h 101"/>
                    <a:gd name="T42" fmla="*/ 0 w 63"/>
                    <a:gd name="T43" fmla="*/ 76 h 101"/>
                    <a:gd name="T44" fmla="*/ 0 w 63"/>
                    <a:gd name="T45" fmla="*/ 76 h 101"/>
                    <a:gd name="T46" fmla="*/ 0 w 63"/>
                    <a:gd name="T47" fmla="*/ 63 h 101"/>
                    <a:gd name="T48" fmla="*/ 13 w 63"/>
                    <a:gd name="T49" fmla="*/ 63 h 101"/>
                    <a:gd name="T50" fmla="*/ 13 w 63"/>
                    <a:gd name="T51" fmla="*/ 51 h 101"/>
                    <a:gd name="T52" fmla="*/ 13 w 63"/>
                    <a:gd name="T53" fmla="*/ 38 h 101"/>
                    <a:gd name="T54" fmla="*/ 13 w 63"/>
                    <a:gd name="T55" fmla="*/ 25 h 101"/>
                    <a:gd name="T56" fmla="*/ 13 w 63"/>
                    <a:gd name="T57" fmla="*/ 25 h 101"/>
                    <a:gd name="T58" fmla="*/ 25 w 63"/>
                    <a:gd name="T59" fmla="*/ 12 h 101"/>
                    <a:gd name="T60" fmla="*/ 25 w 63"/>
                    <a:gd name="T61" fmla="*/ 12 h 101"/>
                    <a:gd name="T62" fmla="*/ 25 w 63"/>
                    <a:gd name="T63" fmla="*/ 12 h 101"/>
                    <a:gd name="T64" fmla="*/ 25 w 63"/>
                    <a:gd name="T65" fmla="*/ 12 h 101"/>
                    <a:gd name="T66" fmla="*/ 38 w 63"/>
                    <a:gd name="T67" fmla="*/ 0 h 101"/>
                    <a:gd name="T68" fmla="*/ 38 w 63"/>
                    <a:gd name="T69" fmla="*/ 0 h 101"/>
                    <a:gd name="T70" fmla="*/ 38 w 63"/>
                    <a:gd name="T71" fmla="*/ 0 h 101"/>
                    <a:gd name="T72" fmla="*/ 51 w 63"/>
                    <a:gd name="T73" fmla="*/ 12 h 101"/>
                    <a:gd name="T74" fmla="*/ 51 w 63"/>
                    <a:gd name="T75" fmla="*/ 12 h 101"/>
                    <a:gd name="T76" fmla="*/ 63 w 63"/>
                    <a:gd name="T77" fmla="*/ 12 h 101"/>
                    <a:gd name="T78" fmla="*/ 63 w 63"/>
                    <a:gd name="T79" fmla="*/ 12 h 101"/>
                    <a:gd name="T80" fmla="*/ 63 w 63"/>
                    <a:gd name="T81" fmla="*/ 25 h 101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3"/>
                    <a:gd name="T124" fmla="*/ 0 h 101"/>
                    <a:gd name="T125" fmla="*/ 63 w 63"/>
                    <a:gd name="T126" fmla="*/ 101 h 101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3" h="101">
                      <a:moveTo>
                        <a:pt x="63" y="25"/>
                      </a:moveTo>
                      <a:lnTo>
                        <a:pt x="63" y="25"/>
                      </a:lnTo>
                      <a:lnTo>
                        <a:pt x="63" y="38"/>
                      </a:lnTo>
                      <a:lnTo>
                        <a:pt x="63" y="51"/>
                      </a:lnTo>
                      <a:lnTo>
                        <a:pt x="63" y="63"/>
                      </a:lnTo>
                      <a:lnTo>
                        <a:pt x="63" y="76"/>
                      </a:lnTo>
                      <a:lnTo>
                        <a:pt x="51" y="76"/>
                      </a:lnTo>
                      <a:lnTo>
                        <a:pt x="51" y="89"/>
                      </a:lnTo>
                      <a:lnTo>
                        <a:pt x="38" y="89"/>
                      </a:lnTo>
                      <a:lnTo>
                        <a:pt x="25" y="101"/>
                      </a:lnTo>
                      <a:lnTo>
                        <a:pt x="13" y="101"/>
                      </a:lnTo>
                      <a:lnTo>
                        <a:pt x="0" y="101"/>
                      </a:lnTo>
                      <a:lnTo>
                        <a:pt x="13" y="101"/>
                      </a:lnTo>
                      <a:lnTo>
                        <a:pt x="13" y="89"/>
                      </a:lnTo>
                      <a:lnTo>
                        <a:pt x="0" y="76"/>
                      </a:lnTo>
                      <a:lnTo>
                        <a:pt x="0" y="63"/>
                      </a:lnTo>
                      <a:lnTo>
                        <a:pt x="13" y="63"/>
                      </a:lnTo>
                      <a:lnTo>
                        <a:pt x="13" y="51"/>
                      </a:lnTo>
                      <a:lnTo>
                        <a:pt x="13" y="38"/>
                      </a:lnTo>
                      <a:lnTo>
                        <a:pt x="13" y="25"/>
                      </a:lnTo>
                      <a:lnTo>
                        <a:pt x="25" y="12"/>
                      </a:lnTo>
                      <a:lnTo>
                        <a:pt x="38" y="0"/>
                      </a:lnTo>
                      <a:lnTo>
                        <a:pt x="51" y="12"/>
                      </a:lnTo>
                      <a:lnTo>
                        <a:pt x="63" y="12"/>
                      </a:lnTo>
                      <a:lnTo>
                        <a:pt x="63" y="25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</p:sp>
            <p:sp>
              <p:nvSpPr>
                <p:cNvPr id="510" name="Freeform 76"/>
                <p:cNvSpPr>
                  <a:spLocks/>
                </p:cNvSpPr>
                <p:nvPr/>
              </p:nvSpPr>
              <p:spPr bwMode="auto">
                <a:xfrm>
                  <a:off x="800210" y="3553112"/>
                  <a:ext cx="112" cy="89"/>
                </a:xfrm>
                <a:custGeom>
                  <a:avLst/>
                  <a:gdLst>
                    <a:gd name="T0" fmla="*/ 51 w 64"/>
                    <a:gd name="T1" fmla="*/ 26 h 51"/>
                    <a:gd name="T2" fmla="*/ 51 w 64"/>
                    <a:gd name="T3" fmla="*/ 13 h 51"/>
                    <a:gd name="T4" fmla="*/ 64 w 64"/>
                    <a:gd name="T5" fmla="*/ 13 h 51"/>
                    <a:gd name="T6" fmla="*/ 51 w 64"/>
                    <a:gd name="T7" fmla="*/ 13 h 51"/>
                    <a:gd name="T8" fmla="*/ 51 w 64"/>
                    <a:gd name="T9" fmla="*/ 0 h 51"/>
                    <a:gd name="T10" fmla="*/ 51 w 64"/>
                    <a:gd name="T11" fmla="*/ 13 h 51"/>
                    <a:gd name="T12" fmla="*/ 38 w 64"/>
                    <a:gd name="T13" fmla="*/ 0 h 51"/>
                    <a:gd name="T14" fmla="*/ 38 w 64"/>
                    <a:gd name="T15" fmla="*/ 0 h 51"/>
                    <a:gd name="T16" fmla="*/ 26 w 64"/>
                    <a:gd name="T17" fmla="*/ 0 h 51"/>
                    <a:gd name="T18" fmla="*/ 13 w 64"/>
                    <a:gd name="T19" fmla="*/ 13 h 51"/>
                    <a:gd name="T20" fmla="*/ 13 w 64"/>
                    <a:gd name="T21" fmla="*/ 13 h 51"/>
                    <a:gd name="T22" fmla="*/ 0 w 64"/>
                    <a:gd name="T23" fmla="*/ 13 h 51"/>
                    <a:gd name="T24" fmla="*/ 0 w 64"/>
                    <a:gd name="T25" fmla="*/ 26 h 51"/>
                    <a:gd name="T26" fmla="*/ 0 w 64"/>
                    <a:gd name="T27" fmla="*/ 39 h 51"/>
                    <a:gd name="T28" fmla="*/ 13 w 64"/>
                    <a:gd name="T29" fmla="*/ 39 h 51"/>
                    <a:gd name="T30" fmla="*/ 13 w 64"/>
                    <a:gd name="T31" fmla="*/ 39 h 51"/>
                    <a:gd name="T32" fmla="*/ 13 w 64"/>
                    <a:gd name="T33" fmla="*/ 51 h 51"/>
                    <a:gd name="T34" fmla="*/ 13 w 64"/>
                    <a:gd name="T35" fmla="*/ 51 h 51"/>
                    <a:gd name="T36" fmla="*/ 26 w 64"/>
                    <a:gd name="T37" fmla="*/ 51 h 51"/>
                    <a:gd name="T38" fmla="*/ 26 w 64"/>
                    <a:gd name="T39" fmla="*/ 39 h 51"/>
                    <a:gd name="T40" fmla="*/ 38 w 64"/>
                    <a:gd name="T41" fmla="*/ 51 h 51"/>
                    <a:gd name="T42" fmla="*/ 51 w 64"/>
                    <a:gd name="T43" fmla="*/ 51 h 51"/>
                    <a:gd name="T44" fmla="*/ 51 w 64"/>
                    <a:gd name="T45" fmla="*/ 39 h 51"/>
                    <a:gd name="T46" fmla="*/ 51 w 64"/>
                    <a:gd name="T47" fmla="*/ 39 h 51"/>
                    <a:gd name="T48" fmla="*/ 51 w 64"/>
                    <a:gd name="T49" fmla="*/ 26 h 5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4"/>
                    <a:gd name="T76" fmla="*/ 0 h 51"/>
                    <a:gd name="T77" fmla="*/ 64 w 64"/>
                    <a:gd name="T78" fmla="*/ 51 h 5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4" h="51">
                      <a:moveTo>
                        <a:pt x="51" y="26"/>
                      </a:moveTo>
                      <a:lnTo>
                        <a:pt x="51" y="13"/>
                      </a:lnTo>
                      <a:lnTo>
                        <a:pt x="64" y="13"/>
                      </a:lnTo>
                      <a:lnTo>
                        <a:pt x="51" y="13"/>
                      </a:lnTo>
                      <a:lnTo>
                        <a:pt x="51" y="0"/>
                      </a:lnTo>
                      <a:lnTo>
                        <a:pt x="51" y="13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3" y="13"/>
                      </a:lnTo>
                      <a:lnTo>
                        <a:pt x="0" y="13"/>
                      </a:lnTo>
                      <a:lnTo>
                        <a:pt x="0" y="26"/>
                      </a:lnTo>
                      <a:lnTo>
                        <a:pt x="0" y="39"/>
                      </a:lnTo>
                      <a:lnTo>
                        <a:pt x="13" y="39"/>
                      </a:lnTo>
                      <a:lnTo>
                        <a:pt x="13" y="51"/>
                      </a:lnTo>
                      <a:lnTo>
                        <a:pt x="26" y="51"/>
                      </a:lnTo>
                      <a:lnTo>
                        <a:pt x="26" y="39"/>
                      </a:lnTo>
                      <a:lnTo>
                        <a:pt x="38" y="51"/>
                      </a:lnTo>
                      <a:lnTo>
                        <a:pt x="51" y="51"/>
                      </a:lnTo>
                      <a:lnTo>
                        <a:pt x="51" y="39"/>
                      </a:lnTo>
                      <a:lnTo>
                        <a:pt x="51" y="26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</p:sp>
          </p:grpSp>
          <p:sp>
            <p:nvSpPr>
              <p:cNvPr id="507" name="Freeform 77"/>
              <p:cNvSpPr>
                <a:spLocks/>
              </p:cNvSpPr>
              <p:nvPr/>
            </p:nvSpPr>
            <p:spPr bwMode="auto">
              <a:xfrm>
                <a:off x="800166" y="3553247"/>
                <a:ext cx="44" cy="66"/>
              </a:xfrm>
              <a:custGeom>
                <a:avLst/>
                <a:gdLst>
                  <a:gd name="T0" fmla="*/ 25 w 25"/>
                  <a:gd name="T1" fmla="*/ 12 h 38"/>
                  <a:gd name="T2" fmla="*/ 25 w 25"/>
                  <a:gd name="T3" fmla="*/ 0 h 38"/>
                  <a:gd name="T4" fmla="*/ 13 w 25"/>
                  <a:gd name="T5" fmla="*/ 0 h 38"/>
                  <a:gd name="T6" fmla="*/ 0 w 25"/>
                  <a:gd name="T7" fmla="*/ 12 h 38"/>
                  <a:gd name="T8" fmla="*/ 0 w 25"/>
                  <a:gd name="T9" fmla="*/ 12 h 38"/>
                  <a:gd name="T10" fmla="*/ 0 w 25"/>
                  <a:gd name="T11" fmla="*/ 25 h 38"/>
                  <a:gd name="T12" fmla="*/ 0 w 25"/>
                  <a:gd name="T13" fmla="*/ 38 h 38"/>
                  <a:gd name="T14" fmla="*/ 0 w 25"/>
                  <a:gd name="T15" fmla="*/ 38 h 38"/>
                  <a:gd name="T16" fmla="*/ 13 w 25"/>
                  <a:gd name="T17" fmla="*/ 38 h 38"/>
                  <a:gd name="T18" fmla="*/ 13 w 25"/>
                  <a:gd name="T19" fmla="*/ 38 h 38"/>
                  <a:gd name="T20" fmla="*/ 13 w 25"/>
                  <a:gd name="T21" fmla="*/ 38 h 38"/>
                  <a:gd name="T22" fmla="*/ 13 w 25"/>
                  <a:gd name="T23" fmla="*/ 25 h 38"/>
                  <a:gd name="T24" fmla="*/ 25 w 25"/>
                  <a:gd name="T25" fmla="*/ 12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8"/>
                  <a:gd name="T41" fmla="*/ 25 w 25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8">
                    <a:moveTo>
                      <a:pt x="25" y="12"/>
                    </a:moveTo>
                    <a:lnTo>
                      <a:pt x="25" y="0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13" y="38"/>
                    </a:lnTo>
                    <a:lnTo>
                      <a:pt x="13" y="25"/>
                    </a:lnTo>
                    <a:lnTo>
                      <a:pt x="25" y="1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grpSp>
          <p:nvGrpSpPr>
            <p:cNvPr id="12" name="Group 78"/>
            <p:cNvGrpSpPr>
              <a:grpSpLocks/>
            </p:cNvGrpSpPr>
            <p:nvPr/>
          </p:nvGrpSpPr>
          <p:grpSpPr bwMode="auto">
            <a:xfrm>
              <a:off x="1971675" y="5578267"/>
              <a:ext cx="619125" cy="647703"/>
              <a:chOff x="0" y="4895850"/>
              <a:chExt cx="558" cy="583"/>
            </a:xfrm>
            <a:grpFill/>
          </p:grpSpPr>
          <p:sp>
            <p:nvSpPr>
              <p:cNvPr id="502" name="Freeform 79"/>
              <p:cNvSpPr>
                <a:spLocks/>
              </p:cNvSpPr>
              <p:nvPr/>
            </p:nvSpPr>
            <p:spPr bwMode="auto">
              <a:xfrm>
                <a:off x="419" y="4895850"/>
                <a:ext cx="139" cy="101"/>
              </a:xfrm>
              <a:custGeom>
                <a:avLst/>
                <a:gdLst>
                  <a:gd name="T0" fmla="*/ 63 w 139"/>
                  <a:gd name="T1" fmla="*/ 25 h 101"/>
                  <a:gd name="T2" fmla="*/ 76 w 139"/>
                  <a:gd name="T3" fmla="*/ 12 h 101"/>
                  <a:gd name="T4" fmla="*/ 76 w 139"/>
                  <a:gd name="T5" fmla="*/ 12 h 101"/>
                  <a:gd name="T6" fmla="*/ 88 w 139"/>
                  <a:gd name="T7" fmla="*/ 12 h 101"/>
                  <a:gd name="T8" fmla="*/ 101 w 139"/>
                  <a:gd name="T9" fmla="*/ 0 h 101"/>
                  <a:gd name="T10" fmla="*/ 114 w 139"/>
                  <a:gd name="T11" fmla="*/ 12 h 101"/>
                  <a:gd name="T12" fmla="*/ 114 w 139"/>
                  <a:gd name="T13" fmla="*/ 12 h 101"/>
                  <a:gd name="T14" fmla="*/ 126 w 139"/>
                  <a:gd name="T15" fmla="*/ 12 h 101"/>
                  <a:gd name="T16" fmla="*/ 126 w 139"/>
                  <a:gd name="T17" fmla="*/ 12 h 101"/>
                  <a:gd name="T18" fmla="*/ 126 w 139"/>
                  <a:gd name="T19" fmla="*/ 12 h 101"/>
                  <a:gd name="T20" fmla="*/ 126 w 139"/>
                  <a:gd name="T21" fmla="*/ 12 h 101"/>
                  <a:gd name="T22" fmla="*/ 126 w 139"/>
                  <a:gd name="T23" fmla="*/ 0 h 101"/>
                  <a:gd name="T24" fmla="*/ 126 w 139"/>
                  <a:gd name="T25" fmla="*/ 0 h 101"/>
                  <a:gd name="T26" fmla="*/ 126 w 139"/>
                  <a:gd name="T27" fmla="*/ 0 h 101"/>
                  <a:gd name="T28" fmla="*/ 139 w 139"/>
                  <a:gd name="T29" fmla="*/ 0 h 101"/>
                  <a:gd name="T30" fmla="*/ 139 w 139"/>
                  <a:gd name="T31" fmla="*/ 0 h 101"/>
                  <a:gd name="T32" fmla="*/ 139 w 139"/>
                  <a:gd name="T33" fmla="*/ 12 h 101"/>
                  <a:gd name="T34" fmla="*/ 139 w 139"/>
                  <a:gd name="T35" fmla="*/ 12 h 101"/>
                  <a:gd name="T36" fmla="*/ 139 w 139"/>
                  <a:gd name="T37" fmla="*/ 25 h 101"/>
                  <a:gd name="T38" fmla="*/ 139 w 139"/>
                  <a:gd name="T39" fmla="*/ 25 h 101"/>
                  <a:gd name="T40" fmla="*/ 139 w 139"/>
                  <a:gd name="T41" fmla="*/ 38 h 101"/>
                  <a:gd name="T42" fmla="*/ 126 w 139"/>
                  <a:gd name="T43" fmla="*/ 38 h 101"/>
                  <a:gd name="T44" fmla="*/ 126 w 139"/>
                  <a:gd name="T45" fmla="*/ 38 h 101"/>
                  <a:gd name="T46" fmla="*/ 114 w 139"/>
                  <a:gd name="T47" fmla="*/ 38 h 101"/>
                  <a:gd name="T48" fmla="*/ 114 w 139"/>
                  <a:gd name="T49" fmla="*/ 50 h 101"/>
                  <a:gd name="T50" fmla="*/ 101 w 139"/>
                  <a:gd name="T51" fmla="*/ 50 h 101"/>
                  <a:gd name="T52" fmla="*/ 101 w 139"/>
                  <a:gd name="T53" fmla="*/ 50 h 101"/>
                  <a:gd name="T54" fmla="*/ 88 w 139"/>
                  <a:gd name="T55" fmla="*/ 50 h 101"/>
                  <a:gd name="T56" fmla="*/ 88 w 139"/>
                  <a:gd name="T57" fmla="*/ 50 h 101"/>
                  <a:gd name="T58" fmla="*/ 76 w 139"/>
                  <a:gd name="T59" fmla="*/ 63 h 101"/>
                  <a:gd name="T60" fmla="*/ 76 w 139"/>
                  <a:gd name="T61" fmla="*/ 63 h 101"/>
                  <a:gd name="T62" fmla="*/ 76 w 139"/>
                  <a:gd name="T63" fmla="*/ 76 h 101"/>
                  <a:gd name="T64" fmla="*/ 63 w 139"/>
                  <a:gd name="T65" fmla="*/ 89 h 101"/>
                  <a:gd name="T66" fmla="*/ 63 w 139"/>
                  <a:gd name="T67" fmla="*/ 89 h 101"/>
                  <a:gd name="T68" fmla="*/ 50 w 139"/>
                  <a:gd name="T69" fmla="*/ 101 h 101"/>
                  <a:gd name="T70" fmla="*/ 38 w 139"/>
                  <a:gd name="T71" fmla="*/ 101 h 101"/>
                  <a:gd name="T72" fmla="*/ 38 w 139"/>
                  <a:gd name="T73" fmla="*/ 101 h 101"/>
                  <a:gd name="T74" fmla="*/ 38 w 139"/>
                  <a:gd name="T75" fmla="*/ 89 h 101"/>
                  <a:gd name="T76" fmla="*/ 25 w 139"/>
                  <a:gd name="T77" fmla="*/ 89 h 101"/>
                  <a:gd name="T78" fmla="*/ 25 w 139"/>
                  <a:gd name="T79" fmla="*/ 76 h 101"/>
                  <a:gd name="T80" fmla="*/ 25 w 139"/>
                  <a:gd name="T81" fmla="*/ 76 h 101"/>
                  <a:gd name="T82" fmla="*/ 12 w 139"/>
                  <a:gd name="T83" fmla="*/ 63 h 101"/>
                  <a:gd name="T84" fmla="*/ 12 w 139"/>
                  <a:gd name="T85" fmla="*/ 63 h 101"/>
                  <a:gd name="T86" fmla="*/ 0 w 139"/>
                  <a:gd name="T87" fmla="*/ 50 h 101"/>
                  <a:gd name="T88" fmla="*/ 0 w 139"/>
                  <a:gd name="T89" fmla="*/ 50 h 101"/>
                  <a:gd name="T90" fmla="*/ 12 w 139"/>
                  <a:gd name="T91" fmla="*/ 50 h 101"/>
                  <a:gd name="T92" fmla="*/ 12 w 139"/>
                  <a:gd name="T93" fmla="*/ 38 h 101"/>
                  <a:gd name="T94" fmla="*/ 25 w 139"/>
                  <a:gd name="T95" fmla="*/ 38 h 101"/>
                  <a:gd name="T96" fmla="*/ 25 w 139"/>
                  <a:gd name="T97" fmla="*/ 38 h 101"/>
                  <a:gd name="T98" fmla="*/ 25 w 139"/>
                  <a:gd name="T99" fmla="*/ 38 h 101"/>
                  <a:gd name="T100" fmla="*/ 38 w 139"/>
                  <a:gd name="T101" fmla="*/ 38 h 101"/>
                  <a:gd name="T102" fmla="*/ 38 w 139"/>
                  <a:gd name="T103" fmla="*/ 38 h 101"/>
                  <a:gd name="T104" fmla="*/ 38 w 139"/>
                  <a:gd name="T105" fmla="*/ 25 h 101"/>
                  <a:gd name="T106" fmla="*/ 50 w 139"/>
                  <a:gd name="T107" fmla="*/ 25 h 101"/>
                  <a:gd name="T108" fmla="*/ 63 w 139"/>
                  <a:gd name="T109" fmla="*/ 25 h 10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39"/>
                  <a:gd name="T166" fmla="*/ 0 h 101"/>
                  <a:gd name="T167" fmla="*/ 139 w 139"/>
                  <a:gd name="T168" fmla="*/ 101 h 10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39" h="101">
                    <a:moveTo>
                      <a:pt x="63" y="25"/>
                    </a:moveTo>
                    <a:lnTo>
                      <a:pt x="76" y="12"/>
                    </a:lnTo>
                    <a:lnTo>
                      <a:pt x="88" y="12"/>
                    </a:lnTo>
                    <a:lnTo>
                      <a:pt x="101" y="0"/>
                    </a:lnTo>
                    <a:lnTo>
                      <a:pt x="114" y="12"/>
                    </a:lnTo>
                    <a:lnTo>
                      <a:pt x="126" y="12"/>
                    </a:lnTo>
                    <a:lnTo>
                      <a:pt x="126" y="0"/>
                    </a:lnTo>
                    <a:lnTo>
                      <a:pt x="139" y="0"/>
                    </a:lnTo>
                    <a:lnTo>
                      <a:pt x="139" y="12"/>
                    </a:lnTo>
                    <a:lnTo>
                      <a:pt x="139" y="25"/>
                    </a:lnTo>
                    <a:lnTo>
                      <a:pt x="139" y="38"/>
                    </a:lnTo>
                    <a:lnTo>
                      <a:pt x="126" y="38"/>
                    </a:lnTo>
                    <a:lnTo>
                      <a:pt x="114" y="38"/>
                    </a:lnTo>
                    <a:lnTo>
                      <a:pt x="114" y="50"/>
                    </a:lnTo>
                    <a:lnTo>
                      <a:pt x="101" y="50"/>
                    </a:lnTo>
                    <a:lnTo>
                      <a:pt x="88" y="50"/>
                    </a:lnTo>
                    <a:lnTo>
                      <a:pt x="76" y="63"/>
                    </a:lnTo>
                    <a:lnTo>
                      <a:pt x="76" y="76"/>
                    </a:lnTo>
                    <a:lnTo>
                      <a:pt x="63" y="89"/>
                    </a:lnTo>
                    <a:lnTo>
                      <a:pt x="50" y="101"/>
                    </a:lnTo>
                    <a:lnTo>
                      <a:pt x="38" y="101"/>
                    </a:lnTo>
                    <a:lnTo>
                      <a:pt x="38" y="89"/>
                    </a:lnTo>
                    <a:lnTo>
                      <a:pt x="25" y="89"/>
                    </a:lnTo>
                    <a:lnTo>
                      <a:pt x="25" y="76"/>
                    </a:lnTo>
                    <a:lnTo>
                      <a:pt x="12" y="63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38"/>
                    </a:lnTo>
                    <a:lnTo>
                      <a:pt x="25" y="38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50" y="25"/>
                    </a:lnTo>
                    <a:lnTo>
                      <a:pt x="63" y="2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03" name="Freeform 80"/>
              <p:cNvSpPr>
                <a:spLocks/>
              </p:cNvSpPr>
              <p:nvPr/>
            </p:nvSpPr>
            <p:spPr bwMode="auto">
              <a:xfrm>
                <a:off x="342" y="4895989"/>
                <a:ext cx="38" cy="76"/>
              </a:xfrm>
              <a:custGeom>
                <a:avLst/>
                <a:gdLst>
                  <a:gd name="T0" fmla="*/ 26 w 38"/>
                  <a:gd name="T1" fmla="*/ 13 h 76"/>
                  <a:gd name="T2" fmla="*/ 26 w 38"/>
                  <a:gd name="T3" fmla="*/ 13 h 76"/>
                  <a:gd name="T4" fmla="*/ 13 w 38"/>
                  <a:gd name="T5" fmla="*/ 0 h 76"/>
                  <a:gd name="T6" fmla="*/ 13 w 38"/>
                  <a:gd name="T7" fmla="*/ 0 h 76"/>
                  <a:gd name="T8" fmla="*/ 13 w 38"/>
                  <a:gd name="T9" fmla="*/ 0 h 76"/>
                  <a:gd name="T10" fmla="*/ 0 w 38"/>
                  <a:gd name="T11" fmla="*/ 0 h 76"/>
                  <a:gd name="T12" fmla="*/ 0 w 38"/>
                  <a:gd name="T13" fmla="*/ 13 h 76"/>
                  <a:gd name="T14" fmla="*/ 0 w 38"/>
                  <a:gd name="T15" fmla="*/ 13 h 76"/>
                  <a:gd name="T16" fmla="*/ 0 w 38"/>
                  <a:gd name="T17" fmla="*/ 13 h 76"/>
                  <a:gd name="T18" fmla="*/ 0 w 38"/>
                  <a:gd name="T19" fmla="*/ 26 h 76"/>
                  <a:gd name="T20" fmla="*/ 0 w 38"/>
                  <a:gd name="T21" fmla="*/ 38 h 76"/>
                  <a:gd name="T22" fmla="*/ 0 w 38"/>
                  <a:gd name="T23" fmla="*/ 38 h 76"/>
                  <a:gd name="T24" fmla="*/ 0 w 38"/>
                  <a:gd name="T25" fmla="*/ 38 h 76"/>
                  <a:gd name="T26" fmla="*/ 0 w 38"/>
                  <a:gd name="T27" fmla="*/ 51 h 76"/>
                  <a:gd name="T28" fmla="*/ 0 w 38"/>
                  <a:gd name="T29" fmla="*/ 51 h 76"/>
                  <a:gd name="T30" fmla="*/ 0 w 38"/>
                  <a:gd name="T31" fmla="*/ 64 h 76"/>
                  <a:gd name="T32" fmla="*/ 13 w 38"/>
                  <a:gd name="T33" fmla="*/ 64 h 76"/>
                  <a:gd name="T34" fmla="*/ 13 w 38"/>
                  <a:gd name="T35" fmla="*/ 64 h 76"/>
                  <a:gd name="T36" fmla="*/ 13 w 38"/>
                  <a:gd name="T37" fmla="*/ 76 h 76"/>
                  <a:gd name="T38" fmla="*/ 26 w 38"/>
                  <a:gd name="T39" fmla="*/ 64 h 76"/>
                  <a:gd name="T40" fmla="*/ 26 w 38"/>
                  <a:gd name="T41" fmla="*/ 64 h 76"/>
                  <a:gd name="T42" fmla="*/ 26 w 38"/>
                  <a:gd name="T43" fmla="*/ 64 h 76"/>
                  <a:gd name="T44" fmla="*/ 38 w 38"/>
                  <a:gd name="T45" fmla="*/ 51 h 76"/>
                  <a:gd name="T46" fmla="*/ 38 w 38"/>
                  <a:gd name="T47" fmla="*/ 51 h 76"/>
                  <a:gd name="T48" fmla="*/ 38 w 38"/>
                  <a:gd name="T49" fmla="*/ 38 h 76"/>
                  <a:gd name="T50" fmla="*/ 38 w 38"/>
                  <a:gd name="T51" fmla="*/ 38 h 76"/>
                  <a:gd name="T52" fmla="*/ 38 w 38"/>
                  <a:gd name="T53" fmla="*/ 38 h 76"/>
                  <a:gd name="T54" fmla="*/ 38 w 38"/>
                  <a:gd name="T55" fmla="*/ 26 h 76"/>
                  <a:gd name="T56" fmla="*/ 26 w 38"/>
                  <a:gd name="T57" fmla="*/ 26 h 76"/>
                  <a:gd name="T58" fmla="*/ 26 w 38"/>
                  <a:gd name="T59" fmla="*/ 26 h 76"/>
                  <a:gd name="T60" fmla="*/ 26 w 38"/>
                  <a:gd name="T61" fmla="*/ 13 h 76"/>
                  <a:gd name="T62" fmla="*/ 26 w 38"/>
                  <a:gd name="T63" fmla="*/ 13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76"/>
                  <a:gd name="T98" fmla="*/ 38 w 38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76">
                    <a:moveTo>
                      <a:pt x="26" y="13"/>
                    </a:moveTo>
                    <a:lnTo>
                      <a:pt x="26" y="13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51"/>
                    </a:lnTo>
                    <a:lnTo>
                      <a:pt x="0" y="64"/>
                    </a:lnTo>
                    <a:lnTo>
                      <a:pt x="13" y="64"/>
                    </a:lnTo>
                    <a:lnTo>
                      <a:pt x="13" y="76"/>
                    </a:lnTo>
                    <a:lnTo>
                      <a:pt x="26" y="64"/>
                    </a:lnTo>
                    <a:lnTo>
                      <a:pt x="38" y="51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26" y="26"/>
                    </a:lnTo>
                    <a:lnTo>
                      <a:pt x="26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04" name="Freeform 81"/>
              <p:cNvSpPr>
                <a:spLocks/>
              </p:cNvSpPr>
              <p:nvPr/>
            </p:nvSpPr>
            <p:spPr bwMode="auto">
              <a:xfrm>
                <a:off x="241" y="4896103"/>
                <a:ext cx="51" cy="26"/>
              </a:xfrm>
              <a:custGeom>
                <a:avLst/>
                <a:gdLst>
                  <a:gd name="T0" fmla="*/ 51 w 51"/>
                  <a:gd name="T1" fmla="*/ 0 h 26"/>
                  <a:gd name="T2" fmla="*/ 51 w 51"/>
                  <a:gd name="T3" fmla="*/ 0 h 26"/>
                  <a:gd name="T4" fmla="*/ 51 w 51"/>
                  <a:gd name="T5" fmla="*/ 13 h 26"/>
                  <a:gd name="T6" fmla="*/ 51 w 51"/>
                  <a:gd name="T7" fmla="*/ 13 h 26"/>
                  <a:gd name="T8" fmla="*/ 51 w 51"/>
                  <a:gd name="T9" fmla="*/ 13 h 26"/>
                  <a:gd name="T10" fmla="*/ 38 w 51"/>
                  <a:gd name="T11" fmla="*/ 26 h 26"/>
                  <a:gd name="T12" fmla="*/ 38 w 51"/>
                  <a:gd name="T13" fmla="*/ 26 h 26"/>
                  <a:gd name="T14" fmla="*/ 25 w 51"/>
                  <a:gd name="T15" fmla="*/ 26 h 26"/>
                  <a:gd name="T16" fmla="*/ 25 w 51"/>
                  <a:gd name="T17" fmla="*/ 26 h 26"/>
                  <a:gd name="T18" fmla="*/ 13 w 51"/>
                  <a:gd name="T19" fmla="*/ 26 h 26"/>
                  <a:gd name="T20" fmla="*/ 13 w 51"/>
                  <a:gd name="T21" fmla="*/ 26 h 26"/>
                  <a:gd name="T22" fmla="*/ 13 w 51"/>
                  <a:gd name="T23" fmla="*/ 26 h 26"/>
                  <a:gd name="T24" fmla="*/ 13 w 51"/>
                  <a:gd name="T25" fmla="*/ 26 h 26"/>
                  <a:gd name="T26" fmla="*/ 0 w 51"/>
                  <a:gd name="T27" fmla="*/ 26 h 26"/>
                  <a:gd name="T28" fmla="*/ 0 w 51"/>
                  <a:gd name="T29" fmla="*/ 13 h 26"/>
                  <a:gd name="T30" fmla="*/ 0 w 51"/>
                  <a:gd name="T31" fmla="*/ 13 h 26"/>
                  <a:gd name="T32" fmla="*/ 0 w 51"/>
                  <a:gd name="T33" fmla="*/ 13 h 26"/>
                  <a:gd name="T34" fmla="*/ 13 w 51"/>
                  <a:gd name="T35" fmla="*/ 13 h 26"/>
                  <a:gd name="T36" fmla="*/ 13 w 51"/>
                  <a:gd name="T37" fmla="*/ 0 h 26"/>
                  <a:gd name="T38" fmla="*/ 13 w 51"/>
                  <a:gd name="T39" fmla="*/ 0 h 26"/>
                  <a:gd name="T40" fmla="*/ 13 w 51"/>
                  <a:gd name="T41" fmla="*/ 0 h 26"/>
                  <a:gd name="T42" fmla="*/ 13 w 51"/>
                  <a:gd name="T43" fmla="*/ 0 h 26"/>
                  <a:gd name="T44" fmla="*/ 25 w 51"/>
                  <a:gd name="T45" fmla="*/ 0 h 26"/>
                  <a:gd name="T46" fmla="*/ 25 w 51"/>
                  <a:gd name="T47" fmla="*/ 0 h 26"/>
                  <a:gd name="T48" fmla="*/ 38 w 51"/>
                  <a:gd name="T49" fmla="*/ 13 h 26"/>
                  <a:gd name="T50" fmla="*/ 38 w 51"/>
                  <a:gd name="T51" fmla="*/ 13 h 26"/>
                  <a:gd name="T52" fmla="*/ 38 w 51"/>
                  <a:gd name="T53" fmla="*/ 0 h 26"/>
                  <a:gd name="T54" fmla="*/ 38 w 51"/>
                  <a:gd name="T55" fmla="*/ 0 h 26"/>
                  <a:gd name="T56" fmla="*/ 51 w 51"/>
                  <a:gd name="T57" fmla="*/ 0 h 26"/>
                  <a:gd name="T58" fmla="*/ 51 w 51"/>
                  <a:gd name="T59" fmla="*/ 0 h 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1"/>
                  <a:gd name="T91" fmla="*/ 0 h 26"/>
                  <a:gd name="T92" fmla="*/ 51 w 51"/>
                  <a:gd name="T93" fmla="*/ 26 h 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1" h="26">
                    <a:moveTo>
                      <a:pt x="51" y="0"/>
                    </a:moveTo>
                    <a:lnTo>
                      <a:pt x="51" y="0"/>
                    </a:lnTo>
                    <a:lnTo>
                      <a:pt x="51" y="13"/>
                    </a:lnTo>
                    <a:lnTo>
                      <a:pt x="38" y="26"/>
                    </a:lnTo>
                    <a:lnTo>
                      <a:pt x="25" y="26"/>
                    </a:lnTo>
                    <a:lnTo>
                      <a:pt x="13" y="26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13" y="13"/>
                    </a:lnTo>
                    <a:lnTo>
                      <a:pt x="13" y="0"/>
                    </a:lnTo>
                    <a:lnTo>
                      <a:pt x="25" y="0"/>
                    </a:lnTo>
                    <a:lnTo>
                      <a:pt x="38" y="13"/>
                    </a:lnTo>
                    <a:lnTo>
                      <a:pt x="38" y="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05" name="Freeform 82"/>
              <p:cNvSpPr>
                <a:spLocks/>
              </p:cNvSpPr>
              <p:nvPr/>
            </p:nvSpPr>
            <p:spPr bwMode="auto">
              <a:xfrm>
                <a:off x="0" y="4896230"/>
                <a:ext cx="190" cy="203"/>
              </a:xfrm>
              <a:custGeom>
                <a:avLst/>
                <a:gdLst>
                  <a:gd name="T0" fmla="*/ 0 w 190"/>
                  <a:gd name="T1" fmla="*/ 203 h 203"/>
                  <a:gd name="T2" fmla="*/ 0 w 190"/>
                  <a:gd name="T3" fmla="*/ 165 h 203"/>
                  <a:gd name="T4" fmla="*/ 13 w 190"/>
                  <a:gd name="T5" fmla="*/ 153 h 203"/>
                  <a:gd name="T6" fmla="*/ 25 w 190"/>
                  <a:gd name="T7" fmla="*/ 140 h 203"/>
                  <a:gd name="T8" fmla="*/ 25 w 190"/>
                  <a:gd name="T9" fmla="*/ 115 h 203"/>
                  <a:gd name="T10" fmla="*/ 38 w 190"/>
                  <a:gd name="T11" fmla="*/ 102 h 203"/>
                  <a:gd name="T12" fmla="*/ 63 w 190"/>
                  <a:gd name="T13" fmla="*/ 89 h 203"/>
                  <a:gd name="T14" fmla="*/ 89 w 190"/>
                  <a:gd name="T15" fmla="*/ 76 h 203"/>
                  <a:gd name="T16" fmla="*/ 63 w 190"/>
                  <a:gd name="T17" fmla="*/ 64 h 203"/>
                  <a:gd name="T18" fmla="*/ 63 w 190"/>
                  <a:gd name="T19" fmla="*/ 51 h 203"/>
                  <a:gd name="T20" fmla="*/ 76 w 190"/>
                  <a:gd name="T21" fmla="*/ 38 h 203"/>
                  <a:gd name="T22" fmla="*/ 101 w 190"/>
                  <a:gd name="T23" fmla="*/ 38 h 203"/>
                  <a:gd name="T24" fmla="*/ 101 w 190"/>
                  <a:gd name="T25" fmla="*/ 51 h 203"/>
                  <a:gd name="T26" fmla="*/ 114 w 190"/>
                  <a:gd name="T27" fmla="*/ 51 h 203"/>
                  <a:gd name="T28" fmla="*/ 140 w 190"/>
                  <a:gd name="T29" fmla="*/ 26 h 203"/>
                  <a:gd name="T30" fmla="*/ 165 w 190"/>
                  <a:gd name="T31" fmla="*/ 0 h 203"/>
                  <a:gd name="T32" fmla="*/ 178 w 190"/>
                  <a:gd name="T33" fmla="*/ 13 h 203"/>
                  <a:gd name="T34" fmla="*/ 178 w 190"/>
                  <a:gd name="T35" fmla="*/ 51 h 203"/>
                  <a:gd name="T36" fmla="*/ 152 w 190"/>
                  <a:gd name="T37" fmla="*/ 64 h 203"/>
                  <a:gd name="T38" fmla="*/ 140 w 190"/>
                  <a:gd name="T39" fmla="*/ 76 h 203"/>
                  <a:gd name="T40" fmla="*/ 114 w 190"/>
                  <a:gd name="T41" fmla="*/ 89 h 203"/>
                  <a:gd name="T42" fmla="*/ 101 w 190"/>
                  <a:gd name="T43" fmla="*/ 102 h 203"/>
                  <a:gd name="T44" fmla="*/ 89 w 190"/>
                  <a:gd name="T45" fmla="*/ 115 h 203"/>
                  <a:gd name="T46" fmla="*/ 76 w 190"/>
                  <a:gd name="T47" fmla="*/ 102 h 203"/>
                  <a:gd name="T48" fmla="*/ 63 w 190"/>
                  <a:gd name="T49" fmla="*/ 102 h 203"/>
                  <a:gd name="T50" fmla="*/ 63 w 190"/>
                  <a:gd name="T51" fmla="*/ 115 h 203"/>
                  <a:gd name="T52" fmla="*/ 76 w 190"/>
                  <a:gd name="T53" fmla="*/ 140 h 203"/>
                  <a:gd name="T54" fmla="*/ 63 w 190"/>
                  <a:gd name="T55" fmla="*/ 140 h 203"/>
                  <a:gd name="T56" fmla="*/ 51 w 190"/>
                  <a:gd name="T57" fmla="*/ 153 h 203"/>
                  <a:gd name="T58" fmla="*/ 63 w 190"/>
                  <a:gd name="T59" fmla="*/ 165 h 203"/>
                  <a:gd name="T60" fmla="*/ 51 w 190"/>
                  <a:gd name="T61" fmla="*/ 191 h 203"/>
                  <a:gd name="T62" fmla="*/ 25 w 190"/>
                  <a:gd name="T63" fmla="*/ 191 h 2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0"/>
                  <a:gd name="T97" fmla="*/ 0 h 203"/>
                  <a:gd name="T98" fmla="*/ 190 w 190"/>
                  <a:gd name="T99" fmla="*/ 203 h 2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0" h="203">
                    <a:moveTo>
                      <a:pt x="13" y="203"/>
                    </a:moveTo>
                    <a:lnTo>
                      <a:pt x="0" y="203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0" y="153"/>
                    </a:lnTo>
                    <a:lnTo>
                      <a:pt x="13" y="153"/>
                    </a:lnTo>
                    <a:lnTo>
                      <a:pt x="25" y="140"/>
                    </a:lnTo>
                    <a:lnTo>
                      <a:pt x="25" y="127"/>
                    </a:lnTo>
                    <a:lnTo>
                      <a:pt x="25" y="115"/>
                    </a:lnTo>
                    <a:lnTo>
                      <a:pt x="25" y="102"/>
                    </a:lnTo>
                    <a:lnTo>
                      <a:pt x="38" y="102"/>
                    </a:lnTo>
                    <a:lnTo>
                      <a:pt x="63" y="89"/>
                    </a:lnTo>
                    <a:lnTo>
                      <a:pt x="89" y="76"/>
                    </a:lnTo>
                    <a:lnTo>
                      <a:pt x="89" y="64"/>
                    </a:lnTo>
                    <a:lnTo>
                      <a:pt x="63" y="64"/>
                    </a:lnTo>
                    <a:lnTo>
                      <a:pt x="63" y="51"/>
                    </a:lnTo>
                    <a:lnTo>
                      <a:pt x="63" y="38"/>
                    </a:lnTo>
                    <a:lnTo>
                      <a:pt x="76" y="38"/>
                    </a:lnTo>
                    <a:lnTo>
                      <a:pt x="89" y="38"/>
                    </a:lnTo>
                    <a:lnTo>
                      <a:pt x="101" y="38"/>
                    </a:lnTo>
                    <a:lnTo>
                      <a:pt x="101" y="51"/>
                    </a:lnTo>
                    <a:lnTo>
                      <a:pt x="114" y="51"/>
                    </a:lnTo>
                    <a:lnTo>
                      <a:pt x="127" y="38"/>
                    </a:lnTo>
                    <a:lnTo>
                      <a:pt x="140" y="26"/>
                    </a:lnTo>
                    <a:lnTo>
                      <a:pt x="152" y="26"/>
                    </a:lnTo>
                    <a:lnTo>
                      <a:pt x="165" y="0"/>
                    </a:lnTo>
                    <a:lnTo>
                      <a:pt x="178" y="13"/>
                    </a:lnTo>
                    <a:lnTo>
                      <a:pt x="190" y="38"/>
                    </a:lnTo>
                    <a:lnTo>
                      <a:pt x="178" y="51"/>
                    </a:lnTo>
                    <a:lnTo>
                      <a:pt x="165" y="64"/>
                    </a:lnTo>
                    <a:lnTo>
                      <a:pt x="152" y="64"/>
                    </a:lnTo>
                    <a:lnTo>
                      <a:pt x="140" y="64"/>
                    </a:lnTo>
                    <a:lnTo>
                      <a:pt x="140" y="76"/>
                    </a:lnTo>
                    <a:lnTo>
                      <a:pt x="127" y="89"/>
                    </a:lnTo>
                    <a:lnTo>
                      <a:pt x="114" y="89"/>
                    </a:lnTo>
                    <a:lnTo>
                      <a:pt x="101" y="102"/>
                    </a:lnTo>
                    <a:lnTo>
                      <a:pt x="89" y="102"/>
                    </a:lnTo>
                    <a:lnTo>
                      <a:pt x="89" y="115"/>
                    </a:lnTo>
                    <a:lnTo>
                      <a:pt x="76" y="115"/>
                    </a:lnTo>
                    <a:lnTo>
                      <a:pt x="76" y="102"/>
                    </a:lnTo>
                    <a:lnTo>
                      <a:pt x="63" y="102"/>
                    </a:lnTo>
                    <a:lnTo>
                      <a:pt x="63" y="115"/>
                    </a:lnTo>
                    <a:lnTo>
                      <a:pt x="76" y="140"/>
                    </a:lnTo>
                    <a:lnTo>
                      <a:pt x="63" y="140"/>
                    </a:lnTo>
                    <a:lnTo>
                      <a:pt x="51" y="140"/>
                    </a:lnTo>
                    <a:lnTo>
                      <a:pt x="51" y="153"/>
                    </a:lnTo>
                    <a:lnTo>
                      <a:pt x="63" y="165"/>
                    </a:lnTo>
                    <a:lnTo>
                      <a:pt x="51" y="178"/>
                    </a:lnTo>
                    <a:lnTo>
                      <a:pt x="51" y="191"/>
                    </a:lnTo>
                    <a:lnTo>
                      <a:pt x="38" y="191"/>
                    </a:lnTo>
                    <a:lnTo>
                      <a:pt x="25" y="191"/>
                    </a:lnTo>
                    <a:lnTo>
                      <a:pt x="13" y="20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500" name="Freeform 83"/>
            <p:cNvSpPr>
              <a:spLocks/>
            </p:cNvSpPr>
            <p:nvPr/>
          </p:nvSpPr>
          <p:spPr bwMode="auto">
            <a:xfrm>
              <a:off x="5029200" y="3543300"/>
              <a:ext cx="228600" cy="114300"/>
            </a:xfrm>
            <a:custGeom>
              <a:avLst/>
              <a:gdLst>
                <a:gd name="T0" fmla="*/ 178 w 203"/>
                <a:gd name="T1" fmla="*/ 76 h 102"/>
                <a:gd name="T2" fmla="*/ 203 w 203"/>
                <a:gd name="T3" fmla="*/ 64 h 102"/>
                <a:gd name="T4" fmla="*/ 203 w 203"/>
                <a:gd name="T5" fmla="*/ 51 h 102"/>
                <a:gd name="T6" fmla="*/ 203 w 203"/>
                <a:gd name="T7" fmla="*/ 38 h 102"/>
                <a:gd name="T8" fmla="*/ 190 w 203"/>
                <a:gd name="T9" fmla="*/ 26 h 102"/>
                <a:gd name="T10" fmla="*/ 178 w 203"/>
                <a:gd name="T11" fmla="*/ 26 h 102"/>
                <a:gd name="T12" fmla="*/ 165 w 203"/>
                <a:gd name="T13" fmla="*/ 26 h 102"/>
                <a:gd name="T14" fmla="*/ 140 w 203"/>
                <a:gd name="T15" fmla="*/ 38 h 102"/>
                <a:gd name="T16" fmla="*/ 127 w 203"/>
                <a:gd name="T17" fmla="*/ 26 h 102"/>
                <a:gd name="T18" fmla="*/ 127 w 203"/>
                <a:gd name="T19" fmla="*/ 26 h 102"/>
                <a:gd name="T20" fmla="*/ 114 w 203"/>
                <a:gd name="T21" fmla="*/ 26 h 102"/>
                <a:gd name="T22" fmla="*/ 114 w 203"/>
                <a:gd name="T23" fmla="*/ 26 h 102"/>
                <a:gd name="T24" fmla="*/ 102 w 203"/>
                <a:gd name="T25" fmla="*/ 26 h 102"/>
                <a:gd name="T26" fmla="*/ 89 w 203"/>
                <a:gd name="T27" fmla="*/ 13 h 102"/>
                <a:gd name="T28" fmla="*/ 89 w 203"/>
                <a:gd name="T29" fmla="*/ 13 h 102"/>
                <a:gd name="T30" fmla="*/ 63 w 203"/>
                <a:gd name="T31" fmla="*/ 13 h 102"/>
                <a:gd name="T32" fmla="*/ 38 w 203"/>
                <a:gd name="T33" fmla="*/ 0 h 102"/>
                <a:gd name="T34" fmla="*/ 13 w 203"/>
                <a:gd name="T35" fmla="*/ 0 h 102"/>
                <a:gd name="T36" fmla="*/ 13 w 203"/>
                <a:gd name="T37" fmla="*/ 13 h 102"/>
                <a:gd name="T38" fmla="*/ 25 w 203"/>
                <a:gd name="T39" fmla="*/ 51 h 102"/>
                <a:gd name="T40" fmla="*/ 38 w 203"/>
                <a:gd name="T41" fmla="*/ 64 h 102"/>
                <a:gd name="T42" fmla="*/ 51 w 203"/>
                <a:gd name="T43" fmla="*/ 64 h 102"/>
                <a:gd name="T44" fmla="*/ 63 w 203"/>
                <a:gd name="T45" fmla="*/ 64 h 102"/>
                <a:gd name="T46" fmla="*/ 76 w 203"/>
                <a:gd name="T47" fmla="*/ 76 h 102"/>
                <a:gd name="T48" fmla="*/ 76 w 203"/>
                <a:gd name="T49" fmla="*/ 64 h 102"/>
                <a:gd name="T50" fmla="*/ 89 w 203"/>
                <a:gd name="T51" fmla="*/ 76 h 102"/>
                <a:gd name="T52" fmla="*/ 102 w 203"/>
                <a:gd name="T53" fmla="*/ 89 h 102"/>
                <a:gd name="T54" fmla="*/ 102 w 203"/>
                <a:gd name="T55" fmla="*/ 102 h 102"/>
                <a:gd name="T56" fmla="*/ 114 w 203"/>
                <a:gd name="T57" fmla="*/ 89 h 102"/>
                <a:gd name="T58" fmla="*/ 102 w 203"/>
                <a:gd name="T59" fmla="*/ 76 h 102"/>
                <a:gd name="T60" fmla="*/ 102 w 203"/>
                <a:gd name="T61" fmla="*/ 76 h 102"/>
                <a:gd name="T62" fmla="*/ 114 w 203"/>
                <a:gd name="T63" fmla="*/ 76 h 102"/>
                <a:gd name="T64" fmla="*/ 127 w 203"/>
                <a:gd name="T65" fmla="*/ 64 h 102"/>
                <a:gd name="T66" fmla="*/ 127 w 203"/>
                <a:gd name="T67" fmla="*/ 64 h 102"/>
                <a:gd name="T68" fmla="*/ 140 w 203"/>
                <a:gd name="T69" fmla="*/ 76 h 102"/>
                <a:gd name="T70" fmla="*/ 152 w 203"/>
                <a:gd name="T71" fmla="*/ 76 h 102"/>
                <a:gd name="T72" fmla="*/ 178 w 203"/>
                <a:gd name="T73" fmla="*/ 89 h 1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3"/>
                <a:gd name="T112" fmla="*/ 0 h 102"/>
                <a:gd name="T113" fmla="*/ 203 w 203"/>
                <a:gd name="T114" fmla="*/ 102 h 1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3" h="102">
                  <a:moveTo>
                    <a:pt x="178" y="89"/>
                  </a:moveTo>
                  <a:lnTo>
                    <a:pt x="178" y="76"/>
                  </a:lnTo>
                  <a:lnTo>
                    <a:pt x="190" y="64"/>
                  </a:lnTo>
                  <a:lnTo>
                    <a:pt x="203" y="64"/>
                  </a:lnTo>
                  <a:lnTo>
                    <a:pt x="203" y="51"/>
                  </a:lnTo>
                  <a:lnTo>
                    <a:pt x="203" y="38"/>
                  </a:lnTo>
                  <a:lnTo>
                    <a:pt x="190" y="26"/>
                  </a:lnTo>
                  <a:lnTo>
                    <a:pt x="178" y="26"/>
                  </a:lnTo>
                  <a:lnTo>
                    <a:pt x="165" y="26"/>
                  </a:lnTo>
                  <a:lnTo>
                    <a:pt x="152" y="26"/>
                  </a:lnTo>
                  <a:lnTo>
                    <a:pt x="140" y="38"/>
                  </a:lnTo>
                  <a:lnTo>
                    <a:pt x="127" y="26"/>
                  </a:lnTo>
                  <a:lnTo>
                    <a:pt x="127" y="13"/>
                  </a:lnTo>
                  <a:lnTo>
                    <a:pt x="127" y="26"/>
                  </a:lnTo>
                  <a:lnTo>
                    <a:pt x="114" y="26"/>
                  </a:lnTo>
                  <a:lnTo>
                    <a:pt x="102" y="26"/>
                  </a:lnTo>
                  <a:lnTo>
                    <a:pt x="89" y="13"/>
                  </a:lnTo>
                  <a:lnTo>
                    <a:pt x="76" y="13"/>
                  </a:lnTo>
                  <a:lnTo>
                    <a:pt x="63" y="13"/>
                  </a:lnTo>
                  <a:lnTo>
                    <a:pt x="51" y="13"/>
                  </a:lnTo>
                  <a:lnTo>
                    <a:pt x="38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13" y="13"/>
                  </a:lnTo>
                  <a:lnTo>
                    <a:pt x="13" y="38"/>
                  </a:lnTo>
                  <a:lnTo>
                    <a:pt x="25" y="51"/>
                  </a:lnTo>
                  <a:lnTo>
                    <a:pt x="38" y="51"/>
                  </a:lnTo>
                  <a:lnTo>
                    <a:pt x="38" y="64"/>
                  </a:lnTo>
                  <a:lnTo>
                    <a:pt x="51" y="64"/>
                  </a:lnTo>
                  <a:lnTo>
                    <a:pt x="63" y="64"/>
                  </a:lnTo>
                  <a:lnTo>
                    <a:pt x="76" y="76"/>
                  </a:lnTo>
                  <a:lnTo>
                    <a:pt x="76" y="64"/>
                  </a:lnTo>
                  <a:lnTo>
                    <a:pt x="89" y="76"/>
                  </a:lnTo>
                  <a:lnTo>
                    <a:pt x="102" y="89"/>
                  </a:lnTo>
                  <a:lnTo>
                    <a:pt x="102" y="102"/>
                  </a:lnTo>
                  <a:lnTo>
                    <a:pt x="114" y="89"/>
                  </a:lnTo>
                  <a:lnTo>
                    <a:pt x="102" y="76"/>
                  </a:lnTo>
                  <a:lnTo>
                    <a:pt x="114" y="76"/>
                  </a:lnTo>
                  <a:lnTo>
                    <a:pt x="114" y="64"/>
                  </a:lnTo>
                  <a:lnTo>
                    <a:pt x="127" y="64"/>
                  </a:lnTo>
                  <a:lnTo>
                    <a:pt x="140" y="76"/>
                  </a:lnTo>
                  <a:lnTo>
                    <a:pt x="152" y="64"/>
                  </a:lnTo>
                  <a:lnTo>
                    <a:pt x="152" y="76"/>
                  </a:lnTo>
                  <a:lnTo>
                    <a:pt x="165" y="89"/>
                  </a:lnTo>
                  <a:lnTo>
                    <a:pt x="178" y="8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501" name="Freeform 84"/>
            <p:cNvSpPr>
              <a:spLocks/>
            </p:cNvSpPr>
            <p:nvPr/>
          </p:nvSpPr>
          <p:spPr bwMode="auto">
            <a:xfrm>
              <a:off x="4057650" y="3543300"/>
              <a:ext cx="266700" cy="333375"/>
            </a:xfrm>
            <a:custGeom>
              <a:avLst/>
              <a:gdLst>
                <a:gd name="T0" fmla="*/ 228 w 241"/>
                <a:gd name="T1" fmla="*/ 279 h 292"/>
                <a:gd name="T2" fmla="*/ 216 w 241"/>
                <a:gd name="T3" fmla="*/ 279 h 292"/>
                <a:gd name="T4" fmla="*/ 203 w 241"/>
                <a:gd name="T5" fmla="*/ 292 h 292"/>
                <a:gd name="T6" fmla="*/ 178 w 241"/>
                <a:gd name="T7" fmla="*/ 279 h 292"/>
                <a:gd name="T8" fmla="*/ 165 w 241"/>
                <a:gd name="T9" fmla="*/ 254 h 292"/>
                <a:gd name="T10" fmla="*/ 165 w 241"/>
                <a:gd name="T11" fmla="*/ 241 h 292"/>
                <a:gd name="T12" fmla="*/ 152 w 241"/>
                <a:gd name="T13" fmla="*/ 229 h 292"/>
                <a:gd name="T14" fmla="*/ 139 w 241"/>
                <a:gd name="T15" fmla="*/ 203 h 292"/>
                <a:gd name="T16" fmla="*/ 139 w 241"/>
                <a:gd name="T17" fmla="*/ 216 h 292"/>
                <a:gd name="T18" fmla="*/ 127 w 241"/>
                <a:gd name="T19" fmla="*/ 216 h 292"/>
                <a:gd name="T20" fmla="*/ 114 w 241"/>
                <a:gd name="T21" fmla="*/ 191 h 292"/>
                <a:gd name="T22" fmla="*/ 89 w 241"/>
                <a:gd name="T23" fmla="*/ 178 h 292"/>
                <a:gd name="T24" fmla="*/ 76 w 241"/>
                <a:gd name="T25" fmla="*/ 165 h 292"/>
                <a:gd name="T26" fmla="*/ 76 w 241"/>
                <a:gd name="T27" fmla="*/ 153 h 292"/>
                <a:gd name="T28" fmla="*/ 51 w 241"/>
                <a:gd name="T29" fmla="*/ 153 h 292"/>
                <a:gd name="T30" fmla="*/ 51 w 241"/>
                <a:gd name="T31" fmla="*/ 127 h 292"/>
                <a:gd name="T32" fmla="*/ 38 w 241"/>
                <a:gd name="T33" fmla="*/ 140 h 292"/>
                <a:gd name="T34" fmla="*/ 25 w 241"/>
                <a:gd name="T35" fmla="*/ 127 h 292"/>
                <a:gd name="T36" fmla="*/ 13 w 241"/>
                <a:gd name="T37" fmla="*/ 114 h 292"/>
                <a:gd name="T38" fmla="*/ 13 w 241"/>
                <a:gd name="T39" fmla="*/ 89 h 292"/>
                <a:gd name="T40" fmla="*/ 25 w 241"/>
                <a:gd name="T41" fmla="*/ 89 h 292"/>
                <a:gd name="T42" fmla="*/ 25 w 241"/>
                <a:gd name="T43" fmla="*/ 89 h 292"/>
                <a:gd name="T44" fmla="*/ 38 w 241"/>
                <a:gd name="T45" fmla="*/ 64 h 292"/>
                <a:gd name="T46" fmla="*/ 25 w 241"/>
                <a:gd name="T47" fmla="*/ 51 h 292"/>
                <a:gd name="T48" fmla="*/ 13 w 241"/>
                <a:gd name="T49" fmla="*/ 51 h 292"/>
                <a:gd name="T50" fmla="*/ 0 w 241"/>
                <a:gd name="T51" fmla="*/ 38 h 292"/>
                <a:gd name="T52" fmla="*/ 0 w 241"/>
                <a:gd name="T53" fmla="*/ 26 h 292"/>
                <a:gd name="T54" fmla="*/ 13 w 241"/>
                <a:gd name="T55" fmla="*/ 13 h 292"/>
                <a:gd name="T56" fmla="*/ 38 w 241"/>
                <a:gd name="T57" fmla="*/ 0 h 292"/>
                <a:gd name="T58" fmla="*/ 76 w 241"/>
                <a:gd name="T59" fmla="*/ 0 h 292"/>
                <a:gd name="T60" fmla="*/ 101 w 241"/>
                <a:gd name="T61" fmla="*/ 26 h 292"/>
                <a:gd name="T62" fmla="*/ 76 w 241"/>
                <a:gd name="T63" fmla="*/ 51 h 292"/>
                <a:gd name="T64" fmla="*/ 114 w 241"/>
                <a:gd name="T65" fmla="*/ 51 h 292"/>
                <a:gd name="T66" fmla="*/ 127 w 241"/>
                <a:gd name="T67" fmla="*/ 51 h 292"/>
                <a:gd name="T68" fmla="*/ 127 w 241"/>
                <a:gd name="T69" fmla="*/ 89 h 292"/>
                <a:gd name="T70" fmla="*/ 152 w 241"/>
                <a:gd name="T71" fmla="*/ 114 h 292"/>
                <a:gd name="T72" fmla="*/ 165 w 241"/>
                <a:gd name="T73" fmla="*/ 114 h 292"/>
                <a:gd name="T74" fmla="*/ 190 w 241"/>
                <a:gd name="T75" fmla="*/ 114 h 292"/>
                <a:gd name="T76" fmla="*/ 203 w 241"/>
                <a:gd name="T77" fmla="*/ 127 h 292"/>
                <a:gd name="T78" fmla="*/ 203 w 241"/>
                <a:gd name="T79" fmla="*/ 153 h 292"/>
                <a:gd name="T80" fmla="*/ 203 w 241"/>
                <a:gd name="T81" fmla="*/ 178 h 292"/>
                <a:gd name="T82" fmla="*/ 203 w 241"/>
                <a:gd name="T83" fmla="*/ 216 h 292"/>
                <a:gd name="T84" fmla="*/ 203 w 241"/>
                <a:gd name="T85" fmla="*/ 241 h 292"/>
                <a:gd name="T86" fmla="*/ 216 w 241"/>
                <a:gd name="T87" fmla="*/ 241 h 292"/>
                <a:gd name="T88" fmla="*/ 228 w 241"/>
                <a:gd name="T89" fmla="*/ 254 h 292"/>
                <a:gd name="T90" fmla="*/ 241 w 241"/>
                <a:gd name="T91" fmla="*/ 279 h 29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1"/>
                <a:gd name="T139" fmla="*/ 0 h 292"/>
                <a:gd name="T140" fmla="*/ 241 w 241"/>
                <a:gd name="T141" fmla="*/ 292 h 29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1" h="292">
                  <a:moveTo>
                    <a:pt x="241" y="279"/>
                  </a:moveTo>
                  <a:lnTo>
                    <a:pt x="241" y="279"/>
                  </a:lnTo>
                  <a:lnTo>
                    <a:pt x="228" y="279"/>
                  </a:lnTo>
                  <a:lnTo>
                    <a:pt x="216" y="279"/>
                  </a:lnTo>
                  <a:lnTo>
                    <a:pt x="203" y="292"/>
                  </a:lnTo>
                  <a:lnTo>
                    <a:pt x="190" y="279"/>
                  </a:lnTo>
                  <a:lnTo>
                    <a:pt x="178" y="279"/>
                  </a:lnTo>
                  <a:lnTo>
                    <a:pt x="165" y="267"/>
                  </a:lnTo>
                  <a:lnTo>
                    <a:pt x="165" y="254"/>
                  </a:lnTo>
                  <a:lnTo>
                    <a:pt x="165" y="241"/>
                  </a:lnTo>
                  <a:lnTo>
                    <a:pt x="152" y="229"/>
                  </a:lnTo>
                  <a:lnTo>
                    <a:pt x="152" y="216"/>
                  </a:lnTo>
                  <a:lnTo>
                    <a:pt x="139" y="203"/>
                  </a:lnTo>
                  <a:lnTo>
                    <a:pt x="139" y="216"/>
                  </a:lnTo>
                  <a:lnTo>
                    <a:pt x="127" y="216"/>
                  </a:lnTo>
                  <a:lnTo>
                    <a:pt x="127" y="203"/>
                  </a:lnTo>
                  <a:lnTo>
                    <a:pt x="114" y="203"/>
                  </a:lnTo>
                  <a:lnTo>
                    <a:pt x="114" y="191"/>
                  </a:lnTo>
                  <a:lnTo>
                    <a:pt x="89" y="178"/>
                  </a:lnTo>
                  <a:lnTo>
                    <a:pt x="89" y="165"/>
                  </a:lnTo>
                  <a:lnTo>
                    <a:pt x="76" y="165"/>
                  </a:lnTo>
                  <a:lnTo>
                    <a:pt x="76" y="153"/>
                  </a:lnTo>
                  <a:lnTo>
                    <a:pt x="63" y="153"/>
                  </a:lnTo>
                  <a:lnTo>
                    <a:pt x="51" y="153"/>
                  </a:lnTo>
                  <a:lnTo>
                    <a:pt x="51" y="140"/>
                  </a:lnTo>
                  <a:lnTo>
                    <a:pt x="51" y="127"/>
                  </a:lnTo>
                  <a:lnTo>
                    <a:pt x="38" y="140"/>
                  </a:lnTo>
                  <a:lnTo>
                    <a:pt x="25" y="140"/>
                  </a:lnTo>
                  <a:lnTo>
                    <a:pt x="25" y="127"/>
                  </a:lnTo>
                  <a:lnTo>
                    <a:pt x="13" y="114"/>
                  </a:lnTo>
                  <a:lnTo>
                    <a:pt x="13" y="102"/>
                  </a:lnTo>
                  <a:lnTo>
                    <a:pt x="13" y="89"/>
                  </a:lnTo>
                  <a:lnTo>
                    <a:pt x="25" y="89"/>
                  </a:lnTo>
                  <a:lnTo>
                    <a:pt x="38" y="89"/>
                  </a:lnTo>
                  <a:lnTo>
                    <a:pt x="38" y="64"/>
                  </a:lnTo>
                  <a:lnTo>
                    <a:pt x="25" y="51"/>
                  </a:lnTo>
                  <a:lnTo>
                    <a:pt x="13" y="64"/>
                  </a:lnTo>
                  <a:lnTo>
                    <a:pt x="13" y="51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9" y="13"/>
                  </a:lnTo>
                  <a:lnTo>
                    <a:pt x="101" y="26"/>
                  </a:lnTo>
                  <a:lnTo>
                    <a:pt x="89" y="38"/>
                  </a:lnTo>
                  <a:lnTo>
                    <a:pt x="76" y="38"/>
                  </a:lnTo>
                  <a:lnTo>
                    <a:pt x="76" y="51"/>
                  </a:lnTo>
                  <a:lnTo>
                    <a:pt x="89" y="64"/>
                  </a:lnTo>
                  <a:lnTo>
                    <a:pt x="101" y="51"/>
                  </a:lnTo>
                  <a:lnTo>
                    <a:pt x="114" y="51"/>
                  </a:lnTo>
                  <a:lnTo>
                    <a:pt x="114" y="38"/>
                  </a:lnTo>
                  <a:lnTo>
                    <a:pt x="127" y="51"/>
                  </a:lnTo>
                  <a:lnTo>
                    <a:pt x="127" y="64"/>
                  </a:lnTo>
                  <a:lnTo>
                    <a:pt x="127" y="76"/>
                  </a:lnTo>
                  <a:lnTo>
                    <a:pt x="127" y="89"/>
                  </a:lnTo>
                  <a:lnTo>
                    <a:pt x="139" y="102"/>
                  </a:lnTo>
                  <a:lnTo>
                    <a:pt x="152" y="114"/>
                  </a:lnTo>
                  <a:lnTo>
                    <a:pt x="165" y="114"/>
                  </a:lnTo>
                  <a:lnTo>
                    <a:pt x="178" y="114"/>
                  </a:lnTo>
                  <a:lnTo>
                    <a:pt x="190" y="114"/>
                  </a:lnTo>
                  <a:lnTo>
                    <a:pt x="190" y="127"/>
                  </a:lnTo>
                  <a:lnTo>
                    <a:pt x="203" y="127"/>
                  </a:lnTo>
                  <a:lnTo>
                    <a:pt x="203" y="140"/>
                  </a:lnTo>
                  <a:lnTo>
                    <a:pt x="203" y="153"/>
                  </a:lnTo>
                  <a:lnTo>
                    <a:pt x="203" y="165"/>
                  </a:lnTo>
                  <a:lnTo>
                    <a:pt x="203" y="178"/>
                  </a:lnTo>
                  <a:lnTo>
                    <a:pt x="203" y="191"/>
                  </a:lnTo>
                  <a:lnTo>
                    <a:pt x="203" y="203"/>
                  </a:lnTo>
                  <a:lnTo>
                    <a:pt x="203" y="216"/>
                  </a:lnTo>
                  <a:lnTo>
                    <a:pt x="203" y="229"/>
                  </a:lnTo>
                  <a:lnTo>
                    <a:pt x="203" y="241"/>
                  </a:lnTo>
                  <a:lnTo>
                    <a:pt x="216" y="241"/>
                  </a:lnTo>
                  <a:lnTo>
                    <a:pt x="216" y="254"/>
                  </a:lnTo>
                  <a:lnTo>
                    <a:pt x="228" y="254"/>
                  </a:lnTo>
                  <a:lnTo>
                    <a:pt x="228" y="267"/>
                  </a:lnTo>
                  <a:lnTo>
                    <a:pt x="241" y="267"/>
                  </a:lnTo>
                  <a:lnTo>
                    <a:pt x="241" y="27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</p:grpSp>
      <p:sp>
        <p:nvSpPr>
          <p:cNvPr id="1031" name="Rectangle 49"/>
          <p:cNvSpPr>
            <a:spLocks noChangeArrowheads="1"/>
          </p:cNvSpPr>
          <p:nvPr/>
        </p:nvSpPr>
        <p:spPr bwMode="auto">
          <a:xfrm>
            <a:off x="154748" y="1571613"/>
            <a:ext cx="2681189" cy="75088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1400" dirty="0" smtClean="0">
                <a:latin typeface="Calibri" pitchFamily="34" charset="0"/>
              </a:rPr>
              <a:t>○</a:t>
            </a:r>
            <a:r>
              <a:rPr lang="ko-KR" altLang="en-US" sz="1400" dirty="0" smtClean="0">
                <a:latin typeface="Calibri" pitchFamily="34" charset="0"/>
              </a:rPr>
              <a:t>해당 시정촌의 소방으로 대응</a:t>
            </a:r>
            <a:endParaRPr lang="ja-JP" altLang="en-US" sz="1400" dirty="0">
              <a:latin typeface="Calibri" pitchFamily="34" charset="0"/>
            </a:endParaRPr>
          </a:p>
        </p:txBody>
      </p:sp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3018221" y="4268789"/>
            <a:ext cx="1857389" cy="1944687"/>
            <a:chOff x="4173" y="1071"/>
            <a:chExt cx="1432" cy="1136"/>
          </a:xfrm>
        </p:grpSpPr>
        <p:graphicFrame>
          <p:nvGraphicFramePr>
            <p:cNvPr id="1026" name="Object 71"/>
            <p:cNvGraphicFramePr>
              <a:graphicFrameLocks noChangeAspect="1"/>
            </p:cNvGraphicFramePr>
            <p:nvPr/>
          </p:nvGraphicFramePr>
          <p:xfrm>
            <a:off x="4173" y="1071"/>
            <a:ext cx="1432" cy="1136"/>
          </p:xfrm>
          <a:graphic>
            <a:graphicData uri="http://schemas.openxmlformats.org/presentationml/2006/ole">
              <p:oleObj spid="_x0000_s5134" name="Image" r:id="rId4" imgW="2273016" imgH="1803175" progId="">
                <p:embed/>
              </p:oleObj>
            </a:graphicData>
          </a:graphic>
        </p:graphicFrame>
        <p:sp>
          <p:nvSpPr>
            <p:cNvPr id="1077" name="AutoShape 72"/>
            <p:cNvSpPr>
              <a:spLocks noChangeArrowheads="1"/>
            </p:cNvSpPr>
            <p:nvPr/>
          </p:nvSpPr>
          <p:spPr bwMode="auto">
            <a:xfrm>
              <a:off x="4760" y="1642"/>
              <a:ext cx="344" cy="180"/>
            </a:xfrm>
            <a:prstGeom prst="irregularSeal1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</p:grpSp>
      <p:sp>
        <p:nvSpPr>
          <p:cNvPr id="1033" name="AutoShape 73"/>
          <p:cNvSpPr>
            <a:spLocks noChangeArrowheads="1"/>
          </p:cNvSpPr>
          <p:nvPr/>
        </p:nvSpPr>
        <p:spPr bwMode="auto">
          <a:xfrm rot="-7767840">
            <a:off x="3374431" y="5113272"/>
            <a:ext cx="252412" cy="620844"/>
          </a:xfrm>
          <a:prstGeom prst="curvedLeftArrow">
            <a:avLst>
              <a:gd name="adj1" fmla="val 60156"/>
              <a:gd name="adj2" fmla="val 120302"/>
              <a:gd name="adj3" fmla="val 33333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34" name="AutoShape 75"/>
          <p:cNvSpPr>
            <a:spLocks noChangeArrowheads="1"/>
          </p:cNvSpPr>
          <p:nvPr/>
        </p:nvSpPr>
        <p:spPr bwMode="auto">
          <a:xfrm flipH="1" flipV="1">
            <a:off x="3946923" y="5000625"/>
            <a:ext cx="691356" cy="254000"/>
          </a:xfrm>
          <a:prstGeom prst="curvedUpArrow">
            <a:avLst>
              <a:gd name="adj1" fmla="val 66558"/>
              <a:gd name="adj2" fmla="val 133116"/>
              <a:gd name="adj3" fmla="val 33333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35" name="Rectangle 76"/>
          <p:cNvSpPr>
            <a:spLocks noChangeArrowheads="1"/>
          </p:cNvSpPr>
          <p:nvPr/>
        </p:nvSpPr>
        <p:spPr bwMode="auto">
          <a:xfrm>
            <a:off x="5804297" y="1357314"/>
            <a:ext cx="3714750" cy="64293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tIns="108000" anchor="ctr"/>
          <a:lstStyle/>
          <a:p>
            <a:pPr marL="177800" indent="-177800"/>
            <a:endParaRPr lang="en-US" altLang="ja-JP" sz="1400" dirty="0">
              <a:latin typeface="Batang" pitchFamily="18" charset="-127"/>
              <a:ea typeface="Batang" pitchFamily="18" charset="-127"/>
            </a:endParaRPr>
          </a:p>
          <a:p>
            <a:pPr marL="177800" indent="-177800"/>
            <a:r>
              <a:rPr lang="en-US" altLang="ja-JP" sz="1400" dirty="0" smtClean="0">
                <a:latin typeface="Batang" pitchFamily="18" charset="-127"/>
                <a:ea typeface="Batang" pitchFamily="18" charset="-127"/>
              </a:rPr>
              <a:t>○</a:t>
            </a:r>
            <a:r>
              <a:rPr lang="ko-KR" altLang="en-US" sz="1400" dirty="0" smtClean="0">
                <a:latin typeface="Batang" pitchFamily="18" charset="-127"/>
                <a:ea typeface="Batang" pitchFamily="18" charset="-127"/>
              </a:rPr>
              <a:t>근처 도도부현과 전국에서 소방응원</a:t>
            </a:r>
            <a:endParaRPr lang="en-US" altLang="ja-JP" sz="1400" dirty="0">
              <a:latin typeface="Batang" pitchFamily="18" charset="-127"/>
              <a:ea typeface="Batang" pitchFamily="18" charset="-127"/>
            </a:endParaRPr>
          </a:p>
          <a:p>
            <a:pPr marL="177800" indent="-177800"/>
            <a:r>
              <a:rPr lang="en-US" altLang="ja-JP" sz="1400" dirty="0">
                <a:latin typeface="Batang" pitchFamily="18" charset="-127"/>
                <a:ea typeface="Batang" pitchFamily="18" charset="-127"/>
              </a:rPr>
              <a:t>                                </a:t>
            </a:r>
            <a:r>
              <a:rPr lang="ja-JP" altLang="en-US" sz="1400" dirty="0" smtClean="0">
                <a:latin typeface="Batang" pitchFamily="18" charset="-127"/>
                <a:ea typeface="Batang" pitchFamily="18" charset="-127"/>
              </a:rPr>
              <a:t>＝ </a:t>
            </a:r>
            <a:r>
              <a:rPr lang="ko-KR" altLang="en-US" sz="1400" dirty="0" smtClean="0">
                <a:latin typeface="Batang" pitchFamily="18" charset="-127"/>
                <a:ea typeface="Batang" pitchFamily="18" charset="-127"/>
              </a:rPr>
              <a:t>긴급 소방원조대</a:t>
            </a:r>
            <a:endParaRPr lang="en-US" altLang="ja-JP" sz="1400" dirty="0">
              <a:latin typeface="Batang" pitchFamily="18" charset="-127"/>
              <a:ea typeface="Batang" pitchFamily="18" charset="-127"/>
            </a:endParaRPr>
          </a:p>
          <a:p>
            <a:pPr marL="177800" indent="-177800"/>
            <a:endParaRPr lang="en-US" altLang="ja-JP" sz="1400" dirty="0">
              <a:latin typeface="Batang" pitchFamily="18" charset="-127"/>
              <a:ea typeface="Batang" pitchFamily="18" charset="-127"/>
            </a:endParaRPr>
          </a:p>
          <a:p>
            <a:pPr marL="177800" indent="-177800"/>
            <a:endParaRPr lang="ja-JP" altLang="en-US" sz="14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36" name="AutoShape 77"/>
          <p:cNvSpPr>
            <a:spLocks noChangeArrowheads="1"/>
          </p:cNvSpPr>
          <p:nvPr/>
        </p:nvSpPr>
        <p:spPr bwMode="auto">
          <a:xfrm>
            <a:off x="154782" y="1000125"/>
            <a:ext cx="3327797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600" b="1" dirty="0" smtClean="0">
                <a:latin typeface="Calibri" pitchFamily="34" charset="0"/>
              </a:rPr>
              <a:t>통상적인 화재</a:t>
            </a:r>
            <a:r>
              <a:rPr lang="ja-JP" altLang="en-US" sz="1600" b="1" dirty="0" smtClean="0">
                <a:latin typeface="Calibri" pitchFamily="34" charset="0"/>
              </a:rPr>
              <a:t>・</a:t>
            </a:r>
            <a:r>
              <a:rPr lang="ko-KR" altLang="en-US" sz="1600" b="1" dirty="0" smtClean="0">
                <a:latin typeface="Calibri" pitchFamily="34" charset="0"/>
              </a:rPr>
              <a:t>사고</a:t>
            </a:r>
            <a:r>
              <a:rPr lang="ja-JP" altLang="en-US" sz="1600" b="1" dirty="0" smtClean="0">
                <a:latin typeface="Calibri" pitchFamily="34" charset="0"/>
              </a:rPr>
              <a:t>・</a:t>
            </a:r>
            <a:r>
              <a:rPr lang="ko-KR" altLang="en-US" sz="1600" b="1" dirty="0" smtClean="0">
                <a:latin typeface="Calibri" pitchFamily="34" charset="0"/>
              </a:rPr>
              <a:t>재해의 경우</a:t>
            </a:r>
            <a:endParaRPr lang="ja-JP" altLang="en-US" sz="1600" b="1" dirty="0">
              <a:latin typeface="Calibri" pitchFamily="34" charset="0"/>
            </a:endParaRPr>
          </a:p>
        </p:txBody>
      </p:sp>
      <p:sp>
        <p:nvSpPr>
          <p:cNvPr id="1037" name="AutoShape 78"/>
          <p:cNvSpPr>
            <a:spLocks noChangeArrowheads="1"/>
          </p:cNvSpPr>
          <p:nvPr/>
        </p:nvSpPr>
        <p:spPr bwMode="auto">
          <a:xfrm>
            <a:off x="5649516" y="928688"/>
            <a:ext cx="3747426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600" b="1" dirty="0" smtClean="0">
                <a:latin typeface="Calibri" pitchFamily="34" charset="0"/>
              </a:rPr>
              <a:t>보다 대규모의 화재</a:t>
            </a:r>
            <a:r>
              <a:rPr lang="ja-JP" altLang="en-US" sz="1600" b="1" dirty="0" smtClean="0">
                <a:latin typeface="Calibri" pitchFamily="34" charset="0"/>
              </a:rPr>
              <a:t>・</a:t>
            </a:r>
            <a:r>
              <a:rPr lang="ko-KR" altLang="en-US" sz="1600" b="1" dirty="0" smtClean="0">
                <a:latin typeface="Calibri" pitchFamily="34" charset="0"/>
              </a:rPr>
              <a:t>사고</a:t>
            </a:r>
            <a:r>
              <a:rPr lang="ja-JP" altLang="en-US" sz="1600" b="1" dirty="0" smtClean="0">
                <a:latin typeface="Calibri" pitchFamily="34" charset="0"/>
              </a:rPr>
              <a:t>・</a:t>
            </a:r>
            <a:r>
              <a:rPr lang="ko-KR" altLang="en-US" sz="1600" b="1" dirty="0" smtClean="0">
                <a:latin typeface="Calibri" pitchFamily="34" charset="0"/>
              </a:rPr>
              <a:t>재해의 경우</a:t>
            </a:r>
            <a:endParaRPr lang="ja-JP" altLang="en-US" sz="1600" b="1" dirty="0">
              <a:latin typeface="Calibri" pitchFamily="34" charset="0"/>
            </a:endParaRPr>
          </a:p>
        </p:txBody>
      </p:sp>
      <p:sp>
        <p:nvSpPr>
          <p:cNvPr id="1038" name="Rectangle 80"/>
          <p:cNvSpPr>
            <a:spLocks noChangeArrowheads="1"/>
          </p:cNvSpPr>
          <p:nvPr/>
        </p:nvSpPr>
        <p:spPr bwMode="auto">
          <a:xfrm>
            <a:off x="202935" y="4572000"/>
            <a:ext cx="2863454" cy="96043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177800" indent="-177800"/>
            <a:r>
              <a:rPr lang="en-US" altLang="ja-JP" sz="1400" dirty="0" smtClean="0">
                <a:latin typeface="Calibri" pitchFamily="34" charset="0"/>
              </a:rPr>
              <a:t>○</a:t>
            </a:r>
            <a:r>
              <a:rPr lang="ko-KR" altLang="en-US" sz="1400" dirty="0" smtClean="0">
                <a:latin typeface="Calibri" pitchFamily="34" charset="0"/>
              </a:rPr>
              <a:t>소방 상호응원 협정에 근거하여</a:t>
            </a:r>
            <a:endParaRPr lang="en-US" altLang="ja-JP" sz="1400" dirty="0">
              <a:latin typeface="Calibri" pitchFamily="34" charset="0"/>
            </a:endParaRPr>
          </a:p>
          <a:p>
            <a:pPr marL="177800" indent="-177800"/>
            <a:r>
              <a:rPr lang="ja-JP" altLang="en-US" sz="1400" dirty="0">
                <a:latin typeface="Calibri" pitchFamily="34" charset="0"/>
              </a:rPr>
              <a:t>　  </a:t>
            </a:r>
            <a:r>
              <a:rPr lang="ko-KR" altLang="en-US" sz="1400" dirty="0" smtClean="0">
                <a:latin typeface="Calibri" pitchFamily="34" charset="0"/>
              </a:rPr>
              <a:t>근처 시정촌</a:t>
            </a:r>
            <a:r>
              <a:rPr lang="ja-JP" altLang="en-US" sz="1400" dirty="0" smtClean="0">
                <a:latin typeface="Calibri" pitchFamily="34" charset="0"/>
              </a:rPr>
              <a:t>（</a:t>
            </a:r>
            <a:r>
              <a:rPr lang="ko-KR" altLang="en-US" sz="1400" dirty="0" smtClean="0">
                <a:latin typeface="Calibri" pitchFamily="34" charset="0"/>
              </a:rPr>
              <a:t>현외를 포함</a:t>
            </a:r>
            <a:r>
              <a:rPr lang="ja-JP" altLang="en-US" sz="1400" dirty="0" smtClean="0">
                <a:latin typeface="Calibri" pitchFamily="34" charset="0"/>
              </a:rPr>
              <a:t>）</a:t>
            </a:r>
            <a:r>
              <a:rPr lang="ko-KR" altLang="en-US" sz="1400" dirty="0" smtClean="0">
                <a:latin typeface="Calibri" pitchFamily="34" charset="0"/>
              </a:rPr>
              <a:t>이나 현내 시정촌에서 소방응원</a:t>
            </a:r>
            <a:r>
              <a:rPr lang="ja-JP" altLang="en-US" sz="1400" dirty="0">
                <a:latin typeface="Calibri" pitchFamily="34" charset="0"/>
              </a:rPr>
              <a:t>　　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1039" name="AutoShape 81"/>
          <p:cNvSpPr>
            <a:spLocks noChangeArrowheads="1"/>
          </p:cNvSpPr>
          <p:nvPr/>
        </p:nvSpPr>
        <p:spPr bwMode="auto">
          <a:xfrm>
            <a:off x="232172" y="4071938"/>
            <a:ext cx="3405188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1600" b="1" dirty="0" smtClean="0">
                <a:latin typeface="Calibri" pitchFamily="34" charset="0"/>
              </a:rPr>
              <a:t>대규모의 화재</a:t>
            </a:r>
            <a:r>
              <a:rPr lang="ja-JP" altLang="en-US" sz="1600" b="1" dirty="0" smtClean="0">
                <a:latin typeface="Calibri" pitchFamily="34" charset="0"/>
              </a:rPr>
              <a:t>・</a:t>
            </a:r>
            <a:r>
              <a:rPr lang="ko-KR" altLang="en-US" sz="1600" b="1" dirty="0" smtClean="0">
                <a:latin typeface="Calibri" pitchFamily="34" charset="0"/>
              </a:rPr>
              <a:t>사고</a:t>
            </a:r>
            <a:r>
              <a:rPr lang="ja-JP" altLang="en-US" sz="1600" b="1" dirty="0" smtClean="0">
                <a:latin typeface="Calibri" pitchFamily="34" charset="0"/>
              </a:rPr>
              <a:t>・</a:t>
            </a:r>
            <a:r>
              <a:rPr lang="ko-KR" altLang="en-US" sz="1600" b="1" dirty="0" smtClean="0">
                <a:latin typeface="Calibri" pitchFamily="34" charset="0"/>
              </a:rPr>
              <a:t>재해의 경우</a:t>
            </a:r>
            <a:endParaRPr lang="ja-JP" altLang="en-US" sz="1600" b="1" dirty="0">
              <a:latin typeface="Calibri" pitchFamily="34" charset="0"/>
            </a:endParaRPr>
          </a:p>
        </p:txBody>
      </p:sp>
      <p:sp>
        <p:nvSpPr>
          <p:cNvPr id="1040" name="AutoShape 82"/>
          <p:cNvSpPr>
            <a:spLocks noChangeArrowheads="1"/>
          </p:cNvSpPr>
          <p:nvPr/>
        </p:nvSpPr>
        <p:spPr bwMode="auto">
          <a:xfrm>
            <a:off x="2309681" y="3500438"/>
            <a:ext cx="1052513" cy="360362"/>
          </a:xfrm>
          <a:prstGeom prst="downArrow">
            <a:avLst>
              <a:gd name="adj1" fmla="val 50000"/>
              <a:gd name="adj2" fmla="val 4451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1" name="AutoShape 83"/>
          <p:cNvSpPr>
            <a:spLocks noChangeArrowheads="1"/>
          </p:cNvSpPr>
          <p:nvPr/>
        </p:nvSpPr>
        <p:spPr bwMode="auto">
          <a:xfrm rot="-5400000">
            <a:off x="4711502" y="5170686"/>
            <a:ext cx="869950" cy="386954"/>
          </a:xfrm>
          <a:prstGeom prst="downArrow">
            <a:avLst>
              <a:gd name="adj1" fmla="val 50000"/>
              <a:gd name="adj2" fmla="val 56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2" name="Rectangle 84"/>
          <p:cNvSpPr>
            <a:spLocks noChangeArrowheads="1"/>
          </p:cNvSpPr>
          <p:nvPr/>
        </p:nvSpPr>
        <p:spPr bwMode="auto">
          <a:xfrm>
            <a:off x="68792" y="785814"/>
            <a:ext cx="4884208" cy="264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3" name="Rectangle 85"/>
          <p:cNvSpPr>
            <a:spLocks noChangeArrowheads="1"/>
          </p:cNvSpPr>
          <p:nvPr/>
        </p:nvSpPr>
        <p:spPr bwMode="auto">
          <a:xfrm>
            <a:off x="113507" y="3929064"/>
            <a:ext cx="4839494" cy="2713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4" name="Rectangle 86"/>
          <p:cNvSpPr>
            <a:spLocks noChangeArrowheads="1"/>
          </p:cNvSpPr>
          <p:nvPr/>
        </p:nvSpPr>
        <p:spPr bwMode="auto">
          <a:xfrm>
            <a:off x="5339954" y="785813"/>
            <a:ext cx="4447381" cy="5786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5" name="AutoShape 4"/>
          <p:cNvSpPr>
            <a:spLocks noChangeAspect="1" noChangeArrowheads="1"/>
          </p:cNvSpPr>
          <p:nvPr/>
        </p:nvSpPr>
        <p:spPr bwMode="auto">
          <a:xfrm>
            <a:off x="5883408" y="2573338"/>
            <a:ext cx="3850613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6" name="AutoShape 5"/>
          <p:cNvSpPr>
            <a:spLocks noChangeAspect="1" noChangeArrowheads="1"/>
          </p:cNvSpPr>
          <p:nvPr/>
        </p:nvSpPr>
        <p:spPr bwMode="auto">
          <a:xfrm>
            <a:off x="5804297" y="2643188"/>
            <a:ext cx="3850613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47" name="AutoShape 6"/>
          <p:cNvSpPr>
            <a:spLocks noChangeAspect="1" noChangeArrowheads="1"/>
          </p:cNvSpPr>
          <p:nvPr/>
        </p:nvSpPr>
        <p:spPr bwMode="auto">
          <a:xfrm>
            <a:off x="6055387" y="2214563"/>
            <a:ext cx="3850613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542" name="AutoShape 78"/>
          <p:cNvSpPr>
            <a:spLocks noChangeArrowheads="1"/>
          </p:cNvSpPr>
          <p:nvPr/>
        </p:nvSpPr>
        <p:spPr bwMode="auto">
          <a:xfrm>
            <a:off x="5494735" y="3683556"/>
            <a:ext cx="1934765" cy="476726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100" b="1" dirty="0" smtClean="0">
                <a:solidFill>
                  <a:schemeClr val="tx1"/>
                </a:solidFill>
              </a:rPr>
              <a:t>소방청장관의 요구 </a:t>
            </a:r>
            <a:r>
              <a:rPr lang="en-US" altLang="ko-KR" sz="1100" b="1" dirty="0" smtClean="0">
                <a:solidFill>
                  <a:schemeClr val="tx1"/>
                </a:solidFill>
              </a:rPr>
              <a:t/>
            </a:r>
            <a:br>
              <a:rPr lang="en-US" altLang="ko-KR" sz="1100" b="1" dirty="0" smtClean="0">
                <a:solidFill>
                  <a:schemeClr val="tx1"/>
                </a:solidFill>
              </a:rPr>
            </a:br>
            <a:r>
              <a:rPr lang="ko-KR" altLang="en-US" sz="1100" b="1" dirty="0" smtClean="0">
                <a:solidFill>
                  <a:schemeClr val="tx1"/>
                </a:solidFill>
              </a:rPr>
              <a:t>또는 지시</a:t>
            </a:r>
            <a:endParaRPr lang="ja-JP" altLang="en-US" sz="1100" b="1" dirty="0">
              <a:solidFill>
                <a:schemeClr val="tx1"/>
              </a:solidFill>
            </a:endParaRPr>
          </a:p>
        </p:txBody>
      </p:sp>
      <p:sp>
        <p:nvSpPr>
          <p:cNvPr id="1049" name="AutoShape 78"/>
          <p:cNvSpPr>
            <a:spLocks noChangeArrowheads="1"/>
          </p:cNvSpPr>
          <p:nvPr/>
        </p:nvSpPr>
        <p:spPr bwMode="auto">
          <a:xfrm>
            <a:off x="5417344" y="4286251"/>
            <a:ext cx="2089547" cy="5192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100" b="1" dirty="0" smtClean="0">
                <a:latin typeface="Calibri" pitchFamily="34" charset="0"/>
              </a:rPr>
              <a:t>긴급 소방원조대의 출동</a:t>
            </a:r>
            <a:endParaRPr lang="en-US" altLang="ja-JP" sz="1100" b="1" dirty="0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ja-JP" altLang="en-US" sz="900" b="1" dirty="0" smtClean="0">
                <a:latin typeface="Calibri" pitchFamily="34" charset="0"/>
              </a:rPr>
              <a:t>（</a:t>
            </a:r>
            <a:r>
              <a:rPr lang="ko-KR" altLang="en-US" sz="900" b="1" dirty="0" smtClean="0">
                <a:latin typeface="Calibri" pitchFamily="34" charset="0"/>
              </a:rPr>
              <a:t>피해 정도에 따라 출동현을 확대</a:t>
            </a:r>
            <a:r>
              <a:rPr lang="ja-JP" altLang="en-US" sz="900" b="1" dirty="0" smtClean="0">
                <a:latin typeface="Calibri" pitchFamily="34" charset="0"/>
              </a:rPr>
              <a:t>）</a:t>
            </a:r>
            <a:endParaRPr lang="ja-JP" altLang="en-US" sz="900" b="1" dirty="0">
              <a:latin typeface="Calibri" pitchFamily="34" charset="0"/>
            </a:endParaRPr>
          </a:p>
        </p:txBody>
      </p:sp>
      <p:sp>
        <p:nvSpPr>
          <p:cNvPr id="548" name="円/楕円 547"/>
          <p:cNvSpPr/>
          <p:nvPr/>
        </p:nvSpPr>
        <p:spPr>
          <a:xfrm>
            <a:off x="2768758" y="1484785"/>
            <a:ext cx="2012156" cy="16430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A</a:t>
            </a:r>
            <a:r>
              <a:rPr lang="ja-JP" altLang="en-US" dirty="0"/>
              <a:t>市　　　　　　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　　　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　　　　　　　　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　　　　　　</a:t>
            </a:r>
            <a:endParaRPr lang="en-US" altLang="ja-JP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pic>
        <p:nvPicPr>
          <p:cNvPr id="1051" name="Picture 8" descr="緊急車両 002｜街の医療をサポートする働く車、救急車。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349303">
            <a:off x="3812779" y="1590676"/>
            <a:ext cx="644921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" name="AutoShape 58"/>
          <p:cNvSpPr>
            <a:spLocks noChangeArrowheads="1"/>
          </p:cNvSpPr>
          <p:nvPr/>
        </p:nvSpPr>
        <p:spPr bwMode="auto">
          <a:xfrm rot="5400000">
            <a:off x="3326806" y="1983383"/>
            <a:ext cx="450850" cy="913210"/>
          </a:xfrm>
          <a:prstGeom prst="irregularSeal1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pic>
        <p:nvPicPr>
          <p:cNvPr id="1053" name="Picture 4" descr="緊急車両 004｜火災現場・災害地へ駆けつける働く車、消防車・ポンプ車。">
            <a:hlinkClick r:id="rId7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/>
          <a:srcRect/>
          <a:stretch>
            <a:fillRect/>
          </a:stretch>
        </p:blipFill>
        <p:spPr>
          <a:xfrm rot="21392414">
            <a:off x="3964121" y="2159001"/>
            <a:ext cx="567531" cy="523875"/>
          </a:xfrm>
        </p:spPr>
      </p:pic>
      <p:sp>
        <p:nvSpPr>
          <p:cNvPr id="14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121352" y="6492875"/>
            <a:ext cx="1568624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10</a:t>
            </a:r>
            <a:endParaRPr lang="ja-JP" altLang="en-US" dirty="0"/>
          </a:p>
        </p:txBody>
      </p:sp>
      <p:pic>
        <p:nvPicPr>
          <p:cNvPr id="1054" name="Picture 6" descr="緊急車両 005｜火災現場・災害地へ駆けつける働く車、消防車・はしご車。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135917">
            <a:off x="3513535" y="2457450"/>
            <a:ext cx="79970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" name="AutoShape 58"/>
          <p:cNvSpPr>
            <a:spLocks noChangeArrowheads="1"/>
          </p:cNvSpPr>
          <p:nvPr/>
        </p:nvSpPr>
        <p:spPr bwMode="auto">
          <a:xfrm rot="5400000">
            <a:off x="7659490" y="5139730"/>
            <a:ext cx="236537" cy="386954"/>
          </a:xfrm>
          <a:prstGeom prst="irregularSeal1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4" name="正方形/長方形 133"/>
          <p:cNvSpPr/>
          <p:nvPr/>
        </p:nvSpPr>
        <p:spPr>
          <a:xfrm>
            <a:off x="232139" y="2428868"/>
            <a:ext cx="4252809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전국의 소방본부수</a:t>
            </a:r>
            <a:r>
              <a:rPr lang="ja-JP" altLang="en-US" sz="1050" b="1" dirty="0">
                <a:latin typeface="Batang" pitchFamily="18" charset="-127"/>
                <a:ea typeface="Batang" pitchFamily="18" charset="-127"/>
              </a:rPr>
              <a:t>　　　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７９８</a:t>
            </a: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본부</a:t>
            </a:r>
            <a:r>
              <a:rPr lang="ja-JP" altLang="en-US" sz="1050" b="1" dirty="0">
                <a:latin typeface="Batang" pitchFamily="18" charset="-127"/>
                <a:ea typeface="Batang" pitchFamily="18" charset="-127"/>
              </a:rPr>
              <a:t>　　</a:t>
            </a:r>
            <a:endParaRPr lang="en-US" altLang="ja-JP" sz="1050" b="1" dirty="0">
              <a:latin typeface="Batang" pitchFamily="18" charset="-127"/>
              <a:ea typeface="Batang" pitchFamily="18" charset="-127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전국의 소방직원수</a:t>
            </a:r>
            <a:r>
              <a:rPr lang="ja-JP" altLang="en-US" sz="1050" b="1" dirty="0">
                <a:latin typeface="Batang" pitchFamily="18" charset="-127"/>
                <a:ea typeface="Batang" pitchFamily="18" charset="-127"/>
              </a:rPr>
              <a:t>　　　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１５．９</a:t>
            </a: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만명</a:t>
            </a:r>
            <a:endParaRPr lang="en-US" altLang="ja-JP" sz="1050" b="1" dirty="0">
              <a:latin typeface="Batang" pitchFamily="18" charset="-127"/>
              <a:ea typeface="Batang" pitchFamily="18" charset="-127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전국의 소방단원수</a:t>
            </a:r>
            <a:r>
              <a:rPr lang="ja-JP" altLang="en-US" sz="1050" b="1" dirty="0">
                <a:latin typeface="Batang" pitchFamily="18" charset="-127"/>
                <a:ea typeface="Batang" pitchFamily="18" charset="-127"/>
              </a:rPr>
              <a:t>　　　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８８．４</a:t>
            </a: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만명</a:t>
            </a:r>
            <a:endParaRPr lang="en-US" altLang="ja-JP" sz="1050" b="1" dirty="0" smtClean="0">
              <a:latin typeface="Batang" pitchFamily="18" charset="-127"/>
              <a:ea typeface="Batang" pitchFamily="18" charset="-127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（</a:t>
            </a:r>
            <a:r>
              <a:rPr lang="en-US" altLang="ja-JP" sz="1050" b="1" dirty="0" smtClean="0">
                <a:latin typeface="Batang" pitchFamily="18" charset="-127"/>
                <a:ea typeface="Batang" pitchFamily="18" charset="-127"/>
              </a:rPr>
              <a:t>2010</a:t>
            </a: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４</a:t>
            </a: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월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１</a:t>
            </a:r>
            <a:r>
              <a:rPr lang="ko-KR" altLang="en-US" sz="1050" b="1" dirty="0" smtClean="0">
                <a:latin typeface="Batang" pitchFamily="18" charset="-127"/>
                <a:ea typeface="Batang" pitchFamily="18" charset="-127"/>
              </a:rPr>
              <a:t>일 현재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en-US" altLang="ja-JP" sz="800" b="1" dirty="0" smtClean="0">
                <a:latin typeface="Batang" pitchFamily="18" charset="-127"/>
                <a:ea typeface="Batang" pitchFamily="18" charset="-127"/>
              </a:rPr>
              <a:t>※</a:t>
            </a:r>
            <a:r>
              <a:rPr lang="ko-KR" altLang="en-US" sz="800" b="1" dirty="0" smtClean="0">
                <a:latin typeface="Batang" pitchFamily="18" charset="-127"/>
                <a:ea typeface="Batang" pitchFamily="18" charset="-127"/>
              </a:rPr>
              <a:t>소방본부수는 </a:t>
            </a:r>
            <a:r>
              <a:rPr lang="en-US" altLang="ja-JP" sz="800" b="1" dirty="0" smtClean="0"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800" b="1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lang="ja-JP" altLang="en-US" sz="800" b="1" dirty="0" smtClean="0">
                <a:latin typeface="Batang" pitchFamily="18" charset="-127"/>
                <a:ea typeface="Batang" pitchFamily="18" charset="-127"/>
              </a:rPr>
              <a:t>４</a:t>
            </a:r>
            <a:r>
              <a:rPr lang="ko-KR" altLang="en-US" sz="800" b="1" dirty="0" smtClean="0">
                <a:latin typeface="Batang" pitchFamily="18" charset="-127"/>
                <a:ea typeface="Batang" pitchFamily="18" charset="-127"/>
              </a:rPr>
              <a:t>월</a:t>
            </a:r>
            <a:r>
              <a:rPr lang="ja-JP" altLang="en-US" sz="800" b="1" dirty="0" smtClean="0">
                <a:latin typeface="Batang" pitchFamily="18" charset="-127"/>
                <a:ea typeface="Batang" pitchFamily="18" charset="-127"/>
              </a:rPr>
              <a:t>１</a:t>
            </a:r>
            <a:r>
              <a:rPr lang="ko-KR" altLang="en-US" sz="800" b="1" dirty="0" smtClean="0">
                <a:latin typeface="Batang" pitchFamily="18" charset="-127"/>
                <a:ea typeface="Batang" pitchFamily="18" charset="-127"/>
              </a:rPr>
              <a:t>일 현재</a:t>
            </a:r>
            <a:r>
              <a:rPr lang="ja-JP" altLang="en-US" sz="1050" b="1" dirty="0" smtClean="0">
                <a:latin typeface="Batang" pitchFamily="18" charset="-127"/>
                <a:ea typeface="Batang" pitchFamily="18" charset="-127"/>
              </a:rPr>
              <a:t>）</a:t>
            </a:r>
            <a:endParaRPr lang="ja-JP" altLang="en-US" sz="105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35" name="正方形/長方形 134"/>
          <p:cNvSpPr/>
          <p:nvPr/>
        </p:nvSpPr>
        <p:spPr>
          <a:xfrm>
            <a:off x="5339954" y="2071688"/>
            <a:ext cx="4488656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　　　　</a:t>
            </a:r>
            <a:r>
              <a:rPr lang="ko-KR" altLang="en-US" sz="1050" b="1" dirty="0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출동사례</a:t>
            </a: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　</a:t>
            </a:r>
            <a:r>
              <a:rPr lang="ja-JP" altLang="en-US" sz="1000" b="1" dirty="0" smtClean="0">
                <a:latin typeface="Batang" pitchFamily="18" charset="-127"/>
                <a:ea typeface="Batang" pitchFamily="18" charset="-127"/>
              </a:rPr>
              <a:t>　　　　　　　　　　　　</a:t>
            </a: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　</a:t>
            </a:r>
            <a:endParaRPr lang="en-US" altLang="ja-JP" sz="900" b="1" dirty="0">
              <a:latin typeface="Batang" pitchFamily="18" charset="-127"/>
              <a:ea typeface="Batang" pitchFamily="18" charset="-127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　　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지진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― 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니가타현 주에쓰 지진</a:t>
            </a:r>
            <a:r>
              <a:rPr lang="en-US" altLang="ko-KR" sz="1000" b="1" dirty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2004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년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),  </a:t>
            </a:r>
            <a:r>
              <a:rPr lang="ko-KR" altLang="en-US" sz="1100" b="1" u="sng" dirty="0" smtClean="0">
                <a:latin typeface="Batang" pitchFamily="18" charset="-127"/>
                <a:ea typeface="Batang" pitchFamily="18" charset="-127"/>
              </a:rPr>
              <a:t>동일본 대지진</a:t>
            </a:r>
            <a:r>
              <a:rPr lang="en-US" altLang="ko-KR" sz="1100" b="1" u="sng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100" b="1" u="sng" dirty="0" smtClean="0"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1100" b="1" u="sng" dirty="0" smtClean="0">
                <a:latin typeface="Batang" pitchFamily="18" charset="-127"/>
                <a:ea typeface="Batang" pitchFamily="18" charset="-127"/>
              </a:rPr>
              <a:t>년</a:t>
            </a:r>
            <a:r>
              <a:rPr lang="en-US" altLang="ko-KR" sz="1100" b="1" u="sng" dirty="0" smtClean="0">
                <a:latin typeface="Batang" pitchFamily="18" charset="-127"/>
                <a:ea typeface="Batang" pitchFamily="18" charset="-127"/>
              </a:rPr>
              <a:t>)</a:t>
            </a: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</a:t>
            </a:r>
            <a:endParaRPr lang="en-US" altLang="ja-JP" sz="1000" b="1" dirty="0" smtClean="0">
              <a:latin typeface="Batang" pitchFamily="18" charset="-127"/>
              <a:ea typeface="Batang" pitchFamily="18" charset="-127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　　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수해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― 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니가타</a:t>
            </a:r>
            <a:r>
              <a:rPr lang="ja-JP" altLang="en-US" sz="1000" b="1" dirty="0" smtClean="0"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후쿠시마 호우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2004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년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), 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후쿠이 호우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2004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년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)</a:t>
            </a:r>
            <a:endParaRPr lang="en-US" altLang="ja-JP" sz="1000" b="1" dirty="0">
              <a:latin typeface="Batang" pitchFamily="18" charset="-127"/>
              <a:ea typeface="Batang" pitchFamily="18" charset="-127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　　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구조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― JR 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서일본 후쿠치야마선 열차사고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2005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년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)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등 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계 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24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사례</a:t>
            </a:r>
            <a:r>
              <a:rPr lang="en-US" altLang="ko-KR" sz="1000" b="1" dirty="0" smtClean="0">
                <a:latin typeface="Batang" pitchFamily="18" charset="-127"/>
                <a:ea typeface="Batang" pitchFamily="18" charset="-127"/>
              </a:rPr>
              <a:t>)</a:t>
            </a:r>
            <a:endParaRPr lang="ja-JP" altLang="en-US" sz="1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58" name="正方形/長方形 170"/>
          <p:cNvSpPr>
            <a:spLocks noChangeArrowheads="1"/>
          </p:cNvSpPr>
          <p:nvPr/>
        </p:nvSpPr>
        <p:spPr bwMode="auto">
          <a:xfrm>
            <a:off x="3482568" y="4786323"/>
            <a:ext cx="548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A</a:t>
            </a:r>
            <a:r>
              <a:rPr lang="ko-KR" altLang="en-US" dirty="0" smtClean="0">
                <a:latin typeface="Calibri" pitchFamily="34" charset="0"/>
              </a:rPr>
              <a:t>현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1059" name="AutoShape 58"/>
          <p:cNvSpPr>
            <a:spLocks noChangeArrowheads="1"/>
          </p:cNvSpPr>
          <p:nvPr/>
        </p:nvSpPr>
        <p:spPr bwMode="auto">
          <a:xfrm rot="5400000">
            <a:off x="8046443" y="4931371"/>
            <a:ext cx="236537" cy="232172"/>
          </a:xfrm>
          <a:prstGeom prst="irregularSeal1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60" name="AutoShape 33"/>
          <p:cNvSpPr>
            <a:spLocks noChangeAspect="1" noChangeArrowheads="1"/>
          </p:cNvSpPr>
          <p:nvPr/>
        </p:nvSpPr>
        <p:spPr bwMode="auto">
          <a:xfrm>
            <a:off x="6055387" y="2571750"/>
            <a:ext cx="3850613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61" name="AutoShape 34"/>
          <p:cNvSpPr>
            <a:spLocks noChangeAspect="1" noChangeArrowheads="1"/>
          </p:cNvSpPr>
          <p:nvPr/>
        </p:nvSpPr>
        <p:spPr bwMode="auto">
          <a:xfrm>
            <a:off x="6055387" y="2500313"/>
            <a:ext cx="3850613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62" name="AutoShape 74"/>
          <p:cNvSpPr>
            <a:spLocks noChangeArrowheads="1"/>
          </p:cNvSpPr>
          <p:nvPr/>
        </p:nvSpPr>
        <p:spPr bwMode="auto">
          <a:xfrm rot="-268978" flipH="1" flipV="1">
            <a:off x="7909323" y="5080000"/>
            <a:ext cx="256248" cy="393700"/>
          </a:xfrm>
          <a:prstGeom prst="curvedLeftArrow">
            <a:avLst>
              <a:gd name="adj1" fmla="val 44046"/>
              <a:gd name="adj2" fmla="val 88076"/>
              <a:gd name="adj3" fmla="val 33333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63" name="AutoShape 73"/>
          <p:cNvSpPr>
            <a:spLocks noChangeArrowheads="1"/>
          </p:cNvSpPr>
          <p:nvPr/>
        </p:nvSpPr>
        <p:spPr bwMode="auto">
          <a:xfrm rot="-1729985">
            <a:off x="8163852" y="4584701"/>
            <a:ext cx="194336" cy="487363"/>
          </a:xfrm>
          <a:prstGeom prst="curvedLeftArrow">
            <a:avLst>
              <a:gd name="adj1" fmla="val 59934"/>
              <a:gd name="adj2" fmla="val 119855"/>
              <a:gd name="adj3" fmla="val 33333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58" name="左カーブ矢印 157"/>
          <p:cNvSpPr/>
          <p:nvPr/>
        </p:nvSpPr>
        <p:spPr>
          <a:xfrm rot="718107">
            <a:off x="8236083" y="4005264"/>
            <a:ext cx="988880" cy="1760537"/>
          </a:xfrm>
          <a:prstGeom prst="curvedLeftArrow">
            <a:avLst>
              <a:gd name="adj1" fmla="val 19348"/>
              <a:gd name="adj2" fmla="val 29809"/>
              <a:gd name="adj3" fmla="val 149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59" name="上カーブ矢印 158"/>
          <p:cNvSpPr/>
          <p:nvPr/>
        </p:nvSpPr>
        <p:spPr>
          <a:xfrm rot="20440951">
            <a:off x="6636676" y="5649913"/>
            <a:ext cx="1547813" cy="571500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60" name="下カーブ矢印 159"/>
          <p:cNvSpPr/>
          <p:nvPr/>
        </p:nvSpPr>
        <p:spPr>
          <a:xfrm rot="20544710">
            <a:off x="6175773" y="4879976"/>
            <a:ext cx="1800621" cy="631825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61" name="AutoShape 78"/>
          <p:cNvSpPr>
            <a:spLocks noChangeArrowheads="1"/>
          </p:cNvSpPr>
          <p:nvPr/>
        </p:nvSpPr>
        <p:spPr bwMode="auto">
          <a:xfrm>
            <a:off x="7661672" y="4200526"/>
            <a:ext cx="1238250" cy="442674"/>
          </a:xfrm>
          <a:prstGeom prst="roundRect">
            <a:avLst>
              <a:gd name="adj" fmla="val 16667"/>
            </a:avLst>
          </a:prstGeom>
          <a:ln w="28575" cmpd="dbl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800" b="1" dirty="0" smtClean="0">
                <a:solidFill>
                  <a:schemeClr val="tx1"/>
                </a:solidFill>
              </a:rPr>
              <a:t>국지적인 재해의 경우</a:t>
            </a:r>
            <a:endParaRPr lang="en-US" altLang="ja-JP" sz="800" b="1" dirty="0">
              <a:solidFill>
                <a:schemeClr val="tx1"/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800" b="1" dirty="0">
                <a:solidFill>
                  <a:schemeClr val="tx1"/>
                </a:solidFill>
              </a:rPr>
              <a:t>　　</a:t>
            </a:r>
            <a:r>
              <a:rPr lang="ja-JP" altLang="en-US" sz="800" b="1" dirty="0" smtClean="0">
                <a:solidFill>
                  <a:schemeClr val="tx1"/>
                </a:solidFill>
              </a:rPr>
              <a:t>：</a:t>
            </a:r>
            <a:r>
              <a:rPr lang="ko-KR" altLang="en-US" sz="800" b="1" dirty="0" smtClean="0">
                <a:solidFill>
                  <a:schemeClr val="tx1"/>
                </a:solidFill>
              </a:rPr>
              <a:t>근처 현에서 출동</a:t>
            </a:r>
            <a:endParaRPr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2" name="AutoShape 78"/>
          <p:cNvSpPr>
            <a:spLocks noChangeArrowheads="1"/>
          </p:cNvSpPr>
          <p:nvPr/>
        </p:nvSpPr>
        <p:spPr bwMode="auto">
          <a:xfrm>
            <a:off x="7429500" y="5857876"/>
            <a:ext cx="1934766" cy="238363"/>
          </a:xfrm>
          <a:prstGeom prst="roundRect">
            <a:avLst>
              <a:gd name="adj" fmla="val 16667"/>
            </a:avLst>
          </a:prstGeom>
          <a:ln w="28575" cmpd="dbl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800" b="1" dirty="0" smtClean="0">
                <a:solidFill>
                  <a:schemeClr val="tx1"/>
                </a:solidFill>
              </a:rPr>
              <a:t>도카이지진 등의 경우</a:t>
            </a:r>
            <a:r>
              <a:rPr lang="ja-JP" altLang="en-US" sz="800" b="1" dirty="0" smtClean="0">
                <a:solidFill>
                  <a:schemeClr val="tx1"/>
                </a:solidFill>
              </a:rPr>
              <a:t>：</a:t>
            </a:r>
            <a:r>
              <a:rPr lang="ko-KR" altLang="en-US" sz="800" b="1" dirty="0" smtClean="0">
                <a:solidFill>
                  <a:schemeClr val="tx1"/>
                </a:solidFill>
              </a:rPr>
              <a:t>전국에서 출동</a:t>
            </a:r>
            <a:endParaRPr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4" name="AutoShape 78"/>
          <p:cNvSpPr>
            <a:spLocks noChangeArrowheads="1"/>
          </p:cNvSpPr>
          <p:nvPr/>
        </p:nvSpPr>
        <p:spPr bwMode="auto">
          <a:xfrm>
            <a:off x="6672792" y="1763714"/>
            <a:ext cx="3173016" cy="280928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dirty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　　</a:t>
            </a:r>
            <a:r>
              <a:rPr lang="ja-JP" altLang="en-US" sz="1050" dirty="0" smtClean="0">
                <a:solidFill>
                  <a:schemeClr val="tx2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en-US" altLang="ja-JP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 등록상황 </a:t>
            </a:r>
            <a:r>
              <a:rPr lang="en-US" altLang="ja-JP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4,354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대</a:t>
            </a:r>
            <a:r>
              <a:rPr lang="ja-JP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10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72" name="テキスト ボックス 137"/>
          <p:cNvSpPr txBox="1">
            <a:spLocks noChangeArrowheads="1"/>
          </p:cNvSpPr>
          <p:nvPr/>
        </p:nvSpPr>
        <p:spPr bwMode="auto">
          <a:xfrm>
            <a:off x="134144" y="5581651"/>
            <a:ext cx="3116251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도도부현내  응원 협정수    </a:t>
            </a:r>
            <a:r>
              <a:rPr lang="ja-JP" altLang="en-US" sz="1000" b="1" dirty="0" smtClean="0">
                <a:latin typeface="Batang" pitchFamily="18" charset="-127"/>
                <a:ea typeface="Batang" pitchFamily="18" charset="-127"/>
              </a:rPr>
              <a:t>　　　　　   　　　４７</a:t>
            </a:r>
            <a:endParaRPr lang="en-US" altLang="ja-JP" sz="1000" b="1" dirty="0" smtClean="0">
              <a:latin typeface="Batang" pitchFamily="18" charset="-127"/>
              <a:ea typeface="Batang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동일 도도부현내 시정촌만의 협정수</a:t>
            </a:r>
            <a:r>
              <a:rPr lang="ja-JP" altLang="en-US" sz="1000" b="1" dirty="0">
                <a:latin typeface="Batang" pitchFamily="18" charset="-127"/>
                <a:ea typeface="Batang" pitchFamily="18" charset="-127"/>
              </a:rPr>
              <a:t>　</a:t>
            </a:r>
            <a:r>
              <a:rPr lang="ja-JP" altLang="en-US" sz="1000" b="1" dirty="0" smtClean="0">
                <a:latin typeface="Batang" pitchFamily="18" charset="-127"/>
                <a:ea typeface="Batang" pitchFamily="18" charset="-127"/>
              </a:rPr>
              <a:t>    １，７３９</a:t>
            </a:r>
            <a:endParaRPr lang="en-US" altLang="ja-JP" sz="1000" b="1" dirty="0">
              <a:latin typeface="Batang" pitchFamily="18" charset="-127"/>
              <a:ea typeface="Batang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도도부현 외의 시정촌을 포함하는 협정수</a:t>
            </a:r>
            <a:r>
              <a:rPr lang="ja-JP" altLang="en-US" sz="1000" b="1" dirty="0" smtClean="0">
                <a:latin typeface="Batang" pitchFamily="18" charset="-127"/>
                <a:ea typeface="Batang" pitchFamily="18" charset="-127"/>
              </a:rPr>
              <a:t>   　５６９</a:t>
            </a:r>
            <a:endParaRPr lang="en-US" altLang="ja-JP" sz="1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39" name="AutoShape 78"/>
          <p:cNvSpPr>
            <a:spLocks noChangeArrowheads="1"/>
          </p:cNvSpPr>
          <p:nvPr/>
        </p:nvSpPr>
        <p:spPr bwMode="auto">
          <a:xfrm>
            <a:off x="5407026" y="3276343"/>
            <a:ext cx="2089547" cy="289441"/>
          </a:xfrm>
          <a:prstGeom prst="roundRect">
            <a:avLst>
              <a:gd name="adj" fmla="val 16667"/>
            </a:avLst>
          </a:prstGeom>
          <a:ln w="6350" cmpd="dbl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ko-KR" altLang="en-US" sz="1100" b="1" dirty="0" smtClean="0">
                <a:solidFill>
                  <a:sysClr val="windowText" lastClr="000000"/>
                </a:solidFill>
              </a:rPr>
              <a:t>피해현  지사로부터 응원요청</a:t>
            </a:r>
            <a:endParaRPr lang="ja-JP" altLang="en-US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147" name="上矢印 146"/>
          <p:cNvSpPr/>
          <p:nvPr/>
        </p:nvSpPr>
        <p:spPr>
          <a:xfrm rot="635498">
            <a:off x="3756518" y="5594602"/>
            <a:ext cx="309563" cy="446087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75" name="テキスト ボックス 148"/>
          <p:cNvSpPr txBox="1">
            <a:spLocks noChangeArrowheads="1"/>
          </p:cNvSpPr>
          <p:nvPr/>
        </p:nvSpPr>
        <p:spPr bwMode="auto">
          <a:xfrm>
            <a:off x="3558250" y="6000750"/>
            <a:ext cx="5020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Calibri" pitchFamily="34" charset="0"/>
              </a:rPr>
              <a:t>B</a:t>
            </a:r>
            <a:r>
              <a:rPr lang="ko-KR" altLang="en-US" sz="1600" dirty="0" smtClean="0">
                <a:latin typeface="Calibri" pitchFamily="34" charset="0"/>
              </a:rPr>
              <a:t>현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896549" y="6309321"/>
            <a:ext cx="2028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>
                <a:latin typeface="Batang" pitchFamily="18" charset="-127"/>
                <a:ea typeface="Batang" pitchFamily="18" charset="-127"/>
              </a:rPr>
              <a:t>（</a:t>
            </a:r>
            <a:r>
              <a:rPr lang="en-US" altLang="ja-JP" sz="1000" b="1" dirty="0" smtClean="0">
                <a:latin typeface="Batang" pitchFamily="18" charset="-127"/>
                <a:ea typeface="Batang" pitchFamily="18" charset="-127"/>
              </a:rPr>
              <a:t>2010</a:t>
            </a:r>
            <a:r>
              <a:rPr lang="ko-KR" altLang="en-US" sz="1000" b="1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kumimoji="1" lang="ja-JP" altLang="en-US" sz="1000" b="1" dirty="0" smtClean="0">
                <a:latin typeface="Batang" pitchFamily="18" charset="-127"/>
                <a:ea typeface="Batang" pitchFamily="18" charset="-127"/>
              </a:rPr>
              <a:t>４</a:t>
            </a:r>
            <a:r>
              <a:rPr kumimoji="1" lang="ko-KR" altLang="en-US" sz="1000" b="1" dirty="0" smtClean="0">
                <a:latin typeface="Batang" pitchFamily="18" charset="-127"/>
                <a:ea typeface="Batang" pitchFamily="18" charset="-127"/>
              </a:rPr>
              <a:t>월</a:t>
            </a:r>
            <a:r>
              <a:rPr kumimoji="1" lang="ja-JP" altLang="en-US" sz="1000" b="1" dirty="0" smtClean="0">
                <a:latin typeface="Batang" pitchFamily="18" charset="-127"/>
                <a:ea typeface="Batang" pitchFamily="18" charset="-127"/>
              </a:rPr>
              <a:t>１</a:t>
            </a:r>
            <a:r>
              <a:rPr kumimoji="1" lang="ko-KR" altLang="en-US" sz="1000" b="1" dirty="0" smtClean="0">
                <a:latin typeface="Batang" pitchFamily="18" charset="-127"/>
                <a:ea typeface="Batang" pitchFamily="18" charset="-127"/>
              </a:rPr>
              <a:t>일 현재</a:t>
            </a:r>
            <a:r>
              <a:rPr kumimoji="1" lang="ja-JP" altLang="en-US" sz="1000" b="1" dirty="0" smtClean="0">
                <a:latin typeface="Batang" pitchFamily="18" charset="-127"/>
                <a:ea typeface="Batang" pitchFamily="18" charset="-127"/>
              </a:rPr>
              <a:t>）</a:t>
            </a:r>
            <a:endParaRPr kumimoji="1" lang="ja-JP" altLang="en-US" sz="1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37" name="AutoShape 17"/>
          <p:cNvSpPr>
            <a:spLocks noChangeArrowheads="1"/>
          </p:cNvSpPr>
          <p:nvPr/>
        </p:nvSpPr>
        <p:spPr bwMode="auto">
          <a:xfrm>
            <a:off x="1841374" y="116632"/>
            <a:ext cx="6186686" cy="45561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ko-KR" altLang="en-US" sz="2000" b="1" dirty="0" smtClean="0">
                <a:ea typeface="ＭＳ ゴシック" pitchFamily="49" charset="-128"/>
              </a:rPr>
              <a:t>광역소방응원</a:t>
            </a:r>
            <a:endParaRPr lang="ja-JP" altLang="en-US" sz="2000" b="1" dirty="0">
              <a:ea typeface="ＭＳ ゴシック" pitchFamily="49" charset="-128"/>
            </a:endParaRPr>
          </a:p>
        </p:txBody>
      </p:sp>
      <p:sp>
        <p:nvSpPr>
          <p:cNvPr id="140" name="正方形/長方形 139"/>
          <p:cNvSpPr/>
          <p:nvPr/>
        </p:nvSpPr>
        <p:spPr>
          <a:xfrm>
            <a:off x="7691792" y="2159737"/>
            <a:ext cx="19631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1000" b="1" dirty="0" smtClean="0">
                <a:latin typeface="+mn-lt"/>
                <a:ea typeface="+mn-ea"/>
              </a:rPr>
              <a:t>※</a:t>
            </a:r>
            <a:r>
              <a:rPr lang="ko-KR" altLang="en-US" sz="1000" b="1" dirty="0" smtClean="0">
                <a:latin typeface="+mn-lt"/>
                <a:ea typeface="+mn-ea"/>
              </a:rPr>
              <a:t>첫 소방청장관에 의한 지시</a:t>
            </a:r>
            <a:endParaRPr lang="en-US" altLang="ja-JP" sz="900" b="1" dirty="0">
              <a:latin typeface="+mn-lt"/>
              <a:ea typeface="+mn-ea"/>
            </a:endParaRPr>
          </a:p>
        </p:txBody>
      </p:sp>
      <p:sp>
        <p:nvSpPr>
          <p:cNvPr id="142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－６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58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7545288" y="908720"/>
            <a:ext cx="1928664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400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2010</a:t>
            </a:r>
            <a:r>
              <a:rPr lang="ko-KR" altLang="en-US" sz="1400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년 방재백서에서</a:t>
            </a:r>
            <a:endParaRPr lang="ja-JP" altLang="en-US" sz="1400" dirty="0">
              <a:solidFill>
                <a:schemeClr val="tx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85751"/>
            <a:ext cx="9906000" cy="785813"/>
          </a:xfrm>
        </p:spPr>
        <p:txBody>
          <a:bodyPr/>
          <a:lstStyle/>
          <a:p>
            <a:pPr eaLnBrk="1" hangingPunct="1"/>
            <a:r>
              <a:rPr lang="ko-KR" altLang="en-US" sz="3600" b="1" dirty="0" smtClean="0">
                <a:solidFill>
                  <a:schemeClr val="tx1"/>
                </a:solidFill>
              </a:rPr>
              <a:t>세계의 재해와 비교한 일본</a:t>
            </a:r>
            <a:r>
              <a:rPr lang="ko-KR" altLang="en-US" sz="3600" b="1" dirty="0"/>
              <a:t>의</a:t>
            </a:r>
            <a:r>
              <a:rPr lang="ko-KR" altLang="en-US" sz="3600" b="1" dirty="0" smtClean="0">
                <a:solidFill>
                  <a:schemeClr val="tx1"/>
                </a:solidFill>
              </a:rPr>
              <a:t> 재해</a:t>
            </a:r>
            <a:endParaRPr lang="ja-JP" altLang="en-US" sz="3600" b="1" dirty="0" smtClean="0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329264" y="6381328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11</a:t>
            </a:r>
            <a:endParaRPr lang="en-US" altLang="ja-JP" dirty="0"/>
          </a:p>
        </p:txBody>
      </p:sp>
      <p:sp>
        <p:nvSpPr>
          <p:cNvPr id="7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－１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graphicFrame>
        <p:nvGraphicFramePr>
          <p:cNvPr id="9" name="グラフ 8"/>
          <p:cNvGraphicFramePr/>
          <p:nvPr/>
        </p:nvGraphicFramePr>
        <p:xfrm>
          <a:off x="1064568" y="908720"/>
          <a:ext cx="338437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グラフ 12"/>
          <p:cNvGraphicFramePr/>
          <p:nvPr/>
        </p:nvGraphicFramePr>
        <p:xfrm>
          <a:off x="5169024" y="980728"/>
          <a:ext cx="308597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グラフ 13"/>
          <p:cNvGraphicFramePr/>
          <p:nvPr/>
        </p:nvGraphicFramePr>
        <p:xfrm>
          <a:off x="1208584" y="3717033"/>
          <a:ext cx="3096344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グラフ 14"/>
          <p:cNvGraphicFramePr/>
          <p:nvPr/>
        </p:nvGraphicFramePr>
        <p:xfrm>
          <a:off x="5097016" y="3717032"/>
          <a:ext cx="324036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正方形/長方形 15"/>
          <p:cNvSpPr/>
          <p:nvPr/>
        </p:nvSpPr>
        <p:spPr>
          <a:xfrm>
            <a:off x="1234827" y="2828925"/>
            <a:ext cx="3744416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주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）　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2000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년부터 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2009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년의 합계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일본에 대해서는 기상청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,</a:t>
            </a:r>
            <a:endParaRPr lang="en-US" altLang="ja-JP" sz="105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　　　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세계에 대해서는 미국지질조사소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USGS)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의 진원자료</a:t>
            </a:r>
            <a:endParaRPr lang="en-US" altLang="ja-JP" sz="105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　　　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를 근거로 내각부에서 작성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kumimoji="1" lang="ja-JP" altLang="en-US" sz="10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348450" y="5822687"/>
            <a:ext cx="3744416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주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）　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1979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년부터 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2008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년의 합계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벨기에 루벤카톨릭대학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　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역학연구센터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CRED)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의 자료를 근거로 내각부에서 작성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kumimoji="1" lang="ja-JP" altLang="en-US" sz="10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097016" y="2924944"/>
            <a:ext cx="3960440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주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）　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활화산은 과거 약 일만년 이내에 분화한 화산 등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lang="en-US" altLang="ja-JP" sz="105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　　　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일본에 대해서는 기상청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, 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세계에 대해서는 미국의 스미소니언 자연사박물관의 화산자료를 근거로 내각부에서 작성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kumimoji="1" lang="ja-JP" altLang="en-US" sz="10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146721" y="5738357"/>
            <a:ext cx="3960440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주</a:t>
            </a:r>
            <a:r>
              <a:rPr lang="ja-JP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）　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1979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년부터 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2008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년의 합계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altLang="ja-JP" sz="1050" dirty="0" smtClean="0">
                <a:solidFill>
                  <a:schemeClr val="tx1"/>
                </a:solidFill>
                <a:latin typeface="+mj-ea"/>
                <a:ea typeface="+mj-ea"/>
              </a:rPr>
              <a:t>CRED</a:t>
            </a:r>
            <a:r>
              <a:rPr lang="ko-KR" altLang="en-US" sz="1050" dirty="0" smtClean="0">
                <a:solidFill>
                  <a:schemeClr val="tx1"/>
                </a:solidFill>
                <a:latin typeface="+mj-ea"/>
                <a:ea typeface="+mj-ea"/>
              </a:rPr>
              <a:t>의 자료를 근거로 내각부에서 작성</a:t>
            </a:r>
            <a:r>
              <a:rPr lang="en-US" altLang="ko-KR" sz="1050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kumimoji="1" lang="ja-JP" altLang="en-US" sz="10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323931" y="3942581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일본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</a:t>
            </a:r>
            <a:r>
              <a:rPr kumimoji="1"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2,068(11.9%)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471218" y="463593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 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세계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17,361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354605" y="176166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세계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1,548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257256" y="112474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일본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108(7.0%)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6825208" y="1412776"/>
            <a:ext cx="43204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2492028" y="4619228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 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세계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2,570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368824" y="3933056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일본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</a:t>
            </a:r>
            <a:r>
              <a:rPr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9</a:t>
            </a:r>
            <a:r>
              <a:rPr kumimoji="1"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(0.3%)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flipV="1">
            <a:off x="2864768" y="4221088"/>
            <a:ext cx="57606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2479328" y="173687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 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세계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1,036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296816" y="112474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</a:t>
            </a:r>
            <a:r>
              <a:rPr lang="ko-KR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일본</a:t>
            </a:r>
            <a:endParaRPr kumimoji="1" lang="en-US" altLang="ja-JP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   </a:t>
            </a:r>
            <a:r>
              <a:rPr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212</a:t>
            </a:r>
            <a:r>
              <a:rPr kumimoji="1" lang="en-US" altLang="ja-JP" sz="1050" dirty="0" smtClean="0">
                <a:solidFill>
                  <a:schemeClr val="tx1"/>
                </a:solidFill>
                <a:latin typeface="Century" pitchFamily="18" charset="0"/>
                <a:ea typeface="+mj-ea"/>
              </a:rPr>
              <a:t>(20.5%)</a:t>
            </a:r>
            <a:endParaRPr kumimoji="1" lang="ja-JP" altLang="en-US" sz="1050" dirty="0" smtClean="0">
              <a:solidFill>
                <a:schemeClr val="tx1"/>
              </a:solidFill>
              <a:latin typeface="Century" pitchFamily="18" charset="0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8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グラフ 30"/>
          <p:cNvGraphicFramePr/>
          <p:nvPr/>
        </p:nvGraphicFramePr>
        <p:xfrm>
          <a:off x="416495" y="980728"/>
          <a:ext cx="9125537" cy="5775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897216" y="5491164"/>
            <a:ext cx="1865601" cy="4286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니가타현 주에쓰 지진</a:t>
            </a:r>
            <a:endParaRPr lang="en-US" altLang="ko-KR" sz="12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/>
              <a:t>사망자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68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677" name="テキスト ボックス 6"/>
          <p:cNvSpPr txBox="1">
            <a:spLocks noChangeArrowheads="1"/>
          </p:cNvSpPr>
          <p:nvPr/>
        </p:nvSpPr>
        <p:spPr bwMode="auto">
          <a:xfrm>
            <a:off x="8121352" y="5877272"/>
            <a:ext cx="57159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327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678" name="テキスト ボックス 7"/>
          <p:cNvSpPr txBox="1">
            <a:spLocks noChangeArrowheads="1"/>
          </p:cNvSpPr>
          <p:nvPr/>
        </p:nvSpPr>
        <p:spPr bwMode="auto">
          <a:xfrm>
            <a:off x="7185248" y="4149080"/>
            <a:ext cx="64304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6,482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679" name="Rectangle 4"/>
          <p:cNvSpPr>
            <a:spLocks noChangeArrowheads="1"/>
          </p:cNvSpPr>
          <p:nvPr/>
        </p:nvSpPr>
        <p:spPr bwMode="auto">
          <a:xfrm flipH="1">
            <a:off x="5169024" y="4149080"/>
            <a:ext cx="1645562" cy="571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한신</a:t>
            </a:r>
            <a:r>
              <a:rPr lang="ja-JP" altLang="en-US" sz="1200" dirty="0" smtClean="0">
                <a:solidFill>
                  <a:schemeClr val="tx1"/>
                </a:solidFill>
              </a:rPr>
              <a:t>・</a:t>
            </a:r>
            <a:r>
              <a:rPr lang="ko-KR" altLang="en-US" sz="1200" dirty="0" smtClean="0">
                <a:solidFill>
                  <a:schemeClr val="tx1"/>
                </a:solidFill>
              </a:rPr>
              <a:t>아와지 대지진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사망자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6,434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en-US" altLang="ja-JP" sz="10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행방불명 </a:t>
            </a:r>
            <a:r>
              <a:rPr lang="en-US" altLang="ja-JP" sz="1000" dirty="0" smtClean="0">
                <a:solidFill>
                  <a:schemeClr val="tx1"/>
                </a:solidFill>
              </a:rPr>
              <a:t>3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680" name="テキスト ボックス 9"/>
          <p:cNvSpPr txBox="1">
            <a:spLocks noChangeArrowheads="1"/>
          </p:cNvSpPr>
          <p:nvPr/>
        </p:nvSpPr>
        <p:spPr bwMode="auto">
          <a:xfrm>
            <a:off x="2792760" y="4077072"/>
            <a:ext cx="64304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5,868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681" name="Rectangle 4"/>
          <p:cNvSpPr>
            <a:spLocks noChangeArrowheads="1"/>
          </p:cNvSpPr>
          <p:nvPr/>
        </p:nvSpPr>
        <p:spPr bwMode="auto">
          <a:xfrm>
            <a:off x="3440832" y="4365104"/>
            <a:ext cx="1287668" cy="571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이세완 태풍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사망자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4,697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en-US" altLang="ja-JP" sz="10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행방불명 </a:t>
            </a:r>
            <a:r>
              <a:rPr lang="en-US" altLang="ja-JP" sz="1000" dirty="0" smtClean="0">
                <a:solidFill>
                  <a:schemeClr val="tx1"/>
                </a:solidFill>
              </a:rPr>
              <a:t>401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682" name="Rectangle 4"/>
          <p:cNvSpPr>
            <a:spLocks noChangeArrowheads="1"/>
          </p:cNvSpPr>
          <p:nvPr/>
        </p:nvSpPr>
        <p:spPr bwMode="auto">
          <a:xfrm>
            <a:off x="2432720" y="3068960"/>
            <a:ext cx="1594105" cy="60654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난키호우</a:t>
            </a:r>
            <a:r>
              <a:rPr lang="ja-JP" altLang="en-US" sz="1200" dirty="0" smtClean="0">
                <a:solidFill>
                  <a:schemeClr val="tx1"/>
                </a:solidFill>
              </a:rPr>
              <a:t>・</a:t>
            </a:r>
            <a:r>
              <a:rPr lang="ko-KR" altLang="en-US" sz="1200" dirty="0" smtClean="0">
                <a:solidFill>
                  <a:schemeClr val="tx1"/>
                </a:solidFill>
              </a:rPr>
              <a:t>태풍</a:t>
            </a:r>
            <a:r>
              <a:rPr lang="en-US" altLang="ja-JP" sz="1200" dirty="0" smtClean="0">
                <a:solidFill>
                  <a:schemeClr val="tx1"/>
                </a:solidFill>
              </a:rPr>
              <a:t>13</a:t>
            </a:r>
            <a:r>
              <a:rPr lang="ko-KR" altLang="en-US" sz="1200" dirty="0" smtClean="0">
                <a:solidFill>
                  <a:schemeClr val="tx1"/>
                </a:solidFill>
              </a:rPr>
              <a:t>호 등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사망자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2,144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en-US" altLang="ja-JP" sz="10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행방불명 </a:t>
            </a:r>
            <a:r>
              <a:rPr lang="en-US" altLang="ja-JP" sz="1000" dirty="0" smtClean="0">
                <a:solidFill>
                  <a:schemeClr val="tx1"/>
                </a:solidFill>
              </a:rPr>
              <a:t>901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683" name="Rectangle 4"/>
          <p:cNvSpPr>
            <a:spLocks noChangeArrowheads="1"/>
          </p:cNvSpPr>
          <p:nvPr/>
        </p:nvSpPr>
        <p:spPr bwMode="auto">
          <a:xfrm>
            <a:off x="1280592" y="3212976"/>
            <a:ext cx="1073322" cy="571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후쿠이 지진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/>
              <a:t>사망자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3,769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en-US" altLang="ja-JP" sz="10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/>
              <a:t>행방불명 </a:t>
            </a:r>
            <a:r>
              <a:rPr lang="en-US" altLang="ja-JP" sz="1000" dirty="0" smtClean="0">
                <a:solidFill>
                  <a:schemeClr val="tx1"/>
                </a:solidFill>
              </a:rPr>
              <a:t>6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cxnSp>
        <p:nvCxnSpPr>
          <p:cNvPr id="28684" name="直線矢印コネクタ 19"/>
          <p:cNvCxnSpPr>
            <a:cxnSpLocks noChangeShapeType="1"/>
          </p:cNvCxnSpPr>
          <p:nvPr/>
        </p:nvCxnSpPr>
        <p:spPr bwMode="auto">
          <a:xfrm flipH="1" flipV="1">
            <a:off x="2792760" y="4365104"/>
            <a:ext cx="641554" cy="175022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5" name="直線矢印コネクタ 21"/>
          <p:cNvCxnSpPr>
            <a:cxnSpLocks noChangeShapeType="1"/>
          </p:cNvCxnSpPr>
          <p:nvPr/>
        </p:nvCxnSpPr>
        <p:spPr bwMode="auto">
          <a:xfrm>
            <a:off x="6825208" y="4221088"/>
            <a:ext cx="409740" cy="1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6" name="直線矢印コネクタ 23"/>
          <p:cNvCxnSpPr>
            <a:cxnSpLocks noChangeShapeType="1"/>
          </p:cNvCxnSpPr>
          <p:nvPr/>
        </p:nvCxnSpPr>
        <p:spPr bwMode="auto">
          <a:xfrm>
            <a:off x="7945123" y="5913439"/>
            <a:ext cx="320245" cy="251865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7" name="直線矢印コネクタ 25"/>
          <p:cNvCxnSpPr>
            <a:cxnSpLocks noChangeShapeType="1"/>
          </p:cNvCxnSpPr>
          <p:nvPr/>
        </p:nvCxnSpPr>
        <p:spPr bwMode="auto">
          <a:xfrm flipH="1">
            <a:off x="1462088" y="3811588"/>
            <a:ext cx="424164" cy="922337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8" name="直線矢印コネクタ 27"/>
          <p:cNvCxnSpPr>
            <a:cxnSpLocks noChangeShapeType="1"/>
          </p:cNvCxnSpPr>
          <p:nvPr/>
        </p:nvCxnSpPr>
        <p:spPr bwMode="auto">
          <a:xfrm flipH="1">
            <a:off x="1104900" y="2996952"/>
            <a:ext cx="31676" cy="1355973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9" name="直線矢印コネクタ 29"/>
          <p:cNvCxnSpPr>
            <a:cxnSpLocks noChangeShapeType="1"/>
          </p:cNvCxnSpPr>
          <p:nvPr/>
        </p:nvCxnSpPr>
        <p:spPr bwMode="auto">
          <a:xfrm flipH="1">
            <a:off x="2043113" y="3645024"/>
            <a:ext cx="821657" cy="1627064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90" name="直線矢印コネクタ 25"/>
          <p:cNvCxnSpPr>
            <a:cxnSpLocks noChangeShapeType="1"/>
          </p:cNvCxnSpPr>
          <p:nvPr/>
        </p:nvCxnSpPr>
        <p:spPr bwMode="auto">
          <a:xfrm flipH="1">
            <a:off x="1208584" y="5589240"/>
            <a:ext cx="1905696" cy="216024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91" name="Rectangle 4"/>
          <p:cNvSpPr>
            <a:spLocks noChangeArrowheads="1"/>
          </p:cNvSpPr>
          <p:nvPr/>
        </p:nvSpPr>
        <p:spPr bwMode="auto">
          <a:xfrm>
            <a:off x="3150028" y="5445224"/>
            <a:ext cx="1578472" cy="36004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난카이 지진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/>
              <a:t>사</a:t>
            </a:r>
            <a:r>
              <a:rPr lang="ko-KR" altLang="en-US" sz="1000" dirty="0" smtClean="0">
                <a:solidFill>
                  <a:schemeClr val="tx1"/>
                </a:solidFill>
              </a:rPr>
              <a:t>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1,330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692" name="Rectangle 3"/>
          <p:cNvSpPr>
            <a:spLocks noChangeArrowheads="1"/>
          </p:cNvSpPr>
          <p:nvPr/>
        </p:nvSpPr>
        <p:spPr bwMode="auto">
          <a:xfrm>
            <a:off x="1" y="238125"/>
            <a:ext cx="9906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</a:rPr>
              <a:t>자연재해에 의한 사망자</a:t>
            </a:r>
            <a:r>
              <a:rPr lang="ko-KR" altLang="en-US" sz="3600" dirty="0" smtClean="0">
                <a:solidFill>
                  <a:schemeClr val="tx1"/>
                </a:solidFill>
                <a:latin typeface="Dotum"/>
                <a:ea typeface="Dotum"/>
              </a:rPr>
              <a:t>ㆍ</a:t>
            </a:r>
            <a:r>
              <a:rPr lang="ko-KR" altLang="en-US" sz="3600" dirty="0" smtClean="0">
                <a:solidFill>
                  <a:schemeClr val="tx1"/>
                </a:solidFill>
              </a:rPr>
              <a:t>행방불명자 추이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28694" name="Text Box 9"/>
          <p:cNvSpPr txBox="1">
            <a:spLocks noChangeArrowheads="1"/>
          </p:cNvSpPr>
          <p:nvPr/>
        </p:nvSpPr>
        <p:spPr bwMode="auto">
          <a:xfrm>
            <a:off x="8105245" y="757883"/>
            <a:ext cx="1746328" cy="2769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ko-KR" sz="1200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2011</a:t>
            </a:r>
            <a:r>
              <a:rPr lang="ko-KR" altLang="en-US" sz="1200" dirty="0" smtClean="0">
                <a:solidFill>
                  <a:schemeClr val="tx1"/>
                </a:solidFill>
                <a:latin typeface="ＭＳ ゴシック" pitchFamily="49" charset="-128"/>
                <a:ea typeface="ＭＳ ゴシック" pitchFamily="49" charset="-128"/>
              </a:rPr>
              <a:t>년 방재백서에서</a:t>
            </a:r>
            <a:endParaRPr lang="ja-JP" altLang="en-US" sz="1200" dirty="0">
              <a:solidFill>
                <a:schemeClr val="tx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401272" y="6492875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12</a:t>
            </a:r>
            <a:endParaRPr lang="en-US" altLang="ja-JP" dirty="0"/>
          </a:p>
        </p:txBody>
      </p:sp>
      <p:sp>
        <p:nvSpPr>
          <p:cNvPr id="28697" name="テキスト ボックス 6"/>
          <p:cNvSpPr txBox="1">
            <a:spLocks noChangeArrowheads="1"/>
          </p:cNvSpPr>
          <p:nvPr/>
        </p:nvSpPr>
        <p:spPr bwMode="auto">
          <a:xfrm>
            <a:off x="9273480" y="1844824"/>
            <a:ext cx="632520" cy="467239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ko-KR" altLang="en-US" sz="1400" b="1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사망자</a:t>
            </a:r>
            <a:r>
              <a:rPr lang="en-US" altLang="ja-JP" sz="14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15,270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698" name="テキスト ボックス 6"/>
          <p:cNvSpPr txBox="1">
            <a:spLocks noChangeArrowheads="1"/>
          </p:cNvSpPr>
          <p:nvPr/>
        </p:nvSpPr>
        <p:spPr bwMode="auto">
          <a:xfrm>
            <a:off x="9201472" y="3284984"/>
            <a:ext cx="864096" cy="467239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ko-KR" altLang="en-US" sz="1400" b="1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행방불명</a:t>
            </a:r>
            <a:r>
              <a:rPr lang="en-US" altLang="ja-JP" sz="1400" dirty="0" smtClean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8,499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699" name="テキスト ボックス 16"/>
          <p:cNvSpPr txBox="1">
            <a:spLocks noChangeArrowheads="1"/>
          </p:cNvSpPr>
          <p:nvPr/>
        </p:nvSpPr>
        <p:spPr bwMode="auto">
          <a:xfrm>
            <a:off x="1064568" y="4005064"/>
            <a:ext cx="64304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6,062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700" name="テキスト ボックス 14"/>
          <p:cNvSpPr txBox="1">
            <a:spLocks noChangeArrowheads="1"/>
          </p:cNvSpPr>
          <p:nvPr/>
        </p:nvSpPr>
        <p:spPr bwMode="auto">
          <a:xfrm>
            <a:off x="1280592" y="4437112"/>
            <a:ext cx="64304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4,897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701" name="テキスト ボックス 12"/>
          <p:cNvSpPr txBox="1">
            <a:spLocks noChangeArrowheads="1"/>
          </p:cNvSpPr>
          <p:nvPr/>
        </p:nvSpPr>
        <p:spPr bwMode="auto">
          <a:xfrm>
            <a:off x="1928664" y="4869160"/>
            <a:ext cx="64304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HGPｺﾞｼｯｸE" pitchFamily="50" charset="-128"/>
                <a:ea typeface="HGPｺﾞｼｯｸE" pitchFamily="50" charset="-128"/>
              </a:rPr>
              <a:t>3,212</a:t>
            </a:r>
            <a:endParaRPr lang="ja-JP" altLang="en-US" sz="1400" dirty="0">
              <a:solidFill>
                <a:schemeClr val="tx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8702" name="テキスト ボックス 1"/>
          <p:cNvSpPr txBox="1">
            <a:spLocks noChangeArrowheads="1"/>
          </p:cNvSpPr>
          <p:nvPr/>
        </p:nvSpPr>
        <p:spPr bwMode="auto">
          <a:xfrm>
            <a:off x="4626717" y="6650038"/>
            <a:ext cx="51010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※2011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년의 사망자</a:t>
            </a:r>
            <a:r>
              <a:rPr lang="ja-JP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행방불명자 수는 동일본 대지진만 표기</a:t>
            </a:r>
            <a:r>
              <a:rPr lang="en-US" altLang="ko-KR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ko-KR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5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ko-KR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30</a:t>
            </a:r>
            <a:r>
              <a:rPr lang="ko-KR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lang="ja-JP" altLang="en-US" sz="10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ja-JP" altLang="en-US" sz="10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2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－１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28693" name="Rectangle 4"/>
          <p:cNvSpPr>
            <a:spLocks noChangeArrowheads="1"/>
          </p:cNvSpPr>
          <p:nvPr/>
        </p:nvSpPr>
        <p:spPr bwMode="auto">
          <a:xfrm>
            <a:off x="881289" y="2492896"/>
            <a:ext cx="2232248" cy="57606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미카와 지진</a:t>
            </a:r>
            <a:r>
              <a:rPr lang="ja-JP" altLang="en-US" sz="1200" dirty="0" smtClean="0">
                <a:solidFill>
                  <a:schemeClr val="tx1"/>
                </a:solidFill>
              </a:rPr>
              <a:t>・</a:t>
            </a:r>
            <a:r>
              <a:rPr lang="ko-KR" altLang="en-US" sz="1200" dirty="0" smtClean="0">
                <a:solidFill>
                  <a:schemeClr val="tx1"/>
                </a:solidFill>
              </a:rPr>
              <a:t>마쿠라자키 태풍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사망자 </a:t>
            </a:r>
            <a:r>
              <a:rPr lang="en-US" altLang="ja-JP" sz="1000" dirty="0" smtClean="0">
                <a:solidFill>
                  <a:schemeClr val="tx1"/>
                </a:solidFill>
              </a:rPr>
              <a:t>4,779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en-US" altLang="ja-JP" sz="1000" dirty="0">
              <a:solidFill>
                <a:schemeClr val="tx1"/>
              </a:solidFill>
            </a:endParaRPr>
          </a:p>
          <a:p>
            <a:pPr algn="ctr"/>
            <a:r>
              <a:rPr lang="ko-KR" altLang="en-US" sz="1000" dirty="0" smtClean="0"/>
              <a:t>행방불명 </a:t>
            </a:r>
            <a:r>
              <a:rPr lang="en-US" altLang="ja-JP" sz="1000" dirty="0" smtClean="0">
                <a:solidFill>
                  <a:schemeClr val="tx1"/>
                </a:solidFill>
              </a:rPr>
              <a:t>1,283</a:t>
            </a:r>
            <a:r>
              <a:rPr lang="ko-KR" altLang="en-US" sz="1000" dirty="0" smtClean="0">
                <a:solidFill>
                  <a:schemeClr val="tx1"/>
                </a:solidFill>
              </a:rPr>
              <a:t>명</a:t>
            </a:r>
            <a:endParaRPr lang="ja-JP" altLang="en-US" sz="1000" dirty="0">
              <a:solidFill>
                <a:schemeClr val="tx1"/>
              </a:solidFill>
            </a:endParaRPr>
          </a:p>
        </p:txBody>
      </p:sp>
      <p:graphicFrame>
        <p:nvGraphicFramePr>
          <p:cNvPr id="50" name="表 49"/>
          <p:cNvGraphicFramePr>
            <a:graphicFrameLocks noGrp="1"/>
          </p:cNvGraphicFramePr>
          <p:nvPr/>
        </p:nvGraphicFramePr>
        <p:xfrm>
          <a:off x="4160912" y="836712"/>
          <a:ext cx="4032448" cy="3188970"/>
        </p:xfrm>
        <a:graphic>
          <a:graphicData uri="http://schemas.openxmlformats.org/drawingml/2006/table">
            <a:tbl>
              <a:tblPr/>
              <a:tblGrid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</a:tblGrid>
              <a:tr h="16001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년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명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년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명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년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명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년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latin typeface="ＭＳ 明朝"/>
                        </a:rPr>
                        <a:t>명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明朝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6,062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381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1,504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1,950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4,897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1,210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1,291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1969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3,212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2,926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1,515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2,120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213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5,868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15,270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6,482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8,499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83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218931" y="4361585"/>
            <a:ext cx="1902230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피해 개요</a:t>
            </a:r>
            <a:endParaRPr lang="en-US" altLang="ja-JP" sz="1600" b="1" dirty="0" smtClean="0"/>
          </a:p>
        </p:txBody>
      </p:sp>
      <p:sp>
        <p:nvSpPr>
          <p:cNvPr id="3161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194472" y="1366196"/>
            <a:ext cx="1886133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재해 등의 특징</a:t>
            </a:r>
            <a:endParaRPr lang="en-US" altLang="ja-JP" sz="1600" b="1" dirty="0" smtClean="0"/>
          </a:p>
        </p:txBody>
      </p:sp>
      <p:sp>
        <p:nvSpPr>
          <p:cNvPr id="13" name="角丸四角形 12"/>
          <p:cNvSpPr/>
          <p:nvPr/>
        </p:nvSpPr>
        <p:spPr>
          <a:xfrm>
            <a:off x="252778" y="1772314"/>
            <a:ext cx="9421085" cy="2493930"/>
          </a:xfrm>
          <a:prstGeom prst="roundRect">
            <a:avLst>
              <a:gd name="adj" fmla="val 4426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일본국 관측사상 최대규모</a:t>
            </a:r>
            <a:r>
              <a:rPr lang="ja-JP" altLang="en-US" sz="1200" spc="-6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ko-KR" altLang="en-US" sz="1200" spc="-6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모멘트 매그니튜드 </a:t>
            </a:r>
            <a:r>
              <a:rPr lang="en-US" altLang="ja-JP" sz="1200" spc="-6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9.0</a:t>
            </a:r>
            <a:r>
              <a:rPr lang="ja-JP" altLang="en-US" sz="1200" spc="-6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의 지진으로서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길이 약 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450km, 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폭 약 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200km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의</a:t>
            </a: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ja-JP" altLang="en-US" sz="16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단층에서 </a:t>
            </a: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３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개의 거대한 파괴가 연속적으로 발생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동북 각지에서 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6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분 이상의 흔들림이 계속</a:t>
            </a:r>
            <a:endParaRPr lang="en-US" altLang="ko-KR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en-US" altLang="ja-JP" sz="16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   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진도 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6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강을 관측한 센다이시에서는 그 동안 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회의 큰 흔들림을 관측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ja-JP" altLang="en-US" sz="12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ja-JP" altLang="en-US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※ </a:t>
            </a:r>
            <a:r>
              <a:rPr lang="ko-KR" altLang="en-US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단층의 파괴는 미야기현 앞바다에서 시작되어 이와테현 앞바다 방향</a:t>
            </a:r>
            <a:r>
              <a:rPr lang="en-US" altLang="ko-KR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후쿠시마현</a:t>
            </a:r>
            <a:r>
              <a:rPr lang="ja-JP" altLang="en-US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2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이바라키현 앞바다 방향으로 이어짐</a:t>
            </a:r>
            <a:r>
              <a:rPr lang="ja-JP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endParaRPr lang="en-US" altLang="ja-JP" sz="11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500"/>
              </a:lnSpc>
            </a:pPr>
            <a:endParaRPr lang="en-US" altLang="ja-JP" sz="12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쓰나미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지</a:t>
            </a:r>
            <a:r>
              <a:rPr lang="ko-KR" altLang="en-US" sz="16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진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해일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로 야기된 인적피해</a:t>
            </a: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물적피해가 심대함</a:t>
            </a: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500"/>
              </a:lnSpc>
            </a:pP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피해지역이 확대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인적피해</a:t>
            </a: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물적피해는 동북지방을 중심으로 동일본의 광범위에 달함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500"/>
              </a:lnSpc>
            </a:pP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피난자수는 최대 약 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55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만명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15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시점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을 넘으며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현재도 다수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70,077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2012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11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500"/>
              </a:lnSpc>
            </a:pP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후쿠시마 제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원자력발전소 사고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쓰나미가 주된 원인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endParaRPr lang="en-US" altLang="ja-JP" sz="5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여진 횟수</a:t>
            </a:r>
            <a:r>
              <a:rPr lang="ja-JP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매그니튜드 </a:t>
            </a:r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5.0 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이상</a:t>
            </a:r>
            <a:r>
              <a:rPr lang="ja-JP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 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지금까지 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580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회</a:t>
            </a:r>
            <a:endParaRPr lang="en-US" altLang="ja-JP" sz="12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32139" y="621240"/>
            <a:ext cx="9441723" cy="670098"/>
          </a:xfrm>
          <a:prstGeom prst="roundRect">
            <a:avLst>
              <a:gd name="adj" fmla="val 142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>
              <a:lnSpc>
                <a:spcPts val="20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11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금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 14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시</a:t>
            </a:r>
            <a:r>
              <a:rPr lang="en-US" altLang="ja-JP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46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분경</a:t>
            </a:r>
            <a:r>
              <a:rPr lang="en-US" altLang="ko-KR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산리쿠 앞바다를 진원으로 하는 동일본 대지진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모멘트 매그니튜드 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9.0, 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최대진도 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７・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미야기현 구리하라시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이 발생하여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동일본에 심대한 피해가 발생</a:t>
            </a:r>
            <a:endParaRPr kumimoji="1" lang="en-US" altLang="ja-JP" sz="14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44689" y="4471228"/>
            <a:ext cx="2886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kumimoji="1" lang="ko-KR" altLang="en-US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소방청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en-US" altLang="ja-JP" sz="1050" dirty="0" smtClean="0">
                <a:latin typeface="Batang" pitchFamily="18" charset="-127"/>
                <a:ea typeface="Batang" pitchFamily="18" charset="-127"/>
              </a:rPr>
              <a:t>2012</a:t>
            </a:r>
            <a:r>
              <a:rPr lang="ko-KR" altLang="en-US" sz="1050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11</a:t>
            </a:r>
            <a:r>
              <a:rPr lang="ko-KR" altLang="en-US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kumimoji="1" lang="ja-JP" altLang="en-US" sz="105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5874185"/>
              </p:ext>
            </p:extLst>
          </p:nvPr>
        </p:nvGraphicFramePr>
        <p:xfrm>
          <a:off x="327836" y="4792920"/>
          <a:ext cx="4535200" cy="158585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06897"/>
                <a:gridCol w="780087"/>
                <a:gridCol w="780087"/>
                <a:gridCol w="768129"/>
              </a:tblGrid>
              <a:tr h="17276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500" b="0" baseline="0" dirty="0" smtClean="0">
                          <a:latin typeface="+mj-ea"/>
                          <a:ea typeface="+mj-ea"/>
                        </a:rPr>
                        <a:t>인적 피해</a:t>
                      </a:r>
                      <a:endParaRPr kumimoji="1" lang="ja-JP" altLang="en-US" sz="1500" b="0" baseline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b="0" spc="-100" baseline="0" dirty="0" smtClean="0">
                          <a:latin typeface="+mj-ea"/>
                          <a:ea typeface="+mj-ea"/>
                        </a:rPr>
                        <a:t>그 중 이와테현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b="0" spc="-100" baseline="0" dirty="0" smtClean="0">
                          <a:latin typeface="+mj-ea"/>
                          <a:ea typeface="+mj-ea"/>
                        </a:rPr>
                        <a:t>그 중 미야기현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b="0" spc="-100" baseline="0" dirty="0" smtClean="0">
                          <a:latin typeface="+mj-ea"/>
                          <a:ea typeface="+mj-ea"/>
                        </a:rPr>
                        <a:t>그 중 후쿠시마현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</a:tr>
              <a:tr h="15600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500" b="0" u="none" kern="1200" baseline="0" dirty="0" smtClean="0">
                          <a:latin typeface="+mj-ea"/>
                          <a:ea typeface="+mj-ea"/>
                        </a:rPr>
                        <a:t>사 망 자</a:t>
                      </a:r>
                      <a:r>
                        <a:rPr kumimoji="1" lang="ja-JP" altLang="en-US" sz="1500" b="0" u="none" kern="1200" baseline="0" dirty="0" smtClean="0">
                          <a:latin typeface="+mj-ea"/>
                          <a:ea typeface="+mj-ea"/>
                        </a:rPr>
                        <a:t>： </a:t>
                      </a:r>
                      <a:r>
                        <a:rPr kumimoji="1" lang="en-US" altLang="ja-JP" sz="1500" b="0" u="none" kern="1200" baseline="0" dirty="0" smtClean="0">
                          <a:latin typeface="+mj-ea"/>
                          <a:ea typeface="+mj-ea"/>
                        </a:rPr>
                        <a:t>16,131</a:t>
                      </a:r>
                      <a:r>
                        <a:rPr kumimoji="1" lang="ko-KR" altLang="en-US" sz="1500" b="0" u="none" kern="12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500" b="0" u="none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4,665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9,472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1,925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  <a:tr h="2797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500" b="0" dirty="0" smtClean="0">
                          <a:latin typeface="+mj-ea"/>
                          <a:ea typeface="+mj-ea"/>
                        </a:rPr>
                        <a:t>행방불명자</a:t>
                      </a:r>
                      <a:r>
                        <a:rPr kumimoji="1" lang="ja-JP" altLang="en-US" sz="1500" b="0" dirty="0" smtClean="0">
                          <a:latin typeface="+mj-ea"/>
                          <a:ea typeface="+mj-ea"/>
                        </a:rPr>
                        <a:t>：</a:t>
                      </a:r>
                      <a:r>
                        <a:rPr kumimoji="1" lang="ja-JP" altLang="en-US" sz="1500" b="0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kumimoji="1" lang="en-US" altLang="ja-JP" sz="1500" b="0" baseline="0" dirty="0" smtClean="0">
                          <a:latin typeface="+mj-ea"/>
                          <a:ea typeface="+mj-ea"/>
                        </a:rPr>
                        <a:t>3,240</a:t>
                      </a:r>
                      <a:r>
                        <a:rPr kumimoji="1" lang="ko-KR" altLang="en-US" sz="1500" b="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en-US" altLang="ja-JP" sz="1500" b="0" dirty="0" smtClean="0">
                        <a:latin typeface="+mj-ea"/>
                        <a:ea typeface="+mj-ea"/>
                      </a:endParaRP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ja-JP" altLang="en-US" sz="1200" b="0" dirty="0" smtClean="0">
                          <a:latin typeface="+mj-ea"/>
                          <a:ea typeface="+mj-ea"/>
                        </a:rPr>
                        <a:t>（</a:t>
                      </a:r>
                      <a:r>
                        <a:rPr kumimoji="1" lang="ko-KR" altLang="en-US" sz="1200" b="0" dirty="0" smtClean="0">
                          <a:latin typeface="+mj-ea"/>
                          <a:ea typeface="+mj-ea"/>
                        </a:rPr>
                        <a:t>신고가 있었던 자</a:t>
                      </a:r>
                      <a:r>
                        <a:rPr kumimoji="1" lang="ja-JP" altLang="en-US" sz="1200" b="0" dirty="0" smtClean="0">
                          <a:latin typeface="+mj-ea"/>
                          <a:ea typeface="+mj-ea"/>
                        </a:rPr>
                        <a:t>）</a:t>
                      </a:r>
                      <a:endParaRPr kumimoji="1" lang="ja-JP" altLang="en-US" sz="12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1,427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1,805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63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  <a:tr h="29553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500" b="0" kern="1200" dirty="0" smtClean="0">
                          <a:latin typeface="+mj-ea"/>
                          <a:ea typeface="+mj-ea"/>
                        </a:rPr>
                        <a:t>부</a:t>
                      </a:r>
                      <a:r>
                        <a:rPr kumimoji="1" lang="ja-JP" altLang="en-US" sz="1500" b="0" kern="1200" dirty="0" smtClean="0">
                          <a:latin typeface="+mj-ea"/>
                          <a:ea typeface="+mj-ea"/>
                        </a:rPr>
                        <a:t>   </a:t>
                      </a:r>
                      <a:r>
                        <a:rPr kumimoji="1" lang="ko-KR" altLang="en-US" sz="1500" b="0" kern="1200" dirty="0" smtClean="0">
                          <a:latin typeface="+mj-ea"/>
                          <a:ea typeface="+mj-ea"/>
                        </a:rPr>
                        <a:t>상</a:t>
                      </a:r>
                      <a:r>
                        <a:rPr kumimoji="1" lang="ja-JP" altLang="en-US" sz="1500" b="0" kern="1200" dirty="0" smtClean="0">
                          <a:latin typeface="+mj-ea"/>
                          <a:ea typeface="+mj-ea"/>
                        </a:rPr>
                        <a:t>   </a:t>
                      </a:r>
                      <a:r>
                        <a:rPr kumimoji="1" lang="ko-KR" altLang="en-US" sz="1500" b="0" kern="1200" dirty="0" smtClean="0">
                          <a:latin typeface="+mj-ea"/>
                          <a:ea typeface="+mj-ea"/>
                        </a:rPr>
                        <a:t>자</a:t>
                      </a:r>
                      <a:r>
                        <a:rPr kumimoji="1" lang="ja-JP" altLang="en-US" sz="1500" b="0" kern="1200" dirty="0" smtClean="0">
                          <a:latin typeface="+mj-ea"/>
                          <a:ea typeface="+mj-ea"/>
                        </a:rPr>
                        <a:t>：   </a:t>
                      </a:r>
                      <a:r>
                        <a:rPr kumimoji="1" lang="en-US" altLang="ja-JP" sz="1500" b="0" kern="1200" dirty="0" smtClean="0">
                          <a:latin typeface="+mj-ea"/>
                          <a:ea typeface="+mj-ea"/>
                        </a:rPr>
                        <a:t>5,994</a:t>
                      </a:r>
                      <a:r>
                        <a:rPr kumimoji="1" lang="ko-KR" altLang="en-US" sz="1500" b="0" kern="120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188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kern="1200" spc="-100" baseline="0" dirty="0" smtClean="0">
                          <a:latin typeface="+mj-ea"/>
                          <a:ea typeface="+mj-ea"/>
                        </a:rPr>
                        <a:t>4,015</a:t>
                      </a:r>
                      <a:r>
                        <a:rPr kumimoji="1" lang="ko-KR" altLang="en-US" sz="1200" b="0" kern="120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181</a:t>
                      </a:r>
                      <a:r>
                        <a:rPr kumimoji="1" lang="ko-KR" altLang="en-US" sz="1200" b="0" spc="-100" baseline="0" dirty="0" smtClean="0">
                          <a:latin typeface="+mj-ea"/>
                          <a:ea typeface="+mj-ea"/>
                        </a:rPr>
                        <a:t>명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382207"/>
              </p:ext>
            </p:extLst>
          </p:nvPr>
        </p:nvGraphicFramePr>
        <p:xfrm>
          <a:off x="5106929" y="4482688"/>
          <a:ext cx="4682608" cy="13817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86332"/>
                <a:gridCol w="780087"/>
                <a:gridCol w="858095"/>
                <a:gridCol w="858094"/>
              </a:tblGrid>
              <a:tr h="28346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500" dirty="0" smtClean="0"/>
                        <a:t>가옥 피해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그 중  이와테현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그 중 </a:t>
                      </a:r>
                      <a:endParaRPr kumimoji="1" lang="en-US" altLang="ko-KR" sz="1100" spc="-100" baseline="0" dirty="0" smtClean="0"/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미야기현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그 중 후쿠시마현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</a:tr>
              <a:tr h="283463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ko-KR" altLang="en-US" sz="1500" kern="1200" baseline="0" dirty="0" smtClean="0"/>
                        <a:t>전파</a:t>
                      </a:r>
                      <a:r>
                        <a:rPr kumimoji="1" lang="ja-JP" altLang="en-US" sz="1500" kern="1200" baseline="0" dirty="0" smtClean="0"/>
                        <a:t>：   </a:t>
                      </a:r>
                      <a:r>
                        <a:rPr kumimoji="1" lang="en-US" altLang="ja-JP" sz="1500" kern="1200" baseline="0" dirty="0" smtClean="0"/>
                        <a:t>128,497</a:t>
                      </a:r>
                      <a:r>
                        <a:rPr kumimoji="1" lang="ko-KR" altLang="en-US" sz="1500" kern="1200" baseline="0" dirty="0" smtClean="0"/>
                        <a:t>동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20,184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84,062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19,781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  <a:tr h="283463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ko-KR" altLang="en-US" sz="1500" kern="1200" dirty="0" smtClean="0"/>
                        <a:t>반파</a:t>
                      </a:r>
                      <a:r>
                        <a:rPr kumimoji="1" lang="ja-JP" altLang="en-US" sz="1500" kern="1200" dirty="0" smtClean="0"/>
                        <a:t>：   </a:t>
                      </a:r>
                      <a:r>
                        <a:rPr kumimoji="1" lang="en-US" altLang="ja-JP" sz="1500" kern="1200" dirty="0" smtClean="0"/>
                        <a:t>240,090</a:t>
                      </a:r>
                      <a:r>
                        <a:rPr kumimoji="1" lang="ko-KR" altLang="en-US" sz="1500" kern="1200" dirty="0" smtClean="0"/>
                        <a:t>동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spc="-100" baseline="0" dirty="0" smtClean="0"/>
                        <a:t>  4,552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spc="-100" baseline="0" dirty="0" smtClean="0"/>
                        <a:t>136,712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spc="-100" baseline="0" dirty="0" smtClean="0"/>
                        <a:t>61,925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  <a:tr h="283463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r>
                        <a:rPr kumimoji="1" lang="ko-KR" altLang="en-US" sz="1500" baseline="0" dirty="0" smtClean="0"/>
                        <a:t>  일부 파손</a:t>
                      </a:r>
                      <a:r>
                        <a:rPr kumimoji="1" lang="ja-JP" altLang="en-US" sz="1500" baseline="0" dirty="0" smtClean="0"/>
                        <a:t>：    </a:t>
                      </a:r>
                      <a:r>
                        <a:rPr kumimoji="1" lang="en-US" altLang="ja-JP" sz="1500" baseline="0" dirty="0" smtClean="0"/>
                        <a:t>677,502</a:t>
                      </a:r>
                      <a:r>
                        <a:rPr kumimoji="1" lang="ko-KR" altLang="en-US" sz="1500" baseline="0" dirty="0" smtClean="0"/>
                        <a:t>동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ja-JP" altLang="en-US" sz="1200" spc="-100" baseline="0" dirty="0" smtClean="0"/>
                        <a:t>　 </a:t>
                      </a:r>
                      <a:r>
                        <a:rPr kumimoji="1" lang="en-US" altLang="ja-JP" sz="1200" spc="-100" baseline="0" dirty="0" smtClean="0"/>
                        <a:t>7,316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212,994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 142,166</a:t>
                      </a:r>
                      <a:r>
                        <a:rPr kumimoji="1" lang="ko-KR" altLang="en-US" sz="1200" spc="-100" baseline="0" dirty="0" smtClean="0"/>
                        <a:t>동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3532551"/>
              </p:ext>
            </p:extLst>
          </p:nvPr>
        </p:nvGraphicFramePr>
        <p:xfrm>
          <a:off x="5098698" y="6093296"/>
          <a:ext cx="4690841" cy="7924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94563"/>
                <a:gridCol w="889445"/>
                <a:gridCol w="808766"/>
                <a:gridCol w="798067"/>
              </a:tblGrid>
              <a:tr h="29184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500" dirty="0" smtClean="0"/>
                        <a:t>화재발생건수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그 중 </a:t>
                      </a:r>
                      <a:endParaRPr kumimoji="1" lang="en-US" altLang="ko-KR" sz="1100" spc="-100" baseline="0" dirty="0" smtClean="0"/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이와테현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그 중 </a:t>
                      </a:r>
                      <a:endParaRPr kumimoji="1" lang="en-US" altLang="ko-KR" sz="1100" spc="-100" baseline="0" dirty="0" smtClean="0"/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미야기현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ko-KR" altLang="en-US" sz="1100" spc="-100" baseline="0" dirty="0" smtClean="0"/>
                        <a:t>그 중 후쿠시마현</a:t>
                      </a:r>
                      <a:endParaRPr kumimoji="1" lang="ja-JP" altLang="en-US" sz="1100" b="0" spc="-100" baseline="0" dirty="0">
                        <a:latin typeface="+mj-ea"/>
                        <a:ea typeface="+mj-ea"/>
                      </a:endParaRPr>
                    </a:p>
                  </a:txBody>
                  <a:tcPr marL="0" marR="0" anchor="ctr"/>
                </a:tc>
              </a:tr>
              <a:tr h="28346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ja-JP" altLang="en-US" sz="1500" kern="1200" baseline="0" dirty="0" smtClean="0"/>
                        <a:t>  </a:t>
                      </a:r>
                      <a:r>
                        <a:rPr kumimoji="1" lang="en-US" altLang="ja-JP" sz="1500" kern="1200" baseline="0" dirty="0" smtClean="0"/>
                        <a:t>286</a:t>
                      </a:r>
                      <a:r>
                        <a:rPr kumimoji="1" lang="ko-KR" altLang="en-US" sz="1500" kern="1200" baseline="0" dirty="0" smtClean="0"/>
                        <a:t>건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34</a:t>
                      </a:r>
                      <a:r>
                        <a:rPr kumimoji="1" lang="ko-KR" altLang="en-US" sz="1200" spc="-100" baseline="0" dirty="0" smtClean="0"/>
                        <a:t>건</a:t>
                      </a:r>
                      <a:r>
                        <a:rPr kumimoji="1" lang="en-US" altLang="ja-JP" sz="1200" spc="-100" baseline="0" dirty="0" smtClean="0"/>
                        <a:t>  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135</a:t>
                      </a:r>
                      <a:r>
                        <a:rPr kumimoji="1" lang="ko-KR" altLang="en-US" sz="1200" spc="-100" baseline="0" dirty="0" smtClean="0"/>
                        <a:t>건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11</a:t>
                      </a:r>
                      <a:r>
                        <a:rPr kumimoji="1" lang="ko-KR" altLang="en-US" sz="1200" spc="-100" baseline="0" dirty="0" smtClean="0"/>
                        <a:t>건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5421052" y="5877272"/>
            <a:ext cx="44464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ja-JP" altLang="en-US" sz="900" dirty="0">
                <a:solidFill>
                  <a:schemeClr val="tx1"/>
                </a:solidFill>
                <a:latin typeface="+mj-ea"/>
              </a:rPr>
              <a:t> </a:t>
            </a:r>
            <a:r>
              <a:rPr lang="ko-KR" altLang="en-US" sz="900" dirty="0" smtClean="0">
                <a:solidFill>
                  <a:schemeClr val="tx1"/>
                </a:solidFill>
                <a:latin typeface="+mj-ea"/>
              </a:rPr>
              <a:t>소방청</a:t>
            </a:r>
            <a:r>
              <a:rPr lang="ja-JP" altLang="en-US" sz="900" dirty="0" smtClean="0">
                <a:solidFill>
                  <a:schemeClr val="tx1"/>
                </a:solidFill>
                <a:latin typeface="+mj-ea"/>
              </a:rPr>
              <a:t>　</a:t>
            </a:r>
            <a:r>
              <a:rPr lang="en-US" altLang="ja-JP" sz="900" dirty="0" smtClean="0">
                <a:solidFill>
                  <a:schemeClr val="tx1"/>
                </a:solidFill>
                <a:latin typeface="+mj-ea"/>
              </a:rPr>
              <a:t>2012</a:t>
            </a:r>
            <a:r>
              <a:rPr lang="ko-KR" altLang="en-US" sz="900" dirty="0" smtClean="0">
                <a:solidFill>
                  <a:schemeClr val="tx1"/>
                </a:solidFill>
                <a:latin typeface="+mj-ea"/>
              </a:rPr>
              <a:t>년 </a:t>
            </a:r>
            <a:r>
              <a:rPr lang="en-US" altLang="ja-JP" sz="900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ko-KR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월</a:t>
            </a:r>
            <a:r>
              <a:rPr lang="en-US" altLang="ja-JP" sz="900" dirty="0" smtClean="0">
                <a:solidFill>
                  <a:schemeClr val="tx1"/>
                </a:solidFill>
                <a:latin typeface="+mj-ea"/>
                <a:ea typeface="+mj-ea"/>
              </a:rPr>
              <a:t>11</a:t>
            </a:r>
            <a:r>
              <a:rPr lang="ko-KR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일 현재</a:t>
            </a:r>
            <a:r>
              <a:rPr kumimoji="1" lang="ja-JP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）</a:t>
            </a:r>
            <a:endParaRPr kumimoji="1" lang="ja-JP" altLang="en-US" sz="9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80605" y="6599069"/>
            <a:ext cx="4404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/>
                </a:solidFill>
              </a:rPr>
              <a:t>※</a:t>
            </a:r>
            <a:r>
              <a:rPr lang="ja-JP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smtClean="0">
                <a:solidFill>
                  <a:schemeClr val="tx1"/>
                </a:solidFill>
              </a:rPr>
              <a:t>발생한 많은 화재는 쓰나미에 기인한 것으로 생각된다</a:t>
            </a:r>
            <a:r>
              <a:rPr lang="en-US" altLang="ko-KR" sz="1100" dirty="0" smtClean="0">
                <a:solidFill>
                  <a:schemeClr val="tx1"/>
                </a:solidFill>
              </a:rPr>
              <a:t>.</a:t>
            </a:r>
            <a:r>
              <a:rPr lang="ja-JP" altLang="en-US" sz="1100" dirty="0" smtClean="0">
                <a:solidFill>
                  <a:schemeClr val="tx1"/>
                </a:solidFill>
              </a:rPr>
              <a:t>　　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2308" y="6412106"/>
            <a:ext cx="4963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/>
                </a:solidFill>
              </a:rPr>
              <a:t>※</a:t>
            </a:r>
            <a:r>
              <a:rPr lang="ja-JP" altLang="en-US" sz="1100" dirty="0" smtClean="0">
                <a:solidFill>
                  <a:schemeClr val="tx1"/>
                </a:solidFill>
              </a:rPr>
              <a:t>　</a:t>
            </a:r>
            <a:r>
              <a:rPr lang="ko-KR" altLang="en-US" sz="1100" dirty="0" smtClean="0">
                <a:solidFill>
                  <a:schemeClr val="tx1"/>
                </a:solidFill>
              </a:rPr>
              <a:t>각 현에서 보고를 받은 수치이며</a:t>
            </a:r>
            <a:r>
              <a:rPr lang="en-US" altLang="ko-KR" sz="1100" dirty="0" smtClean="0">
                <a:solidFill>
                  <a:schemeClr val="tx1"/>
                </a:solidFill>
              </a:rPr>
              <a:t> </a:t>
            </a:r>
            <a:r>
              <a:rPr lang="ko-KR" altLang="en-US" sz="1100" dirty="0" smtClean="0">
                <a:solidFill>
                  <a:schemeClr val="tx1"/>
                </a:solidFill>
              </a:rPr>
              <a:t>조사중인 시정촌도 많다</a:t>
            </a:r>
            <a:r>
              <a:rPr lang="en-US" altLang="ko-KR" sz="1100" dirty="0" smtClean="0">
                <a:solidFill>
                  <a:schemeClr val="tx1"/>
                </a:solidFill>
              </a:rPr>
              <a:t>.</a:t>
            </a:r>
            <a:r>
              <a:rPr lang="ja-JP" altLang="en-US" sz="1100" dirty="0" smtClean="0">
                <a:solidFill>
                  <a:schemeClr val="tx1"/>
                </a:solidFill>
              </a:rPr>
              <a:t>　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58720" y="4255204"/>
            <a:ext cx="4408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kumimoji="1" lang="ko-KR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소</a:t>
            </a:r>
            <a:r>
              <a:rPr kumimoji="1" lang="en-US" altLang="ko-KR" sz="900" dirty="0" smtClean="0">
                <a:solidFill>
                  <a:schemeClr val="tx1"/>
                </a:solidFill>
                <a:latin typeface="+mj-ea"/>
                <a:ea typeface="+mj-ea"/>
              </a:rPr>
              <a:t>a</a:t>
            </a:r>
            <a:r>
              <a:rPr kumimoji="1" lang="ko-KR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방청</a:t>
            </a:r>
            <a:r>
              <a:rPr kumimoji="1" lang="ja-JP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　</a:t>
            </a:r>
            <a:r>
              <a:rPr lang="en-US" altLang="ja-JP" sz="900" dirty="0" smtClean="0">
                <a:latin typeface="+mj-ea"/>
                <a:ea typeface="+mj-ea"/>
              </a:rPr>
              <a:t>2012</a:t>
            </a:r>
            <a:r>
              <a:rPr lang="ko-KR" altLang="en-US" sz="900" dirty="0" smtClean="0">
                <a:latin typeface="+mj-ea"/>
                <a:ea typeface="+mj-ea"/>
              </a:rPr>
              <a:t>년 </a:t>
            </a:r>
            <a:r>
              <a:rPr lang="en-US" altLang="ja-JP" sz="900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ko-KR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월</a:t>
            </a:r>
            <a:r>
              <a:rPr lang="en-US" altLang="ja-JP" sz="900" dirty="0" smtClean="0">
                <a:solidFill>
                  <a:schemeClr val="tx1"/>
                </a:solidFill>
                <a:latin typeface="+mj-ea"/>
                <a:ea typeface="+mj-ea"/>
              </a:rPr>
              <a:t>11</a:t>
            </a:r>
            <a:r>
              <a:rPr lang="ko-KR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일 현재</a:t>
            </a:r>
            <a:r>
              <a:rPr kumimoji="1" lang="ja-JP" altLang="en-US" sz="900" dirty="0" smtClean="0">
                <a:solidFill>
                  <a:schemeClr val="tx1"/>
                </a:solidFill>
                <a:latin typeface="+mj-ea"/>
                <a:ea typeface="+mj-ea"/>
              </a:rPr>
              <a:t>）</a:t>
            </a:r>
            <a:endParaRPr kumimoji="1" lang="ja-JP" altLang="en-US" sz="9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097016" y="5805264"/>
            <a:ext cx="506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schemeClr val="tx1"/>
                </a:solidFill>
              </a:rPr>
              <a:t>※</a:t>
            </a:r>
            <a:r>
              <a:rPr lang="ko-KR" altLang="en-US" sz="900" dirty="0" smtClean="0">
                <a:solidFill>
                  <a:schemeClr val="tx1"/>
                </a:solidFill>
              </a:rPr>
              <a:t>쓰나미로 수몰되어 파괴된 지역이 있으며</a:t>
            </a:r>
            <a:r>
              <a:rPr lang="en-US" altLang="ko-KR" sz="9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ko-KR" altLang="en-US" sz="900" dirty="0" smtClean="0">
                <a:solidFill>
                  <a:schemeClr val="tx1"/>
                </a:solidFill>
              </a:rPr>
              <a:t>조사중인 시정촌도 많다</a:t>
            </a:r>
            <a:r>
              <a:rPr lang="en-US" altLang="ko-KR" sz="900" dirty="0" smtClean="0">
                <a:solidFill>
                  <a:schemeClr val="tx1"/>
                </a:solidFill>
              </a:rPr>
              <a:t>.</a:t>
            </a:r>
            <a:r>
              <a:rPr lang="ja-JP" altLang="en-US" sz="900" dirty="0" smtClean="0">
                <a:solidFill>
                  <a:schemeClr val="tx1"/>
                </a:solidFill>
              </a:rPr>
              <a:t>　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1009" y="4018557"/>
            <a:ext cx="3666407" cy="14106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1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※ 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기상청 발표 </a:t>
            </a:r>
            <a:r>
              <a:rPr lang="en-US" altLang="ja-JP" sz="1100" dirty="0" smtClean="0">
                <a:latin typeface="Batang" pitchFamily="18" charset="-127"/>
                <a:ea typeface="Batang" pitchFamily="18" charset="-127"/>
              </a:rPr>
              <a:t>2012</a:t>
            </a:r>
            <a:r>
              <a:rPr lang="ko-KR" altLang="en-US" sz="1100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10</a:t>
            </a:r>
            <a:r>
              <a:rPr lang="ko-KR" altLang="en-US" sz="11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</a:t>
            </a:r>
            <a:endParaRPr lang="en-US" altLang="ja-JP" sz="11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215251" y="6602796"/>
            <a:ext cx="2311400" cy="365125"/>
          </a:xfrm>
        </p:spPr>
        <p:txBody>
          <a:bodyPr/>
          <a:lstStyle/>
          <a:p>
            <a:r>
              <a:rPr lang="en-US" altLang="ja-JP" dirty="0" smtClean="0"/>
              <a:t>13</a:t>
            </a:r>
            <a:endParaRPr kumimoji="1" lang="ja-JP" altLang="en-US" dirty="0"/>
          </a:p>
        </p:txBody>
      </p:sp>
      <p:sp>
        <p:nvSpPr>
          <p:cNvPr id="19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920552" y="4452"/>
            <a:ext cx="8753308" cy="47221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ko-KR" altLang="en-US" sz="2000" b="1" dirty="0" smtClean="0">
                <a:ea typeface="ＭＳ ゴシック" pitchFamily="49" charset="-128"/>
              </a:rPr>
              <a:t>동일본 대지진의 피해상황과 소방활동</a:t>
            </a:r>
            <a:r>
              <a:rPr lang="ja-JP" altLang="en-US" sz="2000" b="1" dirty="0" smtClean="0">
                <a:ea typeface="ＭＳ ゴシック" pitchFamily="49" charset="-128"/>
              </a:rPr>
              <a:t>①</a:t>
            </a:r>
            <a:r>
              <a:rPr lang="ja-JP" altLang="en-US" sz="1600" b="1" dirty="0" smtClean="0">
                <a:ea typeface="ＭＳ ゴシック" pitchFamily="49" charset="-128"/>
              </a:rPr>
              <a:t>（</a:t>
            </a:r>
            <a:r>
              <a:rPr lang="ko-KR" altLang="en-US" sz="1600" b="1" dirty="0" smtClean="0">
                <a:ea typeface="ＭＳ ゴシック" pitchFamily="49" charset="-128"/>
              </a:rPr>
              <a:t>피해상황</a:t>
            </a:r>
            <a:r>
              <a:rPr lang="ja-JP" altLang="en-US" sz="1600" b="1" dirty="0" smtClean="0">
                <a:ea typeface="ＭＳ ゴシック" pitchFamily="49" charset="-128"/>
              </a:rPr>
              <a:t>）</a:t>
            </a:r>
            <a:endParaRPr lang="ja-JP" altLang="en-US" sz="1600" b="1" dirty="0"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184730" y="3140968"/>
            <a:ext cx="9592805" cy="1152128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2000"/>
              </a:lnSpc>
              <a:spcBef>
                <a:spcPts val="300"/>
              </a:spcBef>
            </a:pPr>
            <a:r>
              <a:rPr lang="ja-JP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계속 울린 경종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…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소방단 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11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 사망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행방불명</a:t>
            </a:r>
            <a:r>
              <a:rPr lang="ja-JP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　　　　　　　　　　　　　　　　　　　　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en-US" altLang="ja-JP" sz="13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3/23</a:t>
            </a:r>
            <a:r>
              <a:rPr lang="ja-JP" altLang="en-US" sz="13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마이니치신문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ja-JP" altLang="ja-JP" sz="13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2000"/>
              </a:lnSpc>
              <a:spcBef>
                <a:spcPts val="300"/>
              </a:spcBef>
            </a:pPr>
            <a:r>
              <a:rPr lang="en-US" altLang="ko-KR" sz="13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동일본 대지진으로 </a:t>
            </a:r>
            <a:r>
              <a:rPr lang="en-US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2000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명이 넘는 사망자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행방불명자를 낸 이와테현 오쓰치초에서 오쓰치초 소방단 제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분단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고시다 히로시 분단장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28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의 단원들은 방조제 문을 닫고 주민들을 피난시키려고 최후까지 해변에 머물렀다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임무를 다한 결과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4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명이 사망하고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7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명이 행방불명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그 중 한사람인 고시다 후지오 씨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57)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는 소방단의 상징인 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‘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경종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’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을 계속 울리다가 쓰나미에 휩쓸렸다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ja-JP" altLang="ja-JP" sz="13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184731" y="4365104"/>
            <a:ext cx="9592804" cy="1280932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2000"/>
              </a:lnSpc>
              <a:spcBef>
                <a:spcPts val="300"/>
              </a:spcBef>
            </a:pP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지진후 곧 출동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… 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소방분단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 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사망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행방불명 </a:t>
            </a:r>
            <a:r>
              <a:rPr lang="en-US" altLang="ko-KR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26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 　　　　　　　　　　　　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4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3/28</a:t>
            </a:r>
            <a:r>
              <a:rPr lang="ja-JP" altLang="ja-JP" sz="14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요미우리신문</a:t>
            </a:r>
            <a:r>
              <a:rPr lang="ja-JP" altLang="ja-JP" sz="14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조간</a:t>
            </a:r>
            <a:r>
              <a:rPr lang="en-US" altLang="ja-JP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</a:p>
          <a:p>
            <a:pPr latinLnBrk="1">
              <a:lnSpc>
                <a:spcPts val="1700"/>
              </a:lnSpc>
              <a:spcBef>
                <a:spcPts val="300"/>
              </a:spcBef>
            </a:pPr>
            <a:r>
              <a:rPr lang="ja-JP" altLang="en-US" sz="14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이와테현 리쿠젠타카타시의 소방단 다카타분단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약 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120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의 단원들은 지진 직후 방조제의 철문 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5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개소를 재빨리 폐쇄하였다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그러나 큰 쓰나미는 방조제를 훨씬 넘어 주민 피난유도 등을 하던 단원들을 잇따라 집어삼켰다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분단의 사망자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행방불명자는 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26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‘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지역을 지키는 사수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’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로서 자긍심을 갖고 있는 단원들은 동료들을 조문할 겨를도 없이 폐허가 된 잔해 제거와 행방불명자 수색을 계속하고 있다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13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184731" y="5718044"/>
            <a:ext cx="9466894" cy="1095332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atinLnBrk="1">
              <a:lnSpc>
                <a:spcPts val="2000"/>
              </a:lnSpc>
              <a:spcBef>
                <a:spcPts val="300"/>
              </a:spcBef>
            </a:pPr>
            <a:r>
              <a:rPr lang="ja-JP" altLang="en-US" sz="16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마지막까지 마이크를 잡고 피난을 호소한 소방단원 </a:t>
            </a:r>
            <a:r>
              <a:rPr lang="ja-JP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　　　　　　　　　　　　　　　　　　　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en-US" altLang="ja-JP" sz="13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3/21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도쿄신문 조간</a:t>
            </a:r>
            <a:r>
              <a:rPr lang="ja-JP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ja-JP" altLang="ja-JP" sz="13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800"/>
              </a:lnSpc>
              <a:spcBef>
                <a:spcPts val="300"/>
              </a:spcBef>
            </a:pPr>
            <a:r>
              <a:rPr lang="ja-JP" altLang="en-US" sz="13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‘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높은 곳으로 피난해 주십시오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’</a:t>
            </a:r>
            <a:r>
              <a:rPr lang="en-US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지진이 발생한 날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주민들에게 확성기를 통해 있는 힘을 다해 목소리를 높인 소방단원은 쓰나미에 휩쓸렸다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미야기현 나토리시의 사쿠라이 아유무 씨</a:t>
            </a:r>
            <a:r>
              <a:rPr lang="en-US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3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46</a:t>
            </a:r>
            <a:r>
              <a:rPr lang="en-US" altLang="ja-JP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의 마지막 아나운스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떠내려간 소방차는 무참히 짓눌러져 단원 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명은 주검으로 발견되었지만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조수석의 사쿠라이 씨는 오른손에 마이크를 꽉 쥔채였다</a:t>
            </a:r>
            <a:r>
              <a:rPr lang="en-US" altLang="ko-KR" sz="1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ja-JP" altLang="ja-JP" sz="14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2480" y="2852936"/>
            <a:ext cx="483653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ko-KR" altLang="en-US" sz="1400" dirty="0" smtClean="0">
                <a:solidFill>
                  <a:schemeClr val="tx1"/>
                </a:solidFill>
              </a:rPr>
              <a:t>참고</a:t>
            </a:r>
            <a:r>
              <a:rPr kumimoji="1" lang="ja-JP" altLang="en-US" sz="1400" dirty="0" smtClean="0">
                <a:solidFill>
                  <a:schemeClr val="tx1"/>
                </a:solidFill>
              </a:rPr>
              <a:t>・・・</a:t>
            </a:r>
            <a:r>
              <a:rPr kumimoji="1" lang="ko-KR" altLang="en-US" sz="1400" dirty="0" smtClean="0">
                <a:solidFill>
                  <a:schemeClr val="tx1"/>
                </a:solidFill>
              </a:rPr>
              <a:t>소방단원 활동에 관한 보도예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5421" y="905870"/>
            <a:ext cx="2219310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r>
              <a:rPr lang="en-US" altLang="ja-JP" sz="1400" b="1" dirty="0" smtClean="0"/>
              <a:t>【</a:t>
            </a:r>
            <a:r>
              <a:rPr lang="ko-KR" altLang="en-US" sz="1400" b="1" dirty="0" smtClean="0"/>
              <a:t>소방본부의 주요피해</a:t>
            </a:r>
            <a:r>
              <a:rPr kumimoji="1" lang="en-US" altLang="ja-JP" sz="1400" b="1" dirty="0" smtClean="0"/>
              <a:t>】</a:t>
            </a:r>
            <a:endParaRPr kumimoji="1" lang="ja-JP" altLang="en-US" sz="1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43043" y="905870"/>
            <a:ext cx="2184243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r>
              <a:rPr lang="en-US" altLang="ja-JP" sz="1400" b="1" dirty="0" smtClean="0"/>
              <a:t>【</a:t>
            </a:r>
            <a:r>
              <a:rPr lang="ko-KR" altLang="en-US" sz="1400" b="1" dirty="0" smtClean="0"/>
              <a:t>소방단의 주요피해</a:t>
            </a:r>
            <a:r>
              <a:rPr kumimoji="1" lang="en-US" altLang="ja-JP" sz="1400" b="1" dirty="0" smtClean="0"/>
              <a:t>】</a:t>
            </a:r>
            <a:endParaRPr kumimoji="1" lang="ja-JP" altLang="en-US" sz="1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14818" y="93229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100" dirty="0" smtClean="0">
                <a:latin typeface="+mj-ea"/>
                <a:ea typeface="+mj-ea"/>
              </a:rPr>
              <a:t>（</a:t>
            </a:r>
            <a:r>
              <a:rPr kumimoji="1" lang="en-US" altLang="ja-JP" sz="1100" dirty="0" smtClean="0">
                <a:latin typeface="+mj-ea"/>
                <a:ea typeface="+mj-ea"/>
              </a:rPr>
              <a:t>2011</a:t>
            </a:r>
            <a:r>
              <a:rPr kumimoji="1" lang="ko-KR" altLang="en-US" sz="1100" dirty="0" smtClean="0">
                <a:latin typeface="+mj-ea"/>
                <a:ea typeface="+mj-ea"/>
              </a:rPr>
              <a:t>년 </a:t>
            </a:r>
            <a:r>
              <a:rPr lang="en-US" altLang="ja-JP" sz="1100" dirty="0" smtClean="0">
                <a:latin typeface="+mj-ea"/>
                <a:ea typeface="+mj-ea"/>
              </a:rPr>
              <a:t>11</a:t>
            </a:r>
            <a:r>
              <a:rPr lang="ko-KR" altLang="en-US" sz="1100" dirty="0" smtClean="0">
                <a:latin typeface="+mj-ea"/>
                <a:ea typeface="+mj-ea"/>
              </a:rPr>
              <a:t>월</a:t>
            </a:r>
            <a:r>
              <a:rPr kumimoji="1" lang="en-US" altLang="ja-JP" sz="1100" dirty="0" smtClean="0">
                <a:latin typeface="+mj-ea"/>
                <a:ea typeface="+mj-ea"/>
              </a:rPr>
              <a:t>11</a:t>
            </a:r>
            <a:r>
              <a:rPr kumimoji="1" lang="ko-KR" altLang="en-US" sz="1100" dirty="0" smtClean="0">
                <a:latin typeface="+mj-ea"/>
                <a:ea typeface="+mj-ea"/>
              </a:rPr>
              <a:t>일 현재</a:t>
            </a:r>
            <a:r>
              <a:rPr kumimoji="1" lang="ja-JP" altLang="en-US" sz="1100" dirty="0" smtClean="0">
                <a:latin typeface="+mj-ea"/>
                <a:ea typeface="+mj-ea"/>
              </a:rPr>
              <a:t>）</a:t>
            </a:r>
            <a:endParaRPr kumimoji="1" lang="ja-JP" altLang="en-US" sz="1100" dirty="0">
              <a:latin typeface="+mj-ea"/>
              <a:ea typeface="+mj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39321" y="93229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100" dirty="0" smtClean="0">
                <a:latin typeface="+mj-ea"/>
                <a:ea typeface="+mj-ea"/>
              </a:rPr>
              <a:t>（</a:t>
            </a:r>
            <a:r>
              <a:rPr kumimoji="1" lang="en-US" altLang="ja-JP" sz="1100" dirty="0" smtClean="0">
                <a:latin typeface="+mj-ea"/>
                <a:ea typeface="+mj-ea"/>
              </a:rPr>
              <a:t>2011</a:t>
            </a:r>
            <a:r>
              <a:rPr kumimoji="1" lang="ko-KR" altLang="en-US" sz="1100" dirty="0" smtClean="0">
                <a:latin typeface="+mj-ea"/>
                <a:ea typeface="+mj-ea"/>
              </a:rPr>
              <a:t>년 </a:t>
            </a:r>
            <a:r>
              <a:rPr lang="en-US" altLang="ja-JP" sz="1100" dirty="0" smtClean="0">
                <a:latin typeface="+mj-ea"/>
                <a:ea typeface="+mj-ea"/>
              </a:rPr>
              <a:t>10</a:t>
            </a:r>
            <a:r>
              <a:rPr lang="ko-KR" altLang="en-US" sz="1100" dirty="0" smtClean="0">
                <a:latin typeface="+mj-ea"/>
                <a:ea typeface="+mj-ea"/>
              </a:rPr>
              <a:t>월</a:t>
            </a:r>
            <a:r>
              <a:rPr kumimoji="1" lang="en-US" altLang="ja-JP" sz="1100" dirty="0" smtClean="0">
                <a:latin typeface="+mj-ea"/>
                <a:ea typeface="+mj-ea"/>
              </a:rPr>
              <a:t>26</a:t>
            </a:r>
            <a:r>
              <a:rPr kumimoji="1" lang="ko-KR" altLang="en-US" sz="1100" dirty="0" smtClean="0">
                <a:latin typeface="+mj-ea"/>
                <a:ea typeface="+mj-ea"/>
              </a:rPr>
              <a:t>일 현재</a:t>
            </a:r>
            <a:r>
              <a:rPr kumimoji="1" lang="ja-JP" altLang="en-US" sz="1100" dirty="0" smtClean="0">
                <a:latin typeface="+mj-ea"/>
                <a:ea typeface="+mj-ea"/>
              </a:rPr>
              <a:t>）</a:t>
            </a:r>
            <a:endParaRPr kumimoji="1" lang="ja-JP" altLang="en-US" sz="1100" dirty="0">
              <a:latin typeface="+mj-ea"/>
              <a:ea typeface="+mj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2480" y="2231250"/>
            <a:ext cx="96335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lnSpc>
                <a:spcPts val="1400"/>
              </a:lnSpc>
            </a:pPr>
            <a:r>
              <a:rPr lang="en-US" altLang="ja-JP" sz="1050" spc="-40" dirty="0" smtClean="0">
                <a:latin typeface="Batang" pitchFamily="18" charset="-127"/>
                <a:ea typeface="Batang" pitchFamily="18" charset="-127"/>
              </a:rPr>
              <a:t>※</a:t>
            </a:r>
            <a:r>
              <a:rPr lang="ja-JP" altLang="en-US" sz="1050" spc="-40" dirty="0"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피해상황 중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상비소방은 아오모리현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이와테현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미야기현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후쿠시마현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이바라키현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도치기현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지바현 및 나가노현 각 소방본부로부터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 소방단에 대해서는 이와테현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미야기현 및 후쿠시마현으로부터 현시점에서 파악할 수 있는 것으로서 보고를 받은 수치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또한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050" spc="-40" dirty="0" smtClean="0">
                <a:latin typeface="Batang" pitchFamily="18" charset="-127"/>
                <a:ea typeface="Batang" pitchFamily="18" charset="-127"/>
              </a:rPr>
              <a:t>소방단에 대해서는 조사중이며 확실하지 않은 시정촌이  있다</a:t>
            </a:r>
            <a:r>
              <a:rPr lang="en-US" altLang="ko-KR" sz="1050" spc="-4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1050" spc="-40" dirty="0" smtClean="0"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400"/>
              </a:lnSpc>
            </a:pPr>
            <a:r>
              <a:rPr lang="en-US" altLang="ja-JP" sz="1400" spc="-40" dirty="0" smtClean="0">
                <a:latin typeface="Batang" pitchFamily="18" charset="-127"/>
                <a:ea typeface="Batang" pitchFamily="18" charset="-127"/>
              </a:rPr>
              <a:t>*</a:t>
            </a:r>
            <a:r>
              <a:rPr lang="ja-JP" altLang="en-US" sz="1400" spc="-40" dirty="0">
                <a:latin typeface="Batang" pitchFamily="18" charset="-127"/>
                <a:ea typeface="Batang" pitchFamily="18" charset="-127"/>
              </a:rPr>
              <a:t> </a:t>
            </a:r>
            <a:r>
              <a:rPr kumimoji="1" lang="ko-KR" altLang="en-US" sz="1050" spc="-40" dirty="0" smtClean="0">
                <a:latin typeface="Batang" pitchFamily="18" charset="-127"/>
                <a:ea typeface="Batang" pitchFamily="18" charset="-127"/>
              </a:rPr>
              <a:t>센다이시 소방 헬리포트</a:t>
            </a:r>
            <a:r>
              <a:rPr kumimoji="1" lang="en-US" altLang="ko-KR" sz="1050" spc="-40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kumimoji="1" lang="ko-KR" altLang="en-US" sz="1050" spc="-40" dirty="0" smtClean="0">
                <a:latin typeface="Batang" pitchFamily="18" charset="-127"/>
                <a:ea typeface="Batang" pitchFamily="18" charset="-127"/>
              </a:rPr>
              <a:t>센다이시 와카바야시구</a:t>
            </a:r>
            <a:r>
              <a:rPr kumimoji="1" lang="en-US" altLang="ko-KR" sz="1050" spc="-40" dirty="0" smtClean="0">
                <a:latin typeface="Batang" pitchFamily="18" charset="-127"/>
                <a:ea typeface="Batang" pitchFamily="18" charset="-127"/>
              </a:rPr>
              <a:t>)</a:t>
            </a:r>
            <a:r>
              <a:rPr kumimoji="1" lang="ko-KR" altLang="en-US" sz="1050" spc="-40" dirty="0" smtClean="0">
                <a:latin typeface="Batang" pitchFamily="18" charset="-127"/>
                <a:ea typeface="Batang" pitchFamily="18" charset="-127"/>
              </a:rPr>
              <a:t>에 대기중이던 미야기현 방재항공대 헬리콥터가 쓰나미에 휩쓸려 나가 사용불가능하게 되었다</a:t>
            </a:r>
            <a:r>
              <a:rPr kumimoji="1" lang="en-US" altLang="ko-KR" sz="1050" spc="-40" dirty="0" smtClean="0">
                <a:latin typeface="Batang" pitchFamily="18" charset="-127"/>
                <a:ea typeface="Batang" pitchFamily="18" charset="-127"/>
              </a:rPr>
              <a:t>.</a:t>
            </a:r>
            <a:endParaRPr kumimoji="1" lang="ja-JP" altLang="en-US" sz="1050" spc="-4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259142" y="548680"/>
            <a:ext cx="3835763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주요 피해현 소방기관의 피해상황</a:t>
            </a:r>
            <a:endParaRPr lang="en-US" altLang="ja-JP" sz="1600" b="1" dirty="0" smtClean="0"/>
          </a:p>
        </p:txBody>
      </p:sp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97346551"/>
              </p:ext>
            </p:extLst>
          </p:nvPr>
        </p:nvGraphicFramePr>
        <p:xfrm>
          <a:off x="184731" y="1199332"/>
          <a:ext cx="4914546" cy="1042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38182"/>
                <a:gridCol w="3276364"/>
              </a:tblGrid>
              <a:tr h="15600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u="none" dirty="0" smtClean="0"/>
                        <a:t>소방직원</a:t>
                      </a:r>
                      <a:endParaRPr kumimoji="1" lang="ja-JP" altLang="en-US" sz="1400" b="0" u="none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dirty="0" smtClean="0"/>
                        <a:t>사망자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23</a:t>
                      </a:r>
                      <a:r>
                        <a:rPr kumimoji="1" lang="ko-KR" altLang="en-US" sz="1400" b="0" dirty="0" smtClean="0"/>
                        <a:t>명</a:t>
                      </a:r>
                      <a:r>
                        <a:rPr kumimoji="1" lang="en-US" altLang="ko-KR" sz="1400" b="0" dirty="0" smtClean="0"/>
                        <a:t>, </a:t>
                      </a:r>
                      <a:r>
                        <a:rPr kumimoji="1" lang="ko-KR" altLang="en-US" sz="1400" b="0" dirty="0" smtClean="0"/>
                        <a:t>행방불명자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4</a:t>
                      </a:r>
                      <a:r>
                        <a:rPr kumimoji="1" lang="ko-KR" altLang="en-US" sz="1400" b="0" dirty="0" smtClean="0"/>
                        <a:t>명</a:t>
                      </a:r>
                      <a:endParaRPr kumimoji="1" lang="ja-JP" altLang="en-US" sz="1400" b="0" dirty="0"/>
                    </a:p>
                  </a:txBody>
                  <a:tcPr marL="99060" marR="99060" anchor="ctr"/>
                </a:tc>
              </a:tr>
              <a:tr h="364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dirty="0" smtClean="0"/>
                        <a:t>건물피해</a:t>
                      </a:r>
                      <a:r>
                        <a:rPr kumimoji="1" lang="ja-JP" altLang="en-US" sz="1400" b="0" dirty="0" smtClean="0"/>
                        <a:t> </a:t>
                      </a:r>
                      <a:r>
                        <a:rPr kumimoji="1" lang="ja-JP" altLang="en-US" sz="1100" b="0" dirty="0" smtClean="0"/>
                        <a:t>（</a:t>
                      </a:r>
                      <a:r>
                        <a:rPr kumimoji="1" lang="ko-KR" altLang="en-US" sz="1100" b="0" dirty="0" smtClean="0"/>
                        <a:t>전파</a:t>
                      </a:r>
                      <a:r>
                        <a:rPr kumimoji="1" lang="en-US" altLang="ko-KR" sz="1100" b="0" dirty="0" smtClean="0"/>
                        <a:t>, </a:t>
                      </a:r>
                      <a:r>
                        <a:rPr kumimoji="1" lang="ko-KR" altLang="en-US" sz="1100" b="0" dirty="0" smtClean="0"/>
                        <a:t>반파 또는 일부파손</a:t>
                      </a:r>
                      <a:r>
                        <a:rPr kumimoji="1" lang="ja-JP" altLang="en-US" sz="1100" b="0" dirty="0" smtClean="0"/>
                        <a:t>）</a:t>
                      </a:r>
                      <a:endParaRPr kumimoji="1" lang="en-US" altLang="ja-JP" sz="1100" b="0" dirty="0" smtClean="0"/>
                    </a:p>
                  </a:txBody>
                  <a:tcPr marL="99060" marR="9906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ko-KR" altLang="en-US" sz="1400" b="0" dirty="0" smtClean="0"/>
                        <a:t>소방본부</a:t>
                      </a:r>
                      <a:r>
                        <a:rPr kumimoji="1" lang="ja-JP" altLang="en-US" sz="1400" b="0" dirty="0" smtClean="0"/>
                        <a:t>・</a:t>
                      </a:r>
                      <a:r>
                        <a:rPr kumimoji="1" lang="ko-KR" altLang="en-US" sz="1400" b="0" dirty="0" smtClean="0"/>
                        <a:t>소방서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130</a:t>
                      </a:r>
                      <a:r>
                        <a:rPr kumimoji="1" lang="ko-KR" altLang="en-US" sz="1400" b="0" dirty="0" smtClean="0"/>
                        <a:t>동</a:t>
                      </a:r>
                      <a:endParaRPr kumimoji="1" lang="en-US" altLang="ja-JP" sz="1400" b="0" dirty="0" smtClean="0"/>
                    </a:p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ko-KR" altLang="en-US" sz="1400" b="0" dirty="0" smtClean="0"/>
                        <a:t>분서</a:t>
                      </a:r>
                      <a:r>
                        <a:rPr kumimoji="1" lang="ja-JP" altLang="en-US" sz="1400" b="0" dirty="0" smtClean="0"/>
                        <a:t>・</a:t>
                      </a:r>
                      <a:r>
                        <a:rPr kumimoji="1" lang="ko-KR" altLang="en-US" sz="1400" b="0" dirty="0" smtClean="0"/>
                        <a:t>출장소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135</a:t>
                      </a:r>
                      <a:r>
                        <a:rPr kumimoji="1" lang="ko-KR" altLang="en-US" sz="1400" b="0" dirty="0" smtClean="0"/>
                        <a:t>동</a:t>
                      </a:r>
                      <a:endParaRPr kumimoji="1" lang="ja-JP" altLang="en-US" sz="1400" b="0" dirty="0"/>
                    </a:p>
                  </a:txBody>
                  <a:tcPr marL="99060" marR="99060" marT="36000" marB="36000" anchor="ctr"/>
                </a:tc>
              </a:tr>
              <a:tr h="295538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kern="1200" baseline="0" dirty="0" smtClean="0"/>
                        <a:t>차량 등 피해</a:t>
                      </a:r>
                      <a:endParaRPr kumimoji="1" lang="ja-JP" altLang="en-US" sz="1400" b="0" dirty="0"/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300" b="0" dirty="0" smtClean="0"/>
                        <a:t>차량</a:t>
                      </a:r>
                      <a:r>
                        <a:rPr kumimoji="1" lang="ja-JP" altLang="en-US" sz="1300" b="0" dirty="0" smtClean="0"/>
                        <a:t>：</a:t>
                      </a:r>
                      <a:r>
                        <a:rPr kumimoji="1" lang="en-US" altLang="ja-JP" sz="1300" b="0" dirty="0" smtClean="0"/>
                        <a:t>77</a:t>
                      </a:r>
                      <a:r>
                        <a:rPr kumimoji="1" lang="ko-KR" altLang="en-US" sz="1300" b="0" dirty="0" smtClean="0"/>
                        <a:t>대</a:t>
                      </a:r>
                      <a:r>
                        <a:rPr kumimoji="1" lang="en-US" altLang="ko-KR" sz="1300" b="0" dirty="0" smtClean="0"/>
                        <a:t>, </a:t>
                      </a:r>
                      <a:r>
                        <a:rPr kumimoji="1" lang="ko-KR" altLang="en-US" sz="1300" b="0" dirty="0" smtClean="0"/>
                        <a:t>소방정</a:t>
                      </a:r>
                      <a:r>
                        <a:rPr kumimoji="1" lang="ja-JP" altLang="en-US" sz="1300" b="0" dirty="0" smtClean="0"/>
                        <a:t>：</a:t>
                      </a:r>
                      <a:r>
                        <a:rPr kumimoji="1" lang="en-US" altLang="ja-JP" sz="1300" b="0" dirty="0" smtClean="0"/>
                        <a:t>2</a:t>
                      </a:r>
                      <a:r>
                        <a:rPr kumimoji="1" lang="ko-KR" altLang="en-US" sz="1300" b="0" dirty="0" smtClean="0"/>
                        <a:t>정</a:t>
                      </a:r>
                      <a:r>
                        <a:rPr kumimoji="1" lang="en-US" altLang="ko-KR" sz="1300" b="0" dirty="0" smtClean="0"/>
                        <a:t>, </a:t>
                      </a:r>
                      <a:r>
                        <a:rPr kumimoji="1" lang="en-US" altLang="ja-JP" sz="1300" b="0" dirty="0" smtClean="0"/>
                        <a:t>*</a:t>
                      </a:r>
                      <a:r>
                        <a:rPr kumimoji="1" lang="ko-KR" altLang="en-US" sz="1300" b="0" dirty="0" smtClean="0"/>
                        <a:t>현 방재헬기 </a:t>
                      </a:r>
                      <a:r>
                        <a:rPr kumimoji="1" lang="en-US" altLang="ja-JP" sz="1200" b="0" dirty="0" smtClean="0"/>
                        <a:t>1</a:t>
                      </a:r>
                      <a:r>
                        <a:rPr kumimoji="1" lang="ko-KR" altLang="en-US" sz="1200" b="0" dirty="0" smtClean="0"/>
                        <a:t>기</a:t>
                      </a:r>
                      <a:endParaRPr kumimoji="1" lang="ja-JP" altLang="en-US" sz="1200" b="0" dirty="0"/>
                    </a:p>
                  </a:txBody>
                  <a:tcPr marL="99060" marR="99060" anchor="ctr"/>
                </a:tc>
              </a:tr>
            </a:tbl>
          </a:graphicData>
        </a:graphic>
      </p:graphicFrame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7303252"/>
              </p:ext>
            </p:extLst>
          </p:nvPr>
        </p:nvGraphicFramePr>
        <p:xfrm>
          <a:off x="5331511" y="1193902"/>
          <a:ext cx="4354293" cy="10489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67972"/>
                <a:gridCol w="2886321"/>
              </a:tblGrid>
              <a:tr h="30152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u="none" dirty="0" smtClean="0"/>
                        <a:t>소방단원</a:t>
                      </a:r>
                      <a:endParaRPr kumimoji="1" lang="ja-JP" altLang="en-US" sz="1400" b="0" u="none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dirty="0" smtClean="0"/>
                        <a:t>사망자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241</a:t>
                      </a:r>
                      <a:r>
                        <a:rPr kumimoji="1" lang="ko-KR" altLang="en-US" sz="1400" b="0" dirty="0" smtClean="0"/>
                        <a:t>명</a:t>
                      </a:r>
                      <a:r>
                        <a:rPr kumimoji="1" lang="en-US" altLang="ko-KR" sz="1400" b="0" dirty="0" smtClean="0"/>
                        <a:t>, </a:t>
                      </a:r>
                      <a:r>
                        <a:rPr kumimoji="1" lang="ko-KR" altLang="en-US" sz="1400" b="0" dirty="0" smtClean="0"/>
                        <a:t>행방불명자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12</a:t>
                      </a:r>
                      <a:r>
                        <a:rPr kumimoji="1" lang="ko-KR" altLang="en-US" sz="1400" b="0" dirty="0" smtClean="0"/>
                        <a:t>명</a:t>
                      </a:r>
                      <a:endParaRPr kumimoji="1" lang="ja-JP" altLang="en-US" sz="1400" b="0" dirty="0"/>
                    </a:p>
                  </a:txBody>
                  <a:tcPr marL="99060" marR="99060" anchor="ctr"/>
                </a:tc>
              </a:tr>
              <a:tr h="434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0" dirty="0" smtClean="0"/>
                        <a:t>건물피해</a:t>
                      </a:r>
                      <a:endParaRPr kumimoji="1" lang="en-US" altLang="ja-JP" sz="1400" b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 smtClean="0"/>
                        <a:t>（</a:t>
                      </a:r>
                      <a:r>
                        <a:rPr kumimoji="1" lang="ko-KR" altLang="en-US" sz="1100" b="0" dirty="0" smtClean="0"/>
                        <a:t>사용불능</a:t>
                      </a:r>
                      <a:r>
                        <a:rPr kumimoji="1" lang="ja-JP" altLang="en-US" sz="1100" b="0" dirty="0" smtClean="0"/>
                        <a:t>）</a:t>
                      </a:r>
                      <a:endParaRPr kumimoji="1" lang="en-US" altLang="ja-JP" sz="1100" b="0" dirty="0" smtClean="0"/>
                    </a:p>
                  </a:txBody>
                  <a:tcPr marL="99060" marR="9906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ko-KR" altLang="en-US" sz="1400" b="0" dirty="0" smtClean="0"/>
                        <a:t>소방단 거점시설</a:t>
                      </a:r>
                      <a:r>
                        <a:rPr kumimoji="1" lang="ja-JP" altLang="en-US" sz="1400" b="0" dirty="0" smtClean="0"/>
                        <a:t>（</a:t>
                      </a:r>
                      <a:r>
                        <a:rPr kumimoji="1" lang="ko-KR" altLang="en-US" sz="1400" b="0" dirty="0" smtClean="0"/>
                        <a:t>주둔지 등</a:t>
                      </a:r>
                      <a:r>
                        <a:rPr kumimoji="1" lang="ja-JP" altLang="en-US" sz="1400" b="0" dirty="0" smtClean="0"/>
                        <a:t>）：</a:t>
                      </a:r>
                      <a:endParaRPr kumimoji="1" lang="en-US" altLang="ja-JP" sz="1400" b="0" dirty="0" smtClean="0"/>
                    </a:p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en-US" altLang="ja-JP" sz="1400" b="0" dirty="0" smtClean="0"/>
                        <a:t>412</a:t>
                      </a:r>
                      <a:r>
                        <a:rPr kumimoji="1" lang="ko-KR" altLang="en-US" sz="1400" b="0" dirty="0" smtClean="0"/>
                        <a:t>개소</a:t>
                      </a:r>
                      <a:endParaRPr kumimoji="1" lang="ja-JP" altLang="en-US" sz="1400" b="0" dirty="0"/>
                    </a:p>
                  </a:txBody>
                  <a:tcPr marL="99060" marR="99060" marT="36000" marB="36000" anchor="ctr"/>
                </a:tc>
              </a:tr>
              <a:tr h="30152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kern="1200" baseline="0" dirty="0" smtClean="0"/>
                        <a:t>차량 등 피해</a:t>
                      </a:r>
                      <a:endParaRPr kumimoji="1" lang="ja-JP" altLang="en-US" sz="1400" b="0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ko-KR" altLang="en-US" sz="1400" b="0" dirty="0" smtClean="0"/>
                        <a:t>차량</a:t>
                      </a:r>
                      <a:r>
                        <a:rPr kumimoji="1" lang="ja-JP" altLang="en-US" sz="1400" b="0" dirty="0" smtClean="0"/>
                        <a:t>：</a:t>
                      </a:r>
                      <a:r>
                        <a:rPr kumimoji="1" lang="en-US" altLang="ja-JP" sz="1400" b="0" dirty="0" smtClean="0"/>
                        <a:t>257</a:t>
                      </a:r>
                      <a:r>
                        <a:rPr kumimoji="1" lang="ko-KR" altLang="en-US" sz="1400" b="0" dirty="0" smtClean="0"/>
                        <a:t>대</a:t>
                      </a:r>
                      <a:endParaRPr kumimoji="1" lang="ja-JP" altLang="en-US" sz="1400" b="0" dirty="0"/>
                    </a:p>
                  </a:txBody>
                  <a:tcPr marL="99060" marR="99060" anchor="ctr"/>
                </a:tc>
              </a:tr>
            </a:tbl>
          </a:graphicData>
        </a:graphic>
      </p:graphicFrame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848544" y="19472"/>
            <a:ext cx="8803081" cy="4572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ko-KR" altLang="en-US" sz="2000" b="1" dirty="0" smtClean="0">
                <a:ea typeface="ＭＳ ゴシック" pitchFamily="49" charset="-128"/>
              </a:rPr>
              <a:t>동일본 대지진의 피해상황과 소방활동</a:t>
            </a:r>
            <a:r>
              <a:rPr lang="ja-JP" altLang="en-US" sz="2000" b="1" dirty="0" smtClean="0">
                <a:ea typeface="ＭＳ ゴシック" pitchFamily="49" charset="-128"/>
              </a:rPr>
              <a:t>②</a:t>
            </a:r>
            <a:r>
              <a:rPr lang="ja-JP" altLang="en-US" sz="1600" b="1" dirty="0" smtClean="0">
                <a:ea typeface="ＭＳ ゴシック" pitchFamily="49" charset="-128"/>
              </a:rPr>
              <a:t>（</a:t>
            </a:r>
            <a:r>
              <a:rPr lang="ko-KR" altLang="en-US" sz="1600" b="1" dirty="0" smtClean="0">
                <a:ea typeface="ＭＳ ゴシック" pitchFamily="49" charset="-128"/>
              </a:rPr>
              <a:t>주요 피해현 소방기관의 피해상황</a:t>
            </a:r>
            <a:r>
              <a:rPr lang="ja-JP" altLang="en-US" sz="1600" b="1" dirty="0" smtClean="0">
                <a:ea typeface="ＭＳ ゴシック" pitchFamily="49" charset="-128"/>
              </a:rPr>
              <a:t>）</a:t>
            </a:r>
            <a:endParaRPr lang="ja-JP" altLang="en-US" sz="1600" b="1" dirty="0">
              <a:ea typeface="ＭＳ ゴシック" pitchFamily="49" charset="-128"/>
            </a:endParaRPr>
          </a:p>
        </p:txBody>
      </p:sp>
      <p:sp>
        <p:nvSpPr>
          <p:cNvPr id="2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841432" y="6520259"/>
            <a:ext cx="1064568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14</a:t>
            </a:r>
            <a:endParaRPr lang="ja-JP" altLang="en-US" dirty="0"/>
          </a:p>
        </p:txBody>
      </p:sp>
      <p:sp>
        <p:nvSpPr>
          <p:cNvPr id="27" name="Rectangle 1037"/>
          <p:cNvSpPr>
            <a:spLocks noChangeArrowheads="1"/>
          </p:cNvSpPr>
          <p:nvPr/>
        </p:nvSpPr>
        <p:spPr bwMode="auto">
          <a:xfrm>
            <a:off x="0" y="0"/>
            <a:ext cx="3487124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66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35151" y="3284985"/>
            <a:ext cx="5256510" cy="530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지진 등의 대규모</a:t>
            </a:r>
            <a:r>
              <a:rPr lang="ja-JP" altLang="en-GB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특수재해 발생시에 인명구조활동 등을 효과적이고도 신속하게 실시하는 소방원조 체제를 국가로서 확보</a:t>
            </a:r>
            <a:endParaRPr lang="ja-JP" altLang="en-GB" sz="130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10019" y="4149080"/>
            <a:ext cx="5281642" cy="966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한신</a:t>
            </a:r>
            <a:r>
              <a:rPr lang="ja-JP" altLang="en-GB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아와지 대지진에서의 교훈을 계기로 </a:t>
            </a:r>
            <a:r>
              <a:rPr lang="en-US" altLang="ja-JP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1995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년에 창설</a:t>
            </a:r>
            <a:r>
              <a:rPr lang="en-US" altLang="ko-KR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당초는 도쿄소방청을 비롯하여 대도시 소방본부를 중심으로 등록</a:t>
            </a:r>
            <a:endParaRPr lang="ja-JP" altLang="en-GB" sz="130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en-US" altLang="ja-JP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2003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ja-JP" altLang="en-GB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６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월 소방조직법 개정으로 긴급 소방원조대를 법률상 명확히 자리매김하여 소방청장관의 지시에 의한 파견이 가능</a:t>
            </a:r>
            <a:endParaRPr lang="en-US" altLang="ja-JP" sz="130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484996" y="5408864"/>
            <a:ext cx="5447272" cy="1184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latinLnBrk="1"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총무대신이 편성 및 시설정비 등의 기본적인 사항에 관한</a:t>
            </a:r>
            <a:endParaRPr lang="en-US" altLang="ja-JP" sz="1300" dirty="0" smtClean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계획을 책정</a:t>
            </a:r>
            <a:r>
              <a:rPr lang="en-US" altLang="ko-KR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계획에 의거하여 소방청장관이 부대를 등록</a:t>
            </a:r>
            <a:endParaRPr lang="en-US" altLang="ja-JP" sz="1300" dirty="0" smtClean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ja-JP" altLang="en-US" sz="13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대규모</a:t>
            </a:r>
            <a:r>
              <a:rPr lang="ja-JP" altLang="en-GB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특수재해 발생시에는 소방청장관의 지시 또는 요구로    부대가 출동</a:t>
            </a:r>
            <a:endParaRPr lang="ja-JP" altLang="en-GB" sz="130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 latinLnBrk="1"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en-US" altLang="ja-JP" sz="1300" dirty="0" smtClean="0"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1300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300" dirty="0" smtClean="0"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1300" dirty="0" smtClean="0">
                <a:latin typeface="Batang" pitchFamily="18" charset="-127"/>
                <a:ea typeface="Batang" pitchFamily="18" charset="-127"/>
              </a:rPr>
              <a:t>월 현재</a:t>
            </a:r>
            <a:r>
              <a:rPr lang="en-US" altLang="ko-KR" sz="13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300" dirty="0" smtClean="0">
                <a:latin typeface="Batang" pitchFamily="18" charset="-127"/>
                <a:ea typeface="Batang" pitchFamily="18" charset="-127"/>
              </a:rPr>
              <a:t>전국 </a:t>
            </a:r>
            <a:r>
              <a:rPr lang="en-US" altLang="ja-JP" sz="1300" dirty="0" smtClean="0">
                <a:latin typeface="Batang" pitchFamily="18" charset="-127"/>
                <a:ea typeface="Batang" pitchFamily="18" charset="-127"/>
              </a:rPr>
              <a:t>798</a:t>
            </a:r>
            <a:r>
              <a:rPr lang="ko-KR" altLang="en-US" sz="1300" dirty="0" smtClean="0">
                <a:latin typeface="Batang" pitchFamily="18" charset="-127"/>
                <a:ea typeface="Batang" pitchFamily="18" charset="-127"/>
              </a:rPr>
              <a:t>개 소방본부 중 </a:t>
            </a:r>
            <a:r>
              <a:rPr lang="en-US" altLang="ja-JP" sz="1300" dirty="0" smtClean="0">
                <a:latin typeface="Batang" pitchFamily="18" charset="-127"/>
                <a:ea typeface="Batang" pitchFamily="18" charset="-127"/>
              </a:rPr>
              <a:t>783</a:t>
            </a:r>
            <a:r>
              <a:rPr lang="ko-KR" altLang="en-US" sz="1300" dirty="0" smtClean="0">
                <a:latin typeface="Batang" pitchFamily="18" charset="-127"/>
                <a:ea typeface="Batang" pitchFamily="18" charset="-127"/>
              </a:rPr>
              <a:t>개 소방본부가 등록</a:t>
            </a:r>
            <a:endParaRPr lang="ja-JP" altLang="en-GB" sz="13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4406940" y="2492896"/>
            <a:ext cx="3031690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/>
              <a:t>긴급 소방원조대에 관하여</a:t>
            </a:r>
            <a:endParaRPr lang="en-US" altLang="ja-JP" sz="1600" b="1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4580070" y="2973337"/>
            <a:ext cx="1036554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600" dirty="0" smtClean="0">
                <a:solidFill>
                  <a:schemeClr val="tx1"/>
                </a:solidFill>
              </a:rPr>
              <a:t>목</a:t>
            </a:r>
            <a:r>
              <a:rPr kumimoji="1" lang="ja-JP" altLang="en-US" sz="1600" dirty="0" smtClean="0">
                <a:solidFill>
                  <a:schemeClr val="tx1"/>
                </a:solidFill>
              </a:rPr>
              <a:t>　</a:t>
            </a:r>
            <a:r>
              <a:rPr kumimoji="1" lang="ko-KR" altLang="en-US" sz="1600" dirty="0" smtClean="0">
                <a:solidFill>
                  <a:schemeClr val="tx1"/>
                </a:solidFill>
              </a:rPr>
              <a:t>적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550595" y="3861048"/>
            <a:ext cx="1690099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창설 경위 등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580070" y="5157192"/>
            <a:ext cx="1036554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개</a:t>
            </a:r>
            <a:r>
              <a:rPr lang="ja-JP" altLang="en-US" sz="1600" dirty="0" smtClean="0">
                <a:solidFill>
                  <a:schemeClr val="tx1"/>
                </a:solidFill>
              </a:rPr>
              <a:t>　</a:t>
            </a:r>
            <a:r>
              <a:rPr lang="ko-KR" altLang="en-US" sz="1600" dirty="0" smtClean="0">
                <a:solidFill>
                  <a:schemeClr val="tx1"/>
                </a:solidFill>
              </a:rPr>
              <a:t>요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9143" y="620688"/>
            <a:ext cx="9414720" cy="1656184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t"/>
          <a:lstStyle/>
          <a:p>
            <a:pPr latinLnBrk="1"/>
            <a:r>
              <a:rPr lang="ja-JP" altLang="en-US" sz="1600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지진발생 직후부터 주요 피해현인 이와테현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미야기현 및 후쿠시마현의 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현을 목표로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이들 </a:t>
            </a:r>
            <a:endParaRPr lang="en-US" altLang="ko-KR" sz="1600" dirty="0" smtClean="0">
              <a:solidFill>
                <a:prstClr val="black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피해현 이외의 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44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개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도도부현의 긴급 소방원조대 출동을 지시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지시에 따른 출동은 처음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)</a:t>
            </a:r>
            <a:endParaRPr lang="en-US" altLang="ja-JP" sz="1600" dirty="0">
              <a:solidFill>
                <a:prstClr val="black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ja-JP" altLang="en-US" sz="1600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11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일부터 활동종료 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6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6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일까지의 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88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일간 파견인원수는 </a:t>
            </a:r>
            <a:r>
              <a:rPr lang="ja-JP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２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만 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8,620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명이며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전체 </a:t>
            </a:r>
            <a:endParaRPr lang="en-US" altLang="ko-KR" sz="1600" dirty="0" smtClean="0">
              <a:solidFill>
                <a:prstClr val="black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소방직원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158,809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의 </a:t>
            </a:r>
            <a:r>
              <a:rPr lang="ja-JP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５</a:t>
            </a:r>
            <a:r>
              <a:rPr lang="ja-JP" altLang="en-US" sz="1600" dirty="0" smtClean="0">
                <a:solidFill>
                  <a:prstClr val="black"/>
                </a:solidFill>
                <a:latin typeface="Dotum"/>
                <a:ea typeface="Dotum"/>
              </a:rPr>
              <a:t>∼</a:t>
            </a:r>
            <a:r>
              <a:rPr lang="ja-JP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６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명 중 </a:t>
            </a:r>
            <a:r>
              <a:rPr lang="ja-JP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１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명에 해당</a:t>
            </a:r>
            <a:endParaRPr lang="en-US" altLang="ja-JP" sz="1600" dirty="0">
              <a:solidFill>
                <a:prstClr val="black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ja-JP" altLang="en-US" sz="1600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・　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항공부대는 인명구조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공중진화 및 정보수집 등으로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육상부대는 진화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구조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구급활동 등에 </a:t>
            </a:r>
            <a:endParaRPr lang="en-US" altLang="ko-KR" sz="1600" dirty="0" smtClean="0">
              <a:solidFill>
                <a:prstClr val="black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 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종사해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,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 현재까지 파악된 구조자수는 </a:t>
            </a:r>
            <a:r>
              <a:rPr lang="en-US" altLang="ja-JP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5,064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명</a:t>
            </a:r>
            <a:r>
              <a:rPr lang="en-US" altLang="ko-KR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지역소방본부 등과 협력하여 구출한 경우도 포함</a:t>
            </a:r>
            <a:r>
              <a:rPr lang="ja-JP" altLang="en-US" sz="1600" dirty="0" smtClean="0">
                <a:solidFill>
                  <a:prstClr val="black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1600" dirty="0">
              <a:solidFill>
                <a:prstClr val="black"/>
              </a:solidFill>
              <a:latin typeface="Batang" pitchFamily="18" charset="-127"/>
              <a:ea typeface="Batang" pitchFamily="18" charset="-127"/>
            </a:endParaRPr>
          </a:p>
          <a:p>
            <a:pPr latinLnBrk="1"/>
            <a:endParaRPr lang="en-US" altLang="ja-JP" sz="1600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grpSp>
        <p:nvGrpSpPr>
          <p:cNvPr id="2" name="グループ化 25"/>
          <p:cNvGrpSpPr/>
          <p:nvPr/>
        </p:nvGrpSpPr>
        <p:grpSpPr>
          <a:xfrm>
            <a:off x="662524" y="4221044"/>
            <a:ext cx="3774822" cy="2595108"/>
            <a:chOff x="390393" y="157274"/>
            <a:chExt cx="3944628" cy="3089686"/>
          </a:xfrm>
        </p:grpSpPr>
        <p:sp>
          <p:nvSpPr>
            <p:cNvPr id="30" name="テキスト ボックス 8"/>
            <p:cNvSpPr txBox="1"/>
            <p:nvPr/>
          </p:nvSpPr>
          <p:spPr>
            <a:xfrm>
              <a:off x="390393" y="1793720"/>
              <a:ext cx="1222767" cy="688033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3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月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18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日　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最大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　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6,099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名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    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(1,558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隊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)</a:t>
              </a:r>
              <a:endParaRPr kumimoji="1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9" name="テキスト ボックス 6"/>
            <p:cNvSpPr txBox="1"/>
            <p:nvPr/>
          </p:nvSpPr>
          <p:spPr>
            <a:xfrm>
              <a:off x="1001776" y="157274"/>
              <a:ext cx="3286125" cy="238124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GPｺﾞｼｯｸE" pitchFamily="50" charset="-128"/>
                  <a:ea typeface="HGPｺﾞｼｯｸE" pitchFamily="50" charset="-128"/>
                  <a:cs typeface="+mn-cs"/>
                </a:rPr>
                <a:t>緊急消防援助隊　出動人員の推移</a:t>
              </a: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flipV="1">
              <a:off x="666738" y="447079"/>
              <a:ext cx="28577" cy="1416844"/>
            </a:xfrm>
            <a:prstGeom prst="straightConnector1">
              <a:avLst/>
            </a:prstGeom>
            <a:noFill/>
            <a:ln w="9525" cap="flat" cmpd="sng" algn="ctr">
              <a:solidFill>
                <a:srgbClr val="1F497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33" name="テキスト ボックス 15"/>
            <p:cNvSpPr txBox="1"/>
            <p:nvPr/>
          </p:nvSpPr>
          <p:spPr>
            <a:xfrm rot="18699369">
              <a:off x="3724722" y="2681160"/>
              <a:ext cx="847867" cy="283734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b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050" kern="0" dirty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6</a:t>
              </a:r>
              <a:r>
                <a:rPr kumimoji="1" lang="ja-JP" alt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月</a:t>
              </a:r>
              <a:r>
                <a:rPr lang="en-US" altLang="ja-JP" sz="1050" kern="0" dirty="0" smtClean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6</a:t>
              </a:r>
              <a:r>
                <a:rPr kumimoji="1" lang="ja-JP" alt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日</a:t>
              </a:r>
              <a:endParaRPr kumimoji="1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5" name="テキスト ボックス 22"/>
            <p:cNvSpPr txBox="1"/>
            <p:nvPr/>
          </p:nvSpPr>
          <p:spPr>
            <a:xfrm>
              <a:off x="2719508" y="1640694"/>
              <a:ext cx="1615513" cy="561975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月</a:t>
              </a:r>
              <a:r>
                <a:rPr lang="en-US" altLang="ja-JP" b="1" kern="0" noProof="0" dirty="0" smtClean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日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現在　</a:t>
              </a: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83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名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                      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</a:t>
              </a: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28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隊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)</a:t>
              </a:r>
              <a:endParaRPr kumimoji="1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6" name="テキスト ボックス 27"/>
            <p:cNvSpPr txBox="1"/>
            <p:nvPr/>
          </p:nvSpPr>
          <p:spPr>
            <a:xfrm>
              <a:off x="1479799" y="645714"/>
              <a:ext cx="2758083" cy="847724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2011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年</a:t>
              </a: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Calibri"/>
                  <a:ea typeface="ＭＳ Ｐゴシック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月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日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現在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派遣総数　　　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28,620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人  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7,577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隊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)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 のべ人員　　　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104,093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人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(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27,544</a:t>
              </a:r>
              <a:r>
                <a:rPr kumimoji="1" lang="ja-JP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隊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)</a:t>
              </a:r>
              <a:endParaRPr kumimoji="1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>
              <a:off x="3843223" y="2122012"/>
              <a:ext cx="191611" cy="309226"/>
            </a:xfrm>
            <a:prstGeom prst="straightConnector1">
              <a:avLst/>
            </a:prstGeom>
            <a:noFill/>
            <a:ln w="9525" cap="flat" cmpd="sng" algn="ctr">
              <a:solidFill>
                <a:srgbClr val="1F497D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590" y="2355910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5" name="グラフ 2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31101633"/>
              </p:ext>
            </p:extLst>
          </p:nvPr>
        </p:nvGraphicFramePr>
        <p:xfrm>
          <a:off x="-27021" y="4175155"/>
          <a:ext cx="4640965" cy="258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7" name="円/楕円 246"/>
          <p:cNvSpPr/>
          <p:nvPr/>
        </p:nvSpPr>
        <p:spPr>
          <a:xfrm>
            <a:off x="876841" y="4323725"/>
            <a:ext cx="127609" cy="1200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8" name="円/楕円 247"/>
          <p:cNvSpPr/>
          <p:nvPr/>
        </p:nvSpPr>
        <p:spPr>
          <a:xfrm>
            <a:off x="4149623" y="6131007"/>
            <a:ext cx="109380" cy="11465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848544" y="44624"/>
            <a:ext cx="8825318" cy="45561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ko-KR" altLang="en-US" sz="2000" b="1" dirty="0" smtClean="0">
                <a:ea typeface="ＭＳ ゴシック" pitchFamily="49" charset="-128"/>
              </a:rPr>
              <a:t>동일본 대지진의 피해상황과 소방활동</a:t>
            </a:r>
            <a:r>
              <a:rPr lang="ja-JP" altLang="en-US" sz="2000" b="1" dirty="0" smtClean="0">
                <a:ea typeface="ＭＳ ゴシック" pitchFamily="49" charset="-128"/>
              </a:rPr>
              <a:t>③</a:t>
            </a:r>
            <a:r>
              <a:rPr lang="ja-JP" altLang="en-US" sz="1600" b="1" dirty="0" smtClean="0">
                <a:ea typeface="ＭＳ ゴシック" pitchFamily="49" charset="-128"/>
              </a:rPr>
              <a:t>（</a:t>
            </a:r>
            <a:r>
              <a:rPr lang="ko-KR" altLang="en-US" sz="1600" b="1" dirty="0" smtClean="0">
                <a:ea typeface="ＭＳ ゴシック" pitchFamily="49" charset="-128"/>
              </a:rPr>
              <a:t>주요 피해현에 대한 타현의 소방응원 상황</a:t>
            </a:r>
            <a:r>
              <a:rPr lang="ja-JP" altLang="en-US" sz="1600" b="1" dirty="0" smtClean="0">
                <a:ea typeface="ＭＳ ゴシック" pitchFamily="49" charset="-128"/>
              </a:rPr>
              <a:t>）</a:t>
            </a:r>
            <a:endParaRPr lang="ja-JP" altLang="en-US" sz="1600" b="1" dirty="0">
              <a:ea typeface="ＭＳ ゴシック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71716" y="4632355"/>
            <a:ext cx="2218290" cy="88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311861" y="5098652"/>
            <a:ext cx="868644" cy="20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30483" y="4710312"/>
            <a:ext cx="250075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기간</a:t>
            </a:r>
            <a:r>
              <a:rPr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：</a:t>
            </a:r>
            <a:r>
              <a:rPr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2011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년  </a:t>
            </a:r>
            <a:r>
              <a:rPr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11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r>
              <a:rPr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～</a:t>
            </a:r>
            <a:r>
              <a:rPr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6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6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r>
              <a:rPr lang="ja-JP" altLang="en-US" sz="1000" u="sng" dirty="0" smtClean="0"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1000" u="sng" dirty="0" smtClean="0">
                <a:latin typeface="ＭＳ Ｐゴシック" pitchFamily="50" charset="-128"/>
                <a:ea typeface="ＭＳ Ｐゴシック" pitchFamily="50" charset="-128"/>
              </a:rPr>
              <a:t>88</a:t>
            </a:r>
            <a:r>
              <a:rPr lang="ko-KR" altLang="en-US" sz="1000" u="sng" dirty="0" smtClean="0">
                <a:latin typeface="ＭＳ Ｐゴシック" pitchFamily="50" charset="-128"/>
                <a:ea typeface="ＭＳ Ｐゴシック" pitchFamily="50" charset="-128"/>
              </a:rPr>
              <a:t>일간</a:t>
            </a:r>
            <a:r>
              <a:rPr lang="ja-JP" altLang="en-US" sz="1000" u="sng" dirty="0" smtClean="0">
                <a:latin typeface="ＭＳ Ｐゴシック" pitchFamily="50" charset="-128"/>
                <a:ea typeface="ＭＳ Ｐゴシック" pitchFamily="50" charset="-128"/>
              </a:rPr>
              <a:t>）</a:t>
            </a:r>
            <a:endParaRPr lang="en-US" altLang="ja-JP" sz="1000" u="sng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kumimoji="1"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총인원</a:t>
            </a:r>
            <a:r>
              <a:rPr kumimoji="1"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：</a:t>
            </a:r>
            <a:r>
              <a:rPr kumimoji="1"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28,620</a:t>
            </a:r>
            <a:r>
              <a:rPr kumimoji="1"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명</a:t>
            </a:r>
            <a:r>
              <a:rPr kumimoji="1"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kumimoji="1"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7,577</a:t>
            </a:r>
            <a:r>
              <a:rPr kumimoji="1"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대</a:t>
            </a:r>
            <a:r>
              <a:rPr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）</a:t>
            </a:r>
            <a:endParaRPr lang="en-US" altLang="ja-JP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kumimoji="1"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연인원</a:t>
            </a:r>
            <a:r>
              <a:rPr kumimoji="1"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:104,093</a:t>
            </a:r>
            <a:r>
              <a:rPr kumimoji="1"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人（</a:t>
            </a:r>
            <a:r>
              <a:rPr kumimoji="1" lang="en-US" altLang="ja-JP" sz="1000" dirty="0" smtClean="0">
                <a:latin typeface="ＭＳ Ｐゴシック" pitchFamily="50" charset="-128"/>
                <a:ea typeface="ＭＳ Ｐゴシック" pitchFamily="50" charset="-128"/>
              </a:rPr>
              <a:t>27,544</a:t>
            </a:r>
            <a:r>
              <a:rPr kumimoji="1"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대</a:t>
            </a:r>
            <a:r>
              <a:rPr kumimoji="1" lang="ja-JP" altLang="en-US" sz="1000" dirty="0" smtClean="0">
                <a:latin typeface="ＭＳ Ｐゴシック" pitchFamily="50" charset="-128"/>
                <a:ea typeface="ＭＳ Ｐゴシック" pitchFamily="50" charset="-128"/>
              </a:rPr>
              <a:t>）</a:t>
            </a:r>
            <a:endParaRPr kumimoji="1" lang="en-US" altLang="ja-JP" sz="10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15</a:t>
            </a:r>
            <a:endParaRPr lang="ja-JP" altLang="en-US" dirty="0"/>
          </a:p>
        </p:txBody>
      </p:sp>
      <p:sp>
        <p:nvSpPr>
          <p:cNvPr id="34" name="Rectangle 1037"/>
          <p:cNvSpPr>
            <a:spLocks noChangeArrowheads="1"/>
          </p:cNvSpPr>
          <p:nvPr/>
        </p:nvSpPr>
        <p:spPr bwMode="auto">
          <a:xfrm>
            <a:off x="0" y="0"/>
            <a:ext cx="3487124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293688" y="4152679"/>
            <a:ext cx="2696318" cy="34209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긴급 소방원조대 출동원 추이</a:t>
            </a:r>
            <a:endParaRPr kumimoji="1" lang="ja-JP" altLang="en-US" sz="1400" b="1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662524" y="5587004"/>
            <a:ext cx="967960" cy="5864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kumimoji="1"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kumimoji="1"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18</a:t>
            </a:r>
            <a:r>
              <a:rPr kumimoji="1"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</a:t>
            </a:r>
            <a:endParaRPr kumimoji="1" lang="en-US" altLang="ko-KR" sz="1050" b="1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최대 </a:t>
            </a:r>
            <a:r>
              <a:rPr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6,099</a:t>
            </a:r>
            <a:r>
              <a:rPr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endParaRPr lang="en-US" altLang="ko-KR" sz="1050" b="1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kumimoji="1"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(1,558</a:t>
            </a:r>
            <a:r>
              <a:rPr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대</a:t>
            </a:r>
            <a:r>
              <a:rPr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endParaRPr kumimoji="1" lang="ja-JP" altLang="en-US" sz="1050" b="1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666794" y="5517232"/>
            <a:ext cx="1749266" cy="42179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6</a:t>
            </a:r>
            <a:r>
              <a:rPr kumimoji="1"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kumimoji="1"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16</a:t>
            </a:r>
            <a:r>
              <a:rPr kumimoji="1"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lang="en-US" altLang="ko-KR" sz="105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83</a:t>
            </a:r>
            <a:r>
              <a:rPr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명</a:t>
            </a:r>
            <a:endParaRPr lang="en-US" altLang="ko-KR" sz="1050" b="1" dirty="0" smtClean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en-US" altLang="ko-KR" sz="105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               (28</a:t>
            </a:r>
            <a:r>
              <a:rPr lang="ko-KR" altLang="en-US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대</a:t>
            </a:r>
            <a:r>
              <a:rPr lang="en-US" altLang="ko-KR" sz="105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)</a:t>
            </a:r>
            <a:endParaRPr kumimoji="1" lang="ja-JP" altLang="en-US" sz="1050" b="1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03204" y="6273819"/>
            <a:ext cx="4160113" cy="544574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txBody>
          <a:bodyPr vert="vert270"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12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19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3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26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4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2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4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16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4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23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4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30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5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7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5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14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>
              <a:lnSpc>
                <a:spcPts val="3100"/>
              </a:lnSpc>
            </a:pP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6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월</a:t>
            </a:r>
            <a:r>
              <a:rPr lang="en-US" altLang="ko-KR" sz="1000" dirty="0" smtClean="0">
                <a:latin typeface="ＭＳ Ｐゴシック" pitchFamily="50" charset="-128"/>
                <a:ea typeface="ＭＳ Ｐゴシック" pitchFamily="50" charset="-128"/>
              </a:rPr>
              <a:t>6</a:t>
            </a:r>
            <a:r>
              <a:rPr lang="ko-KR" altLang="en-US" sz="1000" dirty="0" smtClean="0">
                <a:latin typeface="ＭＳ Ｐゴシック" pitchFamily="50" charset="-128"/>
                <a:ea typeface="ＭＳ Ｐゴシック" pitchFamily="50" charset="-128"/>
              </a:rPr>
              <a:t>일</a:t>
            </a:r>
            <a:endParaRPr lang="en-US" altLang="ko-KR" sz="10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0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712640" y="1628800"/>
          <a:ext cx="6403975" cy="4525963"/>
        </p:xfrm>
        <a:graphic>
          <a:graphicData uri="http://schemas.openxmlformats.org/presentationml/2006/ole">
            <p:oleObj spid="_x0000_s37894" name="Acrobat Document" r:id="rId4" imgW="8019048" imgH="5668166" progId="AcroExch.Document.7">
              <p:embed/>
            </p:oleObj>
          </a:graphicData>
        </a:graphic>
      </p:graphicFrame>
      <p:sp useBgFill="1">
        <p:nvSpPr>
          <p:cNvPr id="2051" name="タイトル 1"/>
          <p:cNvSpPr txBox="1">
            <a:spLocks/>
          </p:cNvSpPr>
          <p:nvPr/>
        </p:nvSpPr>
        <p:spPr bwMode="auto">
          <a:xfrm>
            <a:off x="660400" y="427039"/>
            <a:ext cx="8915400" cy="5540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2000" b="0">
              <a:latin typeface="Calibri" pitchFamily="34" charset="0"/>
            </a:endParaRP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584730" y="6308727"/>
            <a:ext cx="9049544" cy="36036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3200" b="0" dirty="0">
                <a:latin typeface="+mn-lt"/>
                <a:ea typeface="+mn-ea"/>
              </a:rPr>
              <a:t>　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128464" y="44624"/>
            <a:ext cx="9566532" cy="43204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0" tIns="46800" rIns="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피해 사례</a:t>
            </a:r>
            <a:r>
              <a:rPr lang="ja-JP" altLang="en-US" sz="2400" b="0" dirty="0" smtClean="0">
                <a:solidFill>
                  <a:srgbClr val="FFFFFF"/>
                </a:solidFill>
                <a:latin typeface="Calibri" pitchFamily="34" charset="0"/>
              </a:rPr>
              <a:t>①</a:t>
            </a:r>
            <a:r>
              <a:rPr lang="ja-JP" altLang="en-US" sz="2400" b="0" dirty="0">
                <a:solidFill>
                  <a:srgbClr val="FFFFFF"/>
                </a:solidFill>
                <a:latin typeface="Calibri" pitchFamily="34" charset="0"/>
              </a:rPr>
              <a:t>　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쓰나미 도달 모습</a:t>
            </a:r>
            <a:r>
              <a:rPr lang="ja-JP" altLang="en-US" sz="2400" b="0" dirty="0" smtClean="0">
                <a:solidFill>
                  <a:srgbClr val="FFFFFF"/>
                </a:solidFill>
                <a:latin typeface="Calibri" pitchFamily="34" charset="0"/>
              </a:rPr>
              <a:t>（</a:t>
            </a:r>
            <a:r>
              <a:rPr lang="ko-KR" altLang="en-US" sz="2400" b="0" dirty="0" smtClean="0">
                <a:solidFill>
                  <a:srgbClr val="FFFFFF"/>
                </a:solidFill>
                <a:latin typeface="Calibri" pitchFamily="34" charset="0"/>
              </a:rPr>
              <a:t>미야코시 다로지구</a:t>
            </a:r>
            <a:r>
              <a:rPr lang="ja-JP" altLang="en-US" sz="2400" b="0" dirty="0" smtClean="0">
                <a:solidFill>
                  <a:srgbClr val="FFFFFF"/>
                </a:solidFill>
                <a:latin typeface="Calibri" pitchFamily="34" charset="0"/>
              </a:rPr>
              <a:t>）</a:t>
            </a:r>
            <a:endParaRPr lang="en-GB" altLang="ja-JP" sz="2400" b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コンテンツ プレースホルダ 2"/>
          <p:cNvSpPr txBox="1">
            <a:spLocks/>
          </p:cNvSpPr>
          <p:nvPr/>
        </p:nvSpPr>
        <p:spPr>
          <a:xfrm>
            <a:off x="350839" y="908052"/>
            <a:ext cx="9360827" cy="36036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3200" b="0" dirty="0">
                <a:latin typeface="+mn-lt"/>
                <a:ea typeface="+mn-ea"/>
              </a:rPr>
              <a:t>　</a:t>
            </a:r>
          </a:p>
        </p:txBody>
      </p:sp>
      <p:sp>
        <p:nvSpPr>
          <p:cNvPr id="9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16</a:t>
            </a:r>
            <a:endParaRPr lang="ja-JP" altLang="en-US" dirty="0"/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3512840" y="1772816"/>
            <a:ext cx="3600400" cy="276999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smtClean="0">
                <a:latin typeface="Calibri" pitchFamily="34" charset="0"/>
              </a:rPr>
              <a:t>쓰나미 도달 사례</a:t>
            </a:r>
            <a:r>
              <a:rPr lang="en-US" altLang="ko-KR" sz="1200" dirty="0" smtClean="0">
                <a:latin typeface="Calibri" pitchFamily="34" charset="0"/>
              </a:rPr>
              <a:t>(</a:t>
            </a:r>
            <a:r>
              <a:rPr lang="ko-KR" altLang="en-US" sz="1200" dirty="0" smtClean="0">
                <a:latin typeface="Calibri" pitchFamily="34" charset="0"/>
              </a:rPr>
              <a:t>미야코시 다로지구</a:t>
            </a:r>
            <a:r>
              <a:rPr lang="en-US" altLang="ko-KR" sz="1200" dirty="0" smtClean="0">
                <a:latin typeface="Calibri" pitchFamily="34" charset="0"/>
              </a:rPr>
              <a:t>)</a:t>
            </a:r>
            <a:endParaRPr lang="ja-JP" altLang="en-US" sz="1200" b="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53273" y="44624"/>
            <a:ext cx="9441723" cy="4381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0" tIns="46800" rIns="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피해 사례</a:t>
            </a:r>
            <a:r>
              <a:rPr lang="ja-JP" altLang="en-US" sz="2400" dirty="0" smtClean="0">
                <a:solidFill>
                  <a:srgbClr val="FFFFFF"/>
                </a:solidFill>
              </a:rPr>
              <a:t>②</a:t>
            </a:r>
            <a:r>
              <a:rPr lang="ja-JP" altLang="en-US" sz="2400" dirty="0">
                <a:solidFill>
                  <a:srgbClr val="FFFFFF"/>
                </a:solidFill>
              </a:rPr>
              <a:t>　</a:t>
            </a:r>
            <a:r>
              <a:rPr lang="ja-JP" altLang="en-US" sz="2400" dirty="0" smtClean="0">
                <a:solidFill>
                  <a:srgbClr val="FFFFFF"/>
                </a:solidFill>
                <a:latin typeface="Calibri" pitchFamily="34" charset="0"/>
              </a:rPr>
              <a:t>（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미야코시 구와가사키지구</a:t>
            </a:r>
            <a:r>
              <a:rPr lang="ja-JP" altLang="en-US" sz="2400" dirty="0" smtClean="0">
                <a:solidFill>
                  <a:srgbClr val="FFFFFF"/>
                </a:solidFill>
                <a:latin typeface="Calibri" pitchFamily="34" charset="0"/>
              </a:rPr>
              <a:t>）</a:t>
            </a:r>
            <a:endParaRPr lang="en-GB" altLang="ja-JP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725" name="図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13" y="3632202"/>
            <a:ext cx="414985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テキスト ボックス 9"/>
          <p:cNvSpPr txBox="1">
            <a:spLocks noChangeArrowheads="1"/>
          </p:cNvSpPr>
          <p:nvPr/>
        </p:nvSpPr>
        <p:spPr bwMode="auto">
          <a:xfrm>
            <a:off x="6980635" y="6505577"/>
            <a:ext cx="218413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 dirty="0" smtClean="0">
                <a:latin typeface="Calibri" pitchFamily="34" charset="0"/>
              </a:rPr>
              <a:t>2011</a:t>
            </a:r>
            <a:r>
              <a:rPr lang="ko-KR" altLang="en-US" sz="1400" b="0" dirty="0" smtClean="0">
                <a:latin typeface="Calibri" pitchFamily="34" charset="0"/>
              </a:rPr>
              <a:t>년 </a:t>
            </a:r>
            <a:r>
              <a:rPr lang="ja-JP" altLang="en-US" sz="1400" b="0" dirty="0" smtClean="0">
                <a:latin typeface="Calibri" pitchFamily="34" charset="0"/>
              </a:rPr>
              <a:t>４</a:t>
            </a:r>
            <a:r>
              <a:rPr lang="ko-KR" altLang="en-US" sz="1400" b="0" dirty="0" smtClean="0">
                <a:latin typeface="Calibri" pitchFamily="34" charset="0"/>
              </a:rPr>
              <a:t>월</a:t>
            </a:r>
            <a:r>
              <a:rPr lang="en-US" altLang="ja-JP" sz="1400" b="0" dirty="0" smtClean="0">
                <a:latin typeface="Calibri" pitchFamily="34" charset="0"/>
              </a:rPr>
              <a:t>13</a:t>
            </a:r>
            <a:r>
              <a:rPr lang="ko-KR" altLang="en-US" sz="1400" b="0" dirty="0" smtClean="0">
                <a:latin typeface="Calibri" pitchFamily="34" charset="0"/>
              </a:rPr>
              <a:t>일 촬영</a:t>
            </a:r>
            <a:endParaRPr lang="ja-JP" altLang="en-US" sz="1400" b="0" dirty="0">
              <a:latin typeface="Calibri" pitchFamily="34" charset="0"/>
            </a:endParaRPr>
          </a:p>
        </p:txBody>
      </p:sp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" y="620713"/>
            <a:ext cx="415157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図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1793" y="620713"/>
            <a:ext cx="415157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図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005" y="3640140"/>
            <a:ext cx="4148138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17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208584" y="1340768"/>
            <a:ext cx="8420100" cy="3492113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latin typeface="ＭＳ ゴシック" pitchFamily="49" charset="-128"/>
                <a:ea typeface="ＭＳ ゴシック" pitchFamily="49" charset="-128"/>
              </a:rPr>
              <a:t>Ⅰ.</a:t>
            </a:r>
            <a:r>
              <a:rPr lang="ko-KR" altLang="en-US" sz="2800" dirty="0" smtClean="0">
                <a:latin typeface="ＭＳ ゴシック" pitchFamily="49" charset="-128"/>
                <a:ea typeface="ＭＳ ゴシック" pitchFamily="49" charset="-128"/>
              </a:rPr>
              <a:t>시정촌의 방재체제에 대해서</a:t>
            </a:r>
            <a:r>
              <a:rPr lang="en-US" altLang="ja-JP" sz="2800" dirty="0" smtClean="0"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2800" dirty="0" smtClean="0"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１．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재해대책 기본법에 있어서의 위치     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・・・・・・・１</a:t>
            </a:r>
            <a: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２．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재해대책 기본법상의 역할분담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　・・・・・・・・・２</a:t>
            </a:r>
            <a: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３．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시정촌의 기관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・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역할 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　　　　　・・・・・・・・・３</a:t>
            </a:r>
            <a: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４．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시정촌의 소방기관 등의 개요 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　・・・・・・・・・４</a:t>
            </a:r>
            <a: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５．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자주방재 조직 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　　　　　　　　・・・・・・・・・７</a:t>
            </a:r>
            <a: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  <a:t/>
            </a:r>
            <a:br>
              <a:rPr lang="en-US" altLang="ja-JP" sz="2000" b="0" dirty="0" smtClean="0">
                <a:latin typeface="ＭＳ ゴシック" pitchFamily="49" charset="-128"/>
                <a:ea typeface="ＭＳ ゴシック" pitchFamily="49" charset="-128"/>
              </a:rPr>
            </a:b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　６．</a:t>
            </a:r>
            <a:r>
              <a:rPr lang="ko-KR" altLang="en-US" sz="2000" b="0" dirty="0" smtClean="0">
                <a:latin typeface="ＭＳ ゴシック" pitchFamily="49" charset="-128"/>
                <a:ea typeface="ＭＳ ゴシック" pitchFamily="49" charset="-128"/>
              </a:rPr>
              <a:t>광역소방 응원과 긴급 소방원조대 </a:t>
            </a:r>
            <a:r>
              <a:rPr lang="ja-JP" altLang="en-US" sz="2000" b="0" dirty="0" smtClean="0">
                <a:latin typeface="ＭＳ ゴシック" pitchFamily="49" charset="-128"/>
                <a:ea typeface="ＭＳ ゴシック" pitchFamily="49" charset="-128"/>
              </a:rPr>
              <a:t>・・・・・・・・・９</a:t>
            </a:r>
            <a:endParaRPr kumimoji="1" lang="ja-JP" altLang="en-US" sz="2000" b="0" dirty="0"/>
          </a:p>
        </p:txBody>
      </p:sp>
      <p:sp>
        <p:nvSpPr>
          <p:cNvPr id="3" name="タイトル 1"/>
          <p:cNvSpPr>
            <a:spLocks noGrp="1"/>
          </p:cNvSpPr>
          <p:nvPr/>
        </p:nvSpPr>
        <p:spPr>
          <a:xfrm>
            <a:off x="838200" y="404664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sz="3600" dirty="0" smtClean="0"/>
              <a:t>목</a:t>
            </a:r>
            <a:r>
              <a:rPr kumimoji="1" lang="ja-JP" altLang="en-US" sz="3600" dirty="0" smtClean="0"/>
              <a:t>　　　　　</a:t>
            </a:r>
            <a:r>
              <a:rPr kumimoji="1" lang="ko-KR" altLang="en-US" sz="3600" dirty="0" smtClean="0"/>
              <a:t>차</a:t>
            </a:r>
            <a:endParaRPr kumimoji="1" lang="ja-JP" altLang="en-US" sz="3600" dirty="0"/>
          </a:p>
        </p:txBody>
      </p:sp>
      <p:sp>
        <p:nvSpPr>
          <p:cNvPr id="11" name="タイトル 8"/>
          <p:cNvSpPr txBox="1">
            <a:spLocks/>
          </p:cNvSpPr>
          <p:nvPr/>
        </p:nvSpPr>
        <p:spPr>
          <a:xfrm>
            <a:off x="1208584" y="4221088"/>
            <a:ext cx="8420100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fontAlgn="auto">
              <a:spcAft>
                <a:spcPts val="0"/>
              </a:spcAft>
            </a:pPr>
            <a:r>
              <a:rPr lang="en-US" altLang="ja-JP" sz="2800" b="1" dirty="0" smtClean="0">
                <a:latin typeface="ＭＳ ゴシック" pitchFamily="49" charset="-128"/>
                <a:ea typeface="ＭＳ ゴシック" pitchFamily="49" charset="-128"/>
              </a:rPr>
              <a:t>Ⅱ.</a:t>
            </a:r>
            <a:r>
              <a:rPr lang="ko-KR" altLang="en-US" sz="2800" b="1" dirty="0" smtClean="0">
                <a:latin typeface="ＭＳ ゴシック" pitchFamily="49" charset="-128"/>
                <a:ea typeface="ＭＳ ゴシック" pitchFamily="49" charset="-128"/>
              </a:rPr>
              <a:t>동일본 대지진 때의 활동</a:t>
            </a:r>
            <a:r>
              <a:rPr kumimoji="1" lang="ja-JP" altLang="en-US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　</a:t>
            </a:r>
            <a:endParaRPr kumimoji="1" lang="en-US" altLang="ja-JP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ＭＳ ゴシック" pitchFamily="49" charset="-128"/>
              <a:ea typeface="ＭＳ ゴシック" pitchFamily="49" charset="-128"/>
              <a:cs typeface="+mj-cs"/>
            </a:endParaRPr>
          </a:p>
          <a:p>
            <a:pPr lvl="0" fontAlgn="auto">
              <a:spcAft>
                <a:spcPts val="0"/>
              </a:spcAft>
            </a:pPr>
            <a:r>
              <a:rPr lang="ja-JP" altLang="en-US" sz="2000" cap="all" dirty="0" smtClean="0">
                <a:latin typeface="ＭＳ ゴシック" pitchFamily="49" charset="-128"/>
                <a:ea typeface="ＭＳ ゴシック" pitchFamily="49" charset="-128"/>
                <a:cs typeface="+mj-cs"/>
              </a:rPr>
              <a:t>　</a:t>
            </a: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１．</a:t>
            </a:r>
            <a:r>
              <a:rPr kumimoji="1" lang="ko-KR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일본의 자연재해 현황</a:t>
            </a: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　　　　　　・・・・・・・・・</a:t>
            </a:r>
            <a:r>
              <a:rPr kumimoji="1" lang="en-US" altLang="ja-JP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11</a:t>
            </a:r>
          </a:p>
          <a:p>
            <a:pPr lvl="0" fontAlgn="auto">
              <a:spcAft>
                <a:spcPts val="0"/>
              </a:spcAft>
            </a:pPr>
            <a:r>
              <a:rPr lang="ja-JP" altLang="en-US" sz="2000" cap="all" dirty="0" smtClean="0">
                <a:latin typeface="ＭＳ ゴシック" pitchFamily="49" charset="-128"/>
                <a:ea typeface="ＭＳ ゴシック" pitchFamily="49" charset="-128"/>
                <a:cs typeface="+mj-cs"/>
              </a:rPr>
              <a:t>　２．</a:t>
            </a:r>
            <a:r>
              <a:rPr lang="ko-KR" altLang="en-US" sz="2000" cap="all" dirty="0" smtClean="0">
                <a:latin typeface="ＭＳ ゴシック" pitchFamily="49" charset="-128"/>
                <a:ea typeface="ＭＳ ゴシック" pitchFamily="49" charset="-128"/>
                <a:cs typeface="+mj-cs"/>
              </a:rPr>
              <a:t>동일본 대지진 피해와 소방활동   </a:t>
            </a:r>
            <a:r>
              <a:rPr lang="ja-JP" altLang="en-US" sz="2000" cap="all" dirty="0" smtClean="0">
                <a:latin typeface="ＭＳ ゴシック" pitchFamily="49" charset="-128"/>
                <a:ea typeface="ＭＳ ゴシック" pitchFamily="49" charset="-128"/>
                <a:cs typeface="+mj-cs"/>
              </a:rPr>
              <a:t>・・・・・・・・・</a:t>
            </a:r>
            <a:r>
              <a:rPr lang="en-US" altLang="ja-JP" sz="2000" cap="all" dirty="0" smtClean="0">
                <a:latin typeface="ＭＳ ゴシック" pitchFamily="49" charset="-128"/>
                <a:ea typeface="ＭＳ ゴシック" pitchFamily="49" charset="-128"/>
                <a:cs typeface="+mj-cs"/>
              </a:rPr>
              <a:t>13</a:t>
            </a:r>
          </a:p>
          <a:p>
            <a:pPr lvl="0" fontAlgn="auto">
              <a:spcAft>
                <a:spcPts val="0"/>
              </a:spcAft>
            </a:pP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　３．</a:t>
            </a:r>
            <a:r>
              <a:rPr kumimoji="1" lang="ko-KR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피해자료</a:t>
            </a: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　　　　　　　　　　　　・・・・・・・・・</a:t>
            </a:r>
            <a:r>
              <a:rPr kumimoji="1" lang="en-US" altLang="ja-JP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ＭＳ ゴシック" pitchFamily="49" charset="-128"/>
                <a:ea typeface="ＭＳ ゴシック" pitchFamily="49" charset="-128"/>
                <a:cs typeface="+mj-cs"/>
              </a:rPr>
              <a:t>16</a:t>
            </a:r>
            <a:endParaRPr kumimoji="1" lang="ja-JP" altLang="en-US" sz="200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6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16632"/>
            <a:ext cx="9441723" cy="42862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피해 사례 </a:t>
            </a:r>
            <a:r>
              <a:rPr lang="ja-JP" altLang="en-US" sz="2400" dirty="0" smtClean="0">
                <a:solidFill>
                  <a:srgbClr val="FFFFFF"/>
                </a:solidFill>
              </a:rPr>
              <a:t>③</a:t>
            </a:r>
            <a:r>
              <a:rPr lang="ja-JP" altLang="en-US" sz="2400" dirty="0">
                <a:solidFill>
                  <a:srgbClr val="FFFFFF"/>
                </a:solidFill>
              </a:rPr>
              <a:t>　</a:t>
            </a:r>
            <a:r>
              <a:rPr lang="ja-JP" altLang="en-US" sz="2400" dirty="0" smtClean="0">
                <a:solidFill>
                  <a:srgbClr val="FFFFFF"/>
                </a:solidFill>
              </a:rPr>
              <a:t>（</a:t>
            </a:r>
            <a:r>
              <a:rPr lang="ko-KR" altLang="en-US" sz="2400" dirty="0" smtClean="0">
                <a:solidFill>
                  <a:srgbClr val="FFFFFF"/>
                </a:solidFill>
              </a:rPr>
              <a:t>소방대 활동상황</a:t>
            </a:r>
            <a:r>
              <a:rPr lang="ja-JP" altLang="en-US" sz="2400" dirty="0" smtClean="0">
                <a:solidFill>
                  <a:srgbClr val="FFFFFF"/>
                </a:solidFill>
                <a:latin typeface="Calibri" pitchFamily="34" charset="0"/>
              </a:rPr>
              <a:t>）</a:t>
            </a:r>
            <a:endParaRPr lang="en-GB" altLang="ja-JP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772" name="テキスト ボックス 13"/>
          <p:cNvSpPr txBox="1">
            <a:spLocks noChangeArrowheads="1"/>
          </p:cNvSpPr>
          <p:nvPr/>
        </p:nvSpPr>
        <p:spPr bwMode="auto">
          <a:xfrm>
            <a:off x="507340" y="3536950"/>
            <a:ext cx="335359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0" dirty="0" smtClean="0">
                <a:latin typeface="Calibri" pitchFamily="34" charset="0"/>
              </a:rPr>
              <a:t>화재 발생상황</a:t>
            </a:r>
            <a:endParaRPr lang="ja-JP" altLang="en-US" sz="1100" b="0" dirty="0">
              <a:latin typeface="Calibri" pitchFamily="34" charset="0"/>
            </a:endParaRPr>
          </a:p>
        </p:txBody>
      </p:sp>
      <p:sp>
        <p:nvSpPr>
          <p:cNvPr id="32773" name="テキスト ボックス 19"/>
          <p:cNvSpPr txBox="1">
            <a:spLocks noChangeArrowheads="1"/>
          </p:cNvSpPr>
          <p:nvPr/>
        </p:nvSpPr>
        <p:spPr bwMode="auto">
          <a:xfrm>
            <a:off x="5235045" y="3543300"/>
            <a:ext cx="4060429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0" dirty="0" smtClean="0">
                <a:latin typeface="Calibri" pitchFamily="34" charset="0"/>
              </a:rPr>
              <a:t>소방대의 진화활동</a:t>
            </a:r>
            <a:r>
              <a:rPr lang="ja-JP" altLang="en-US" sz="1100" b="0" dirty="0" smtClean="0">
                <a:latin typeface="Calibri" pitchFamily="34" charset="0"/>
              </a:rPr>
              <a:t>①</a:t>
            </a:r>
            <a:endParaRPr lang="ja-JP" altLang="en-US" sz="1100" b="0" dirty="0"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19" y="882090"/>
            <a:ext cx="4355989" cy="26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2" name="Picture 2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7861" y="842963"/>
            <a:ext cx="4588277" cy="271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2777" name="テキスト ボックス 18"/>
          <p:cNvSpPr txBox="1">
            <a:spLocks noChangeArrowheads="1"/>
          </p:cNvSpPr>
          <p:nvPr/>
        </p:nvSpPr>
        <p:spPr bwMode="auto">
          <a:xfrm>
            <a:off x="7587565" y="6490505"/>
            <a:ext cx="20018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100" b="0" dirty="0" smtClean="0">
                <a:latin typeface="Calibri" pitchFamily="34" charset="0"/>
              </a:rPr>
              <a:t>※</a:t>
            </a:r>
            <a:r>
              <a:rPr lang="ko-KR" altLang="en-US" sz="1100" b="0" dirty="0" smtClean="0">
                <a:latin typeface="Calibri" pitchFamily="34" charset="0"/>
              </a:rPr>
              <a:t>시즈오카시 소방국 제공</a:t>
            </a:r>
            <a:endParaRPr lang="ja-JP" altLang="en-US" sz="1100" b="0" dirty="0">
              <a:latin typeface="Calibri" pitchFamily="34" charset="0"/>
            </a:endParaRPr>
          </a:p>
        </p:txBody>
      </p:sp>
      <p:pic>
        <p:nvPicPr>
          <p:cNvPr id="32778" name="Picture 3" descr="D:\user\001634\Desktop\御進講\写真\無題11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75" y="3824289"/>
            <a:ext cx="4261644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5" descr="D:\user\001634\Desktop\御進講\写真\無題13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8034" y="3786190"/>
            <a:ext cx="4547129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テキスト ボックス 19"/>
          <p:cNvSpPr txBox="1">
            <a:spLocks noChangeArrowheads="1"/>
          </p:cNvSpPr>
          <p:nvPr/>
        </p:nvSpPr>
        <p:spPr bwMode="auto">
          <a:xfrm>
            <a:off x="2859154" y="6501342"/>
            <a:ext cx="20035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100" b="0" dirty="0" smtClean="0">
                <a:latin typeface="Calibri" pitchFamily="34" charset="0"/>
              </a:rPr>
              <a:t>※</a:t>
            </a:r>
            <a:r>
              <a:rPr lang="ko-KR" altLang="en-US" sz="1100" b="0" dirty="0" smtClean="0">
                <a:latin typeface="Calibri" pitchFamily="34" charset="0"/>
              </a:rPr>
              <a:t>오쓰시 소방국 제공</a:t>
            </a:r>
            <a:endParaRPr lang="ja-JP" altLang="en-US" sz="1100" b="0" dirty="0">
              <a:latin typeface="Calibri" pitchFamily="34" charset="0"/>
            </a:endParaRPr>
          </a:p>
        </p:txBody>
      </p:sp>
      <p:sp>
        <p:nvSpPr>
          <p:cNvPr id="32781" name="テキスト ボックス 20"/>
          <p:cNvSpPr txBox="1">
            <a:spLocks noChangeArrowheads="1"/>
          </p:cNvSpPr>
          <p:nvPr/>
        </p:nvSpPr>
        <p:spPr bwMode="auto">
          <a:xfrm>
            <a:off x="371475" y="6380165"/>
            <a:ext cx="3900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100" b="0" dirty="0" smtClean="0">
                <a:latin typeface="Calibri" pitchFamily="34" charset="0"/>
              </a:rPr>
              <a:t>3</a:t>
            </a:r>
            <a:r>
              <a:rPr lang="ko-KR" altLang="en-US" sz="1100" b="0" dirty="0" smtClean="0">
                <a:latin typeface="Calibri" pitchFamily="34" charset="0"/>
              </a:rPr>
              <a:t>월</a:t>
            </a:r>
            <a:r>
              <a:rPr lang="en-US" altLang="ja-JP" sz="1100" b="0" dirty="0" smtClean="0">
                <a:latin typeface="Calibri" pitchFamily="34" charset="0"/>
              </a:rPr>
              <a:t>19</a:t>
            </a:r>
            <a:r>
              <a:rPr lang="ko-KR" altLang="en-US" sz="1100" b="0" dirty="0" smtClean="0">
                <a:latin typeface="Calibri" pitchFamily="34" charset="0"/>
              </a:rPr>
              <a:t>일 소마시 닛케시지구에서의 인명탐색활동</a:t>
            </a:r>
            <a:r>
              <a:rPr lang="ja-JP" altLang="en-US" sz="1100" b="0" dirty="0" smtClean="0">
                <a:latin typeface="Calibri" pitchFamily="34" charset="0"/>
              </a:rPr>
              <a:t>②</a:t>
            </a:r>
            <a:endParaRPr lang="ja-JP" altLang="en-US" sz="1100" b="0" dirty="0">
              <a:latin typeface="Calibri" pitchFamily="34" charset="0"/>
            </a:endParaRPr>
          </a:p>
        </p:txBody>
      </p:sp>
      <p:sp>
        <p:nvSpPr>
          <p:cNvPr id="32782" name="テキスト ボックス 21"/>
          <p:cNvSpPr txBox="1">
            <a:spLocks noChangeArrowheads="1"/>
          </p:cNvSpPr>
          <p:nvPr/>
        </p:nvSpPr>
        <p:spPr bwMode="auto">
          <a:xfrm>
            <a:off x="5008034" y="6384601"/>
            <a:ext cx="419285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100" b="0" dirty="0" smtClean="0">
                <a:latin typeface="Calibri" pitchFamily="34" charset="0"/>
              </a:rPr>
              <a:t>3</a:t>
            </a:r>
            <a:r>
              <a:rPr lang="ko-KR" altLang="en-US" sz="1100" b="0" dirty="0" smtClean="0">
                <a:latin typeface="Calibri" pitchFamily="34" charset="0"/>
              </a:rPr>
              <a:t>월</a:t>
            </a:r>
            <a:r>
              <a:rPr lang="en-US" altLang="ja-JP" sz="1100" b="0" dirty="0" smtClean="0">
                <a:latin typeface="Calibri" pitchFamily="34" charset="0"/>
              </a:rPr>
              <a:t>14</a:t>
            </a:r>
            <a:r>
              <a:rPr lang="ko-KR" altLang="en-US" sz="1100" b="0" dirty="0" smtClean="0">
                <a:latin typeface="Calibri" pitchFamily="34" charset="0"/>
              </a:rPr>
              <a:t>일 이와키시 다이라우스이소 지구 수색활동</a:t>
            </a:r>
            <a:endParaRPr lang="ja-JP" altLang="en-US" sz="1100" b="0" dirty="0">
              <a:latin typeface="Calibri" pitchFamily="34" charset="0"/>
            </a:endParaRPr>
          </a:p>
        </p:txBody>
      </p:sp>
      <p:sp>
        <p:nvSpPr>
          <p:cNvPr id="1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18</a:t>
            </a:r>
            <a:endParaRPr lang="ja-JP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 smtClean="0"/>
          </a:p>
        </p:txBody>
      </p:sp>
      <p:pic>
        <p:nvPicPr>
          <p:cNvPr id="348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229" y="692150"/>
            <a:ext cx="5723467" cy="3951288"/>
          </a:xfrm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0952" y="3284984"/>
            <a:ext cx="5138737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22612"/>
            <a:ext cx="9441723" cy="5581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피해 사례</a:t>
            </a:r>
            <a:r>
              <a:rPr lang="ja-JP" altLang="en-US" sz="2400" dirty="0" smtClean="0">
                <a:solidFill>
                  <a:srgbClr val="FFFFFF"/>
                </a:solidFill>
              </a:rPr>
              <a:t>④</a:t>
            </a:r>
            <a:r>
              <a:rPr lang="ja-JP" altLang="en-US" sz="2400" dirty="0">
                <a:solidFill>
                  <a:srgbClr val="FFFFFF"/>
                </a:solidFill>
              </a:rPr>
              <a:t>　</a:t>
            </a:r>
            <a:r>
              <a:rPr lang="ja-JP" altLang="en-US" sz="2400" dirty="0" smtClean="0">
                <a:solidFill>
                  <a:srgbClr val="FFFFFF"/>
                </a:solidFill>
              </a:rPr>
              <a:t>（</a:t>
            </a:r>
            <a:r>
              <a:rPr lang="ko-KR" altLang="en-US" sz="2400" dirty="0" smtClean="0">
                <a:solidFill>
                  <a:srgbClr val="FFFFFF"/>
                </a:solidFill>
              </a:rPr>
              <a:t>쓰나미에 의한 피해</a:t>
            </a:r>
            <a:r>
              <a:rPr lang="ja-JP" altLang="en-US" sz="2400" dirty="0" smtClean="0">
                <a:solidFill>
                  <a:srgbClr val="FFFFFF"/>
                </a:solidFill>
              </a:rPr>
              <a:t>）</a:t>
            </a:r>
            <a:endParaRPr lang="en-GB" altLang="ja-JP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19</a:t>
            </a:r>
            <a:endParaRPr lang="ja-JP" altLang="en-US" dirty="0"/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416496" y="4365104"/>
            <a:ext cx="360040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 smtClean="0">
                <a:latin typeface="Calibri" pitchFamily="34" charset="0"/>
              </a:rPr>
              <a:t>⑤</a:t>
            </a:r>
            <a:r>
              <a:rPr lang="ko-KR" altLang="en-US" sz="1200" b="0" dirty="0" smtClean="0">
                <a:latin typeface="Calibri" pitchFamily="34" charset="0"/>
              </a:rPr>
              <a:t>게센누마  고요고등학교 피해 상황</a:t>
            </a:r>
            <a:endParaRPr lang="ja-JP" altLang="en-US" sz="1200" b="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368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4337" y="765176"/>
            <a:ext cx="6163733" cy="3444875"/>
          </a:xfrm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0912" y="2780928"/>
            <a:ext cx="5333073" cy="366712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22612"/>
            <a:ext cx="9441723" cy="5581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피해 사례</a:t>
            </a:r>
            <a:r>
              <a:rPr lang="ja-JP" altLang="en-US" sz="2400" dirty="0" smtClean="0">
                <a:solidFill>
                  <a:srgbClr val="FFFFFF"/>
                </a:solidFill>
              </a:rPr>
              <a:t>⑤</a:t>
            </a:r>
            <a:r>
              <a:rPr lang="ja-JP" altLang="en-US" sz="2400" dirty="0">
                <a:solidFill>
                  <a:srgbClr val="FFFFFF"/>
                </a:solidFill>
              </a:rPr>
              <a:t>　（</a:t>
            </a:r>
            <a:r>
              <a:rPr lang="ja-JP" altLang="en-US" sz="2400" dirty="0" smtClean="0">
                <a:solidFill>
                  <a:srgbClr val="FFFFFF"/>
                </a:solidFill>
              </a:rPr>
              <a:t>ＪＲ </a:t>
            </a:r>
            <a:r>
              <a:rPr lang="ko-KR" altLang="en-US" sz="2400" dirty="0" smtClean="0">
                <a:solidFill>
                  <a:srgbClr val="FFFFFF"/>
                </a:solidFill>
              </a:rPr>
              <a:t>오후나토역 주변</a:t>
            </a:r>
            <a:r>
              <a:rPr lang="ja-JP" altLang="en-US" sz="2400" dirty="0" smtClean="0">
                <a:solidFill>
                  <a:srgbClr val="FFFFFF"/>
                </a:solidFill>
              </a:rPr>
              <a:t>）</a:t>
            </a:r>
            <a:r>
              <a:rPr lang="ja-JP" altLang="en-US" sz="2400" dirty="0">
                <a:solidFill>
                  <a:srgbClr val="FFFFFF"/>
                </a:solidFill>
              </a:rPr>
              <a:t>　</a:t>
            </a:r>
            <a:endParaRPr lang="en-GB" altLang="ja-JP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20</a:t>
            </a:r>
            <a:endParaRPr lang="ja-JP" altLang="en-US" dirty="0"/>
          </a:p>
        </p:txBody>
      </p:sp>
      <p:sp>
        <p:nvSpPr>
          <p:cNvPr id="7" name="テキスト ボックス 8"/>
          <p:cNvSpPr txBox="1">
            <a:spLocks noChangeArrowheads="1"/>
          </p:cNvSpPr>
          <p:nvPr/>
        </p:nvSpPr>
        <p:spPr bwMode="auto">
          <a:xfrm>
            <a:off x="200472" y="836712"/>
            <a:ext cx="3168352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200" b="0" dirty="0" smtClean="0">
                <a:latin typeface="Calibri" pitchFamily="34" charset="0"/>
              </a:rPr>
              <a:t>지진발생 </a:t>
            </a:r>
            <a:r>
              <a:rPr lang="en-US" altLang="ko-KR" sz="1200" b="0" dirty="0" smtClean="0">
                <a:latin typeface="Calibri" pitchFamily="34" charset="0"/>
              </a:rPr>
              <a:t>26</a:t>
            </a:r>
            <a:r>
              <a:rPr lang="ko-KR" altLang="en-US" sz="1200" b="0" dirty="0" smtClean="0">
                <a:latin typeface="Calibri" pitchFamily="34" charset="0"/>
              </a:rPr>
              <a:t>일 후의 상황</a:t>
            </a:r>
            <a:endParaRPr lang="ja-JP" altLang="en-US" sz="1200" b="0" dirty="0">
              <a:latin typeface="Calibri" pitchFamily="34" charset="0"/>
            </a:endParaRPr>
          </a:p>
        </p:txBody>
      </p:sp>
      <p:sp>
        <p:nvSpPr>
          <p:cNvPr id="8" name="テキスト ボックス 8"/>
          <p:cNvSpPr txBox="1">
            <a:spLocks noChangeArrowheads="1"/>
          </p:cNvSpPr>
          <p:nvPr/>
        </p:nvSpPr>
        <p:spPr bwMode="auto">
          <a:xfrm>
            <a:off x="344488" y="3933056"/>
            <a:ext cx="2592288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0" dirty="0" smtClean="0">
                <a:latin typeface="Calibri" pitchFamily="34" charset="0"/>
              </a:rPr>
              <a:t>JR </a:t>
            </a:r>
            <a:r>
              <a:rPr lang="ko-KR" altLang="en-US" sz="1200" b="0" dirty="0" smtClean="0">
                <a:latin typeface="Calibri" pitchFamily="34" charset="0"/>
              </a:rPr>
              <a:t>오후나토역 주변 </a:t>
            </a:r>
            <a:r>
              <a:rPr lang="en-US" altLang="ko-KR" sz="1200" b="0" dirty="0" smtClean="0">
                <a:latin typeface="Calibri" pitchFamily="34" charset="0"/>
              </a:rPr>
              <a:t>2011</a:t>
            </a:r>
            <a:r>
              <a:rPr lang="ko-KR" altLang="en-US" sz="1200" b="0" dirty="0" smtClean="0">
                <a:latin typeface="Calibri" pitchFamily="34" charset="0"/>
              </a:rPr>
              <a:t>년 </a:t>
            </a:r>
            <a:r>
              <a:rPr lang="en-US" altLang="ko-KR" sz="1200" b="0" dirty="0" smtClean="0">
                <a:latin typeface="Calibri" pitchFamily="34" charset="0"/>
              </a:rPr>
              <a:t>4</a:t>
            </a:r>
            <a:r>
              <a:rPr lang="ko-KR" altLang="en-US" sz="1200" b="0" dirty="0" smtClean="0">
                <a:latin typeface="Calibri" pitchFamily="34" charset="0"/>
              </a:rPr>
              <a:t>월</a:t>
            </a:r>
            <a:r>
              <a:rPr lang="en-US" altLang="ko-KR" sz="1200" b="0" dirty="0" smtClean="0">
                <a:latin typeface="Calibri" pitchFamily="34" charset="0"/>
              </a:rPr>
              <a:t>6</a:t>
            </a:r>
            <a:r>
              <a:rPr lang="ko-KR" altLang="en-US" sz="1200" b="0" dirty="0" smtClean="0">
                <a:latin typeface="Calibri" pitchFamily="34" charset="0"/>
              </a:rPr>
              <a:t>일</a:t>
            </a:r>
            <a:endParaRPr lang="ja-JP" altLang="en-US" sz="1200" b="0" dirty="0">
              <a:latin typeface="Calibri" pitchFamily="34" charset="0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4160912" y="6104329"/>
            <a:ext cx="360040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>
                <a:latin typeface="Calibri" pitchFamily="34" charset="0"/>
              </a:rPr>
              <a:t>①</a:t>
            </a:r>
            <a:r>
              <a:rPr lang="ko-KR" altLang="en-US" sz="1200" b="0" dirty="0" smtClean="0">
                <a:latin typeface="Calibri" pitchFamily="34" charset="0"/>
              </a:rPr>
              <a:t>오후나토역 주변의 피해상황</a:t>
            </a:r>
            <a:r>
              <a:rPr lang="en-US" altLang="ko-KR" sz="1200" b="0" dirty="0" smtClean="0">
                <a:latin typeface="Calibri" pitchFamily="34" charset="0"/>
              </a:rPr>
              <a:t>(</a:t>
            </a:r>
            <a:r>
              <a:rPr lang="ko-KR" altLang="en-US" sz="1200" b="0" dirty="0" smtClean="0">
                <a:latin typeface="Calibri" pitchFamily="34" charset="0"/>
              </a:rPr>
              <a:t>남쪽에서</a:t>
            </a:r>
            <a:r>
              <a:rPr lang="en-US" altLang="ko-KR" sz="1200" b="0" dirty="0" smtClean="0">
                <a:latin typeface="Calibri" pitchFamily="34" charset="0"/>
              </a:rPr>
              <a:t>)</a:t>
            </a:r>
            <a:endParaRPr lang="ja-JP" altLang="en-US" sz="1200" b="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507339" y="749300"/>
            <a:ext cx="8915400" cy="490538"/>
          </a:xfrm>
        </p:spPr>
        <p:txBody>
          <a:bodyPr>
            <a:normAutofit fontScale="90000"/>
          </a:bodyPr>
          <a:lstStyle/>
          <a:p>
            <a:endParaRPr lang="ja-JP" altLang="en-US" sz="2800" smtClean="0"/>
          </a:p>
        </p:txBody>
      </p:sp>
      <p:pic>
        <p:nvPicPr>
          <p:cNvPr id="389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893" y="692150"/>
            <a:ext cx="9634272" cy="5189538"/>
          </a:xfrm>
        </p:spPr>
      </p:pic>
      <p:sp>
        <p:nvSpPr>
          <p:cNvPr id="38915" name="Rectangle 6"/>
          <p:cNvSpPr>
            <a:spLocks/>
          </p:cNvSpPr>
          <p:nvPr/>
        </p:nvSpPr>
        <p:spPr bwMode="auto">
          <a:xfrm>
            <a:off x="662121" y="5561015"/>
            <a:ext cx="397959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ko-KR" altLang="en-US" sz="2800" b="0" dirty="0" smtClean="0">
                <a:latin typeface="Calibri" pitchFamily="34" charset="0"/>
              </a:rPr>
              <a:t>피해 전</a:t>
            </a:r>
            <a:r>
              <a:rPr lang="ja-JP" altLang="en-US" sz="2800" b="0" dirty="0" smtClean="0">
                <a:latin typeface="Calibri" pitchFamily="34" charset="0"/>
              </a:rPr>
              <a:t>（</a:t>
            </a:r>
            <a:r>
              <a:rPr lang="en-US" altLang="ja-JP" sz="2800" b="0" dirty="0">
                <a:latin typeface="Calibri" pitchFamily="34" charset="0"/>
              </a:rPr>
              <a:t>2010.10.18</a:t>
            </a:r>
            <a:r>
              <a:rPr lang="ja-JP" altLang="en-US" sz="2800" b="0" dirty="0">
                <a:latin typeface="Calibri" pitchFamily="34" charset="0"/>
              </a:rPr>
              <a:t>）</a:t>
            </a:r>
          </a:p>
        </p:txBody>
      </p:sp>
      <p:sp>
        <p:nvSpPr>
          <p:cNvPr id="38916" name="Rectangle 7"/>
          <p:cNvSpPr>
            <a:spLocks/>
          </p:cNvSpPr>
          <p:nvPr/>
        </p:nvSpPr>
        <p:spPr bwMode="auto">
          <a:xfrm>
            <a:off x="5341674" y="5561015"/>
            <a:ext cx="397959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ja-JP" altLang="en-US" sz="2800" b="0" dirty="0">
                <a:latin typeface="Calibri" pitchFamily="34" charset="0"/>
              </a:rPr>
              <a:t>　　</a:t>
            </a:r>
            <a:r>
              <a:rPr lang="ko-KR" altLang="en-US" sz="2800" b="0" dirty="0" smtClean="0">
                <a:latin typeface="Calibri" pitchFamily="34" charset="0"/>
              </a:rPr>
              <a:t>피해 후</a:t>
            </a:r>
            <a:r>
              <a:rPr lang="ja-JP" altLang="en-US" sz="2800" b="0" dirty="0" smtClean="0">
                <a:latin typeface="Calibri" pitchFamily="34" charset="0"/>
              </a:rPr>
              <a:t>（</a:t>
            </a:r>
            <a:r>
              <a:rPr lang="en-US" altLang="ja-JP" sz="2800" b="0" dirty="0">
                <a:latin typeface="Calibri" pitchFamily="34" charset="0"/>
              </a:rPr>
              <a:t>2011.3.13</a:t>
            </a:r>
            <a:r>
              <a:rPr lang="ja-JP" altLang="en-US" sz="2800" b="0" dirty="0">
                <a:latin typeface="Calibri" pitchFamily="34" charset="0"/>
              </a:rPr>
              <a:t>）</a:t>
            </a:r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22612"/>
            <a:ext cx="9441723" cy="5581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피해 사례</a:t>
            </a:r>
            <a:r>
              <a:rPr lang="ja-JP" altLang="en-US" sz="2400" dirty="0" smtClean="0">
                <a:solidFill>
                  <a:srgbClr val="FFFFFF"/>
                </a:solidFill>
              </a:rPr>
              <a:t>⑥</a:t>
            </a:r>
            <a:r>
              <a:rPr lang="ja-JP" altLang="en-US" sz="2400" dirty="0">
                <a:solidFill>
                  <a:srgbClr val="FFFFFF"/>
                </a:solidFill>
              </a:rPr>
              <a:t>　</a:t>
            </a:r>
            <a:r>
              <a:rPr lang="ko-KR" altLang="en-US" sz="2400" dirty="0" smtClean="0">
                <a:solidFill>
                  <a:srgbClr val="FFFFFF"/>
                </a:solidFill>
              </a:rPr>
              <a:t>피해 전후의 상황</a:t>
            </a:r>
            <a:r>
              <a:rPr lang="ja-JP" altLang="en-US" sz="2400" dirty="0" smtClean="0">
                <a:solidFill>
                  <a:schemeClr val="bg1"/>
                </a:solidFill>
              </a:rPr>
              <a:t>（</a:t>
            </a:r>
            <a:r>
              <a:rPr lang="ko-KR" altLang="en-US" sz="2400" dirty="0" smtClean="0">
                <a:solidFill>
                  <a:schemeClr val="bg1"/>
                </a:solidFill>
              </a:rPr>
              <a:t>이와테현 리쿠젠타카타시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GB" altLang="ja-JP" sz="2400" dirty="0">
              <a:solidFill>
                <a:schemeClr val="bg1"/>
              </a:solidFill>
            </a:endParaRPr>
          </a:p>
        </p:txBody>
      </p:sp>
      <p:sp>
        <p:nvSpPr>
          <p:cNvPr id="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21</a:t>
            </a:r>
            <a:endParaRPr lang="ja-JP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0"/>
            <a:ext cx="9441723" cy="4381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동일본 대지진에 의한 쓰나미의 침수범위</a:t>
            </a:r>
            <a:r>
              <a:rPr lang="ja-JP" altLang="en-US" sz="2400" b="0" dirty="0" smtClean="0">
                <a:solidFill>
                  <a:srgbClr val="FFFFFF"/>
                </a:solidFill>
                <a:latin typeface="Calibri" pitchFamily="34" charset="0"/>
              </a:rPr>
              <a:t>①</a:t>
            </a:r>
            <a:r>
              <a:rPr lang="ja-JP" altLang="en-US" sz="2400" b="0" dirty="0">
                <a:solidFill>
                  <a:srgbClr val="FFFFFF"/>
                </a:solidFill>
                <a:latin typeface="Calibri" pitchFamily="34" charset="0"/>
              </a:rPr>
              <a:t>　</a:t>
            </a:r>
            <a:endParaRPr lang="en-GB" altLang="ja-JP" sz="2400" b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556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 b="0">
              <a:latin typeface="Calibri" pitchFamily="34" charset="0"/>
            </a:endParaRPr>
          </a:p>
        </p:txBody>
      </p:sp>
      <p:pic>
        <p:nvPicPr>
          <p:cNvPr id="23557" name="Picture 2" descr="D:\user\001634\Desktop\御進講\写真\000059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2" y="581025"/>
            <a:ext cx="4720828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 descr="D:\user\001634\Desktop\御進講\写真\000059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574675"/>
            <a:ext cx="4725987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テキスト ボックス 3"/>
          <p:cNvSpPr txBox="1">
            <a:spLocks noChangeArrowheads="1"/>
          </p:cNvSpPr>
          <p:nvPr/>
        </p:nvSpPr>
        <p:spPr bwMode="auto">
          <a:xfrm>
            <a:off x="350838" y="620715"/>
            <a:ext cx="202763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b="0" dirty="0" smtClean="0">
                <a:latin typeface="Calibri" pitchFamily="34" charset="0"/>
              </a:rPr>
              <a:t>침수범위 개황도</a:t>
            </a:r>
            <a:r>
              <a:rPr lang="ja-JP" altLang="en-US" sz="1200" b="0" dirty="0" smtClean="0">
                <a:latin typeface="Calibri" pitchFamily="34" charset="0"/>
              </a:rPr>
              <a:t>（</a:t>
            </a:r>
            <a:r>
              <a:rPr lang="ko-KR" altLang="en-US" sz="1200" b="0" dirty="0" smtClean="0">
                <a:latin typeface="Calibri" pitchFamily="34" charset="0"/>
              </a:rPr>
              <a:t>이와테현</a:t>
            </a:r>
            <a:r>
              <a:rPr lang="ja-JP" altLang="en-US" sz="1200" b="0" dirty="0" smtClean="0">
                <a:latin typeface="Calibri" pitchFamily="34" charset="0"/>
              </a:rPr>
              <a:t>）</a:t>
            </a:r>
            <a:endParaRPr lang="ja-JP" altLang="en-US" sz="1200" b="0" dirty="0">
              <a:latin typeface="Calibri" pitchFamily="34" charset="0"/>
            </a:endParaRPr>
          </a:p>
        </p:txBody>
      </p:sp>
      <p:sp>
        <p:nvSpPr>
          <p:cNvPr id="23561" name="テキスト ボックス 9"/>
          <p:cNvSpPr txBox="1">
            <a:spLocks noChangeArrowheads="1"/>
          </p:cNvSpPr>
          <p:nvPr/>
        </p:nvSpPr>
        <p:spPr bwMode="auto">
          <a:xfrm>
            <a:off x="5186892" y="620715"/>
            <a:ext cx="2651919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b="0" dirty="0" smtClean="0">
                <a:latin typeface="Calibri" pitchFamily="34" charset="0"/>
              </a:rPr>
              <a:t>침수범위 개황도</a:t>
            </a:r>
            <a:r>
              <a:rPr lang="ja-JP" altLang="en-US" sz="1200" b="0" dirty="0" smtClean="0">
                <a:latin typeface="Calibri" pitchFamily="34" charset="0"/>
              </a:rPr>
              <a:t>（</a:t>
            </a:r>
            <a:r>
              <a:rPr lang="ko-KR" altLang="en-US" sz="1200" b="0" dirty="0" smtClean="0">
                <a:latin typeface="Calibri" pitchFamily="34" charset="0"/>
              </a:rPr>
              <a:t>이와테현</a:t>
            </a:r>
            <a:r>
              <a:rPr lang="ja-JP" altLang="en-US" sz="1200" b="0" dirty="0" smtClean="0">
                <a:latin typeface="Calibri" pitchFamily="34" charset="0"/>
              </a:rPr>
              <a:t>・</a:t>
            </a:r>
            <a:r>
              <a:rPr lang="ko-KR" altLang="en-US" sz="1200" b="0" dirty="0" smtClean="0">
                <a:latin typeface="Calibri" pitchFamily="34" charset="0"/>
              </a:rPr>
              <a:t>미야기현</a:t>
            </a:r>
            <a:r>
              <a:rPr lang="ja-JP" altLang="en-US" sz="1200" b="0" dirty="0" smtClean="0">
                <a:latin typeface="Calibri" pitchFamily="34" charset="0"/>
              </a:rPr>
              <a:t>）</a:t>
            </a:r>
            <a:endParaRPr lang="ja-JP" altLang="en-US" sz="1200" b="0" dirty="0">
              <a:latin typeface="Calibri" pitchFamily="34" charset="0"/>
            </a:endParaRPr>
          </a:p>
        </p:txBody>
      </p:sp>
      <p:pic>
        <p:nvPicPr>
          <p:cNvPr id="23562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047" y="4508500"/>
            <a:ext cx="121245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 rot="1313463">
            <a:off x="4634840" y="5441950"/>
            <a:ext cx="101467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/>
          </a:p>
        </p:txBody>
      </p:sp>
      <p:pic>
        <p:nvPicPr>
          <p:cNvPr id="23564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7492" y="4508500"/>
            <a:ext cx="121417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 rot="1313463">
            <a:off x="9422739" y="5508625"/>
            <a:ext cx="101467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/>
          </a:p>
        </p:txBody>
      </p:sp>
      <p:sp>
        <p:nvSpPr>
          <p:cNvPr id="1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913440" y="6492875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22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89"/>
          <p:cNvSpPr>
            <a:spLocks noChangeArrowheads="1"/>
          </p:cNvSpPr>
          <p:nvPr/>
        </p:nvSpPr>
        <p:spPr bwMode="auto">
          <a:xfrm>
            <a:off x="0" y="-2124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 b="0">
              <a:latin typeface="Calibri" pitchFamily="34" charset="0"/>
            </a:endParaRPr>
          </a:p>
        </p:txBody>
      </p:sp>
      <p:pic>
        <p:nvPicPr>
          <p:cNvPr id="25602" name="Picture 2" descr="D:\user\001634\Desktop\浸水範囲概況図(小縮尺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500" y="423863"/>
            <a:ext cx="4992555" cy="639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D:\user\001634\Desktop\御進講\000059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946" y="584200"/>
            <a:ext cx="4657196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テキスト ボックス 8"/>
          <p:cNvSpPr txBox="1">
            <a:spLocks noChangeArrowheads="1"/>
          </p:cNvSpPr>
          <p:nvPr/>
        </p:nvSpPr>
        <p:spPr bwMode="auto">
          <a:xfrm>
            <a:off x="2534973" y="620715"/>
            <a:ext cx="2106746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b="0" dirty="0" smtClean="0">
                <a:latin typeface="Calibri" pitchFamily="34" charset="0"/>
              </a:rPr>
              <a:t>침수범위 개황도</a:t>
            </a:r>
            <a:r>
              <a:rPr lang="ja-JP" altLang="en-US" sz="1200" b="0" dirty="0" smtClean="0">
                <a:latin typeface="Calibri" pitchFamily="34" charset="0"/>
              </a:rPr>
              <a:t>（</a:t>
            </a:r>
            <a:r>
              <a:rPr lang="ko-KR" altLang="en-US" sz="1200" b="0" dirty="0" smtClean="0">
                <a:latin typeface="Calibri" pitchFamily="34" charset="0"/>
              </a:rPr>
              <a:t>미야기현</a:t>
            </a:r>
            <a:r>
              <a:rPr lang="ja-JP" altLang="en-US" sz="1200" b="0" dirty="0" smtClean="0">
                <a:latin typeface="Calibri" pitchFamily="34" charset="0"/>
              </a:rPr>
              <a:t>）</a:t>
            </a:r>
            <a:endParaRPr lang="ja-JP" altLang="en-US" sz="1200" b="0" dirty="0">
              <a:latin typeface="Calibri" pitchFamily="34" charset="0"/>
            </a:endParaRPr>
          </a:p>
        </p:txBody>
      </p:sp>
      <p:pic>
        <p:nvPicPr>
          <p:cNvPr id="25606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4936" y="4465638"/>
            <a:ext cx="121417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 rot="328783">
            <a:off x="4284002" y="5686425"/>
            <a:ext cx="99748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/>
          </a:p>
        </p:txBody>
      </p:sp>
      <p:pic>
        <p:nvPicPr>
          <p:cNvPr id="25608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2962" y="2436813"/>
            <a:ext cx="121417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 rot="328783">
            <a:off x="8856927" y="3756027"/>
            <a:ext cx="213254" cy="320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/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38522"/>
            <a:ext cx="9441723" cy="4381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【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자료</a:t>
            </a:r>
            <a:r>
              <a:rPr lang="en-US" altLang="ja-JP" sz="2400" dirty="0" smtClean="0">
                <a:solidFill>
                  <a:srgbClr val="FFFFFF"/>
                </a:solidFill>
                <a:latin typeface="Calibri" pitchFamily="34" charset="0"/>
              </a:rPr>
              <a:t>】 </a:t>
            </a:r>
            <a:r>
              <a:rPr lang="ko-KR" altLang="en-US" sz="2400" dirty="0" smtClean="0">
                <a:solidFill>
                  <a:srgbClr val="FFFFFF"/>
                </a:solidFill>
                <a:latin typeface="Calibri" pitchFamily="34" charset="0"/>
              </a:rPr>
              <a:t>동일본 대지진에 의한 쓰나미의 침수범위</a:t>
            </a:r>
            <a:r>
              <a:rPr lang="ja-JP" altLang="en-US" sz="2400" b="0" dirty="0" smtClean="0">
                <a:solidFill>
                  <a:srgbClr val="FFFFFF"/>
                </a:solidFill>
                <a:latin typeface="Calibri" pitchFamily="34" charset="0"/>
              </a:rPr>
              <a:t>②</a:t>
            </a:r>
            <a:r>
              <a:rPr lang="ja-JP" altLang="en-US" sz="2400" b="0" dirty="0">
                <a:solidFill>
                  <a:srgbClr val="FFFFFF"/>
                </a:solidFill>
                <a:latin typeface="Calibri" pitchFamily="34" charset="0"/>
              </a:rPr>
              <a:t>　</a:t>
            </a:r>
            <a:endParaRPr lang="en-GB" altLang="ja-JP" sz="2400" b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492875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23</a:t>
            </a:r>
            <a:endParaRPr lang="ja-JP" altLang="en-US" dirty="0"/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186031" y="666881"/>
            <a:ext cx="210674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200" b="0" dirty="0" smtClean="0">
                <a:latin typeface="Calibri" pitchFamily="34" charset="0"/>
              </a:rPr>
              <a:t>침수범위 개황도</a:t>
            </a:r>
            <a:r>
              <a:rPr lang="ja-JP" altLang="en-US" sz="1200" b="0" dirty="0" smtClean="0">
                <a:latin typeface="Calibri" pitchFamily="34" charset="0"/>
              </a:rPr>
              <a:t>（</a:t>
            </a:r>
            <a:r>
              <a:rPr lang="ko-KR" altLang="en-US" sz="1200" b="0" dirty="0" smtClean="0">
                <a:latin typeface="Calibri" pitchFamily="34" charset="0"/>
              </a:rPr>
              <a:t>미야기현</a:t>
            </a:r>
            <a:r>
              <a:rPr lang="ja-JP" altLang="en-US" sz="1200" b="0" dirty="0" smtClean="0">
                <a:latin typeface="Calibri" pitchFamily="34" charset="0"/>
              </a:rPr>
              <a:t>）</a:t>
            </a:r>
            <a:endParaRPr lang="en-US" altLang="ja-JP" sz="1200" b="0" dirty="0" smtClean="0">
              <a:latin typeface="Calibri" pitchFamily="34" charset="0"/>
            </a:endParaRPr>
          </a:p>
          <a:p>
            <a:pPr algn="r"/>
            <a:r>
              <a:rPr lang="ko-KR" altLang="en-US" sz="1200" dirty="0" smtClean="0">
                <a:latin typeface="Calibri" pitchFamily="34" charset="0"/>
              </a:rPr>
              <a:t>센다이 이남</a:t>
            </a:r>
            <a:endParaRPr lang="ja-JP" altLang="en-US" sz="1200" b="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50106"/>
          </a:xfrm>
        </p:spPr>
        <p:txBody>
          <a:bodyPr>
            <a:normAutofit/>
          </a:bodyPr>
          <a:lstStyle/>
          <a:p>
            <a:r>
              <a:rPr kumimoji="1" lang="ko-KR" altLang="en-US" dirty="0" smtClean="0"/>
              <a:t>재해대책 기본법에 있어서의 위치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124745"/>
            <a:ext cx="8915400" cy="5184576"/>
          </a:xfrm>
        </p:spPr>
        <p:txBody>
          <a:bodyPr>
            <a:normAutofit/>
          </a:bodyPr>
          <a:lstStyle/>
          <a:p>
            <a:pPr latinLnBrk="1"/>
            <a:r>
              <a:rPr kumimoji="1"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지진</a:t>
            </a:r>
            <a:r>
              <a:rPr kumimoji="1" lang="ja-JP" altLang="en-US" sz="2000" dirty="0" smtClean="0">
                <a:latin typeface="Batang" pitchFamily="18" charset="-127"/>
                <a:ea typeface="Batang" pitchFamily="18" charset="-127"/>
              </a:rPr>
              <a:t>・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풍수해 등의 재해로부터 국토 및 국민의 생명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신체 및 재산을 지키기 위해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재해대책 기본법은 국가에 중앙방재회의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도도부현 및 시정촌에 지방방재회의를 설치하기로 하고 있다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.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이들 방재회의는 재해예방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재해응급 및 재해복구의 각 방면에 유효하고 적절하게 대처하기 위해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방재계획 작성과 원활한 실시를 추진하는 것을 목적으로 하며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중앙방재회의에 있어서는 일본의 기본이 되는 방재기본계획을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 지방방재회의에 있어서는 지역방재계획을 각각 작성하도록 되어 있다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kumimoji="1"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또한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재해시에 응급대책 등의 필요가 있는 경우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국가는 비상재해가 발생했을 때에 비상재해 대책본부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현저한 이상과 격심한 비상재해가 발생했을 때에 긴급재해 대책본부를 설치하며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kumimoji="1" lang="ko-KR" altLang="en-US" sz="2000" dirty="0" smtClean="0">
                <a:latin typeface="Batang" pitchFamily="18" charset="-127"/>
                <a:ea typeface="Batang" pitchFamily="18" charset="-127"/>
              </a:rPr>
              <a:t>도도부현 및 시정촌은 재해대책 본부를 설치하여 재해대책을 추진하는 것으로 되어 있다</a:t>
            </a:r>
            <a:r>
              <a:rPr kumimoji="1"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실제로 발생한 재해에 대해서도 도도부현 및 시정촌은 주민의 생명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신체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재산을 지킴과 동시에 지역 안전을 확보하기 위해 필요한 응급조치를 실시하는 것으로 되어 있으며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 </a:t>
            </a:r>
            <a:r>
              <a:rPr lang="ko-KR" altLang="en-US" sz="2000" u="sng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특히 시정촌은 기초적인 지방공공단체로서 피난지시와 경계구역 설정</a:t>
            </a:r>
            <a:r>
              <a:rPr lang="en-US" altLang="ko-KR" sz="2000" u="sng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u="sng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소방</a:t>
            </a:r>
            <a:r>
              <a:rPr lang="ja-JP" altLang="en-US" sz="2000" u="sng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2000" u="sng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수방 등에게 출동명령 등의 조치를 강구하는 것으로 되어 있다</a:t>
            </a:r>
            <a:r>
              <a:rPr lang="en-US" altLang="ja-JP" sz="2000" u="sng" dirty="0" smtClean="0">
                <a:latin typeface="Batang" pitchFamily="18" charset="-127"/>
                <a:ea typeface="Batang" pitchFamily="18" charset="-127"/>
              </a:rPr>
              <a:t>.</a:t>
            </a:r>
          </a:p>
          <a:p>
            <a:pPr latinLnBrk="1">
              <a:buNone/>
            </a:pPr>
            <a:endParaRPr kumimoji="1" lang="ja-JP" altLang="en-US" sz="20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1</a:t>
            </a:r>
            <a:endParaRPr lang="ja-JP" altLang="en-US" dirty="0"/>
          </a:p>
        </p:txBody>
      </p:sp>
      <p:sp>
        <p:nvSpPr>
          <p:cNvPr id="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－１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274042"/>
          </a:xfrm>
        </p:spPr>
        <p:txBody>
          <a:bodyPr>
            <a:noAutofit/>
          </a:bodyPr>
          <a:lstStyle/>
          <a:p>
            <a:r>
              <a:rPr kumimoji="1" lang="ko-KR" altLang="en-US" sz="2800" dirty="0" smtClean="0"/>
              <a:t>재해대책 기본법상의 역할 분담</a:t>
            </a:r>
            <a:endParaRPr kumimoji="1"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106096" y="6356359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2</a:t>
            </a:r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4380263"/>
              </p:ext>
            </p:extLst>
          </p:nvPr>
        </p:nvGraphicFramePr>
        <p:xfrm>
          <a:off x="344488" y="1340768"/>
          <a:ext cx="9289032" cy="52882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94829"/>
                <a:gridCol w="3437819"/>
                <a:gridCol w="3456384"/>
              </a:tblGrid>
              <a:tr h="386077"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 smtClean="0"/>
                        <a:t>국가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 smtClean="0"/>
                        <a:t>도도부현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altLang="en-US" sz="2000" dirty="0" smtClean="0"/>
                        <a:t>시정촌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2268056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방재계획의 작성 및 종합조정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댐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방파제 등의 방재시설 설치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재해예측</a:t>
                      </a:r>
                      <a:r>
                        <a:rPr kumimoji="1" lang="ja-JP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예보</a:t>
                      </a:r>
                      <a:r>
                        <a:rPr kumimoji="1" lang="ja-JP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정보전달을 위한 조직정비 등을 한다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.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방재계획의 작성</a:t>
                      </a:r>
                      <a:r>
                        <a:rPr kumimoji="1" lang="ja-JP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종합조정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관계성청 등에게 응급조치 실시 요청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시정촌이 실시하는 사무</a:t>
                      </a:r>
                      <a:r>
                        <a:rPr kumimoji="1" lang="ja-JP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업무의 보조</a:t>
                      </a:r>
                      <a:r>
                        <a:rPr kumimoji="1" lang="ja-JP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조정 등을 한다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.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주민보호를 위한 방재계획의 책정과 방재용품 정비를 비롯하여 소방기관</a:t>
                      </a:r>
                      <a:r>
                        <a:rPr kumimoji="1" lang="ja-JP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800" dirty="0" smtClean="0">
                          <a:latin typeface="Batang" pitchFamily="18" charset="-127"/>
                          <a:ea typeface="Batang" pitchFamily="18" charset="-127"/>
                        </a:rPr>
                        <a:t>수방단 등의 조직정비 등 다양한 방재시책을 한다</a:t>
                      </a:r>
                      <a:r>
                        <a:rPr kumimoji="1" lang="en-US" altLang="ko-KR" sz="1800" dirty="0" smtClean="0">
                          <a:latin typeface="Batang" pitchFamily="18" charset="-127"/>
                          <a:ea typeface="Batang" pitchFamily="18" charset="-127"/>
                        </a:rPr>
                        <a:t>.</a:t>
                      </a:r>
                      <a:endParaRPr kumimoji="1" lang="en-US" altLang="ja-JP" sz="18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⇒</a:t>
                      </a:r>
                      <a:r>
                        <a:rPr kumimoji="1" lang="ko-KR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시정촌장에게 피난지시</a:t>
                      </a:r>
                      <a:r>
                        <a:rPr kumimoji="1" lang="en-US" altLang="ko-KR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경계구역의 설정</a:t>
                      </a:r>
                      <a:r>
                        <a:rPr kumimoji="1" lang="en-US" altLang="ko-KR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응급 공용 부담 등의 특권을 부여</a:t>
                      </a:r>
                      <a:endParaRPr kumimoji="1" lang="en-US" altLang="ja-JP" sz="1800" b="1" dirty="0" smtClean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＜</a:t>
                      </a:r>
                      <a:r>
                        <a:rPr kumimoji="1" lang="ko-KR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방재대책의 제</a:t>
                      </a:r>
                      <a:r>
                        <a:rPr kumimoji="1" lang="en-US" altLang="ko-KR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1</a:t>
                      </a:r>
                      <a:r>
                        <a:rPr kumimoji="1" lang="ko-KR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차적 책무</a:t>
                      </a:r>
                      <a:r>
                        <a:rPr lang="ja-JP" altLang="en-US" sz="1800" b="1" dirty="0" smtClean="0">
                          <a:solidFill>
                            <a:srgbClr val="FF0000"/>
                          </a:solidFill>
                          <a:latin typeface="Batang" pitchFamily="18" charset="-127"/>
                          <a:ea typeface="Batang" pitchFamily="18" charset="-127"/>
                        </a:rPr>
                        <a:t>＞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</a:txBody>
                  <a:tcPr/>
                </a:tc>
              </a:tr>
              <a:tr h="2375857">
                <a:tc>
                  <a:txBody>
                    <a:bodyPr/>
                    <a:lstStyle/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방재에 필요한 물자 및 자재 비축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정비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점검</a:t>
                      </a:r>
                      <a:endParaRPr kumimoji="1" lang="ja-JP" altLang="en-US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재해예측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예보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정보전달을 위한 조직의 정비개선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재해에 관한 정보 수집 및 전달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방재에 필요한 물자 및 자재 비축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정비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점검</a:t>
                      </a:r>
                      <a:endParaRPr kumimoji="1" lang="ja-JP" altLang="en-US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재해예측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예보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정보 전달을 위한 조직의 정비개선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재해에 관한 정보 수집 및 전달</a:t>
                      </a:r>
                      <a:endParaRPr kumimoji="1" lang="ja-JP" altLang="en-US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재해상황 및 이에 대해 취해진 조치의 개요 보고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　　　　　　　　　　　　　　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도도부현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→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국가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］</a:t>
                      </a: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재해에 관한 예보 또는 경보 전달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도도부현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→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국가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］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시정촌장의 응급조치 실시가 정확하면서도 원활하게 이루어지기 위한 조정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관계기관</a:t>
                      </a:r>
                      <a:r>
                        <a:rPr kumimoji="1" lang="en-US" altLang="ko-KR" sz="1100" dirty="0" smtClean="0">
                          <a:latin typeface="Batang" pitchFamily="18" charset="-127"/>
                          <a:ea typeface="Batang" pitchFamily="18" charset="-127"/>
                        </a:rPr>
                        <a:t>(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각 성청 등</a:t>
                      </a:r>
                      <a:r>
                        <a:rPr kumimoji="1" lang="en-US" altLang="ko-KR" sz="1100" dirty="0" smtClean="0">
                          <a:latin typeface="Batang" pitchFamily="18" charset="-127"/>
                          <a:ea typeface="Batang" pitchFamily="18" charset="-127"/>
                        </a:rPr>
                        <a:t>)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에 대해 응급조치 실시 요청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시정촌이 사무를 볼 수 없게 되었을 때의 응급조치 대행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다른 도도부현 지사로부터의 응급조치 실시 응원 요구에 부응할 의무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방재에 필요한 물자 및 자재 비축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정비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점검</a:t>
                      </a:r>
                      <a:endParaRPr kumimoji="1" lang="ja-JP" altLang="en-US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재해예측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예보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정보전달을 위한 조직의 정비개선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재해에 관한 정보 수집 및 전달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재해상황 및 이에 대해 취해진 조치의 개요 보고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　　　　　　　　　　　　　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시정촌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→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도도부현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］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재해에 관한 예보 또는 경보 전달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시정촌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→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주민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］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소방기관</a:t>
                      </a:r>
                      <a:r>
                        <a:rPr kumimoji="1" lang="en-US" altLang="ko-KR" sz="11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수방단에 대한 출동준비</a:t>
                      </a:r>
                      <a:r>
                        <a:rPr kumimoji="1" lang="en-US" altLang="ko-KR" sz="1100" dirty="0" smtClean="0">
                          <a:latin typeface="Batang" pitchFamily="18" charset="-127"/>
                          <a:ea typeface="Batang" pitchFamily="18" charset="-127"/>
                        </a:rPr>
                        <a:t>, 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출동명령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재해의 발생방어</a:t>
                      </a:r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・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확대방지에 필요한 응급조치 실시</a:t>
                      </a:r>
                      <a:endParaRPr kumimoji="1" lang="en-US" altLang="ja-JP" sz="1100" dirty="0" smtClean="0">
                        <a:latin typeface="Batang" pitchFamily="18" charset="-127"/>
                        <a:ea typeface="Batang" pitchFamily="18" charset="-127"/>
                      </a:endParaRPr>
                    </a:p>
                    <a:p>
                      <a:pPr latinLnBrk="1"/>
                      <a:r>
                        <a:rPr kumimoji="1" lang="ja-JP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○</a:t>
                      </a:r>
                      <a:r>
                        <a:rPr kumimoji="1" lang="ko-KR" altLang="en-US" sz="1100" dirty="0" smtClean="0">
                          <a:latin typeface="Batang" pitchFamily="18" charset="-127"/>
                          <a:ea typeface="Batang" pitchFamily="18" charset="-127"/>
                        </a:rPr>
                        <a:t>다른 시정촌장으로부터의 응급조치 실시 응급요구에 부응할 의무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Batang" pitchFamily="18" charset="-127"/>
                        <a:ea typeface="Batang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560512" y="620688"/>
            <a:ext cx="8915400" cy="576064"/>
          </a:xfrm>
        </p:spPr>
        <p:txBody>
          <a:bodyPr>
            <a:noAutofit/>
          </a:bodyPr>
          <a:lstStyle/>
          <a:p>
            <a:pPr latinLnBrk="1"/>
            <a:r>
              <a:rPr kumimoji="1" lang="ja-JP" altLang="en-US" sz="12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kumimoji="1" lang="ko-KR" altLang="en-US" sz="1200" dirty="0" smtClean="0">
                <a:latin typeface="Batang" pitchFamily="18" charset="-127"/>
                <a:ea typeface="Batang" pitchFamily="18" charset="-127"/>
              </a:rPr>
              <a:t>일본에서  가장 중요한 방재임무를 맡는 것은 시정촌으로 되어 있으며</a:t>
            </a:r>
            <a:r>
              <a:rPr kumimoji="1" lang="en-US" altLang="ko-KR" sz="1200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재해대책 기본법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),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도도부현과 국가는 시정촌을 배후에서 후원하고 지원하는 기관으로서 자리매김되어 있다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.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국가 차원에서 방재에 관여하고  있는 성청은 내각부를 필두로 경찰청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소방청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국토교통성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국토지리원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기상청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문부과학성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후생노동성 그리고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방위성 등 매우 다양하다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ja-JP" altLang="ja-JP" sz="1200" dirty="0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8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50106"/>
          </a:xfrm>
        </p:spPr>
        <p:txBody>
          <a:bodyPr/>
          <a:lstStyle/>
          <a:p>
            <a:r>
              <a:rPr kumimoji="1" lang="ko-KR" altLang="en-US" dirty="0" smtClean="0"/>
              <a:t>시정촌의 기관</a:t>
            </a:r>
            <a:r>
              <a:rPr kumimoji="1" lang="ja-JP" altLang="en-US" dirty="0" smtClean="0"/>
              <a:t>・</a:t>
            </a:r>
            <a:r>
              <a:rPr kumimoji="1" lang="ko-KR" altLang="en-US" dirty="0" smtClean="0"/>
              <a:t>역할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124745"/>
            <a:ext cx="8915400" cy="5184576"/>
          </a:xfrm>
        </p:spPr>
        <p:txBody>
          <a:bodyPr/>
          <a:lstStyle/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시정촌은 </a:t>
            </a:r>
            <a:r>
              <a:rPr lang="ko-KR" altLang="en-US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방재대책의 제</a:t>
            </a:r>
            <a:r>
              <a:rPr lang="en-US" altLang="ko-KR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20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차적 책무를 지고 있으며</a:t>
            </a:r>
            <a:r>
              <a:rPr lang="en-US" altLang="ja-JP" sz="2000" dirty="0" smtClean="0">
                <a:latin typeface="Batang" pitchFamily="18" charset="-127"/>
                <a:ea typeface="Batang" pitchFamily="18" charset="-127"/>
              </a:rPr>
              <a:t>,</a:t>
            </a:r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그 업무수행을 위해 소방기관을 설치하여 재해에 대비하고 있다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ja-JP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【</a:t>
            </a:r>
            <a:r>
              <a:rPr lang="ko-KR" altLang="en-US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상비 소방기관</a:t>
            </a:r>
            <a:r>
              <a:rPr lang="en-US" altLang="ja-JP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】</a:t>
            </a: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상비 소방기관이란 시정촌에 설치된 소방본부 및 소방서를 말하며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전임 직원이 근무하고 있다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ja-JP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【</a:t>
            </a:r>
            <a:r>
              <a:rPr lang="ko-KR" altLang="en-US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비상비 소방기관</a:t>
            </a:r>
            <a:r>
              <a:rPr lang="en-US" altLang="ko-KR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소방단</a:t>
            </a:r>
            <a:r>
              <a:rPr lang="en-US" altLang="ko-KR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)</a:t>
            </a:r>
            <a:r>
              <a:rPr lang="en-US" altLang="ja-JP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】</a:t>
            </a: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소방단은 시정촌의 비상비 소방기관이며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그 구성원인 소방단원은 다른 본업을 갖고 있으면서도 </a:t>
            </a:r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「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우리 지역은 우리가 지킨다</a:t>
            </a:r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」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라는 향토애호의 정신을 바탕으로 참가하여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 소방</a:t>
            </a:r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・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방재활동을 하고 있다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  <a:p>
            <a:pPr latinLnBrk="1"/>
            <a:r>
              <a:rPr lang="en-US" altLang="ja-JP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【</a:t>
            </a:r>
            <a:r>
              <a:rPr lang="ko-KR" altLang="en-US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자주방재조직</a:t>
            </a:r>
            <a:r>
              <a:rPr lang="en-US" altLang="ja-JP" sz="2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】</a:t>
            </a:r>
          </a:p>
          <a:p>
            <a:pPr latinLnBrk="1"/>
            <a:r>
              <a:rPr lang="ja-JP" altLang="en-US" sz="2000" dirty="0" smtClean="0">
                <a:latin typeface="Batang" pitchFamily="18" charset="-127"/>
                <a:ea typeface="Batang" pitchFamily="18" charset="-127"/>
              </a:rPr>
              <a:t>　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자주방재조직은 지역주민의 연대의식에 기초한 자발적인 방재조직이며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평상시에는 방재지식의 보급과 방재훈련 실시 등을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재해시에는 재해정보 수집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출화방지와 초기진화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2000" dirty="0" smtClean="0">
                <a:latin typeface="Batang" pitchFamily="18" charset="-127"/>
                <a:ea typeface="Batang" pitchFamily="18" charset="-127"/>
              </a:rPr>
              <a:t>피난유도 등을 하고 있다</a:t>
            </a:r>
            <a:r>
              <a:rPr lang="en-US" altLang="ko-KR" sz="2000" dirty="0" smtClean="0">
                <a:latin typeface="Batang" pitchFamily="18" charset="-127"/>
                <a:ea typeface="Batang" pitchFamily="18" charset="-127"/>
              </a:rPr>
              <a:t>.</a:t>
            </a:r>
            <a:endParaRPr lang="en-US" altLang="ja-JP" sz="2000" dirty="0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3</a:t>
            </a:r>
            <a:endParaRPr lang="ja-JP" altLang="en-US" dirty="0"/>
          </a:p>
        </p:txBody>
      </p:sp>
      <p:sp>
        <p:nvSpPr>
          <p:cNvPr id="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－３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8"/>
          <p:cNvSpPr>
            <a:spLocks noChangeArrowheads="1"/>
          </p:cNvSpPr>
          <p:nvPr/>
        </p:nvSpPr>
        <p:spPr bwMode="auto">
          <a:xfrm>
            <a:off x="4698165" y="1474788"/>
            <a:ext cx="2375281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53" tIns="45573" rIns="91153" bIns="45573" anchor="ctr"/>
          <a:lstStyle/>
          <a:p>
            <a:pPr algn="ctr" defTabSz="987425"/>
            <a:endParaRPr lang="ja-JP" altLang="en-US" sz="3200">
              <a:solidFill>
                <a:srgbClr val="0070C0"/>
              </a:solidFill>
            </a:endParaRPr>
          </a:p>
        </p:txBody>
      </p:sp>
      <p:sp>
        <p:nvSpPr>
          <p:cNvPr id="3077" name="スライド番号プレースホルダ 17"/>
          <p:cNvSpPr>
            <a:spLocks noGrp="1"/>
          </p:cNvSpPr>
          <p:nvPr>
            <p:ph type="sldNum" sz="quarter" idx="12"/>
          </p:nvPr>
        </p:nvSpPr>
        <p:spPr bwMode="auto">
          <a:xfrm>
            <a:off x="7401272" y="6309320"/>
            <a:ext cx="231177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4</a:t>
            </a:r>
          </a:p>
        </p:txBody>
      </p:sp>
      <p:sp>
        <p:nvSpPr>
          <p:cNvPr id="3078" name="AutoShape 2"/>
          <p:cNvSpPr>
            <a:spLocks noChangeArrowheads="1"/>
          </p:cNvSpPr>
          <p:nvPr/>
        </p:nvSpPr>
        <p:spPr bwMode="auto">
          <a:xfrm rot="10800000">
            <a:off x="1928180" y="4638675"/>
            <a:ext cx="6123969" cy="1892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779 w 21600"/>
              <a:gd name="T13" fmla="*/ 3779 h 21600"/>
              <a:gd name="T14" fmla="*/ 17821 w 21600"/>
              <a:gd name="T15" fmla="*/ 178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957" y="21600"/>
                </a:lnTo>
                <a:lnTo>
                  <a:pt x="1764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9" name="AutoShape 3"/>
          <p:cNvSpPr>
            <a:spLocks noChangeArrowheads="1"/>
          </p:cNvSpPr>
          <p:nvPr/>
        </p:nvSpPr>
        <p:spPr bwMode="auto">
          <a:xfrm>
            <a:off x="4304824" y="1484314"/>
            <a:ext cx="1513130" cy="1133475"/>
          </a:xfrm>
          <a:prstGeom prst="triangle">
            <a:avLst>
              <a:gd name="adj" fmla="val 51301"/>
            </a:avLst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EEECE1"/>
              </a:solidFill>
            </a:endParaRPr>
          </a:p>
        </p:txBody>
      </p:sp>
      <p:sp>
        <p:nvSpPr>
          <p:cNvPr id="3080" name="AutoShape 4"/>
          <p:cNvSpPr>
            <a:spLocks noChangeArrowheads="1"/>
          </p:cNvSpPr>
          <p:nvPr/>
        </p:nvSpPr>
        <p:spPr bwMode="auto">
          <a:xfrm rot="10800000">
            <a:off x="3224532" y="2962275"/>
            <a:ext cx="3529578" cy="13509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62 w 21600"/>
              <a:gd name="T13" fmla="*/ 4562 h 21600"/>
              <a:gd name="T14" fmla="*/ 17038 w 21600"/>
              <a:gd name="T15" fmla="*/ 170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523" y="21600"/>
                </a:lnTo>
                <a:lnTo>
                  <a:pt x="1607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1" name="AutoShape 17"/>
          <p:cNvSpPr>
            <a:spLocks/>
          </p:cNvSpPr>
          <p:nvPr/>
        </p:nvSpPr>
        <p:spPr bwMode="auto">
          <a:xfrm>
            <a:off x="2504335" y="1428751"/>
            <a:ext cx="1155885" cy="2879725"/>
          </a:xfrm>
          <a:prstGeom prst="leftBrace">
            <a:avLst>
              <a:gd name="adj1" fmla="val 25690"/>
              <a:gd name="adj2" fmla="val 31745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EEECE1"/>
              </a:solidFill>
            </a:endParaRPr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>
            <a:off x="4263121" y="1562101"/>
            <a:ext cx="237686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53" tIns="45573" rIns="91153" bIns="45573" anchor="ctr"/>
          <a:lstStyle/>
          <a:p>
            <a:pPr algn="ctr" defTabSz="987425"/>
            <a:endParaRPr lang="ja-JP" altLang="en-US" sz="3200">
              <a:solidFill>
                <a:srgbClr val="0070C0"/>
              </a:solidFill>
            </a:endParaRPr>
          </a:p>
        </p:txBody>
      </p:sp>
      <p:sp>
        <p:nvSpPr>
          <p:cNvPr id="3083" name="Rectangle 21"/>
          <p:cNvSpPr>
            <a:spLocks noChangeArrowheads="1"/>
          </p:cNvSpPr>
          <p:nvPr/>
        </p:nvSpPr>
        <p:spPr bwMode="auto">
          <a:xfrm>
            <a:off x="636690" y="1976439"/>
            <a:ext cx="1727477" cy="71913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53" tIns="45573" rIns="91153" bIns="45573" anchor="ctr"/>
          <a:lstStyle/>
          <a:p>
            <a:pPr algn="ctr" defTabSz="987425"/>
            <a:r>
              <a:rPr lang="ko-KR" altLang="en-US" sz="3200" dirty="0" smtClean="0">
                <a:solidFill>
                  <a:srgbClr val="0070C0"/>
                </a:solidFill>
              </a:rPr>
              <a:t>소방기관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3084" name="テキスト ボックス 21"/>
          <p:cNvSpPr txBox="1">
            <a:spLocks noChangeArrowheads="1"/>
          </p:cNvSpPr>
          <p:nvPr/>
        </p:nvSpPr>
        <p:spPr bwMode="auto">
          <a:xfrm>
            <a:off x="3872707" y="1635076"/>
            <a:ext cx="263249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0000"/>
                </a:solidFill>
                <a:latin typeface="Calibri" pitchFamily="34" charset="0"/>
              </a:rPr>
              <a:t>상비소방</a:t>
            </a:r>
            <a:endParaRPr lang="en-US" altLang="ja-JP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0000"/>
                </a:solidFill>
                <a:latin typeface="Calibri" pitchFamily="34" charset="0"/>
              </a:rPr>
              <a:t>약 </a:t>
            </a:r>
            <a:r>
              <a:rPr lang="ja-JP" altLang="en-US" sz="2400" dirty="0" smtClean="0">
                <a:solidFill>
                  <a:srgbClr val="000000"/>
                </a:solidFill>
                <a:latin typeface="Calibri" pitchFamily="34" charset="0"/>
              </a:rPr>
              <a:t>１５．９</a:t>
            </a:r>
            <a:r>
              <a:rPr lang="ko-KR" altLang="en-US" sz="2400" dirty="0" smtClean="0">
                <a:solidFill>
                  <a:srgbClr val="000000"/>
                </a:solidFill>
                <a:latin typeface="Calibri" pitchFamily="34" charset="0"/>
              </a:rPr>
              <a:t>만명</a:t>
            </a:r>
            <a:endParaRPr lang="ja-JP" alt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5" name="テキスト ボックス 22"/>
          <p:cNvSpPr txBox="1">
            <a:spLocks noChangeArrowheads="1"/>
          </p:cNvSpPr>
          <p:nvPr/>
        </p:nvSpPr>
        <p:spPr bwMode="auto">
          <a:xfrm>
            <a:off x="3440590" y="3432424"/>
            <a:ext cx="332952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0000"/>
                </a:solidFill>
                <a:latin typeface="Calibri" pitchFamily="34" charset="0"/>
              </a:rPr>
              <a:t>소방단</a:t>
            </a:r>
            <a:r>
              <a:rPr lang="ja-JP" altLang="en-US" sz="2400" dirty="0">
                <a:solidFill>
                  <a:srgbClr val="000000"/>
                </a:solidFill>
                <a:latin typeface="Calibri" pitchFamily="34" charset="0"/>
              </a:rPr>
              <a:t>　</a:t>
            </a:r>
            <a:endParaRPr lang="en-US" altLang="ja-JP" sz="24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0000"/>
                </a:solidFill>
                <a:latin typeface="Calibri" pitchFamily="34" charset="0"/>
              </a:rPr>
              <a:t>약 </a:t>
            </a:r>
            <a:r>
              <a:rPr lang="ja-JP" altLang="en-US" sz="2400" dirty="0" smtClean="0">
                <a:solidFill>
                  <a:srgbClr val="000000"/>
                </a:solidFill>
                <a:latin typeface="Calibri" pitchFamily="34" charset="0"/>
              </a:rPr>
              <a:t>８８．０</a:t>
            </a:r>
            <a:r>
              <a:rPr lang="ko-KR" altLang="en-US" sz="2400" dirty="0" smtClean="0">
                <a:solidFill>
                  <a:srgbClr val="000000"/>
                </a:solidFill>
                <a:latin typeface="Calibri" pitchFamily="34" charset="0"/>
              </a:rPr>
              <a:t>만명</a:t>
            </a:r>
            <a:endParaRPr lang="ja-JP" alt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6" name="テキスト ボックス 23"/>
          <p:cNvSpPr txBox="1">
            <a:spLocks noChangeArrowheads="1"/>
          </p:cNvSpPr>
          <p:nvPr/>
        </p:nvSpPr>
        <p:spPr bwMode="auto">
          <a:xfrm>
            <a:off x="3470831" y="4643439"/>
            <a:ext cx="3793146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000000"/>
                </a:solidFill>
                <a:latin typeface="Calibri" pitchFamily="34" charset="0"/>
              </a:rPr>
              <a:t>자주방재조직</a:t>
            </a:r>
            <a:endParaRPr lang="en-US" altLang="ja-JP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en-US" altLang="ja-JP" sz="24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0000"/>
                </a:solidFill>
                <a:latin typeface="Calibri" pitchFamily="34" charset="0"/>
              </a:rPr>
              <a:t>약 </a:t>
            </a:r>
            <a:r>
              <a:rPr lang="ja-JP" altLang="en-US" sz="2400" dirty="0" smtClean="0">
                <a:solidFill>
                  <a:srgbClr val="000000"/>
                </a:solidFill>
                <a:latin typeface="Calibri" pitchFamily="34" charset="0"/>
              </a:rPr>
              <a:t>３，７９８</a:t>
            </a:r>
            <a:r>
              <a:rPr lang="ko-KR" altLang="en-US" sz="2400" dirty="0" smtClean="0">
                <a:solidFill>
                  <a:srgbClr val="000000"/>
                </a:solidFill>
                <a:latin typeface="Calibri" pitchFamily="34" charset="0"/>
              </a:rPr>
              <a:t>만명</a:t>
            </a:r>
            <a:endParaRPr lang="ja-JP" alt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" name="四角形吹き出し 35"/>
          <p:cNvSpPr/>
          <p:nvPr/>
        </p:nvSpPr>
        <p:spPr>
          <a:xfrm>
            <a:off x="6393888" y="2924176"/>
            <a:ext cx="2630908" cy="714375"/>
          </a:xfrm>
          <a:prstGeom prst="wedgeRectCallout">
            <a:avLst>
              <a:gd name="adj1" fmla="val -49670"/>
              <a:gd name="adj2" fmla="val 88498"/>
            </a:avLst>
          </a:prstGeom>
          <a:solidFill>
            <a:srgbClr val="FF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dirty="0" smtClean="0">
                <a:solidFill>
                  <a:prstClr val="black"/>
                </a:solidFill>
              </a:rPr>
              <a:t>그 중 여성 소방단원</a:t>
            </a:r>
            <a:endParaRPr lang="en-US" altLang="ja-JP" sz="20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ko-KR" altLang="en-US" sz="2000" dirty="0" smtClean="0">
                <a:solidFill>
                  <a:prstClr val="black"/>
                </a:solidFill>
              </a:rPr>
              <a:t>약 </a:t>
            </a:r>
            <a:r>
              <a:rPr lang="ja-JP" altLang="en-US" sz="2000" dirty="0" smtClean="0">
                <a:solidFill>
                  <a:prstClr val="black"/>
                </a:solidFill>
              </a:rPr>
              <a:t>２．０</a:t>
            </a:r>
            <a:r>
              <a:rPr lang="ko-KR" altLang="en-US" sz="2000" dirty="0" smtClean="0">
                <a:solidFill>
                  <a:prstClr val="black"/>
                </a:solidFill>
              </a:rPr>
              <a:t>만명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51218" name="テキスト ボックス 16"/>
          <p:cNvSpPr txBox="1">
            <a:spLocks noChangeArrowheads="1"/>
          </p:cNvSpPr>
          <p:nvPr/>
        </p:nvSpPr>
        <p:spPr bwMode="auto">
          <a:xfrm>
            <a:off x="6609822" y="1412876"/>
            <a:ext cx="3023084" cy="1154162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Ins="360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altLang="ja-JP" sz="1600" dirty="0" smtClean="0">
                <a:latin typeface="Batang" pitchFamily="18" charset="-127"/>
                <a:ea typeface="Batang" pitchFamily="18" charset="-127"/>
              </a:rPr>
              <a:t>※2011</a:t>
            </a:r>
            <a:r>
              <a:rPr lang="ko-KR" altLang="en-US" sz="1600" dirty="0" smtClean="0"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600" dirty="0" smtClean="0"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1600" dirty="0" smtClean="0"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600" dirty="0" smtClean="0"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600" dirty="0" smtClean="0">
                <a:latin typeface="Batang" pitchFamily="18" charset="-127"/>
                <a:ea typeface="Batang" pitchFamily="18" charset="-127"/>
              </a:rPr>
              <a:t>일 현재</a:t>
            </a:r>
            <a:endParaRPr lang="en-US" altLang="ja-JP" sz="1600" dirty="0" smtClean="0">
              <a:latin typeface="Batang" pitchFamily="18" charset="-127"/>
              <a:ea typeface="Batang" pitchFamily="18" charset="-127"/>
            </a:endParaRPr>
          </a:p>
          <a:p>
            <a:pPr marL="87313" indent="-87313" eaLnBrk="1" hangingPunct="1">
              <a:defRPr/>
            </a:pPr>
            <a:r>
              <a:rPr lang="ja-JP" altLang="en-US" sz="1200" dirty="0" smtClean="0">
                <a:latin typeface="Batang" pitchFamily="18" charset="-127"/>
                <a:ea typeface="Batang" pitchFamily="18" charset="-127"/>
              </a:rPr>
              <a:t>（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동일본 대지진의 영향으로 이와테현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</a:rPr>
              <a:t>미야기현 및 후쿠시마현의 데이터에 대해서는 전년수치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2010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년 </a:t>
            </a:r>
            <a:r>
              <a:rPr lang="en-US" altLang="ja-JP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4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월</a:t>
            </a:r>
            <a:r>
              <a:rPr lang="en-US" altLang="ja-JP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1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일 현재</a:t>
            </a:r>
            <a:r>
              <a:rPr lang="en-US" altLang="ko-KR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)</a:t>
            </a:r>
            <a:r>
              <a:rPr lang="ko-KR" altLang="en-US" sz="1200" dirty="0" smtClean="0">
                <a:latin typeface="Batang" pitchFamily="18" charset="-127"/>
                <a:ea typeface="Batang" pitchFamily="18" charset="-127"/>
                <a:cs typeface="Calibri" pitchFamily="34" charset="0"/>
              </a:rPr>
              <a:t>에 의한 집계</a:t>
            </a:r>
            <a:r>
              <a:rPr lang="ja-JP" altLang="en-US" sz="1200" dirty="0" smtClean="0"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1200" dirty="0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0" name="テキスト ボックス 26"/>
          <p:cNvSpPr txBox="1">
            <a:spLocks noChangeArrowheads="1"/>
          </p:cNvSpPr>
          <p:nvPr/>
        </p:nvSpPr>
        <p:spPr bwMode="auto">
          <a:xfrm>
            <a:off x="387474" y="2786065"/>
            <a:ext cx="2421714" cy="6429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ko-KR" altLang="en-US" sz="2000" dirty="0" smtClean="0">
                <a:solidFill>
                  <a:srgbClr val="000000"/>
                </a:solidFill>
                <a:latin typeface="Calibri" pitchFamily="34" charset="0"/>
              </a:rPr>
              <a:t>소방장의 관할 아래</a:t>
            </a:r>
            <a:r>
              <a:rPr lang="en-US" altLang="ko-K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Calibri" pitchFamily="34" charset="0"/>
              </a:rPr>
              <a:t>관내 전역에서 활동</a:t>
            </a:r>
            <a:endParaRPr lang="ja-JP" alt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7474" y="5214938"/>
            <a:ext cx="3482504" cy="857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자주적으로 자신의 지역 재해에 대응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Rectangle 1033"/>
          <p:cNvSpPr>
            <a:spLocks noChangeArrowheads="1"/>
          </p:cNvSpPr>
          <p:nvPr/>
        </p:nvSpPr>
        <p:spPr bwMode="auto">
          <a:xfrm>
            <a:off x="1" y="166688"/>
            <a:ext cx="990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 anchor="ctr"/>
          <a:lstStyle/>
          <a:p>
            <a:pPr algn="ctr"/>
            <a:r>
              <a:rPr lang="ko-KR" altLang="en-US" sz="2800" dirty="0" smtClean="0">
                <a:solidFill>
                  <a:srgbClr val="000000"/>
                </a:solidFill>
              </a:rPr>
              <a:t>시정촌 소방기관 등의 개요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－４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9691653" y="6502400"/>
            <a:ext cx="176241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189" tIns="43596" rIns="87189" bIns="43596">
            <a:spAutoFit/>
          </a:bodyPr>
          <a:lstStyle>
            <a:lvl1pPr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endParaRPr kumimoji="0" lang="ja-JP" altLang="ja-JP" sz="1700">
              <a:solidFill>
                <a:srgbClr val="EEECE1"/>
              </a:solidFill>
            </a:endParaRPr>
          </a:p>
        </p:txBody>
      </p:sp>
      <p:sp>
        <p:nvSpPr>
          <p:cNvPr id="55302" name="AutoShape 10"/>
          <p:cNvSpPr>
            <a:spLocks noChangeArrowheads="1"/>
          </p:cNvSpPr>
          <p:nvPr/>
        </p:nvSpPr>
        <p:spPr bwMode="auto">
          <a:xfrm>
            <a:off x="1" y="142876"/>
            <a:ext cx="9906000" cy="5762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9458" tIns="79200" rIns="69458" bIns="8311" anchor="ctr"/>
          <a:lstStyle/>
          <a:p>
            <a:pPr marL="80963" indent="-80963" algn="ctr" defTabSz="882650">
              <a:lnSpc>
                <a:spcPct val="80000"/>
              </a:lnSpc>
              <a:spcBef>
                <a:spcPct val="50000"/>
              </a:spcBef>
            </a:pPr>
            <a:r>
              <a:rPr lang="ko-KR" altLang="en-US" sz="3600" dirty="0" smtClean="0">
                <a:solidFill>
                  <a:srgbClr val="000000"/>
                </a:solidFill>
              </a:rPr>
              <a:t>소방단의 현황</a:t>
            </a:r>
            <a:endParaRPr lang="ja-JP" altLang="en-US" sz="3600" dirty="0">
              <a:solidFill>
                <a:srgbClr val="000000"/>
              </a:solidFill>
            </a:endParaRPr>
          </a:p>
        </p:txBody>
      </p:sp>
      <p:sp>
        <p:nvSpPr>
          <p:cNvPr id="55303" name="AutoShape 6"/>
          <p:cNvSpPr>
            <a:spLocks noChangeArrowheads="1"/>
          </p:cNvSpPr>
          <p:nvPr/>
        </p:nvSpPr>
        <p:spPr bwMode="auto">
          <a:xfrm>
            <a:off x="117495" y="642939"/>
            <a:ext cx="9671012" cy="105786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144" tIns="43572" rIns="87144" bIns="43572" anchor="ctr"/>
          <a:lstStyle/>
          <a:p>
            <a:pPr defTabSz="873125"/>
            <a:r>
              <a:rPr lang="en-US" altLang="ja-JP" b="1" dirty="0" smtClean="0">
                <a:solidFill>
                  <a:srgbClr val="000000"/>
                </a:solidFill>
              </a:rPr>
              <a:t>◆</a:t>
            </a:r>
            <a:r>
              <a:rPr lang="ko-KR" altLang="en-US" b="1" dirty="0" smtClean="0">
                <a:solidFill>
                  <a:srgbClr val="000000"/>
                </a:solidFill>
              </a:rPr>
              <a:t>소방단의 특징</a:t>
            </a:r>
            <a:endParaRPr lang="ja-JP" altLang="en-US" b="1" dirty="0">
              <a:solidFill>
                <a:srgbClr val="EEECE1"/>
              </a:solidFill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</a:rPr>
              <a:t>○　</a:t>
            </a:r>
            <a:r>
              <a:rPr lang="ko-KR" altLang="en-US" b="1" dirty="0" smtClean="0">
                <a:solidFill>
                  <a:srgbClr val="000000"/>
                </a:solidFill>
              </a:rPr>
              <a:t>소방조직법 제</a:t>
            </a:r>
            <a:r>
              <a:rPr lang="ja-JP" altLang="en-US" b="1" dirty="0" smtClean="0">
                <a:solidFill>
                  <a:srgbClr val="000000"/>
                </a:solidFill>
              </a:rPr>
              <a:t>９</a:t>
            </a:r>
            <a:r>
              <a:rPr lang="ko-KR" altLang="en-US" b="1" dirty="0" smtClean="0">
                <a:solidFill>
                  <a:srgbClr val="000000"/>
                </a:solidFill>
              </a:rPr>
              <a:t>조</a:t>
            </a:r>
            <a:r>
              <a:rPr lang="ja-JP" altLang="en-US" b="1" dirty="0" smtClean="0">
                <a:solidFill>
                  <a:srgbClr val="000000"/>
                </a:solidFill>
              </a:rPr>
              <a:t>～</a:t>
            </a:r>
            <a:r>
              <a:rPr lang="ko-KR" altLang="en-US" b="1" dirty="0" smtClean="0">
                <a:solidFill>
                  <a:srgbClr val="000000"/>
                </a:solidFill>
              </a:rPr>
              <a:t>소방기관으로서 상비 소방기관과 소방단</a:t>
            </a:r>
            <a:r>
              <a:rPr lang="ja-JP" altLang="en-US" b="1" dirty="0" smtClean="0">
                <a:solidFill>
                  <a:srgbClr val="000000"/>
                </a:solidFill>
              </a:rPr>
              <a:t>（</a:t>
            </a:r>
            <a:r>
              <a:rPr lang="ko-KR" altLang="en-US" b="1" dirty="0" smtClean="0">
                <a:solidFill>
                  <a:srgbClr val="000000"/>
                </a:solidFill>
              </a:rPr>
              <a:t>비상비 소방기관</a:t>
            </a:r>
            <a:r>
              <a:rPr lang="ja-JP" altLang="en-US" b="1" dirty="0" smtClean="0">
                <a:solidFill>
                  <a:srgbClr val="000000"/>
                </a:solidFill>
              </a:rPr>
              <a:t>）</a:t>
            </a:r>
            <a:r>
              <a:rPr lang="ko-KR" altLang="en-US" b="1" dirty="0" smtClean="0">
                <a:solidFill>
                  <a:srgbClr val="000000"/>
                </a:solidFill>
              </a:rPr>
              <a:t>의 </a:t>
            </a:r>
            <a:r>
              <a:rPr lang="en-US" altLang="ko-KR" b="1" dirty="0" smtClean="0">
                <a:solidFill>
                  <a:srgbClr val="000000"/>
                </a:solidFill>
              </a:rPr>
              <a:t>2</a:t>
            </a:r>
            <a:r>
              <a:rPr lang="ko-KR" altLang="en-US" b="1" dirty="0" smtClean="0">
                <a:solidFill>
                  <a:srgbClr val="000000"/>
                </a:solidFill>
              </a:rPr>
              <a:t>종류</a:t>
            </a:r>
            <a:endParaRPr lang="ja-JP" altLang="en-US" b="1" dirty="0">
              <a:solidFill>
                <a:srgbClr val="000000"/>
              </a:solidFill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</a:rPr>
              <a:t>○　</a:t>
            </a:r>
            <a:r>
              <a:rPr lang="ko-KR" altLang="en-US" b="1" dirty="0" smtClean="0">
                <a:solidFill>
                  <a:srgbClr val="000000"/>
                </a:solidFill>
              </a:rPr>
              <a:t>기본적으로는 자원봉사자</a:t>
            </a:r>
            <a:r>
              <a:rPr lang="ja-JP" altLang="en-US" b="1" dirty="0" smtClean="0">
                <a:solidFill>
                  <a:srgbClr val="000000"/>
                </a:solidFill>
              </a:rPr>
              <a:t>（</a:t>
            </a:r>
            <a:r>
              <a:rPr lang="ko-KR" altLang="en-US" b="1" dirty="0" smtClean="0">
                <a:solidFill>
                  <a:srgbClr val="000000"/>
                </a:solidFill>
              </a:rPr>
              <a:t>비상근 특별직 지방공무원</a:t>
            </a:r>
            <a:r>
              <a:rPr lang="ja-JP" altLang="en-US" b="1" dirty="0" smtClean="0">
                <a:solidFill>
                  <a:srgbClr val="000000"/>
                </a:solidFill>
              </a:rPr>
              <a:t>）</a:t>
            </a:r>
            <a:endParaRPr lang="ja-JP" altLang="en-US" b="1" dirty="0">
              <a:solidFill>
                <a:srgbClr val="000000"/>
              </a:solidFill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</a:rPr>
              <a:t>○　</a:t>
            </a:r>
            <a:r>
              <a:rPr lang="ko-KR" altLang="en-US" b="1" dirty="0" smtClean="0">
                <a:solidFill>
                  <a:srgbClr val="000000"/>
                </a:solidFill>
              </a:rPr>
              <a:t>지역에 있어서 소방방재의 중핵적 존재</a:t>
            </a:r>
            <a:r>
              <a:rPr lang="ja-JP" altLang="en-US" b="1" dirty="0" smtClean="0">
                <a:solidFill>
                  <a:srgbClr val="000000"/>
                </a:solidFill>
              </a:rPr>
              <a:t>（</a:t>
            </a:r>
            <a:r>
              <a:rPr lang="ko-KR" altLang="en-US" b="1" dirty="0" smtClean="0">
                <a:solidFill>
                  <a:srgbClr val="000000"/>
                </a:solidFill>
              </a:rPr>
              <a:t>요원동원력</a:t>
            </a:r>
            <a:r>
              <a:rPr lang="ja-JP" altLang="en-US" b="1" dirty="0" smtClean="0">
                <a:solidFill>
                  <a:srgbClr val="000000"/>
                </a:solidFill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</a:rPr>
              <a:t>지역밀착성</a:t>
            </a:r>
            <a:r>
              <a:rPr lang="ja-JP" altLang="en-US" b="1" dirty="0" smtClean="0">
                <a:solidFill>
                  <a:srgbClr val="000000"/>
                </a:solidFill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</a:rPr>
              <a:t>즉시대응력</a:t>
            </a:r>
            <a:r>
              <a:rPr lang="ja-JP" altLang="en-US" b="1" dirty="0" smtClean="0">
                <a:solidFill>
                  <a:srgbClr val="000000"/>
                </a:solidFill>
              </a:rPr>
              <a:t>）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</a:p>
        </p:txBody>
      </p:sp>
      <p:sp>
        <p:nvSpPr>
          <p:cNvPr id="55304" name="AutoShape 9"/>
          <p:cNvSpPr>
            <a:spLocks noChangeArrowheads="1"/>
          </p:cNvSpPr>
          <p:nvPr/>
        </p:nvSpPr>
        <p:spPr bwMode="auto">
          <a:xfrm>
            <a:off x="114785" y="1774823"/>
            <a:ext cx="9671012" cy="9366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144" tIns="43572" rIns="87144" bIns="43572" anchor="ctr"/>
          <a:lstStyle/>
          <a:p>
            <a:pPr defTabSz="873125"/>
            <a:r>
              <a:rPr lang="en-US" altLang="ja-JP" b="1" dirty="0">
                <a:solidFill>
                  <a:srgbClr val="000000"/>
                </a:solidFill>
              </a:rPr>
              <a:t>◆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ko-KR" altLang="en-US" b="1" dirty="0" smtClean="0">
                <a:solidFill>
                  <a:srgbClr val="000000"/>
                </a:solidFill>
              </a:rPr>
              <a:t>수치목표</a:t>
            </a:r>
            <a:r>
              <a:rPr lang="ja-JP" altLang="en-US" b="1" dirty="0">
                <a:solidFill>
                  <a:srgbClr val="000000"/>
                </a:solidFill>
              </a:rPr>
              <a:t>　　　　　　　　　　　　　　　　　　 　◆　</a:t>
            </a:r>
            <a:r>
              <a:rPr lang="ko-KR" altLang="en-US" b="1" dirty="0" smtClean="0">
                <a:solidFill>
                  <a:srgbClr val="000000"/>
                </a:solidFill>
              </a:rPr>
              <a:t>현황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ja-JP" altLang="en-US" sz="1200" b="1" dirty="0">
                <a:solidFill>
                  <a:srgbClr val="000000"/>
                </a:solidFill>
                <a:latin typeface="ＭＳ Ｐゴシック" charset="-128"/>
              </a:rPr>
              <a:t>（</a:t>
            </a:r>
            <a:r>
              <a:rPr lang="en-US" altLang="ja-JP" sz="1200" b="1" dirty="0" smtClean="0">
                <a:solidFill>
                  <a:srgbClr val="000000"/>
                </a:solidFill>
                <a:latin typeface="ＭＳ Ｐゴシック" charset="-128"/>
              </a:rPr>
              <a:t>※2011</a:t>
            </a:r>
            <a:r>
              <a:rPr lang="ko-KR" altLang="en-US" sz="1200" b="1" dirty="0" smtClean="0">
                <a:solidFill>
                  <a:srgbClr val="000000"/>
                </a:solidFill>
                <a:latin typeface="ＭＳ Ｐゴシック" charset="-128"/>
              </a:rPr>
              <a:t>년 </a:t>
            </a:r>
            <a:r>
              <a:rPr lang="en-US" altLang="ja-JP" sz="1200" b="1" dirty="0" smtClean="0">
                <a:solidFill>
                  <a:srgbClr val="000000"/>
                </a:solidFill>
                <a:latin typeface="ＭＳ Ｐゴシック" charset="-128"/>
              </a:rPr>
              <a:t>4</a:t>
            </a:r>
            <a:r>
              <a:rPr lang="ko-KR" altLang="en-US" sz="1200" b="1" dirty="0" smtClean="0">
                <a:solidFill>
                  <a:srgbClr val="000000"/>
                </a:solidFill>
                <a:latin typeface="ＭＳ Ｐゴシック" charset="-128"/>
              </a:rPr>
              <a:t>월</a:t>
            </a:r>
            <a:r>
              <a:rPr lang="en-US" altLang="ja-JP" sz="1200" b="1" dirty="0" smtClean="0">
                <a:solidFill>
                  <a:srgbClr val="000000"/>
                </a:solidFill>
                <a:latin typeface="ＭＳ Ｐゴシック" charset="-128"/>
              </a:rPr>
              <a:t>1</a:t>
            </a:r>
            <a:r>
              <a:rPr lang="ko-KR" altLang="en-US" sz="1200" b="1" dirty="0" smtClean="0">
                <a:solidFill>
                  <a:srgbClr val="000000"/>
                </a:solidFill>
                <a:latin typeface="ＭＳ Ｐゴシック" charset="-128"/>
              </a:rPr>
              <a:t>일 현재</a:t>
            </a:r>
            <a:r>
              <a:rPr lang="en-US" altLang="ja-JP" sz="1200" b="1" dirty="0" smtClean="0">
                <a:solidFill>
                  <a:srgbClr val="000000"/>
                </a:solidFill>
                <a:latin typeface="ＭＳ Ｐゴシック" charset="-128"/>
              </a:rPr>
              <a:t>)</a:t>
            </a:r>
            <a:endParaRPr lang="ja-JP" altLang="en-US" sz="1200" b="1" dirty="0">
              <a:solidFill>
                <a:srgbClr val="000000"/>
              </a:solidFill>
            </a:endParaRPr>
          </a:p>
          <a:p>
            <a:pPr defTabSz="873125"/>
            <a:r>
              <a:rPr lang="ja-JP" altLang="en-US" b="1" dirty="0" smtClean="0">
                <a:solidFill>
                  <a:srgbClr val="000000"/>
                </a:solidFill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</a:rPr>
              <a:t>전국의 총소방단원수를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en-US" altLang="ja-JP" b="1" dirty="0" smtClean="0">
                <a:solidFill>
                  <a:srgbClr val="000000"/>
                </a:solidFill>
              </a:rPr>
              <a:t>100</a:t>
            </a:r>
            <a:r>
              <a:rPr lang="ko-KR" altLang="en-US" b="1" dirty="0" smtClean="0">
                <a:solidFill>
                  <a:srgbClr val="000000"/>
                </a:solidFill>
              </a:rPr>
              <a:t>만명 이상    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ja-JP" altLang="en-US" b="1" dirty="0" smtClean="0">
                <a:solidFill>
                  <a:srgbClr val="000000"/>
                </a:solidFill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</a:rPr>
              <a:t>소방단원수의 감소</a:t>
            </a:r>
            <a:r>
              <a:rPr lang="ja-JP" altLang="en-US" b="1" dirty="0">
                <a:solidFill>
                  <a:srgbClr val="000000"/>
                </a:solidFill>
              </a:rPr>
              <a:t>　　　</a:t>
            </a:r>
            <a:r>
              <a:rPr lang="ko-KR" altLang="en-US" b="1" dirty="0" smtClean="0">
                <a:solidFill>
                  <a:srgbClr val="000000"/>
                </a:solidFill>
              </a:rPr>
              <a:t>약 </a:t>
            </a:r>
            <a:r>
              <a:rPr lang="ja-JP" altLang="en-US" b="1" dirty="0" smtClean="0">
                <a:solidFill>
                  <a:srgbClr val="000000"/>
                </a:solidFill>
              </a:rPr>
              <a:t>８８．０</a:t>
            </a:r>
            <a:r>
              <a:rPr lang="ko-KR" altLang="en-US" b="1" dirty="0" smtClean="0">
                <a:solidFill>
                  <a:srgbClr val="000000"/>
                </a:solidFill>
              </a:rPr>
              <a:t>만명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</a:p>
          <a:p>
            <a:pPr defTabSz="873125"/>
            <a:r>
              <a:rPr lang="ja-JP" altLang="en-US" b="1" dirty="0" smtClean="0">
                <a:solidFill>
                  <a:srgbClr val="000000"/>
                </a:solidFill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</a:rPr>
              <a:t>그 중 여성 소방단원수를  </a:t>
            </a:r>
            <a:r>
              <a:rPr lang="en-US" altLang="ko-KR" b="1" dirty="0" smtClean="0">
                <a:solidFill>
                  <a:srgbClr val="000000"/>
                </a:solidFill>
              </a:rPr>
              <a:t>10</a:t>
            </a:r>
            <a:r>
              <a:rPr lang="ko-KR" altLang="en-US" b="1" dirty="0" smtClean="0">
                <a:solidFill>
                  <a:srgbClr val="000000"/>
                </a:solidFill>
              </a:rPr>
              <a:t>만명 이상 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ja-JP" altLang="en-US" b="1" dirty="0" smtClean="0">
                <a:solidFill>
                  <a:srgbClr val="000000"/>
                </a:solidFill>
              </a:rPr>
              <a:t> 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ja-JP" altLang="en-US" b="1" dirty="0" smtClean="0">
                <a:solidFill>
                  <a:srgbClr val="000000"/>
                </a:solidFill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</a:rPr>
              <a:t>소방단원의 피고용자화</a:t>
            </a:r>
            <a:r>
              <a:rPr lang="ja-JP" altLang="en-US" b="1" dirty="0">
                <a:solidFill>
                  <a:srgbClr val="000000"/>
                </a:solidFill>
              </a:rPr>
              <a:t>　</a:t>
            </a:r>
            <a:r>
              <a:rPr lang="ja-JP" altLang="en-US" b="1" dirty="0" smtClean="0">
                <a:solidFill>
                  <a:srgbClr val="000000"/>
                </a:solidFill>
              </a:rPr>
              <a:t>７１．０％</a:t>
            </a:r>
            <a:endParaRPr lang="ja-JP" altLang="en-US" sz="1200" b="1" dirty="0">
              <a:solidFill>
                <a:srgbClr val="000000"/>
              </a:solidFill>
              <a:latin typeface="ＭＳ Ｐゴシック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185248" y="6309320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5</a:t>
            </a:r>
            <a:endParaRPr lang="en-US" altLang="ja-JP" dirty="0"/>
          </a:p>
        </p:txBody>
      </p:sp>
      <p:graphicFrame>
        <p:nvGraphicFramePr>
          <p:cNvPr id="7" name="オブジェクト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41392150"/>
              </p:ext>
            </p:extLst>
          </p:nvPr>
        </p:nvGraphicFramePr>
        <p:xfrm>
          <a:off x="128464" y="2492896"/>
          <a:ext cx="9649071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グループ化 15"/>
          <p:cNvGrpSpPr>
            <a:grpSpLocks/>
          </p:cNvGrpSpPr>
          <p:nvPr/>
        </p:nvGrpSpPr>
        <p:grpSpPr bwMode="auto">
          <a:xfrm>
            <a:off x="3656857" y="3717032"/>
            <a:ext cx="1682419" cy="500065"/>
            <a:chOff x="3107238" y="2786058"/>
            <a:chExt cx="1432858" cy="500065"/>
          </a:xfrm>
          <a:solidFill>
            <a:schemeClr val="accent1"/>
          </a:solidFill>
        </p:grpSpPr>
        <p:sp>
          <p:nvSpPr>
            <p:cNvPr id="13" name="テキスト ボックス 12"/>
            <p:cNvSpPr txBox="1"/>
            <p:nvPr/>
          </p:nvSpPr>
          <p:spPr>
            <a:xfrm>
              <a:off x="3618298" y="2786058"/>
              <a:ext cx="921798" cy="307777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</a:rPr>
                <a:t>소방단원수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4" name="直線矢印コネクタ 13"/>
            <p:cNvCxnSpPr>
              <a:stCxn id="13" idx="1"/>
            </p:cNvCxnSpPr>
            <p:nvPr/>
          </p:nvCxnSpPr>
          <p:spPr>
            <a:xfrm flipH="1">
              <a:off x="3107238" y="2939947"/>
              <a:ext cx="511059" cy="346176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" name="グループ化 18"/>
          <p:cNvGrpSpPr>
            <a:grpSpLocks/>
          </p:cNvGrpSpPr>
          <p:nvPr/>
        </p:nvGrpSpPr>
        <p:grpSpPr bwMode="auto">
          <a:xfrm>
            <a:off x="6321372" y="5661251"/>
            <a:ext cx="1798664" cy="379214"/>
            <a:chOff x="7524768" y="6000769"/>
            <a:chExt cx="1659646" cy="379083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7854401" y="6072181"/>
              <a:ext cx="1330013" cy="30767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dirty="0" smtClean="0">
                  <a:solidFill>
                    <a:prstClr val="black"/>
                  </a:solidFill>
                </a:rPr>
                <a:t>여성소방단원수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直線矢印コネクタ 16"/>
            <p:cNvCxnSpPr>
              <a:stCxn id="16" idx="1"/>
            </p:cNvCxnSpPr>
            <p:nvPr/>
          </p:nvCxnSpPr>
          <p:spPr>
            <a:xfrm flipH="1" flipV="1">
              <a:off x="7524768" y="6000769"/>
              <a:ext cx="329633" cy="2252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－４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0" y="1831603"/>
            <a:ext cx="190508" cy="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301" tIns="47150" rIns="94301" bIns="47150" anchor="ctr"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1655391"/>
            <a:ext cx="190508" cy="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301" tIns="47150" rIns="94301" bIns="47150" anchor="ctr"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solidFill>
                <a:srgbClr val="EEECE1"/>
              </a:solidFill>
              <a:latin typeface="Calibri" pitchFamily="34" charset="0"/>
            </a:endParaRPr>
          </a:p>
        </p:txBody>
      </p:sp>
      <p:sp>
        <p:nvSpPr>
          <p:cNvPr id="6148" name="Line 10"/>
          <p:cNvSpPr>
            <a:spLocks noChangeShapeType="1"/>
          </p:cNvSpPr>
          <p:nvPr/>
        </p:nvSpPr>
        <p:spPr bwMode="auto">
          <a:xfrm>
            <a:off x="4017434" y="1700213"/>
            <a:ext cx="214974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55034" y="1874839"/>
            <a:ext cx="120097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smtClean="0">
                <a:solidFill>
                  <a:prstClr val="black"/>
                </a:solidFill>
              </a:rPr>
              <a:t>소방단원수</a:t>
            </a:r>
            <a:r>
              <a:rPr lang="en-US" altLang="ja-JP" sz="1200" dirty="0" smtClean="0">
                <a:solidFill>
                  <a:prstClr val="black"/>
                </a:solidFill>
              </a:rPr>
              <a:t>(</a:t>
            </a:r>
            <a:r>
              <a:rPr lang="ko-KR" altLang="en-US" sz="1200" dirty="0" smtClean="0">
                <a:solidFill>
                  <a:prstClr val="black"/>
                </a:solidFill>
              </a:rPr>
              <a:t>명</a:t>
            </a:r>
            <a:r>
              <a:rPr lang="en-US" altLang="ja-JP" sz="1200" dirty="0" smtClean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59197" y="1879602"/>
            <a:ext cx="169790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smtClean="0">
                <a:solidFill>
                  <a:prstClr val="black"/>
                </a:solidFill>
              </a:rPr>
              <a:t>피고용자단원 비율</a:t>
            </a:r>
            <a:r>
              <a:rPr lang="en-US" altLang="ja-JP" sz="1200" dirty="0" smtClean="0">
                <a:solidFill>
                  <a:prstClr val="black"/>
                </a:solidFill>
              </a:rPr>
              <a:t>(</a:t>
            </a:r>
            <a:r>
              <a:rPr lang="ja-JP" altLang="en-US" sz="1200" dirty="0">
                <a:solidFill>
                  <a:prstClr val="black"/>
                </a:solidFill>
              </a:rPr>
              <a:t>％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grpSp>
        <p:nvGrpSpPr>
          <p:cNvPr id="3" name="グループ化 13"/>
          <p:cNvGrpSpPr>
            <a:grpSpLocks/>
          </p:cNvGrpSpPr>
          <p:nvPr/>
        </p:nvGrpSpPr>
        <p:grpSpPr bwMode="auto">
          <a:xfrm>
            <a:off x="5109503" y="4213227"/>
            <a:ext cx="1740204" cy="581025"/>
            <a:chOff x="1489899" y="3990987"/>
            <a:chExt cx="1604387" cy="581028"/>
          </a:xfrm>
        </p:grpSpPr>
        <p:cxnSp>
          <p:nvCxnSpPr>
            <p:cNvPr id="23" name="直線矢印コネクタ 22"/>
            <p:cNvCxnSpPr/>
            <p:nvPr/>
          </p:nvCxnSpPr>
          <p:spPr>
            <a:xfrm rot="10800000" flipV="1">
              <a:off x="1489899" y="4143388"/>
              <a:ext cx="710334" cy="4286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2214503" y="3990987"/>
              <a:ext cx="879783" cy="277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200" dirty="0">
                  <a:solidFill>
                    <a:prstClr val="black"/>
                  </a:solidFill>
                </a:rPr>
                <a:t>消防団員数</a:t>
              </a:r>
            </a:p>
          </p:txBody>
        </p:sp>
      </p:grp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848545" y="115888"/>
            <a:ext cx="8424936" cy="504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 anchor="ctr"/>
          <a:lstStyle/>
          <a:p>
            <a:pPr algn="ctr" defTabSz="957263">
              <a:tabLst>
                <a:tab pos="4848225" algn="l"/>
              </a:tabLst>
            </a:pPr>
            <a:r>
              <a:rPr lang="ko-KR" altLang="en-US" sz="2900" b="1" dirty="0" smtClean="0">
                <a:solidFill>
                  <a:schemeClr val="bg1"/>
                </a:solidFill>
                <a:latin typeface="+mn-ea"/>
                <a:ea typeface="+mn-ea"/>
              </a:rPr>
              <a:t>소방단원수와 피고용자</a:t>
            </a:r>
            <a:r>
              <a:rPr lang="ja-JP" altLang="en-US" sz="2900" b="1" dirty="0" smtClean="0">
                <a:solidFill>
                  <a:schemeClr val="bg1"/>
                </a:solidFill>
                <a:latin typeface="+mn-ea"/>
                <a:ea typeface="+mn-ea"/>
              </a:rPr>
              <a:t>（</a:t>
            </a:r>
            <a:r>
              <a:rPr lang="ko-KR" altLang="en-US" sz="2900" b="1" dirty="0" smtClean="0">
                <a:solidFill>
                  <a:schemeClr val="bg1"/>
                </a:solidFill>
                <a:latin typeface="+mn-ea"/>
                <a:ea typeface="+mn-ea"/>
              </a:rPr>
              <a:t>회사원</a:t>
            </a:r>
            <a:r>
              <a:rPr lang="ja-JP" altLang="en-US" sz="2900" b="1" dirty="0" smtClean="0">
                <a:solidFill>
                  <a:schemeClr val="bg1"/>
                </a:solidFill>
                <a:latin typeface="+mn-ea"/>
                <a:ea typeface="+mn-ea"/>
              </a:rPr>
              <a:t>）</a:t>
            </a:r>
            <a:r>
              <a:rPr lang="ko-KR" altLang="en-US" sz="2900" b="1" dirty="0" smtClean="0">
                <a:solidFill>
                  <a:schemeClr val="bg1"/>
                </a:solidFill>
                <a:latin typeface="+mn-ea"/>
                <a:ea typeface="+mn-ea"/>
              </a:rPr>
              <a:t>단원 비율의 추이</a:t>
            </a:r>
            <a:endParaRPr lang="ja-JP" altLang="en-US" sz="29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6153" name="AutoShape 6"/>
          <p:cNvSpPr>
            <a:spLocks noChangeArrowheads="1"/>
          </p:cNvSpPr>
          <p:nvPr/>
        </p:nvSpPr>
        <p:spPr bwMode="auto">
          <a:xfrm>
            <a:off x="350839" y="841377"/>
            <a:ext cx="8674629" cy="931863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479" tIns="44740" rIns="89479" bIns="44740" anchor="ctr"/>
          <a:lstStyle/>
          <a:p>
            <a:pPr defTabSz="896938">
              <a:spcBef>
                <a:spcPct val="50000"/>
              </a:spcBef>
            </a:pPr>
            <a:endParaRPr lang="en-US" altLang="ja-JP" dirty="0">
              <a:solidFill>
                <a:srgbClr val="EEECE1"/>
              </a:solidFill>
              <a:latin typeface="Calibri" pitchFamily="34" charset="0"/>
            </a:endParaRPr>
          </a:p>
          <a:p>
            <a:pPr defTabSz="896938">
              <a:spcBef>
                <a:spcPct val="50000"/>
              </a:spcBef>
            </a:pPr>
            <a:endParaRPr lang="en-US" altLang="ja-JP" dirty="0">
              <a:solidFill>
                <a:srgbClr val="EEECE1"/>
              </a:solidFill>
              <a:latin typeface="Calibri" pitchFamily="34" charset="0"/>
            </a:endParaRPr>
          </a:p>
          <a:p>
            <a:pPr defTabSz="896938"/>
            <a:r>
              <a:rPr lang="en-US" altLang="ja-JP" b="1" dirty="0">
                <a:solidFill>
                  <a:srgbClr val="000000"/>
                </a:solidFill>
                <a:latin typeface="Calibri" pitchFamily="34" charset="0"/>
              </a:rPr>
              <a:t>◆</a:t>
            </a:r>
            <a:r>
              <a:rPr lang="ja-JP" altLang="en-US" b="1" dirty="0">
                <a:solidFill>
                  <a:srgbClr val="000000"/>
                </a:solidFill>
                <a:latin typeface="Calibri" pitchFamily="34" charset="0"/>
              </a:rPr>
              <a:t>　</a:t>
            </a: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</a:rPr>
              <a:t>소방단원수의 감소</a:t>
            </a:r>
            <a:r>
              <a:rPr lang="ja-JP" altLang="en-US" b="1" dirty="0">
                <a:solidFill>
                  <a:srgbClr val="000000"/>
                </a:solidFill>
                <a:latin typeface="Calibri" pitchFamily="34" charset="0"/>
              </a:rPr>
              <a:t>　　　 　　→　　</a:t>
            </a: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</a:rPr>
              <a:t>약 </a:t>
            </a:r>
            <a:r>
              <a:rPr lang="ja-JP" altLang="en-US" b="1" dirty="0" smtClean="0">
                <a:solidFill>
                  <a:srgbClr val="000000"/>
                </a:solidFill>
                <a:latin typeface="Calibri" pitchFamily="34" charset="0"/>
              </a:rPr>
              <a:t>８８．０</a:t>
            </a: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</a:rPr>
              <a:t>만명</a:t>
            </a:r>
            <a:endParaRPr lang="ja-JP" altLang="en-US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defTabSz="896938"/>
            <a:r>
              <a:rPr lang="ja-JP" altLang="en-US" b="1" dirty="0">
                <a:solidFill>
                  <a:srgbClr val="000000"/>
                </a:solidFill>
                <a:latin typeface="Calibri" pitchFamily="34" charset="0"/>
              </a:rPr>
              <a:t>◆　</a:t>
            </a: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</a:rPr>
              <a:t>소방단원의 피고용자화</a:t>
            </a:r>
            <a:r>
              <a:rPr lang="ja-JP" altLang="en-US" b="1" dirty="0">
                <a:solidFill>
                  <a:srgbClr val="000000"/>
                </a:solidFill>
                <a:latin typeface="Calibri" pitchFamily="34" charset="0"/>
              </a:rPr>
              <a:t>　　 →　　　 ７１．０％</a:t>
            </a:r>
            <a:r>
              <a:rPr lang="ja-JP" altLang="en-US" dirty="0">
                <a:solidFill>
                  <a:srgbClr val="000000"/>
                </a:solidFill>
                <a:latin typeface="Calibri" pitchFamily="34" charset="0"/>
              </a:rPr>
              <a:t> 　</a:t>
            </a:r>
            <a:r>
              <a:rPr lang="ja-JP" altLang="en-US" sz="1400" dirty="0">
                <a:solidFill>
                  <a:srgbClr val="000000"/>
                </a:solidFill>
                <a:latin typeface="Calibri" pitchFamily="34" charset="0"/>
              </a:rPr>
              <a:t>　　</a:t>
            </a:r>
            <a:r>
              <a:rPr lang="ja-JP" altLang="en-US" sz="1400" dirty="0">
                <a:solidFill>
                  <a:srgbClr val="000000"/>
                </a:solidFill>
              </a:rPr>
              <a:t>　　 </a:t>
            </a:r>
            <a:r>
              <a:rPr lang="en-US" altLang="ja-JP" sz="14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※2011</a:t>
            </a:r>
            <a:r>
              <a:rPr lang="ko-KR" altLang="en-US" sz="14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14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14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14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140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lang="ja-JP" altLang="en-US" sz="14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ja-JP" altLang="en-US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lang="ja-JP" altLang="en-US" dirty="0">
                <a:solidFill>
                  <a:srgbClr val="000000"/>
                </a:solidFill>
                <a:latin typeface="+mn-ea"/>
                <a:ea typeface="+mn-ea"/>
              </a:rPr>
              <a:t>　</a:t>
            </a:r>
            <a:r>
              <a:rPr lang="ja-JP" altLang="en-US" dirty="0">
                <a:solidFill>
                  <a:srgbClr val="000000"/>
                </a:solidFill>
                <a:latin typeface="Calibri" pitchFamily="34" charset="0"/>
              </a:rPr>
              <a:t>　　　　　　　　　　　　　　　　</a:t>
            </a:r>
          </a:p>
          <a:p>
            <a:pPr defTabSz="896938">
              <a:spcBef>
                <a:spcPct val="50000"/>
              </a:spcBef>
            </a:pPr>
            <a:r>
              <a:rPr lang="ja-JP" altLang="en-US" dirty="0">
                <a:solidFill>
                  <a:srgbClr val="EEECE1"/>
                </a:solidFill>
                <a:latin typeface="Calibri" pitchFamily="34" charset="0"/>
              </a:rPr>
              <a:t>　　　　　　　　　　　　　　　　　　　　　　　　　　　　</a:t>
            </a:r>
          </a:p>
        </p:txBody>
      </p:sp>
      <p:sp>
        <p:nvSpPr>
          <p:cNvPr id="6154" name="Text Box 7"/>
          <p:cNvSpPr txBox="1">
            <a:spLocks noChangeArrowheads="1"/>
          </p:cNvSpPr>
          <p:nvPr/>
        </p:nvSpPr>
        <p:spPr bwMode="auto">
          <a:xfrm>
            <a:off x="775627" y="692151"/>
            <a:ext cx="2423186" cy="367353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79" tIns="44740" rIns="89479" bIns="44740">
            <a:spAutoFit/>
          </a:bodyPr>
          <a:lstStyle>
            <a:lvl1pPr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</a:rPr>
              <a:t>소방단의 현황</a:t>
            </a:r>
            <a:r>
              <a:rPr lang="ja-JP" altLang="en-US" b="1" dirty="0" smtClean="0">
                <a:solidFill>
                  <a:srgbClr val="000000"/>
                </a:solidFill>
                <a:latin typeface="Calibri" pitchFamily="34" charset="0"/>
              </a:rPr>
              <a:t>・</a:t>
            </a:r>
            <a:r>
              <a:rPr lang="ko-KR" altLang="en-US" b="1" dirty="0" smtClean="0">
                <a:solidFill>
                  <a:srgbClr val="000000"/>
                </a:solidFill>
                <a:latin typeface="Calibri" pitchFamily="34" charset="0"/>
              </a:rPr>
              <a:t>과제</a:t>
            </a:r>
            <a:endParaRPr lang="ja-JP" alt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" name="グラフ 2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91761279"/>
              </p:ext>
            </p:extLst>
          </p:nvPr>
        </p:nvGraphicFramePr>
        <p:xfrm>
          <a:off x="334575" y="2078038"/>
          <a:ext cx="9212775" cy="430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グループ化 24"/>
          <p:cNvGrpSpPr>
            <a:grpSpLocks/>
          </p:cNvGrpSpPr>
          <p:nvPr/>
        </p:nvGrpSpPr>
        <p:grpSpPr bwMode="auto">
          <a:xfrm>
            <a:off x="7041565" y="2792210"/>
            <a:ext cx="1451038" cy="708799"/>
            <a:chOff x="6176963" y="3429000"/>
            <a:chExt cx="1450238" cy="710350"/>
          </a:xfrm>
        </p:grpSpPr>
        <p:cxnSp>
          <p:nvCxnSpPr>
            <p:cNvPr id="19" name="直線矢印コネクタ 18"/>
            <p:cNvCxnSpPr/>
            <p:nvPr/>
          </p:nvCxnSpPr>
          <p:spPr>
            <a:xfrm rot="5400000" flipH="1" flipV="1">
              <a:off x="6611905" y="3642063"/>
              <a:ext cx="429563" cy="34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6176963" y="3861745"/>
              <a:ext cx="1450238" cy="2776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dirty="0" smtClean="0">
                  <a:solidFill>
                    <a:prstClr val="black"/>
                  </a:solidFill>
                </a:rPr>
                <a:t>피고용자단원 비율</a:t>
              </a:r>
              <a:endParaRPr lang="ja-JP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201472" y="6381328"/>
            <a:ext cx="496967" cy="352425"/>
          </a:xfrm>
        </p:spPr>
        <p:txBody>
          <a:bodyPr/>
          <a:lstStyle/>
          <a:p>
            <a:r>
              <a:rPr kumimoji="1" lang="en-US" altLang="ja-JP" dirty="0" smtClean="0"/>
              <a:t>6</a:t>
            </a:r>
            <a:endParaRPr kumimoji="1" lang="ja-JP" altLang="en-US" dirty="0"/>
          </a:p>
        </p:txBody>
      </p:sp>
      <p:sp>
        <p:nvSpPr>
          <p:cNvPr id="20" name="テキスト ボックス 16"/>
          <p:cNvSpPr txBox="1">
            <a:spLocks noChangeArrowheads="1"/>
          </p:cNvSpPr>
          <p:nvPr/>
        </p:nvSpPr>
        <p:spPr bwMode="auto">
          <a:xfrm>
            <a:off x="415767" y="6381328"/>
            <a:ext cx="8785705" cy="17485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3600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900" dirty="0">
                <a:latin typeface="Batang" pitchFamily="18" charset="-127"/>
                <a:ea typeface="Batang" pitchFamily="18" charset="-127"/>
              </a:rPr>
              <a:t>※</a:t>
            </a:r>
            <a:r>
              <a:rPr lang="ja-JP" altLang="en-US" sz="900" dirty="0">
                <a:latin typeface="Batang" pitchFamily="18" charset="-127"/>
                <a:ea typeface="Batang" pitchFamily="18" charset="-127"/>
              </a:rPr>
              <a:t>　</a:t>
            </a:r>
            <a:r>
              <a:rPr lang="en-US" altLang="ja-JP" sz="900" dirty="0">
                <a:latin typeface="Batang" pitchFamily="18" charset="-127"/>
                <a:ea typeface="Batang" pitchFamily="18" charset="-127"/>
              </a:rPr>
              <a:t>2011</a:t>
            </a:r>
            <a:r>
              <a:rPr lang="ko-KR" altLang="en-US" sz="900" dirty="0">
                <a:latin typeface="Batang" pitchFamily="18" charset="-127"/>
                <a:ea typeface="Batang" pitchFamily="18" charset="-127"/>
              </a:rPr>
              <a:t>년 </a:t>
            </a:r>
            <a:r>
              <a:rPr lang="en-US" altLang="ja-JP" sz="900" dirty="0">
                <a:latin typeface="Batang" pitchFamily="18" charset="-127"/>
                <a:ea typeface="Batang" pitchFamily="18" charset="-127"/>
              </a:rPr>
              <a:t>4</a:t>
            </a:r>
            <a:r>
              <a:rPr lang="ko-KR" altLang="en-US" sz="900" dirty="0">
                <a:latin typeface="Batang" pitchFamily="18" charset="-127"/>
                <a:ea typeface="Batang" pitchFamily="18" charset="-127"/>
              </a:rPr>
              <a:t>월</a:t>
            </a:r>
            <a:r>
              <a:rPr lang="en-US" altLang="ja-JP" sz="900" dirty="0">
                <a:latin typeface="Batang" pitchFamily="18" charset="-127"/>
                <a:ea typeface="Batang" pitchFamily="18" charset="-127"/>
              </a:rPr>
              <a:t>1</a:t>
            </a:r>
            <a:r>
              <a:rPr lang="ko-KR" altLang="en-US" sz="900" dirty="0">
                <a:latin typeface="Batang" pitchFamily="18" charset="-127"/>
                <a:ea typeface="Batang" pitchFamily="18" charset="-127"/>
              </a:rPr>
              <a:t>일 현재</a:t>
            </a:r>
            <a:r>
              <a:rPr lang="en-US" altLang="ko-KR" sz="900" dirty="0">
                <a:latin typeface="Batang" pitchFamily="18" charset="-127"/>
                <a:ea typeface="Batang" pitchFamily="18" charset="-127"/>
              </a:rPr>
              <a:t>(</a:t>
            </a:r>
            <a:r>
              <a:rPr lang="ko-KR" altLang="en-US" sz="900" dirty="0">
                <a:latin typeface="Batang" pitchFamily="18" charset="-127"/>
                <a:ea typeface="Batang" pitchFamily="18" charset="-127"/>
              </a:rPr>
              <a:t>동일본 대지진의 영향으로 이와테현</a:t>
            </a:r>
            <a:r>
              <a:rPr lang="en-US" altLang="ko-KR" sz="900" dirty="0">
                <a:latin typeface="Batang" pitchFamily="18" charset="-127"/>
                <a:ea typeface="Batang" pitchFamily="18" charset="-127"/>
              </a:rPr>
              <a:t>, </a:t>
            </a:r>
            <a:r>
              <a:rPr lang="ko-KR" altLang="en-US" sz="900" dirty="0">
                <a:latin typeface="Batang" pitchFamily="18" charset="-127"/>
                <a:ea typeface="Batang" pitchFamily="18" charset="-127"/>
              </a:rPr>
              <a:t>미야기현 및 후쿠시마현의 데이터에 대해서는 전년 수치</a:t>
            </a:r>
            <a:r>
              <a:rPr lang="en-US" altLang="ko-KR" sz="900" dirty="0">
                <a:latin typeface="Batang" pitchFamily="18" charset="-127"/>
                <a:ea typeface="Batang" pitchFamily="18" charset="-127"/>
              </a:rPr>
              <a:t>(</a:t>
            </a:r>
            <a:r>
              <a:rPr lang="en-US" altLang="ja-JP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2010</a:t>
            </a:r>
            <a:r>
              <a:rPr lang="ko-KR" altLang="en-US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년 </a:t>
            </a:r>
            <a:r>
              <a:rPr lang="en-US" altLang="ja-JP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4</a:t>
            </a:r>
            <a:r>
              <a:rPr lang="ko-KR" altLang="en-US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월</a:t>
            </a:r>
            <a:r>
              <a:rPr lang="en-US" altLang="ja-JP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1</a:t>
            </a:r>
            <a:r>
              <a:rPr lang="ko-KR" altLang="en-US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일 현재</a:t>
            </a:r>
            <a:r>
              <a:rPr lang="en-US" altLang="ko-KR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)</a:t>
            </a:r>
            <a:r>
              <a:rPr lang="ko-KR" altLang="en-US" sz="900" dirty="0">
                <a:latin typeface="Batang" pitchFamily="18" charset="-127"/>
                <a:ea typeface="Batang" pitchFamily="18" charset="-127"/>
                <a:cs typeface="Calibri" pitchFamily="34" charset="0"/>
              </a:rPr>
              <a:t>에 의한 집계</a:t>
            </a:r>
            <a:r>
              <a:rPr lang="ja-JP" altLang="en-US" sz="900" dirty="0">
                <a:latin typeface="Batang" pitchFamily="18" charset="-127"/>
                <a:ea typeface="Batang" pitchFamily="18" charset="-127"/>
              </a:rPr>
              <a:t>）</a:t>
            </a:r>
            <a:endParaRPr lang="en-US" altLang="ja-JP" sz="9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1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－４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 bwMode="auto">
          <a:xfrm>
            <a:off x="5889473" y="4227127"/>
            <a:ext cx="95410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smtClean="0">
                <a:solidFill>
                  <a:prstClr val="black"/>
                </a:solidFill>
              </a:rPr>
              <a:t>소방단원수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01759" y="692696"/>
            <a:ext cx="8789808" cy="19335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1311" tIns="45653" rIns="91311" bIns="45653"/>
          <a:lstStyle/>
          <a:p>
            <a:pPr marL="357188" indent="-357188" fontAlgn="auto" latin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altLang="ja-JP" sz="1800" kern="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○</a:t>
            </a:r>
            <a:r>
              <a:rPr kumimoji="0" lang="en-US" sz="1600" kern="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지역주민이 </a:t>
            </a:r>
            <a:r>
              <a:rPr kumimoji="0" 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「</a:t>
            </a:r>
            <a:r>
              <a:rPr kumimoji="0" lang="ko-KR" altLang="en-US" sz="1600" kern="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우리 지역은 우리가 지킨다</a:t>
            </a:r>
            <a:r>
              <a:rPr kumimoji="0" 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」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라는 의식에 기초해 자주적으로 결성하여 자발적인 방재활동을 하고 있는 조직</a:t>
            </a:r>
            <a:endParaRPr kumimoji="0" lang="en-US" altLang="ko-KR" sz="1600" kern="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 marL="357188" indent="-357188" fontAlgn="auto" latin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kumimoji="0" lang="en-US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      －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재해대책 기본법에는 </a:t>
            </a:r>
            <a:r>
              <a:rPr kumimoji="0" lang="en-US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「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주민의 이웃 협동정신에 기초하는 자발적인 방재조직</a:t>
            </a:r>
            <a:r>
              <a:rPr kumimoji="0" lang="en-US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」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으로 정의되어 있다</a:t>
            </a:r>
            <a:r>
              <a:rPr kumimoji="0" lang="en-US" altLang="ko-KR" sz="14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kumimoji="0" lang="en-US" sz="1400" kern="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 marL="357188" indent="-357188" fontAlgn="auto" latin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sz="1800" kern="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○　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주로 반상회</a:t>
            </a:r>
            <a:r>
              <a:rPr kumimoji="0" 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자치회 등의 규모로 설치</a:t>
            </a:r>
            <a:r>
              <a:rPr kumimoji="0" 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운영되고 있으며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조직의 대원은 그 지역에 살고 있는 주민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kumimoji="0" lang="en-US" altLang="ja-JP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2011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년 </a:t>
            </a:r>
            <a:r>
              <a:rPr kumimoji="0" lang="ja-JP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４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월</a:t>
            </a:r>
            <a:r>
              <a:rPr kumimoji="0" lang="en-US" altLang="ja-JP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일 현재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조직수 </a:t>
            </a:r>
            <a:r>
              <a:rPr kumimoji="0" lang="en-US" altLang="ja-JP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146,369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단체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,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 대원수는 약 </a:t>
            </a:r>
            <a:r>
              <a:rPr kumimoji="0" lang="en-US" altLang="ja-JP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3,798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만명</a:t>
            </a:r>
            <a:r>
              <a:rPr kumimoji="0" 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kumimoji="0" lang="en-US" sz="1600" kern="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  <a:p>
            <a:pPr marL="357188" indent="-357188" fontAlgn="auto" latin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altLang="ja-JP" sz="1800" kern="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○</a:t>
            </a:r>
            <a:r>
              <a:rPr kumimoji="0" lang="en-US" sz="1600" kern="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　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대규모 재해시에 행정기관에 의한 구조가 곤란한 경우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, 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자주방재조직에 의한 자조</a:t>
            </a:r>
            <a:r>
              <a:rPr kumimoji="0" 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・</a:t>
            </a:r>
            <a:r>
              <a:rPr kumimoji="0" lang="ko-KR" altLang="en-US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공조가 매우 중요하다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.</a:t>
            </a:r>
            <a:endParaRPr kumimoji="0" lang="en-US" sz="1600" kern="0" dirty="0">
              <a:solidFill>
                <a:srgbClr val="0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882631" y="2845346"/>
            <a:ext cx="3500998" cy="285750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1311" tIns="45653" rIns="91311" bIns="45653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400" b="1" kern="0" dirty="0" smtClean="0">
                <a:solidFill>
                  <a:srgbClr val="000000"/>
                </a:solidFill>
                <a:latin typeface="Century" pitchFamily="18" charset="0"/>
              </a:rPr>
              <a:t>평상시</a:t>
            </a:r>
            <a:endParaRPr kumimoji="0" lang="en-US" sz="1400" b="1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방재지식 보급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</a:rPr>
              <a:t> 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  <a:ea typeface="ＭＳ 明朝" pitchFamily="17" charset="-128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지역의 재해위험장소 파악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방재훈련 실시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화기사용 설비기구 등의 점검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방재 기자재의 비축과 정리</a:t>
            </a:r>
            <a:r>
              <a:rPr kumimoji="0" lang="en-US" altLang="ko-KR" sz="1400" kern="0" dirty="0" smtClean="0">
                <a:solidFill>
                  <a:srgbClr val="000000"/>
                </a:solidFill>
                <a:latin typeface="Century" pitchFamily="18" charset="0"/>
              </a:rPr>
              <a:t>, 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점검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400" b="1" kern="0" dirty="0" smtClean="0">
                <a:solidFill>
                  <a:srgbClr val="000000"/>
                </a:solidFill>
                <a:latin typeface="Century" pitchFamily="18" charset="0"/>
              </a:rPr>
              <a:t>재해발생시</a:t>
            </a:r>
            <a:endParaRPr kumimoji="0" lang="en-US" sz="1400" b="1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재해정보 수집</a:t>
            </a:r>
            <a:r>
              <a:rPr kumimoji="0" lang="en-US" altLang="ko-KR" sz="1400" kern="0" dirty="0" smtClean="0">
                <a:solidFill>
                  <a:srgbClr val="000000"/>
                </a:solidFill>
                <a:latin typeface="Century" pitchFamily="18" charset="0"/>
              </a:rPr>
              <a:t>, 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주민에게의 신속한 전달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출화방지와 초기진화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피난유도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피해주민의 구출</a:t>
            </a:r>
            <a:r>
              <a:rPr kumimoji="0" lang="en-US" altLang="ko-KR" sz="1400" kern="0" dirty="0" smtClean="0">
                <a:solidFill>
                  <a:srgbClr val="000000"/>
                </a:solidFill>
                <a:latin typeface="Century" pitchFamily="18" charset="0"/>
              </a:rPr>
              <a:t>, 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구호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Century" pitchFamily="18" charset="0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Century" pitchFamily="18" charset="0"/>
              </a:rPr>
              <a:t>・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급식</a:t>
            </a:r>
            <a:r>
              <a:rPr kumimoji="0" lang="en-US" altLang="ko-KR" sz="1400" kern="0" dirty="0" smtClean="0">
                <a:solidFill>
                  <a:srgbClr val="000000"/>
                </a:solidFill>
                <a:latin typeface="Century" pitchFamily="18" charset="0"/>
              </a:rPr>
              <a:t>, </a:t>
            </a:r>
            <a:r>
              <a:rPr kumimoji="0" lang="ko-KR" altLang="en-US" sz="1400" kern="0" dirty="0" smtClean="0">
                <a:solidFill>
                  <a:srgbClr val="000000"/>
                </a:solidFill>
                <a:latin typeface="Century" pitchFamily="18" charset="0"/>
              </a:rPr>
              <a:t>급수</a:t>
            </a:r>
            <a:endParaRPr kumimoji="0" lang="en-US" sz="1400" kern="0" dirty="0">
              <a:solidFill>
                <a:srgbClr val="000000"/>
              </a:solidFill>
              <a:latin typeface="Century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</a:rPr>
              <a:t>　</a:t>
            </a: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657331" y="4059784"/>
            <a:ext cx="1000285" cy="1000125"/>
          </a:xfrm>
          <a:prstGeom prst="ellipse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800" kern="0" dirty="0" smtClean="0">
                <a:solidFill>
                  <a:sysClr val="windowText" lastClr="000000"/>
                </a:solidFill>
              </a:rPr>
              <a:t>자조</a:t>
            </a:r>
            <a:endParaRPr kumimoji="0"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2568987" y="4059784"/>
            <a:ext cx="1000285" cy="1000125"/>
          </a:xfrm>
          <a:prstGeom prst="ellipse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800" kern="0" dirty="0" smtClean="0">
                <a:solidFill>
                  <a:sysClr val="windowText" lastClr="000000"/>
                </a:solidFill>
              </a:rPr>
              <a:t>공조</a:t>
            </a:r>
            <a:endParaRPr kumimoji="0" lang="en-US" altLang="ko-KR" sz="1800" kern="0" dirty="0" smtClean="0">
              <a:solidFill>
                <a:sysClr val="windowText" lastClr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altLang="ko-KR" sz="1200" kern="0" dirty="0" smtClean="0">
                <a:solidFill>
                  <a:sysClr val="windowText" lastClr="000000"/>
                </a:solidFill>
              </a:rPr>
              <a:t>(</a:t>
            </a:r>
            <a:r>
              <a:rPr kumimoji="0" lang="en-US" sz="1200" kern="0" dirty="0" err="1" smtClean="0">
                <a:solidFill>
                  <a:sysClr val="windowText" lastClr="000000"/>
                </a:solidFill>
              </a:rPr>
              <a:t>共助</a:t>
            </a:r>
            <a:r>
              <a:rPr kumimoji="0" lang="en-US" sz="1200" kern="0" dirty="0" smtClean="0">
                <a:solidFill>
                  <a:sysClr val="windowText" lastClr="000000"/>
                </a:solidFill>
              </a:rPr>
              <a:t>)</a:t>
            </a:r>
            <a:endParaRPr kumimoji="0" 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595694" y="5201197"/>
            <a:ext cx="1000285" cy="1000125"/>
          </a:xfrm>
          <a:prstGeom prst="ellipse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800" kern="0" dirty="0" smtClean="0">
                <a:solidFill>
                  <a:sysClr val="windowText" lastClr="000000"/>
                </a:solidFill>
              </a:rPr>
              <a:t>공조</a:t>
            </a:r>
            <a:endParaRPr kumimoji="0" lang="en-US" altLang="ko-KR" sz="1800" kern="0" dirty="0" smtClean="0">
              <a:solidFill>
                <a:sysClr val="windowText" lastClr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altLang="ko-KR" sz="1200" kern="0" dirty="0" smtClean="0">
                <a:solidFill>
                  <a:sysClr val="windowText" lastClr="000000"/>
                </a:solidFill>
              </a:rPr>
              <a:t>(</a:t>
            </a:r>
            <a:r>
              <a:rPr kumimoji="0" lang="en-US" sz="1200" kern="0" dirty="0" err="1" smtClean="0">
                <a:solidFill>
                  <a:sysClr val="windowText" lastClr="000000"/>
                </a:solidFill>
              </a:rPr>
              <a:t>公助</a:t>
            </a:r>
            <a:r>
              <a:rPr kumimoji="0" lang="en-US" sz="1200" kern="0" dirty="0" smtClean="0">
                <a:solidFill>
                  <a:sysClr val="windowText" lastClr="000000"/>
                </a:solidFill>
              </a:rPr>
              <a:t>)</a:t>
            </a:r>
            <a:endParaRPr kumimoji="0" 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1817979" y="4369347"/>
            <a:ext cx="571592" cy="46037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 rot="18300000">
            <a:off x="2388015" y="5118643"/>
            <a:ext cx="395287" cy="46045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 rot="13860000">
            <a:off x="1394081" y="5132930"/>
            <a:ext cx="401637" cy="55571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595409" y="2700884"/>
            <a:ext cx="3062778" cy="2428875"/>
          </a:xfrm>
          <a:prstGeom prst="rect">
            <a:avLst/>
          </a:prstGeom>
          <a:noFill/>
          <a:ln w="126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649706" y="4558258"/>
            <a:ext cx="989113" cy="584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200" b="1" kern="0" dirty="0" smtClean="0">
                <a:solidFill>
                  <a:srgbClr val="000000"/>
                </a:solidFill>
              </a:rPr>
              <a:t>지역방재력</a:t>
            </a:r>
            <a:endParaRPr kumimoji="0" lang="en-US" sz="1200" b="1" kern="0" dirty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000" kern="0" dirty="0" smtClean="0">
                <a:solidFill>
                  <a:srgbClr val="000000"/>
                </a:solidFill>
              </a:rPr>
              <a:t>재해시의</a:t>
            </a:r>
            <a:endParaRPr kumimoji="0" lang="en-US" sz="1000" kern="0" dirty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000" kern="0" dirty="0" smtClean="0">
                <a:solidFill>
                  <a:srgbClr val="000000"/>
                </a:solidFill>
              </a:rPr>
              <a:t>피해를 막는다</a:t>
            </a:r>
            <a:endParaRPr kumimoji="0" lang="en-US" sz="1000" kern="0" dirty="0">
              <a:solidFill>
                <a:srgbClr val="000000"/>
              </a:solidFill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1246388" y="2853283"/>
            <a:ext cx="1714775" cy="501650"/>
          </a:xfrm>
          <a:prstGeom prst="flowChartAlternateProcess">
            <a:avLst/>
          </a:prstGeom>
          <a:solidFill>
            <a:srgbClr val="A3A3E0"/>
          </a:solidFill>
          <a:ln w="25560">
            <a:solidFill>
              <a:srgbClr val="7575D1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800" kern="0" dirty="0" smtClean="0">
                <a:solidFill>
                  <a:srgbClr val="000000"/>
                </a:solidFill>
              </a:rPr>
              <a:t>자주방재조직</a:t>
            </a:r>
            <a:endParaRPr kumimoji="0" lang="en-US" sz="1800" kern="0" dirty="0">
              <a:solidFill>
                <a:srgbClr val="000000"/>
              </a:solidFill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rot="1620000">
            <a:off x="1362293" y="3415258"/>
            <a:ext cx="285796" cy="642938"/>
          </a:xfrm>
          <a:prstGeom prst="downArrow">
            <a:avLst>
              <a:gd name="adj1" fmla="val 50000"/>
              <a:gd name="adj2" fmla="val 50198"/>
            </a:avLst>
          </a:prstGeom>
          <a:solidFill>
            <a:srgbClr val="262673"/>
          </a:solidFill>
          <a:ln w="25560">
            <a:solidFill>
              <a:srgbClr val="19194D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1537794" y="3739109"/>
            <a:ext cx="1151016" cy="461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200" kern="0" dirty="0" smtClean="0">
                <a:solidFill>
                  <a:srgbClr val="000000"/>
                </a:solidFill>
              </a:rPr>
              <a:t>평상시의 훈련</a:t>
            </a:r>
            <a:endParaRPr kumimoji="0" lang="en-US" altLang="ko-KR" sz="1200" kern="0" dirty="0" smtClean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200" kern="0" dirty="0" smtClean="0">
                <a:solidFill>
                  <a:srgbClr val="000000"/>
                </a:solidFill>
              </a:rPr>
              <a:t>재해시의 활동</a:t>
            </a:r>
            <a:endParaRPr kumimoji="0" lang="en-US" sz="1200" kern="0" dirty="0">
              <a:solidFill>
                <a:srgbClr val="000000"/>
              </a:solidFill>
            </a:endParaRP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 rot="19980000">
            <a:off x="2562635" y="3418433"/>
            <a:ext cx="285796" cy="641350"/>
          </a:xfrm>
          <a:prstGeom prst="downArrow">
            <a:avLst>
              <a:gd name="adj1" fmla="val 50000"/>
              <a:gd name="adj2" fmla="val 49825"/>
            </a:avLst>
          </a:prstGeom>
          <a:solidFill>
            <a:srgbClr val="262673"/>
          </a:solidFill>
          <a:ln w="25560">
            <a:solidFill>
              <a:srgbClr val="19194D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6954365" y="2700883"/>
            <a:ext cx="1357530" cy="357188"/>
          </a:xfrm>
          <a:prstGeom prst="roundRect">
            <a:avLst>
              <a:gd name="adj" fmla="val 16667"/>
            </a:avLst>
          </a:prstGeom>
          <a:solidFill>
            <a:srgbClr val="D2EC34"/>
          </a:solidFill>
          <a:ln w="25560">
            <a:solidFill>
              <a:srgbClr val="00B050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800" kern="0" dirty="0" smtClean="0">
                <a:solidFill>
                  <a:srgbClr val="000000"/>
                </a:solidFill>
              </a:rPr>
              <a:t>주요 활동</a:t>
            </a:r>
            <a:endParaRPr kumimoji="0" lang="en-US" sz="1800" kern="0" dirty="0">
              <a:solidFill>
                <a:srgbClr val="000000"/>
              </a:solidFill>
            </a:endParaRPr>
          </a:p>
        </p:txBody>
      </p:sp>
      <p:sp>
        <p:nvSpPr>
          <p:cNvPr id="67601" name="Text Box 18"/>
          <p:cNvSpPr txBox="1">
            <a:spLocks noChangeArrowheads="1"/>
          </p:cNvSpPr>
          <p:nvPr/>
        </p:nvSpPr>
        <p:spPr bwMode="auto">
          <a:xfrm>
            <a:off x="3596264" y="5782222"/>
            <a:ext cx="5858814" cy="928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11" tIns="45653" rIns="91311" bIns="45653"/>
          <a:lstStyle>
            <a:lvl1pPr marL="180975" indent="-180975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kumimoji="0" lang="en-US" altLang="ja-JP" sz="1200" dirty="0" smtClean="0">
                <a:solidFill>
                  <a:srgbClr val="000000"/>
                </a:solidFill>
                <a:latin typeface="Calibri" pitchFamily="34" charset="0"/>
              </a:rPr>
              <a:t>☆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자주방재조직의 육성을 위해 시구정촌에서는 방재기자재 구입비와 조직운영비에 대한 보조</a:t>
            </a:r>
            <a:r>
              <a:rPr kumimoji="0" lang="en-US" altLang="ko-KR" sz="12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방재기자재 등의 현물지급 등이 이루어지고 있다</a:t>
            </a:r>
            <a:endParaRPr kumimoji="0" lang="en-US" sz="12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kumimoji="0" lang="en-US" altLang="ja-JP" sz="1200" dirty="0" smtClean="0">
                <a:solidFill>
                  <a:srgbClr val="000000"/>
                </a:solidFill>
                <a:latin typeface="Calibri" pitchFamily="34" charset="0"/>
              </a:rPr>
              <a:t>☆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소방청에서는 자주방재조직 활동을 추진하기 위한 지침</a:t>
            </a:r>
            <a:r>
              <a:rPr kumimoji="0" lang="en-US" altLang="ko-KR" sz="12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안내서</a:t>
            </a:r>
            <a:r>
              <a:rPr kumimoji="0" lang="en-US" altLang="ko-KR" sz="12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의 작성</a:t>
            </a:r>
            <a:r>
              <a:rPr kumimoji="0" lang="en-US" sz="1200" dirty="0" smtClean="0">
                <a:solidFill>
                  <a:srgbClr val="000000"/>
                </a:solidFill>
                <a:latin typeface="Calibri" pitchFamily="34" charset="0"/>
              </a:rPr>
              <a:t>・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배포</a:t>
            </a:r>
            <a:r>
              <a:rPr kumimoji="0" lang="en-US" altLang="ko-KR" sz="12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출장강좌 등을 통해</a:t>
            </a:r>
            <a:r>
              <a:rPr kumimoji="0" lang="en-US" altLang="ko-KR" sz="12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kumimoji="0" lang="ko-KR" altLang="en-US" sz="1200" dirty="0" smtClean="0">
                <a:solidFill>
                  <a:srgbClr val="000000"/>
                </a:solidFill>
                <a:latin typeface="Calibri" pitchFamily="34" charset="0"/>
              </a:rPr>
              <a:t>자주방재조직 활동을 추진하고 있다</a:t>
            </a:r>
            <a:endParaRPr kumimoji="0" 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7602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61" y="4358233"/>
            <a:ext cx="1786223" cy="12509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3882061" y="5591722"/>
            <a:ext cx="178622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200" kern="0" dirty="0" smtClean="0">
                <a:solidFill>
                  <a:srgbClr val="000000"/>
                </a:solidFill>
              </a:rPr>
              <a:t>방재훈련</a:t>
            </a:r>
            <a:endParaRPr kumimoji="0" lang="en-US" sz="1200" kern="0" dirty="0">
              <a:solidFill>
                <a:srgbClr val="000000"/>
              </a:solidFill>
            </a:endParaRPr>
          </a:p>
        </p:txBody>
      </p:sp>
      <p:pic>
        <p:nvPicPr>
          <p:cNvPr id="67604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61" y="2700883"/>
            <a:ext cx="1786223" cy="13271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632520" y="6093296"/>
            <a:ext cx="2952329" cy="415925"/>
          </a:xfrm>
          <a:prstGeom prst="ellipse">
            <a:avLst/>
          </a:prstGeom>
          <a:solidFill>
            <a:srgbClr val="FF0000"/>
          </a:solidFill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kern="0" dirty="0" smtClean="0">
                <a:solidFill>
                  <a:srgbClr val="FFFFFF"/>
                </a:solidFill>
              </a:rPr>
              <a:t>지역방재력의 향상</a:t>
            </a:r>
            <a:endParaRPr kumimoji="0" lang="en-US" kern="0" dirty="0">
              <a:solidFill>
                <a:srgbClr val="FFFFFF"/>
              </a:solidFill>
            </a:endParaRP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3882061" y="4016922"/>
            <a:ext cx="1786223" cy="276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ko-KR" altLang="en-US" sz="1200" kern="0" dirty="0" smtClean="0">
                <a:solidFill>
                  <a:srgbClr val="000000"/>
                </a:solidFill>
              </a:rPr>
              <a:t>방재창고</a:t>
            </a:r>
            <a:r>
              <a:rPr kumimoji="0" lang="en-US" sz="1200" kern="0" dirty="0" smtClean="0">
                <a:solidFill>
                  <a:srgbClr val="000000"/>
                </a:solidFill>
              </a:rPr>
              <a:t>・</a:t>
            </a:r>
            <a:r>
              <a:rPr kumimoji="0" lang="ko-KR" altLang="en-US" sz="1200" kern="0" dirty="0" smtClean="0">
                <a:solidFill>
                  <a:srgbClr val="000000"/>
                </a:solidFill>
              </a:rPr>
              <a:t>방재기자재</a:t>
            </a:r>
            <a:endParaRPr kumimoji="0" lang="en-US" sz="1200" kern="0" dirty="0">
              <a:solidFill>
                <a:srgbClr val="000000"/>
              </a:solidFill>
            </a:endParaRPr>
          </a:p>
        </p:txBody>
      </p:sp>
      <p:sp>
        <p:nvSpPr>
          <p:cNvPr id="6760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16632"/>
            <a:ext cx="9906000" cy="6032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ko-KR" altLang="en-US" sz="3600" dirty="0" smtClean="0">
                <a:solidFill>
                  <a:schemeClr val="tx1"/>
                </a:solidFill>
              </a:rPr>
              <a:t>자주방재조직</a:t>
            </a:r>
            <a:endParaRPr lang="ja-JP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48" name="スライド番号プレースホルダ 47"/>
          <p:cNvSpPr>
            <a:spLocks noGrp="1"/>
          </p:cNvSpPr>
          <p:nvPr>
            <p:ph type="sldNum" sz="quarter" idx="12"/>
          </p:nvPr>
        </p:nvSpPr>
        <p:spPr>
          <a:xfrm>
            <a:off x="7257256" y="6309320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7</a:t>
            </a:r>
            <a:endParaRPr lang="en-US" altLang="ja-JP" dirty="0"/>
          </a:p>
        </p:txBody>
      </p:sp>
      <p:sp>
        <p:nvSpPr>
          <p:cNvPr id="40" name="テキスト ボックス 16"/>
          <p:cNvSpPr txBox="1">
            <a:spLocks noChangeArrowheads="1"/>
          </p:cNvSpPr>
          <p:nvPr/>
        </p:nvSpPr>
        <p:spPr bwMode="auto">
          <a:xfrm>
            <a:off x="2864769" y="6719501"/>
            <a:ext cx="6753408" cy="138499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※</a:t>
            </a:r>
            <a:r>
              <a:rPr lang="ko-KR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동일본대지진의 영향으로 이와테현</a:t>
            </a:r>
            <a:r>
              <a:rPr lang="en-US" altLang="ko-KR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미야기현 및 후쿠시마현의 데이터에 대해서는 전년수치</a:t>
            </a:r>
            <a:r>
              <a:rPr lang="ja-JP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（</a:t>
            </a:r>
            <a:r>
              <a:rPr lang="en-US" altLang="ja-JP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2010</a:t>
            </a:r>
            <a:r>
              <a:rPr lang="ko-KR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년 </a:t>
            </a:r>
            <a:r>
              <a:rPr lang="en-US" altLang="ja-JP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ko-KR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월</a:t>
            </a:r>
            <a:r>
              <a:rPr lang="en-US" altLang="ja-JP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ko-KR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일 현재</a:t>
            </a:r>
            <a:r>
              <a:rPr lang="ja-JP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）</a:t>
            </a:r>
            <a:r>
              <a:rPr lang="ko-KR" altLang="en-US" sz="9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에 의한 집계</a:t>
            </a:r>
            <a:endParaRPr lang="en-US" altLang="ja-JP" sz="9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ea typeface="ＭＳ ゴシック" pitchFamily="49" charset="-128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ea typeface="ＭＳ ゴシック" pitchFamily="49" charset="-128"/>
              </a:rPr>
              <a:t>－５</a:t>
            </a:r>
            <a:endParaRPr lang="en-US" altLang="ja-JP" sz="1800" b="1" u="sng" dirty="0">
              <a:solidFill>
                <a:srgbClr val="000000"/>
              </a:solidFill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75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a:spPr>
      <a:bodyPr rtlCol="0" anchor="ctr"/>
      <a:lstStyle>
        <a:defPPr marL="342900" indent="-342900" algn="ctr" fontAlgn="auto">
          <a:lnSpc>
            <a:spcPct val="110000"/>
          </a:lnSpc>
          <a:spcBef>
            <a:spcPct val="20000"/>
          </a:spcBef>
          <a:spcAft>
            <a:spcPts val="0"/>
          </a:spcAft>
          <a:defRPr sz="1050" b="1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1669</Words>
  <Application>Microsoft Office PowerPoint</Application>
  <PresentationFormat>A4 210 x 297 mm</PresentationFormat>
  <Paragraphs>634</Paragraphs>
  <Slides>25</Slides>
  <Notes>25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8" baseType="lpstr">
      <vt:lpstr>Office テーマ</vt:lpstr>
      <vt:lpstr>Image</vt:lpstr>
      <vt:lpstr>Acrobat Document</vt:lpstr>
      <vt:lpstr>방　재　체　제　</vt:lpstr>
      <vt:lpstr>Ⅰ.시정촌의 방재체제에 대해서 　１．재해대책 기본법에 있어서의 위치     ・・・・・・・１ 　２．재해대책 기본법상의 역할분담　　・・・・・・・・・２ 　３．시정촌의 기관・역할 　　　　　　・・・・・・・・・３ 　４．시정촌의 소방기관 등의 개요 　　・・・・・・・・・４ 　５．자주방재 조직 　　　　　　　　　・・・・・・・・・７ 　６．광역소방 응원과 긴급 소방원조대 ・・・・・・・・・９</vt:lpstr>
      <vt:lpstr>재해대책 기본법에 있어서의 위치</vt:lpstr>
      <vt:lpstr>재해대책 기본법상의 역할 분담</vt:lpstr>
      <vt:lpstr>시정촌의 기관・역할</vt:lpstr>
      <vt:lpstr>スライド 6</vt:lpstr>
      <vt:lpstr>スライド 7</vt:lpstr>
      <vt:lpstr>スライド 8</vt:lpstr>
      <vt:lpstr>자주방재조직</vt:lpstr>
      <vt:lpstr>자주방재조직의 추이</vt:lpstr>
      <vt:lpstr>광역 소방응원과 긴급 소방원조대</vt:lpstr>
      <vt:lpstr>スライド 12</vt:lpstr>
      <vt:lpstr>세계의 재해와 비교한 일본의 재해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2012-03-16T03:09:31Z</dcterms:created>
  <dcterms:modified xsi:type="dcterms:W3CDTF">2012-03-16T08:06:42Z</dcterms:modified>
</cp:coreProperties>
</file>